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9" autoAdjust="0"/>
    <p:restoredTop sz="94660"/>
  </p:normalViewPr>
  <p:slideViewPr>
    <p:cSldViewPr snapToGrid="0">
      <p:cViewPr>
        <p:scale>
          <a:sx n="97" d="100"/>
          <a:sy n="97" d="100"/>
        </p:scale>
        <p:origin x="68" y="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onwen Williams" userId="8cddccff-1a1d-4583-b4c6-12dd9d3d2194" providerId="ADAL" clId="{CA7AABB8-7B05-4098-99DD-B5C11C874774}"/>
    <pc:docChg chg="undo redo custSel addSld delSld modSld">
      <pc:chgData name="Bronwen Williams" userId="8cddccff-1a1d-4583-b4c6-12dd9d3d2194" providerId="ADAL" clId="{CA7AABB8-7B05-4098-99DD-B5C11C874774}" dt="2023-02-07T14:43:18.619" v="3855" actId="26606"/>
      <pc:docMkLst>
        <pc:docMk/>
      </pc:docMkLst>
      <pc:sldChg chg="addSp modSp mod setBg">
        <pc:chgData name="Bronwen Williams" userId="8cddccff-1a1d-4583-b4c6-12dd9d3d2194" providerId="ADAL" clId="{CA7AABB8-7B05-4098-99DD-B5C11C874774}" dt="2023-02-05T17:39:40.832" v="285" actId="26606"/>
        <pc:sldMkLst>
          <pc:docMk/>
          <pc:sldMk cId="2468919165" sldId="262"/>
        </pc:sldMkLst>
        <pc:spChg chg="mod">
          <ac:chgData name="Bronwen Williams" userId="8cddccff-1a1d-4583-b4c6-12dd9d3d2194" providerId="ADAL" clId="{CA7AABB8-7B05-4098-99DD-B5C11C874774}" dt="2023-02-05T17:39:40.832" v="285" actId="26606"/>
          <ac:spMkLst>
            <pc:docMk/>
            <pc:sldMk cId="2468919165" sldId="262"/>
            <ac:spMk id="2" creationId="{D3CB9763-9E0D-32D1-E846-117CF38B608F}"/>
          </ac:spMkLst>
        </pc:spChg>
        <pc:spChg chg="mod">
          <ac:chgData name="Bronwen Williams" userId="8cddccff-1a1d-4583-b4c6-12dd9d3d2194" providerId="ADAL" clId="{CA7AABB8-7B05-4098-99DD-B5C11C874774}" dt="2023-02-05T17:39:40.832" v="285" actId="26606"/>
          <ac:spMkLst>
            <pc:docMk/>
            <pc:sldMk cId="2468919165" sldId="262"/>
            <ac:spMk id="3" creationId="{8DEDC3D2-465A-5CFF-0D8B-004D2E67B4AC}"/>
          </ac:spMkLst>
        </pc:spChg>
        <pc:spChg chg="add">
          <ac:chgData name="Bronwen Williams" userId="8cddccff-1a1d-4583-b4c6-12dd9d3d2194" providerId="ADAL" clId="{CA7AABB8-7B05-4098-99DD-B5C11C874774}" dt="2023-02-05T17:39:40.832" v="285" actId="26606"/>
          <ac:spMkLst>
            <pc:docMk/>
            <pc:sldMk cId="2468919165" sldId="262"/>
            <ac:spMk id="9" creationId="{5ED9E2D9-EE69-4775-8CE5-9EAC35AD2F2E}"/>
          </ac:spMkLst>
        </pc:spChg>
        <pc:spChg chg="add">
          <ac:chgData name="Bronwen Williams" userId="8cddccff-1a1d-4583-b4c6-12dd9d3d2194" providerId="ADAL" clId="{CA7AABB8-7B05-4098-99DD-B5C11C874774}" dt="2023-02-05T17:39:40.832" v="285" actId="26606"/>
          <ac:spMkLst>
            <pc:docMk/>
            <pc:sldMk cId="2468919165" sldId="262"/>
            <ac:spMk id="11" creationId="{3D75B673-1FA7-415E-8B2E-7A0550C8BDDF}"/>
          </ac:spMkLst>
        </pc:spChg>
        <pc:picChg chg="add">
          <ac:chgData name="Bronwen Williams" userId="8cddccff-1a1d-4583-b4c6-12dd9d3d2194" providerId="ADAL" clId="{CA7AABB8-7B05-4098-99DD-B5C11C874774}" dt="2023-02-05T17:39:40.832" v="285" actId="26606"/>
          <ac:picMkLst>
            <pc:docMk/>
            <pc:sldMk cId="2468919165" sldId="262"/>
            <ac:picMk id="5" creationId="{132673A2-B016-C5D3-8504-060A39661FA7}"/>
          </ac:picMkLst>
        </pc:picChg>
      </pc:sldChg>
      <pc:sldChg chg="addSp modSp new mod setBg">
        <pc:chgData name="Bronwen Williams" userId="8cddccff-1a1d-4583-b4c6-12dd9d3d2194" providerId="ADAL" clId="{CA7AABB8-7B05-4098-99DD-B5C11C874774}" dt="2023-02-05T17:39:27.418" v="284" actId="26606"/>
        <pc:sldMkLst>
          <pc:docMk/>
          <pc:sldMk cId="3634821654" sldId="264"/>
        </pc:sldMkLst>
        <pc:spChg chg="mod">
          <ac:chgData name="Bronwen Williams" userId="8cddccff-1a1d-4583-b4c6-12dd9d3d2194" providerId="ADAL" clId="{CA7AABB8-7B05-4098-99DD-B5C11C874774}" dt="2023-02-05T17:39:27.418" v="284" actId="26606"/>
          <ac:spMkLst>
            <pc:docMk/>
            <pc:sldMk cId="3634821654" sldId="264"/>
            <ac:spMk id="2" creationId="{9CCE1DFD-26DC-F459-7BC7-BC8F39E35F52}"/>
          </ac:spMkLst>
        </pc:spChg>
        <pc:spChg chg="mod">
          <ac:chgData name="Bronwen Williams" userId="8cddccff-1a1d-4583-b4c6-12dd9d3d2194" providerId="ADAL" clId="{CA7AABB8-7B05-4098-99DD-B5C11C874774}" dt="2023-02-05T17:39:27.418" v="284" actId="26606"/>
          <ac:spMkLst>
            <pc:docMk/>
            <pc:sldMk cId="3634821654" sldId="264"/>
            <ac:spMk id="3" creationId="{7303FA97-D698-C62D-A8C9-804752E2A3BF}"/>
          </ac:spMkLst>
        </pc:spChg>
        <pc:spChg chg="add">
          <ac:chgData name="Bronwen Williams" userId="8cddccff-1a1d-4583-b4c6-12dd9d3d2194" providerId="ADAL" clId="{CA7AABB8-7B05-4098-99DD-B5C11C874774}" dt="2023-02-05T17:39:27.418" v="284" actId="26606"/>
          <ac:spMkLst>
            <pc:docMk/>
            <pc:sldMk cId="3634821654" sldId="264"/>
            <ac:spMk id="8" creationId="{76A10F56-4600-4E72-882F-DF9A3D70548A}"/>
          </ac:spMkLst>
        </pc:spChg>
        <pc:spChg chg="add">
          <ac:chgData name="Bronwen Williams" userId="8cddccff-1a1d-4583-b4c6-12dd9d3d2194" providerId="ADAL" clId="{CA7AABB8-7B05-4098-99DD-B5C11C874774}" dt="2023-02-05T17:39:27.418" v="284" actId="26606"/>
          <ac:spMkLst>
            <pc:docMk/>
            <pc:sldMk cId="3634821654" sldId="264"/>
            <ac:spMk id="10" creationId="{44E7C649-57E0-4A93-B134-67101C0725AD}"/>
          </ac:spMkLst>
        </pc:spChg>
        <pc:spChg chg="add">
          <ac:chgData name="Bronwen Williams" userId="8cddccff-1a1d-4583-b4c6-12dd9d3d2194" providerId="ADAL" clId="{CA7AABB8-7B05-4098-99DD-B5C11C874774}" dt="2023-02-05T17:39:27.418" v="284" actId="26606"/>
          <ac:spMkLst>
            <pc:docMk/>
            <pc:sldMk cId="3634821654" sldId="264"/>
            <ac:spMk id="12" creationId="{AA35AF4F-B82E-435B-8949-29173A0559E8}"/>
          </ac:spMkLst>
        </pc:spChg>
      </pc:sldChg>
      <pc:sldChg chg="modSp new mod">
        <pc:chgData name="Bronwen Williams" userId="8cddccff-1a1d-4583-b4c6-12dd9d3d2194" providerId="ADAL" clId="{CA7AABB8-7B05-4098-99DD-B5C11C874774}" dt="2023-02-07T13:17:42.953" v="895" actId="313"/>
        <pc:sldMkLst>
          <pc:docMk/>
          <pc:sldMk cId="2686630429" sldId="265"/>
        </pc:sldMkLst>
        <pc:spChg chg="mod">
          <ac:chgData name="Bronwen Williams" userId="8cddccff-1a1d-4583-b4c6-12dd9d3d2194" providerId="ADAL" clId="{CA7AABB8-7B05-4098-99DD-B5C11C874774}" dt="2023-02-05T17:40:15.452" v="303" actId="20577"/>
          <ac:spMkLst>
            <pc:docMk/>
            <pc:sldMk cId="2686630429" sldId="265"/>
            <ac:spMk id="2" creationId="{E0F68B28-E17C-273C-2802-0F5278D22735}"/>
          </ac:spMkLst>
        </pc:spChg>
        <pc:spChg chg="mod">
          <ac:chgData name="Bronwen Williams" userId="8cddccff-1a1d-4583-b4c6-12dd9d3d2194" providerId="ADAL" clId="{CA7AABB8-7B05-4098-99DD-B5C11C874774}" dt="2023-02-07T13:17:42.953" v="895" actId="313"/>
          <ac:spMkLst>
            <pc:docMk/>
            <pc:sldMk cId="2686630429" sldId="265"/>
            <ac:spMk id="3" creationId="{AC6A5314-5F42-ACB9-7DF1-B6C329C012AA}"/>
          </ac:spMkLst>
        </pc:spChg>
      </pc:sldChg>
      <pc:sldChg chg="addSp delSp modSp new mod setBg">
        <pc:chgData name="Bronwen Williams" userId="8cddccff-1a1d-4583-b4c6-12dd9d3d2194" providerId="ADAL" clId="{CA7AABB8-7B05-4098-99DD-B5C11C874774}" dt="2023-02-07T13:25:21.541" v="1517" actId="26606"/>
        <pc:sldMkLst>
          <pc:docMk/>
          <pc:sldMk cId="3358616535" sldId="266"/>
        </pc:sldMkLst>
        <pc:spChg chg="mod">
          <ac:chgData name="Bronwen Williams" userId="8cddccff-1a1d-4583-b4c6-12dd9d3d2194" providerId="ADAL" clId="{CA7AABB8-7B05-4098-99DD-B5C11C874774}" dt="2023-02-07T13:25:21.541" v="1517" actId="26606"/>
          <ac:spMkLst>
            <pc:docMk/>
            <pc:sldMk cId="3358616535" sldId="266"/>
            <ac:spMk id="2" creationId="{8AD59004-8F6E-F665-155A-D783297E6837}"/>
          </ac:spMkLst>
        </pc:spChg>
        <pc:spChg chg="add del mod">
          <ac:chgData name="Bronwen Williams" userId="8cddccff-1a1d-4583-b4c6-12dd9d3d2194" providerId="ADAL" clId="{CA7AABB8-7B05-4098-99DD-B5C11C874774}" dt="2023-02-07T13:25:21.541" v="1517" actId="26606"/>
          <ac:spMkLst>
            <pc:docMk/>
            <pc:sldMk cId="3358616535" sldId="266"/>
            <ac:spMk id="3" creationId="{84235B24-2781-8D2F-96C7-26D6C26D7E0C}"/>
          </ac:spMkLst>
        </pc:spChg>
        <pc:spChg chg="add del">
          <ac:chgData name="Bronwen Williams" userId="8cddccff-1a1d-4583-b4c6-12dd9d3d2194" providerId="ADAL" clId="{CA7AABB8-7B05-4098-99DD-B5C11C874774}" dt="2023-02-07T13:25:21.497" v="1516" actId="26606"/>
          <ac:spMkLst>
            <pc:docMk/>
            <pc:sldMk cId="3358616535" sldId="266"/>
            <ac:spMk id="9" creationId="{308119F7-B84E-4EBF-919F-A9B0F6D92473}"/>
          </ac:spMkLst>
        </pc:spChg>
        <pc:spChg chg="add del">
          <ac:chgData name="Bronwen Williams" userId="8cddccff-1a1d-4583-b4c6-12dd9d3d2194" providerId="ADAL" clId="{CA7AABB8-7B05-4098-99DD-B5C11C874774}" dt="2023-02-07T13:25:21.497" v="1516" actId="26606"/>
          <ac:spMkLst>
            <pc:docMk/>
            <pc:sldMk cId="3358616535" sldId="266"/>
            <ac:spMk id="11" creationId="{DAA17479-17CB-402A-8689-750C6F38584C}"/>
          </ac:spMkLst>
        </pc:spChg>
        <pc:spChg chg="add del">
          <ac:chgData name="Bronwen Williams" userId="8cddccff-1a1d-4583-b4c6-12dd9d3d2194" providerId="ADAL" clId="{CA7AABB8-7B05-4098-99DD-B5C11C874774}" dt="2023-02-07T13:25:21.497" v="1516" actId="26606"/>
          <ac:spMkLst>
            <pc:docMk/>
            <pc:sldMk cId="3358616535" sldId="266"/>
            <ac:spMk id="13" creationId="{F534AA72-89BF-4BB0-B339-DEB9FC7F1BF2}"/>
          </ac:spMkLst>
        </pc:spChg>
        <pc:spChg chg="add">
          <ac:chgData name="Bronwen Williams" userId="8cddccff-1a1d-4583-b4c6-12dd9d3d2194" providerId="ADAL" clId="{CA7AABB8-7B05-4098-99DD-B5C11C874774}" dt="2023-02-07T13:25:21.541" v="1517" actId="26606"/>
          <ac:spMkLst>
            <pc:docMk/>
            <pc:sldMk cId="3358616535" sldId="266"/>
            <ac:spMk id="15" creationId="{2BFB0E95-9CAE-4968-A118-2B9F7C8BBBEC}"/>
          </ac:spMkLst>
        </pc:spChg>
        <pc:spChg chg="add">
          <ac:chgData name="Bronwen Williams" userId="8cddccff-1a1d-4583-b4c6-12dd9d3d2194" providerId="ADAL" clId="{CA7AABB8-7B05-4098-99DD-B5C11C874774}" dt="2023-02-07T13:25:21.541" v="1517" actId="26606"/>
          <ac:spMkLst>
            <pc:docMk/>
            <pc:sldMk cId="3358616535" sldId="266"/>
            <ac:spMk id="16" creationId="{90BBC371-361C-45F7-9235-C3252E336B5B}"/>
          </ac:spMkLst>
        </pc:spChg>
        <pc:spChg chg="add">
          <ac:chgData name="Bronwen Williams" userId="8cddccff-1a1d-4583-b4c6-12dd9d3d2194" providerId="ADAL" clId="{CA7AABB8-7B05-4098-99DD-B5C11C874774}" dt="2023-02-07T13:25:21.541" v="1517" actId="26606"/>
          <ac:spMkLst>
            <pc:docMk/>
            <pc:sldMk cId="3358616535" sldId="266"/>
            <ac:spMk id="17" creationId="{4172FA92-6FD3-495F-95A0-4FD85861D89C}"/>
          </ac:spMkLst>
        </pc:spChg>
        <pc:graphicFrameChg chg="add del">
          <ac:chgData name="Bronwen Williams" userId="8cddccff-1a1d-4583-b4c6-12dd9d3d2194" providerId="ADAL" clId="{CA7AABB8-7B05-4098-99DD-B5C11C874774}" dt="2023-02-07T13:25:21.497" v="1516" actId="26606"/>
          <ac:graphicFrameMkLst>
            <pc:docMk/>
            <pc:sldMk cId="3358616535" sldId="266"/>
            <ac:graphicFrameMk id="5" creationId="{356647A2-3BE3-3A4F-31CA-2876C2968DEE}"/>
          </ac:graphicFrameMkLst>
        </pc:graphicFrameChg>
        <pc:graphicFrameChg chg="add">
          <ac:chgData name="Bronwen Williams" userId="8cddccff-1a1d-4583-b4c6-12dd9d3d2194" providerId="ADAL" clId="{CA7AABB8-7B05-4098-99DD-B5C11C874774}" dt="2023-02-07T13:25:21.541" v="1517" actId="26606"/>
          <ac:graphicFrameMkLst>
            <pc:docMk/>
            <pc:sldMk cId="3358616535" sldId="266"/>
            <ac:graphicFrameMk id="18" creationId="{17223CC6-7DDA-4CE7-AA03-7EC4882C2CC4}"/>
          </ac:graphicFrameMkLst>
        </pc:graphicFrameChg>
      </pc:sldChg>
      <pc:sldChg chg="addSp delSp modSp new mod setBg">
        <pc:chgData name="Bronwen Williams" userId="8cddccff-1a1d-4583-b4c6-12dd9d3d2194" providerId="ADAL" clId="{CA7AABB8-7B05-4098-99DD-B5C11C874774}" dt="2023-02-07T13:46:57.301" v="2267" actId="26606"/>
        <pc:sldMkLst>
          <pc:docMk/>
          <pc:sldMk cId="2994776898" sldId="267"/>
        </pc:sldMkLst>
        <pc:spChg chg="mod">
          <ac:chgData name="Bronwen Williams" userId="8cddccff-1a1d-4583-b4c6-12dd9d3d2194" providerId="ADAL" clId="{CA7AABB8-7B05-4098-99DD-B5C11C874774}" dt="2023-02-07T13:46:57.301" v="2267" actId="26606"/>
          <ac:spMkLst>
            <pc:docMk/>
            <pc:sldMk cId="2994776898" sldId="267"/>
            <ac:spMk id="2" creationId="{374E63D4-B9E7-8C5D-70FD-F372A824FA5B}"/>
          </ac:spMkLst>
        </pc:spChg>
        <pc:spChg chg="del mod">
          <ac:chgData name="Bronwen Williams" userId="8cddccff-1a1d-4583-b4c6-12dd9d3d2194" providerId="ADAL" clId="{CA7AABB8-7B05-4098-99DD-B5C11C874774}" dt="2023-02-07T13:46:57.301" v="2267" actId="26606"/>
          <ac:spMkLst>
            <pc:docMk/>
            <pc:sldMk cId="2994776898" sldId="267"/>
            <ac:spMk id="3" creationId="{42DAD856-0490-8C3F-D501-F7F42B0CDC09}"/>
          </ac:spMkLst>
        </pc:spChg>
        <pc:spChg chg="add">
          <ac:chgData name="Bronwen Williams" userId="8cddccff-1a1d-4583-b4c6-12dd9d3d2194" providerId="ADAL" clId="{CA7AABB8-7B05-4098-99DD-B5C11C874774}" dt="2023-02-07T13:46:57.301" v="2267" actId="26606"/>
          <ac:spMkLst>
            <pc:docMk/>
            <pc:sldMk cId="2994776898" sldId="267"/>
            <ac:spMk id="9" creationId="{2BFB0E95-9CAE-4968-A118-2B9F7C8BBBEC}"/>
          </ac:spMkLst>
        </pc:spChg>
        <pc:spChg chg="add">
          <ac:chgData name="Bronwen Williams" userId="8cddccff-1a1d-4583-b4c6-12dd9d3d2194" providerId="ADAL" clId="{CA7AABB8-7B05-4098-99DD-B5C11C874774}" dt="2023-02-07T13:46:57.301" v="2267" actId="26606"/>
          <ac:spMkLst>
            <pc:docMk/>
            <pc:sldMk cId="2994776898" sldId="267"/>
            <ac:spMk id="11" creationId="{90BBC371-361C-45F7-9235-C3252E336B5B}"/>
          </ac:spMkLst>
        </pc:spChg>
        <pc:spChg chg="add">
          <ac:chgData name="Bronwen Williams" userId="8cddccff-1a1d-4583-b4c6-12dd9d3d2194" providerId="ADAL" clId="{CA7AABB8-7B05-4098-99DD-B5C11C874774}" dt="2023-02-07T13:46:57.301" v="2267" actId="26606"/>
          <ac:spMkLst>
            <pc:docMk/>
            <pc:sldMk cId="2994776898" sldId="267"/>
            <ac:spMk id="13" creationId="{4172FA92-6FD3-495F-95A0-4FD85861D89C}"/>
          </ac:spMkLst>
        </pc:spChg>
        <pc:graphicFrameChg chg="add">
          <ac:chgData name="Bronwen Williams" userId="8cddccff-1a1d-4583-b4c6-12dd9d3d2194" providerId="ADAL" clId="{CA7AABB8-7B05-4098-99DD-B5C11C874774}" dt="2023-02-07T13:46:57.301" v="2267" actId="26606"/>
          <ac:graphicFrameMkLst>
            <pc:docMk/>
            <pc:sldMk cId="2994776898" sldId="267"/>
            <ac:graphicFrameMk id="5" creationId="{A5D80D30-6ABC-7BC5-D6C0-41F656D4C44A}"/>
          </ac:graphicFrameMkLst>
        </pc:graphicFrameChg>
      </pc:sldChg>
      <pc:sldChg chg="addSp delSp modSp new del mod">
        <pc:chgData name="Bronwen Williams" userId="8cddccff-1a1d-4583-b4c6-12dd9d3d2194" providerId="ADAL" clId="{CA7AABB8-7B05-4098-99DD-B5C11C874774}" dt="2023-02-07T14:10:19.546" v="2522" actId="2696"/>
        <pc:sldMkLst>
          <pc:docMk/>
          <pc:sldMk cId="979779012" sldId="268"/>
        </pc:sldMkLst>
        <pc:spChg chg="mod">
          <ac:chgData name="Bronwen Williams" userId="8cddccff-1a1d-4583-b4c6-12dd9d3d2194" providerId="ADAL" clId="{CA7AABB8-7B05-4098-99DD-B5C11C874774}" dt="2023-02-07T14:02:33.479" v="2284" actId="20577"/>
          <ac:spMkLst>
            <pc:docMk/>
            <pc:sldMk cId="979779012" sldId="268"/>
            <ac:spMk id="2" creationId="{429EB022-7EDF-60E8-0B43-61220B67992A}"/>
          </ac:spMkLst>
        </pc:spChg>
        <pc:spChg chg="add del mod">
          <ac:chgData name="Bronwen Williams" userId="8cddccff-1a1d-4583-b4c6-12dd9d3d2194" providerId="ADAL" clId="{CA7AABB8-7B05-4098-99DD-B5C11C874774}" dt="2023-02-07T14:03:26.202" v="2287" actId="3680"/>
          <ac:spMkLst>
            <pc:docMk/>
            <pc:sldMk cId="979779012" sldId="268"/>
            <ac:spMk id="3" creationId="{A0453412-FA2F-959B-B207-57E719607ABF}"/>
          </ac:spMkLst>
        </pc:spChg>
        <pc:graphicFrameChg chg="add del mod ord modGraphic">
          <ac:chgData name="Bronwen Williams" userId="8cddccff-1a1d-4583-b4c6-12dd9d3d2194" providerId="ADAL" clId="{CA7AABB8-7B05-4098-99DD-B5C11C874774}" dt="2023-02-07T14:03:15.332" v="2286" actId="3680"/>
          <ac:graphicFrameMkLst>
            <pc:docMk/>
            <pc:sldMk cId="979779012" sldId="268"/>
            <ac:graphicFrameMk id="4" creationId="{0F2A6D67-9C9F-1263-E3F9-8C25C6AF6630}"/>
          </ac:graphicFrameMkLst>
        </pc:graphicFrameChg>
        <pc:graphicFrameChg chg="add mod ord modGraphic">
          <ac:chgData name="Bronwen Williams" userId="8cddccff-1a1d-4583-b4c6-12dd9d3d2194" providerId="ADAL" clId="{CA7AABB8-7B05-4098-99DD-B5C11C874774}" dt="2023-02-07T14:10:00.752" v="2521" actId="21"/>
          <ac:graphicFrameMkLst>
            <pc:docMk/>
            <pc:sldMk cId="979779012" sldId="268"/>
            <ac:graphicFrameMk id="5" creationId="{3D7B3CF3-14F0-D550-5092-1858970E3067}"/>
          </ac:graphicFrameMkLst>
        </pc:graphicFrameChg>
      </pc:sldChg>
      <pc:sldChg chg="addSp delSp modSp new mod setBg">
        <pc:chgData name="Bronwen Williams" userId="8cddccff-1a1d-4583-b4c6-12dd9d3d2194" providerId="ADAL" clId="{CA7AABB8-7B05-4098-99DD-B5C11C874774}" dt="2023-02-07T14:09:42.852" v="2519" actId="26606"/>
        <pc:sldMkLst>
          <pc:docMk/>
          <pc:sldMk cId="1352868309" sldId="269"/>
        </pc:sldMkLst>
        <pc:spChg chg="mod">
          <ac:chgData name="Bronwen Williams" userId="8cddccff-1a1d-4583-b4c6-12dd9d3d2194" providerId="ADAL" clId="{CA7AABB8-7B05-4098-99DD-B5C11C874774}" dt="2023-02-07T14:09:42.852" v="2519" actId="26606"/>
          <ac:spMkLst>
            <pc:docMk/>
            <pc:sldMk cId="1352868309" sldId="269"/>
            <ac:spMk id="2" creationId="{7F2665CC-221F-2ED6-7B9E-85D8DEE49531}"/>
          </ac:spMkLst>
        </pc:spChg>
        <pc:spChg chg="mod">
          <ac:chgData name="Bronwen Williams" userId="8cddccff-1a1d-4583-b4c6-12dd9d3d2194" providerId="ADAL" clId="{CA7AABB8-7B05-4098-99DD-B5C11C874774}" dt="2023-02-07T14:09:42.852" v="2519" actId="26606"/>
          <ac:spMkLst>
            <pc:docMk/>
            <pc:sldMk cId="1352868309" sldId="269"/>
            <ac:spMk id="3" creationId="{546F9D58-341B-C406-33A9-E8F1F751E8A4}"/>
          </ac:spMkLst>
        </pc:spChg>
        <pc:spChg chg="add del">
          <ac:chgData name="Bronwen Williams" userId="8cddccff-1a1d-4583-b4c6-12dd9d3d2194" providerId="ADAL" clId="{CA7AABB8-7B05-4098-99DD-B5C11C874774}" dt="2023-02-07T14:09:42.852" v="2519" actId="26606"/>
          <ac:spMkLst>
            <pc:docMk/>
            <pc:sldMk cId="1352868309" sldId="269"/>
            <ac:spMk id="9" creationId="{05D1035C-3BF0-4FE0-B3A3-1062F86009CA}"/>
          </ac:spMkLst>
        </pc:spChg>
        <pc:picChg chg="add del">
          <ac:chgData name="Bronwen Williams" userId="8cddccff-1a1d-4583-b4c6-12dd9d3d2194" providerId="ADAL" clId="{CA7AABB8-7B05-4098-99DD-B5C11C874774}" dt="2023-02-07T14:09:42.852" v="2519" actId="26606"/>
          <ac:picMkLst>
            <pc:docMk/>
            <pc:sldMk cId="1352868309" sldId="269"/>
            <ac:picMk id="5" creationId="{8C9913E2-210F-6700-53F4-F1B1706B9550}"/>
          </ac:picMkLst>
        </pc:picChg>
      </pc:sldChg>
      <pc:sldChg chg="addSp delSp modSp new mod">
        <pc:chgData name="Bronwen Williams" userId="8cddccff-1a1d-4583-b4c6-12dd9d3d2194" providerId="ADAL" clId="{CA7AABB8-7B05-4098-99DD-B5C11C874774}" dt="2023-02-07T14:16:48.714" v="2759" actId="20577"/>
        <pc:sldMkLst>
          <pc:docMk/>
          <pc:sldMk cId="4103155540" sldId="270"/>
        </pc:sldMkLst>
        <pc:spChg chg="mod">
          <ac:chgData name="Bronwen Williams" userId="8cddccff-1a1d-4583-b4c6-12dd9d3d2194" providerId="ADAL" clId="{CA7AABB8-7B05-4098-99DD-B5C11C874774}" dt="2023-02-07T14:10:31.394" v="2538" actId="20577"/>
          <ac:spMkLst>
            <pc:docMk/>
            <pc:sldMk cId="4103155540" sldId="270"/>
            <ac:spMk id="2" creationId="{E76C5F5B-DEFF-EFD2-0CE8-5E2BE8769980}"/>
          </ac:spMkLst>
        </pc:spChg>
        <pc:spChg chg="del mod">
          <ac:chgData name="Bronwen Williams" userId="8cddccff-1a1d-4583-b4c6-12dd9d3d2194" providerId="ADAL" clId="{CA7AABB8-7B05-4098-99DD-B5C11C874774}" dt="2023-02-07T14:10:57.775" v="2541" actId="3680"/>
          <ac:spMkLst>
            <pc:docMk/>
            <pc:sldMk cId="4103155540" sldId="270"/>
            <ac:spMk id="3" creationId="{DB19E86E-E58A-807D-1CA7-976D2D0D956D}"/>
          </ac:spMkLst>
        </pc:spChg>
        <pc:graphicFrameChg chg="add mod ord modGraphic">
          <ac:chgData name="Bronwen Williams" userId="8cddccff-1a1d-4583-b4c6-12dd9d3d2194" providerId="ADAL" clId="{CA7AABB8-7B05-4098-99DD-B5C11C874774}" dt="2023-02-07T14:13:42.198" v="2658" actId="1076"/>
          <ac:graphicFrameMkLst>
            <pc:docMk/>
            <pc:sldMk cId="4103155540" sldId="270"/>
            <ac:graphicFrameMk id="4" creationId="{F700FF0A-3310-E472-5CF2-CF60CE581727}"/>
          </ac:graphicFrameMkLst>
        </pc:graphicFrameChg>
        <pc:graphicFrameChg chg="add mod modGraphic">
          <ac:chgData name="Bronwen Williams" userId="8cddccff-1a1d-4583-b4c6-12dd9d3d2194" providerId="ADAL" clId="{CA7AABB8-7B05-4098-99DD-B5C11C874774}" dt="2023-02-07T14:15:49.457" v="2716" actId="20577"/>
          <ac:graphicFrameMkLst>
            <pc:docMk/>
            <pc:sldMk cId="4103155540" sldId="270"/>
            <ac:graphicFrameMk id="5" creationId="{2792DBD8-B9F3-53E6-12A9-1893C8D63A5D}"/>
          </ac:graphicFrameMkLst>
        </pc:graphicFrameChg>
        <pc:graphicFrameChg chg="add mod modGraphic">
          <ac:chgData name="Bronwen Williams" userId="8cddccff-1a1d-4583-b4c6-12dd9d3d2194" providerId="ADAL" clId="{CA7AABB8-7B05-4098-99DD-B5C11C874774}" dt="2023-02-07T14:16:48.714" v="2759" actId="20577"/>
          <ac:graphicFrameMkLst>
            <pc:docMk/>
            <pc:sldMk cId="4103155540" sldId="270"/>
            <ac:graphicFrameMk id="6" creationId="{CDF192DE-7E82-DEA7-2B45-941D41CB91DC}"/>
          </ac:graphicFrameMkLst>
        </pc:graphicFrameChg>
      </pc:sldChg>
      <pc:sldChg chg="addSp modSp new mod setBg">
        <pc:chgData name="Bronwen Williams" userId="8cddccff-1a1d-4583-b4c6-12dd9d3d2194" providerId="ADAL" clId="{CA7AABB8-7B05-4098-99DD-B5C11C874774}" dt="2023-02-07T14:31:27.204" v="3260" actId="26606"/>
        <pc:sldMkLst>
          <pc:docMk/>
          <pc:sldMk cId="3847541760" sldId="271"/>
        </pc:sldMkLst>
        <pc:spChg chg="mod">
          <ac:chgData name="Bronwen Williams" userId="8cddccff-1a1d-4583-b4c6-12dd9d3d2194" providerId="ADAL" clId="{CA7AABB8-7B05-4098-99DD-B5C11C874774}" dt="2023-02-07T14:31:27.204" v="3260" actId="26606"/>
          <ac:spMkLst>
            <pc:docMk/>
            <pc:sldMk cId="3847541760" sldId="271"/>
            <ac:spMk id="2" creationId="{0008B5D5-BC43-02FA-807B-D065B2509306}"/>
          </ac:spMkLst>
        </pc:spChg>
        <pc:spChg chg="mod">
          <ac:chgData name="Bronwen Williams" userId="8cddccff-1a1d-4583-b4c6-12dd9d3d2194" providerId="ADAL" clId="{CA7AABB8-7B05-4098-99DD-B5C11C874774}" dt="2023-02-07T14:31:27.204" v="3260" actId="26606"/>
          <ac:spMkLst>
            <pc:docMk/>
            <pc:sldMk cId="3847541760" sldId="271"/>
            <ac:spMk id="3" creationId="{FDD042C4-9DBA-69FC-56BB-DA1F5ACB4FE1}"/>
          </ac:spMkLst>
        </pc:spChg>
        <pc:spChg chg="add">
          <ac:chgData name="Bronwen Williams" userId="8cddccff-1a1d-4583-b4c6-12dd9d3d2194" providerId="ADAL" clId="{CA7AABB8-7B05-4098-99DD-B5C11C874774}" dt="2023-02-07T14:31:27.204" v="3260" actId="26606"/>
          <ac:spMkLst>
            <pc:docMk/>
            <pc:sldMk cId="3847541760" sldId="271"/>
            <ac:spMk id="8" creationId="{6E9D6223-8D87-4038-BE74-D5224B024FFD}"/>
          </ac:spMkLst>
        </pc:spChg>
        <pc:spChg chg="add">
          <ac:chgData name="Bronwen Williams" userId="8cddccff-1a1d-4583-b4c6-12dd9d3d2194" providerId="ADAL" clId="{CA7AABB8-7B05-4098-99DD-B5C11C874774}" dt="2023-02-07T14:31:27.204" v="3260" actId="26606"/>
          <ac:spMkLst>
            <pc:docMk/>
            <pc:sldMk cId="3847541760" sldId="271"/>
            <ac:spMk id="10" creationId="{A46FBF49-EC0D-4E09-A77B-DB4E8257E7EA}"/>
          </ac:spMkLst>
        </pc:spChg>
        <pc:spChg chg="add">
          <ac:chgData name="Bronwen Williams" userId="8cddccff-1a1d-4583-b4c6-12dd9d3d2194" providerId="ADAL" clId="{CA7AABB8-7B05-4098-99DD-B5C11C874774}" dt="2023-02-07T14:31:27.204" v="3260" actId="26606"/>
          <ac:spMkLst>
            <pc:docMk/>
            <pc:sldMk cId="3847541760" sldId="271"/>
            <ac:spMk id="12" creationId="{63AA13D0-BF0A-4B8F-9FD6-CAE2DCD93980}"/>
          </ac:spMkLst>
        </pc:spChg>
        <pc:spChg chg="add">
          <ac:chgData name="Bronwen Williams" userId="8cddccff-1a1d-4583-b4c6-12dd9d3d2194" providerId="ADAL" clId="{CA7AABB8-7B05-4098-99DD-B5C11C874774}" dt="2023-02-07T14:31:27.204" v="3260" actId="26606"/>
          <ac:spMkLst>
            <pc:docMk/>
            <pc:sldMk cId="3847541760" sldId="271"/>
            <ac:spMk id="14" creationId="{15BE2CF8-7196-4BC3-B312-B0EE486D92FB}"/>
          </ac:spMkLst>
        </pc:spChg>
      </pc:sldChg>
      <pc:sldChg chg="addSp delSp modSp new mod setBg">
        <pc:chgData name="Bronwen Williams" userId="8cddccff-1a1d-4583-b4c6-12dd9d3d2194" providerId="ADAL" clId="{CA7AABB8-7B05-4098-99DD-B5C11C874774}" dt="2023-02-07T14:43:18.619" v="3855" actId="26606"/>
        <pc:sldMkLst>
          <pc:docMk/>
          <pc:sldMk cId="1516028038" sldId="272"/>
        </pc:sldMkLst>
        <pc:spChg chg="mod">
          <ac:chgData name="Bronwen Williams" userId="8cddccff-1a1d-4583-b4c6-12dd9d3d2194" providerId="ADAL" clId="{CA7AABB8-7B05-4098-99DD-B5C11C874774}" dt="2023-02-07T14:43:18.619" v="3855" actId="26606"/>
          <ac:spMkLst>
            <pc:docMk/>
            <pc:sldMk cId="1516028038" sldId="272"/>
            <ac:spMk id="2" creationId="{C7FFCD9E-3308-5728-7F9F-CC8E9D119944}"/>
          </ac:spMkLst>
        </pc:spChg>
        <pc:spChg chg="del mod">
          <ac:chgData name="Bronwen Williams" userId="8cddccff-1a1d-4583-b4c6-12dd9d3d2194" providerId="ADAL" clId="{CA7AABB8-7B05-4098-99DD-B5C11C874774}" dt="2023-02-07T14:43:18.619" v="3855" actId="26606"/>
          <ac:spMkLst>
            <pc:docMk/>
            <pc:sldMk cId="1516028038" sldId="272"/>
            <ac:spMk id="3" creationId="{D3D1821D-C17F-9AE8-EA92-26E03A104B04}"/>
          </ac:spMkLst>
        </pc:spChg>
        <pc:spChg chg="add">
          <ac:chgData name="Bronwen Williams" userId="8cddccff-1a1d-4583-b4c6-12dd9d3d2194" providerId="ADAL" clId="{CA7AABB8-7B05-4098-99DD-B5C11C874774}" dt="2023-02-07T14:43:18.619" v="3855" actId="26606"/>
          <ac:spMkLst>
            <pc:docMk/>
            <pc:sldMk cId="1516028038" sldId="272"/>
            <ac:spMk id="9" creationId="{308119F7-B84E-4EBF-919F-A9B0F6D92473}"/>
          </ac:spMkLst>
        </pc:spChg>
        <pc:spChg chg="add">
          <ac:chgData name="Bronwen Williams" userId="8cddccff-1a1d-4583-b4c6-12dd9d3d2194" providerId="ADAL" clId="{CA7AABB8-7B05-4098-99DD-B5C11C874774}" dt="2023-02-07T14:43:18.619" v="3855" actId="26606"/>
          <ac:spMkLst>
            <pc:docMk/>
            <pc:sldMk cId="1516028038" sldId="272"/>
            <ac:spMk id="11" creationId="{DAA17479-17CB-402A-8689-750C6F38584C}"/>
          </ac:spMkLst>
        </pc:spChg>
        <pc:spChg chg="add">
          <ac:chgData name="Bronwen Williams" userId="8cddccff-1a1d-4583-b4c6-12dd9d3d2194" providerId="ADAL" clId="{CA7AABB8-7B05-4098-99DD-B5C11C874774}" dt="2023-02-07T14:43:18.619" v="3855" actId="26606"/>
          <ac:spMkLst>
            <pc:docMk/>
            <pc:sldMk cId="1516028038" sldId="272"/>
            <ac:spMk id="13" creationId="{F534AA72-89BF-4BB0-B339-DEB9FC7F1BF2}"/>
          </ac:spMkLst>
        </pc:spChg>
        <pc:graphicFrameChg chg="add">
          <ac:chgData name="Bronwen Williams" userId="8cddccff-1a1d-4583-b4c6-12dd9d3d2194" providerId="ADAL" clId="{CA7AABB8-7B05-4098-99DD-B5C11C874774}" dt="2023-02-07T14:43:18.619" v="3855" actId="26606"/>
          <ac:graphicFrameMkLst>
            <pc:docMk/>
            <pc:sldMk cId="1516028038" sldId="272"/>
            <ac:graphicFrameMk id="5" creationId="{88BB13C6-1826-9BF8-C977-A244694BD49E}"/>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8AD434-002B-4793-A8AE-5613BD4AFA0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73A2273-649A-42BC-837B-560A3A9BA3C9}">
      <dgm:prSet/>
      <dgm:spPr/>
      <dgm:t>
        <a:bodyPr/>
        <a:lstStyle/>
        <a:p>
          <a:pPr>
            <a:defRPr cap="all"/>
          </a:pPr>
          <a:r>
            <a:rPr lang="en-GB" baseline="0"/>
            <a:t>Dealing with recipets and payments of client money and the firm’s own money</a:t>
          </a:r>
          <a:endParaRPr lang="en-US"/>
        </a:p>
      </dgm:t>
    </dgm:pt>
    <dgm:pt modelId="{9CD6FBCC-8952-44AC-8D39-EA3409E0A8C2}" type="parTrans" cxnId="{832C6219-9D53-4F26-AD42-718D4BC56D49}">
      <dgm:prSet/>
      <dgm:spPr/>
      <dgm:t>
        <a:bodyPr/>
        <a:lstStyle/>
        <a:p>
          <a:endParaRPr lang="en-US"/>
        </a:p>
      </dgm:t>
    </dgm:pt>
    <dgm:pt modelId="{DA94D877-8D44-4196-BFF0-0F48A2628752}" type="sibTrans" cxnId="{832C6219-9D53-4F26-AD42-718D4BC56D49}">
      <dgm:prSet/>
      <dgm:spPr/>
      <dgm:t>
        <a:bodyPr/>
        <a:lstStyle/>
        <a:p>
          <a:endParaRPr lang="en-US"/>
        </a:p>
      </dgm:t>
    </dgm:pt>
    <dgm:pt modelId="{7FD9D461-75E9-4930-AE85-1ED504EBF6FE}">
      <dgm:prSet/>
      <dgm:spPr/>
      <dgm:t>
        <a:bodyPr/>
        <a:lstStyle/>
        <a:p>
          <a:pPr>
            <a:defRPr cap="all"/>
          </a:pPr>
          <a:r>
            <a:rPr lang="en-GB" baseline="0"/>
            <a:t>Making entries to deal with professional charges and VAT when issuing a bill</a:t>
          </a:r>
          <a:endParaRPr lang="en-US"/>
        </a:p>
      </dgm:t>
    </dgm:pt>
    <dgm:pt modelId="{0340FCCF-4686-4AF7-AB07-73575FE70CD8}" type="parTrans" cxnId="{C4ED1091-0B39-4B9A-A909-9CEF2B9B5A67}">
      <dgm:prSet/>
      <dgm:spPr/>
      <dgm:t>
        <a:bodyPr/>
        <a:lstStyle/>
        <a:p>
          <a:endParaRPr lang="en-US"/>
        </a:p>
      </dgm:t>
    </dgm:pt>
    <dgm:pt modelId="{14FFE431-9CE8-43CD-BE92-9E9327178226}" type="sibTrans" cxnId="{C4ED1091-0B39-4B9A-A909-9CEF2B9B5A67}">
      <dgm:prSet/>
      <dgm:spPr/>
      <dgm:t>
        <a:bodyPr/>
        <a:lstStyle/>
        <a:p>
          <a:endParaRPr lang="en-US"/>
        </a:p>
      </dgm:t>
    </dgm:pt>
    <dgm:pt modelId="{A477C099-3792-4657-9D98-A3B21F7A8B7A}" type="pres">
      <dgm:prSet presAssocID="{2B8AD434-002B-4793-A8AE-5613BD4AFA0F}" presName="root" presStyleCnt="0">
        <dgm:presLayoutVars>
          <dgm:dir/>
          <dgm:resizeHandles val="exact"/>
        </dgm:presLayoutVars>
      </dgm:prSet>
      <dgm:spPr/>
    </dgm:pt>
    <dgm:pt modelId="{2DDFB8ED-EABF-4309-9C21-10D95895A1B9}" type="pres">
      <dgm:prSet presAssocID="{273A2273-649A-42BC-837B-560A3A9BA3C9}" presName="compNode" presStyleCnt="0"/>
      <dgm:spPr/>
    </dgm:pt>
    <dgm:pt modelId="{767F8076-870E-485F-9ED4-607B97A5ADDA}" type="pres">
      <dgm:prSet presAssocID="{273A2273-649A-42BC-837B-560A3A9BA3C9}" presName="iconBgRect" presStyleLbl="bgShp" presStyleIdx="0" presStyleCnt="2"/>
      <dgm:spPr/>
    </dgm:pt>
    <dgm:pt modelId="{19D59281-43DA-46CF-8B92-4B16BB232106}" type="pres">
      <dgm:prSet presAssocID="{273A2273-649A-42BC-837B-560A3A9BA3C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535A5DF7-F840-4458-9B05-1B3DAE2F3920}" type="pres">
      <dgm:prSet presAssocID="{273A2273-649A-42BC-837B-560A3A9BA3C9}" presName="spaceRect" presStyleCnt="0"/>
      <dgm:spPr/>
    </dgm:pt>
    <dgm:pt modelId="{9A58B05F-A216-4EEA-9377-214D68B1CDA5}" type="pres">
      <dgm:prSet presAssocID="{273A2273-649A-42BC-837B-560A3A9BA3C9}" presName="textRect" presStyleLbl="revTx" presStyleIdx="0" presStyleCnt="2">
        <dgm:presLayoutVars>
          <dgm:chMax val="1"/>
          <dgm:chPref val="1"/>
        </dgm:presLayoutVars>
      </dgm:prSet>
      <dgm:spPr/>
    </dgm:pt>
    <dgm:pt modelId="{552F03AF-9738-4A5A-B8EC-F372660B3FB4}" type="pres">
      <dgm:prSet presAssocID="{DA94D877-8D44-4196-BFF0-0F48A2628752}" presName="sibTrans" presStyleCnt="0"/>
      <dgm:spPr/>
    </dgm:pt>
    <dgm:pt modelId="{3460709C-7D42-4CC3-8AB4-E98CBA795873}" type="pres">
      <dgm:prSet presAssocID="{7FD9D461-75E9-4930-AE85-1ED504EBF6FE}" presName="compNode" presStyleCnt="0"/>
      <dgm:spPr/>
    </dgm:pt>
    <dgm:pt modelId="{8557465B-10AC-44E5-89D3-806BAE52D989}" type="pres">
      <dgm:prSet presAssocID="{7FD9D461-75E9-4930-AE85-1ED504EBF6FE}" presName="iconBgRect" presStyleLbl="bgShp" presStyleIdx="1" presStyleCnt="2"/>
      <dgm:spPr/>
    </dgm:pt>
    <dgm:pt modelId="{91D71FEB-75C0-49A9-912F-1A1B5392F2D8}" type="pres">
      <dgm:prSet presAssocID="{7FD9D461-75E9-4930-AE85-1ED504EBF6F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FB78BD0D-6236-4D27-B8A6-70C0BDF16A3B}" type="pres">
      <dgm:prSet presAssocID="{7FD9D461-75E9-4930-AE85-1ED504EBF6FE}" presName="spaceRect" presStyleCnt="0"/>
      <dgm:spPr/>
    </dgm:pt>
    <dgm:pt modelId="{8BD6777F-27CB-4285-90E5-27C195063FCF}" type="pres">
      <dgm:prSet presAssocID="{7FD9D461-75E9-4930-AE85-1ED504EBF6FE}" presName="textRect" presStyleLbl="revTx" presStyleIdx="1" presStyleCnt="2">
        <dgm:presLayoutVars>
          <dgm:chMax val="1"/>
          <dgm:chPref val="1"/>
        </dgm:presLayoutVars>
      </dgm:prSet>
      <dgm:spPr/>
    </dgm:pt>
  </dgm:ptLst>
  <dgm:cxnLst>
    <dgm:cxn modelId="{832C6219-9D53-4F26-AD42-718D4BC56D49}" srcId="{2B8AD434-002B-4793-A8AE-5613BD4AFA0F}" destId="{273A2273-649A-42BC-837B-560A3A9BA3C9}" srcOrd="0" destOrd="0" parTransId="{9CD6FBCC-8952-44AC-8D39-EA3409E0A8C2}" sibTransId="{DA94D877-8D44-4196-BFF0-0F48A2628752}"/>
    <dgm:cxn modelId="{33725438-72ED-4BC7-9520-F9B9125C1EB1}" type="presOf" srcId="{273A2273-649A-42BC-837B-560A3A9BA3C9}" destId="{9A58B05F-A216-4EEA-9377-214D68B1CDA5}" srcOrd="0" destOrd="0" presId="urn:microsoft.com/office/officeart/2018/5/layout/IconCircleLabelList"/>
    <dgm:cxn modelId="{C4ED1091-0B39-4B9A-A909-9CEF2B9B5A67}" srcId="{2B8AD434-002B-4793-A8AE-5613BD4AFA0F}" destId="{7FD9D461-75E9-4930-AE85-1ED504EBF6FE}" srcOrd="1" destOrd="0" parTransId="{0340FCCF-4686-4AF7-AB07-73575FE70CD8}" sibTransId="{14FFE431-9CE8-43CD-BE92-9E9327178226}"/>
    <dgm:cxn modelId="{90093DA4-769B-40CD-8D62-AC229013587C}" type="presOf" srcId="{7FD9D461-75E9-4930-AE85-1ED504EBF6FE}" destId="{8BD6777F-27CB-4285-90E5-27C195063FCF}" srcOrd="0" destOrd="0" presId="urn:microsoft.com/office/officeart/2018/5/layout/IconCircleLabelList"/>
    <dgm:cxn modelId="{3B8480F5-C826-4CB4-BDE3-3FBD904A3D04}" type="presOf" srcId="{2B8AD434-002B-4793-A8AE-5613BD4AFA0F}" destId="{A477C099-3792-4657-9D98-A3B21F7A8B7A}" srcOrd="0" destOrd="0" presId="urn:microsoft.com/office/officeart/2018/5/layout/IconCircleLabelList"/>
    <dgm:cxn modelId="{38952261-924E-407E-8F09-451CAFE1FC76}" type="presParOf" srcId="{A477C099-3792-4657-9D98-A3B21F7A8B7A}" destId="{2DDFB8ED-EABF-4309-9C21-10D95895A1B9}" srcOrd="0" destOrd="0" presId="urn:microsoft.com/office/officeart/2018/5/layout/IconCircleLabelList"/>
    <dgm:cxn modelId="{065CCE9A-1296-45CC-85C2-6F05565D0B6E}" type="presParOf" srcId="{2DDFB8ED-EABF-4309-9C21-10D95895A1B9}" destId="{767F8076-870E-485F-9ED4-607B97A5ADDA}" srcOrd="0" destOrd="0" presId="urn:microsoft.com/office/officeart/2018/5/layout/IconCircleLabelList"/>
    <dgm:cxn modelId="{D4B18170-BF09-4092-A567-A824E487754D}" type="presParOf" srcId="{2DDFB8ED-EABF-4309-9C21-10D95895A1B9}" destId="{19D59281-43DA-46CF-8B92-4B16BB232106}" srcOrd="1" destOrd="0" presId="urn:microsoft.com/office/officeart/2018/5/layout/IconCircleLabelList"/>
    <dgm:cxn modelId="{D7E2D00B-318C-4ADE-980D-EDB796E2DAFD}" type="presParOf" srcId="{2DDFB8ED-EABF-4309-9C21-10D95895A1B9}" destId="{535A5DF7-F840-4458-9B05-1B3DAE2F3920}" srcOrd="2" destOrd="0" presId="urn:microsoft.com/office/officeart/2018/5/layout/IconCircleLabelList"/>
    <dgm:cxn modelId="{5C08E0C8-98D7-475C-ABA5-2C09B727C577}" type="presParOf" srcId="{2DDFB8ED-EABF-4309-9C21-10D95895A1B9}" destId="{9A58B05F-A216-4EEA-9377-214D68B1CDA5}" srcOrd="3" destOrd="0" presId="urn:microsoft.com/office/officeart/2018/5/layout/IconCircleLabelList"/>
    <dgm:cxn modelId="{E83E893D-67A6-413C-B8E0-A5908593ABD4}" type="presParOf" srcId="{A477C099-3792-4657-9D98-A3B21F7A8B7A}" destId="{552F03AF-9738-4A5A-B8EC-F372660B3FB4}" srcOrd="1" destOrd="0" presId="urn:microsoft.com/office/officeart/2018/5/layout/IconCircleLabelList"/>
    <dgm:cxn modelId="{150CB3F3-98D3-4193-B587-85AEF9E589F8}" type="presParOf" srcId="{A477C099-3792-4657-9D98-A3B21F7A8B7A}" destId="{3460709C-7D42-4CC3-8AB4-E98CBA795873}" srcOrd="2" destOrd="0" presId="urn:microsoft.com/office/officeart/2018/5/layout/IconCircleLabelList"/>
    <dgm:cxn modelId="{2C40D596-B347-49DD-90D5-B08FC579630B}" type="presParOf" srcId="{3460709C-7D42-4CC3-8AB4-E98CBA795873}" destId="{8557465B-10AC-44E5-89D3-806BAE52D989}" srcOrd="0" destOrd="0" presId="urn:microsoft.com/office/officeart/2018/5/layout/IconCircleLabelList"/>
    <dgm:cxn modelId="{85A1318F-5BF9-4A05-96B2-BB3593723B19}" type="presParOf" srcId="{3460709C-7D42-4CC3-8AB4-E98CBA795873}" destId="{91D71FEB-75C0-49A9-912F-1A1B5392F2D8}" srcOrd="1" destOrd="0" presId="urn:microsoft.com/office/officeart/2018/5/layout/IconCircleLabelList"/>
    <dgm:cxn modelId="{9CB9D210-739C-42F0-8291-4594071C2E86}" type="presParOf" srcId="{3460709C-7D42-4CC3-8AB4-E98CBA795873}" destId="{FB78BD0D-6236-4D27-B8A6-70C0BDF16A3B}" srcOrd="2" destOrd="0" presId="urn:microsoft.com/office/officeart/2018/5/layout/IconCircleLabelList"/>
    <dgm:cxn modelId="{2D6C66E5-A3CC-4960-A05A-5037C9BECDF7}" type="presParOf" srcId="{3460709C-7D42-4CC3-8AB4-E98CBA795873}" destId="{8BD6777F-27CB-4285-90E5-27C195063FC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49627B-E1CC-4843-9930-B5AD2B02329A}" type="doc">
      <dgm:prSet loTypeId="urn:microsoft.com/office/officeart/2005/8/layout/process1" loCatId="process" qsTypeId="urn:microsoft.com/office/officeart/2005/8/quickstyle/simple3" qsCatId="simple" csTypeId="urn:microsoft.com/office/officeart/2005/8/colors/colorful1" csCatId="colorful"/>
      <dgm:spPr/>
      <dgm:t>
        <a:bodyPr/>
        <a:lstStyle/>
        <a:p>
          <a:endParaRPr lang="en-US"/>
        </a:p>
      </dgm:t>
    </dgm:pt>
    <dgm:pt modelId="{4F070152-3EC5-4D17-9FB3-E23F14593111}">
      <dgm:prSet/>
      <dgm:spPr/>
      <dgm:t>
        <a:bodyPr/>
        <a:lstStyle/>
        <a:p>
          <a:r>
            <a:rPr lang="en-GB" baseline="0"/>
            <a:t>Rule 5.3 a payment must be made from a client bank account unless there is enough funds in the client account. If a firm needs to make a payment for a client but there is not enough money in the client account, then the payment must be made from the business bank account. </a:t>
          </a:r>
          <a:endParaRPr lang="en-US"/>
        </a:p>
      </dgm:t>
    </dgm:pt>
    <dgm:pt modelId="{DF21C419-06C5-4DCC-89D8-8AE524820B2D}" type="parTrans" cxnId="{0B9CCF30-925E-46C0-BAB8-C8168A10AC23}">
      <dgm:prSet/>
      <dgm:spPr/>
      <dgm:t>
        <a:bodyPr/>
        <a:lstStyle/>
        <a:p>
          <a:endParaRPr lang="en-US"/>
        </a:p>
      </dgm:t>
    </dgm:pt>
    <dgm:pt modelId="{7FCC2C60-1E35-43B2-8D50-931CF42D86D3}" type="sibTrans" cxnId="{0B9CCF30-925E-46C0-BAB8-C8168A10AC23}">
      <dgm:prSet/>
      <dgm:spPr/>
      <dgm:t>
        <a:bodyPr/>
        <a:lstStyle/>
        <a:p>
          <a:endParaRPr lang="en-US"/>
        </a:p>
      </dgm:t>
    </dgm:pt>
    <dgm:pt modelId="{BC9F6D62-859E-4228-A751-A120376647AC}">
      <dgm:prSet/>
      <dgm:spPr/>
      <dgm:t>
        <a:bodyPr/>
        <a:lstStyle/>
        <a:p>
          <a:r>
            <a:rPr lang="en-GB" baseline="0"/>
            <a:t>Example:</a:t>
          </a:r>
          <a:endParaRPr lang="en-US"/>
        </a:p>
      </dgm:t>
    </dgm:pt>
    <dgm:pt modelId="{83EF14E2-EF13-43C2-BE20-9491B707B32E}" type="parTrans" cxnId="{1137C46A-3E48-47C8-A1C0-D60853045AB7}">
      <dgm:prSet/>
      <dgm:spPr/>
      <dgm:t>
        <a:bodyPr/>
        <a:lstStyle/>
        <a:p>
          <a:endParaRPr lang="en-US"/>
        </a:p>
      </dgm:t>
    </dgm:pt>
    <dgm:pt modelId="{67D35C72-A509-4D3C-A5E2-738FDAAE1FB7}" type="sibTrans" cxnId="{1137C46A-3E48-47C8-A1C0-D60853045AB7}">
      <dgm:prSet/>
      <dgm:spPr/>
      <dgm:t>
        <a:bodyPr/>
        <a:lstStyle/>
        <a:p>
          <a:endParaRPr lang="en-US"/>
        </a:p>
      </dgm:t>
    </dgm:pt>
    <dgm:pt modelId="{09F0CEF8-35B9-43D8-8DD9-FDCF74DAE501}">
      <dgm:prSet/>
      <dgm:spPr/>
      <dgm:t>
        <a:bodyPr/>
        <a:lstStyle/>
        <a:p>
          <a:r>
            <a:rPr lang="en-GB" baseline="0"/>
            <a:t>A firm is holding client money of £500 for a client, Jones, generally on account of costs. The firm needs to make a payment of £400 for Jones. The firm holds sufficient client money to make the payment using client money.  How would it be shown in the accounts?</a:t>
          </a:r>
          <a:endParaRPr lang="en-US"/>
        </a:p>
      </dgm:t>
    </dgm:pt>
    <dgm:pt modelId="{96DE958E-64FE-448E-8E27-7A31405814D1}" type="parTrans" cxnId="{5D9CD673-DC27-4828-9FD2-C154BC342A88}">
      <dgm:prSet/>
      <dgm:spPr/>
      <dgm:t>
        <a:bodyPr/>
        <a:lstStyle/>
        <a:p>
          <a:endParaRPr lang="en-US"/>
        </a:p>
      </dgm:t>
    </dgm:pt>
    <dgm:pt modelId="{2DC67FE0-6387-403E-A90B-0BD710F577DF}" type="sibTrans" cxnId="{5D9CD673-DC27-4828-9FD2-C154BC342A88}">
      <dgm:prSet/>
      <dgm:spPr/>
      <dgm:t>
        <a:bodyPr/>
        <a:lstStyle/>
        <a:p>
          <a:endParaRPr lang="en-US"/>
        </a:p>
      </dgm:t>
    </dgm:pt>
    <dgm:pt modelId="{C3F9534D-4F53-4A88-B02A-45DC59D2A5B8}" type="pres">
      <dgm:prSet presAssocID="{4549627B-E1CC-4843-9930-B5AD2B02329A}" presName="Name0" presStyleCnt="0">
        <dgm:presLayoutVars>
          <dgm:dir/>
          <dgm:resizeHandles val="exact"/>
        </dgm:presLayoutVars>
      </dgm:prSet>
      <dgm:spPr/>
    </dgm:pt>
    <dgm:pt modelId="{56FA9BC3-B667-47EF-AF2C-ADC13994AB21}" type="pres">
      <dgm:prSet presAssocID="{4F070152-3EC5-4D17-9FB3-E23F14593111}" presName="node" presStyleLbl="node1" presStyleIdx="0" presStyleCnt="3">
        <dgm:presLayoutVars>
          <dgm:bulletEnabled val="1"/>
        </dgm:presLayoutVars>
      </dgm:prSet>
      <dgm:spPr/>
    </dgm:pt>
    <dgm:pt modelId="{EF0588D3-6FA3-4A4F-A802-3FBB31592602}" type="pres">
      <dgm:prSet presAssocID="{7FCC2C60-1E35-43B2-8D50-931CF42D86D3}" presName="sibTrans" presStyleLbl="sibTrans2D1" presStyleIdx="0" presStyleCnt="2"/>
      <dgm:spPr/>
    </dgm:pt>
    <dgm:pt modelId="{D96AFADD-AB76-4092-AA60-3789CE5CC3E5}" type="pres">
      <dgm:prSet presAssocID="{7FCC2C60-1E35-43B2-8D50-931CF42D86D3}" presName="connectorText" presStyleLbl="sibTrans2D1" presStyleIdx="0" presStyleCnt="2"/>
      <dgm:spPr/>
    </dgm:pt>
    <dgm:pt modelId="{5D2A3E67-725F-4C10-AD62-D1B1BC8DA831}" type="pres">
      <dgm:prSet presAssocID="{BC9F6D62-859E-4228-A751-A120376647AC}" presName="node" presStyleLbl="node1" presStyleIdx="1" presStyleCnt="3">
        <dgm:presLayoutVars>
          <dgm:bulletEnabled val="1"/>
        </dgm:presLayoutVars>
      </dgm:prSet>
      <dgm:spPr/>
    </dgm:pt>
    <dgm:pt modelId="{C9488682-F516-46F1-8804-D20062BCE266}" type="pres">
      <dgm:prSet presAssocID="{67D35C72-A509-4D3C-A5E2-738FDAAE1FB7}" presName="sibTrans" presStyleLbl="sibTrans2D1" presStyleIdx="1" presStyleCnt="2"/>
      <dgm:spPr/>
    </dgm:pt>
    <dgm:pt modelId="{4B52E0F2-5816-43CC-8590-D3EC7D7A0FD7}" type="pres">
      <dgm:prSet presAssocID="{67D35C72-A509-4D3C-A5E2-738FDAAE1FB7}" presName="connectorText" presStyleLbl="sibTrans2D1" presStyleIdx="1" presStyleCnt="2"/>
      <dgm:spPr/>
    </dgm:pt>
    <dgm:pt modelId="{BD39F988-9E35-4012-9B86-BC661AF327CC}" type="pres">
      <dgm:prSet presAssocID="{09F0CEF8-35B9-43D8-8DD9-FDCF74DAE501}" presName="node" presStyleLbl="node1" presStyleIdx="2" presStyleCnt="3">
        <dgm:presLayoutVars>
          <dgm:bulletEnabled val="1"/>
        </dgm:presLayoutVars>
      </dgm:prSet>
      <dgm:spPr/>
    </dgm:pt>
  </dgm:ptLst>
  <dgm:cxnLst>
    <dgm:cxn modelId="{2CA72411-F112-4299-AF75-A94E2775E5C0}" type="presOf" srcId="{67D35C72-A509-4D3C-A5E2-738FDAAE1FB7}" destId="{4B52E0F2-5816-43CC-8590-D3EC7D7A0FD7}" srcOrd="1" destOrd="0" presId="urn:microsoft.com/office/officeart/2005/8/layout/process1"/>
    <dgm:cxn modelId="{6D26C726-765A-4F8B-A3B3-8A08C240DC89}" type="presOf" srcId="{BC9F6D62-859E-4228-A751-A120376647AC}" destId="{5D2A3E67-725F-4C10-AD62-D1B1BC8DA831}" srcOrd="0" destOrd="0" presId="urn:microsoft.com/office/officeart/2005/8/layout/process1"/>
    <dgm:cxn modelId="{0B9CCF30-925E-46C0-BAB8-C8168A10AC23}" srcId="{4549627B-E1CC-4843-9930-B5AD2B02329A}" destId="{4F070152-3EC5-4D17-9FB3-E23F14593111}" srcOrd="0" destOrd="0" parTransId="{DF21C419-06C5-4DCC-89D8-8AE524820B2D}" sibTransId="{7FCC2C60-1E35-43B2-8D50-931CF42D86D3}"/>
    <dgm:cxn modelId="{69E74531-02DC-4246-815E-2F71DC794A02}" type="presOf" srcId="{7FCC2C60-1E35-43B2-8D50-931CF42D86D3}" destId="{D96AFADD-AB76-4092-AA60-3789CE5CC3E5}" srcOrd="1" destOrd="0" presId="urn:microsoft.com/office/officeart/2005/8/layout/process1"/>
    <dgm:cxn modelId="{69BBBF6A-F06C-4408-A702-40FCEB83DAD0}" type="presOf" srcId="{67D35C72-A509-4D3C-A5E2-738FDAAE1FB7}" destId="{C9488682-F516-46F1-8804-D20062BCE266}" srcOrd="0" destOrd="0" presId="urn:microsoft.com/office/officeart/2005/8/layout/process1"/>
    <dgm:cxn modelId="{1137C46A-3E48-47C8-A1C0-D60853045AB7}" srcId="{4549627B-E1CC-4843-9930-B5AD2B02329A}" destId="{BC9F6D62-859E-4228-A751-A120376647AC}" srcOrd="1" destOrd="0" parTransId="{83EF14E2-EF13-43C2-BE20-9491B707B32E}" sibTransId="{67D35C72-A509-4D3C-A5E2-738FDAAE1FB7}"/>
    <dgm:cxn modelId="{5D9CD673-DC27-4828-9FD2-C154BC342A88}" srcId="{4549627B-E1CC-4843-9930-B5AD2B02329A}" destId="{09F0CEF8-35B9-43D8-8DD9-FDCF74DAE501}" srcOrd="2" destOrd="0" parTransId="{96DE958E-64FE-448E-8E27-7A31405814D1}" sibTransId="{2DC67FE0-6387-403E-A90B-0BD710F577DF}"/>
    <dgm:cxn modelId="{ED3079A6-9067-47BF-9BDD-F87BFB5AB804}" type="presOf" srcId="{7FCC2C60-1E35-43B2-8D50-931CF42D86D3}" destId="{EF0588D3-6FA3-4A4F-A802-3FBB31592602}" srcOrd="0" destOrd="0" presId="urn:microsoft.com/office/officeart/2005/8/layout/process1"/>
    <dgm:cxn modelId="{6FEAF2BD-7C03-4F67-AA69-E2B9674CEF3E}" type="presOf" srcId="{09F0CEF8-35B9-43D8-8DD9-FDCF74DAE501}" destId="{BD39F988-9E35-4012-9B86-BC661AF327CC}" srcOrd="0" destOrd="0" presId="urn:microsoft.com/office/officeart/2005/8/layout/process1"/>
    <dgm:cxn modelId="{9E4444F5-10AB-42FF-ABFE-B4FDF4B87D1E}" type="presOf" srcId="{4F070152-3EC5-4D17-9FB3-E23F14593111}" destId="{56FA9BC3-B667-47EF-AF2C-ADC13994AB21}" srcOrd="0" destOrd="0" presId="urn:microsoft.com/office/officeart/2005/8/layout/process1"/>
    <dgm:cxn modelId="{304F77F8-3353-4183-9EBD-76F0176D6692}" type="presOf" srcId="{4549627B-E1CC-4843-9930-B5AD2B02329A}" destId="{C3F9534D-4F53-4A88-B02A-45DC59D2A5B8}" srcOrd="0" destOrd="0" presId="urn:microsoft.com/office/officeart/2005/8/layout/process1"/>
    <dgm:cxn modelId="{838FA293-6474-43DB-B08C-F26D4B31BF5C}" type="presParOf" srcId="{C3F9534D-4F53-4A88-B02A-45DC59D2A5B8}" destId="{56FA9BC3-B667-47EF-AF2C-ADC13994AB21}" srcOrd="0" destOrd="0" presId="urn:microsoft.com/office/officeart/2005/8/layout/process1"/>
    <dgm:cxn modelId="{4CEFD441-1964-4C54-9448-9FA9B7016F12}" type="presParOf" srcId="{C3F9534D-4F53-4A88-B02A-45DC59D2A5B8}" destId="{EF0588D3-6FA3-4A4F-A802-3FBB31592602}" srcOrd="1" destOrd="0" presId="urn:microsoft.com/office/officeart/2005/8/layout/process1"/>
    <dgm:cxn modelId="{A3D05865-1C2A-4354-94E9-0A56691D4920}" type="presParOf" srcId="{EF0588D3-6FA3-4A4F-A802-3FBB31592602}" destId="{D96AFADD-AB76-4092-AA60-3789CE5CC3E5}" srcOrd="0" destOrd="0" presId="urn:microsoft.com/office/officeart/2005/8/layout/process1"/>
    <dgm:cxn modelId="{0465D8B5-6BA0-47CE-A785-76A349B4A137}" type="presParOf" srcId="{C3F9534D-4F53-4A88-B02A-45DC59D2A5B8}" destId="{5D2A3E67-725F-4C10-AD62-D1B1BC8DA831}" srcOrd="2" destOrd="0" presId="urn:microsoft.com/office/officeart/2005/8/layout/process1"/>
    <dgm:cxn modelId="{727191E5-B191-4984-90B5-8B78E60167B1}" type="presParOf" srcId="{C3F9534D-4F53-4A88-B02A-45DC59D2A5B8}" destId="{C9488682-F516-46F1-8804-D20062BCE266}" srcOrd="3" destOrd="0" presId="urn:microsoft.com/office/officeart/2005/8/layout/process1"/>
    <dgm:cxn modelId="{52909F31-6A47-4049-98CA-C762EC2FBA6B}" type="presParOf" srcId="{C9488682-F516-46F1-8804-D20062BCE266}" destId="{4B52E0F2-5816-43CC-8590-D3EC7D7A0FD7}" srcOrd="0" destOrd="0" presId="urn:microsoft.com/office/officeart/2005/8/layout/process1"/>
    <dgm:cxn modelId="{F48036CC-1D6F-466C-B8CC-2842AAD4B1B3}" type="presParOf" srcId="{C3F9534D-4F53-4A88-B02A-45DC59D2A5B8}" destId="{BD39F988-9E35-4012-9B86-BC661AF327CC}"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F6D2630-43BB-40D9-BEB3-9827E3CA43FB}" type="doc">
      <dgm:prSet loTypeId="urn:microsoft.com/office/officeart/2005/8/layout/default" loCatId="list" qsTypeId="urn:microsoft.com/office/officeart/2005/8/quickstyle/simple3" qsCatId="simple" csTypeId="urn:microsoft.com/office/officeart/2005/8/colors/colorful2" csCatId="colorful"/>
      <dgm:spPr/>
      <dgm:t>
        <a:bodyPr/>
        <a:lstStyle/>
        <a:p>
          <a:endParaRPr lang="en-US"/>
        </a:p>
      </dgm:t>
    </dgm:pt>
    <dgm:pt modelId="{B8911795-A247-4377-A7BB-294FF2138EA7}">
      <dgm:prSet/>
      <dgm:spPr/>
      <dgm:t>
        <a:bodyPr/>
        <a:lstStyle/>
        <a:p>
          <a:r>
            <a:rPr lang="en-GB"/>
            <a:t>When the firm issues a bill to the client, it will include professional charges and VAT. </a:t>
          </a:r>
          <a:endParaRPr lang="en-US"/>
        </a:p>
      </dgm:t>
    </dgm:pt>
    <dgm:pt modelId="{174A4FCB-41C5-4086-9A04-1346E668FEB2}" type="parTrans" cxnId="{BA7BB07D-7948-4B29-A0F5-01BDA08D198C}">
      <dgm:prSet/>
      <dgm:spPr/>
      <dgm:t>
        <a:bodyPr/>
        <a:lstStyle/>
        <a:p>
          <a:endParaRPr lang="en-US"/>
        </a:p>
      </dgm:t>
    </dgm:pt>
    <dgm:pt modelId="{7856934E-4A2C-4A5F-A946-51E61A9E1183}" type="sibTrans" cxnId="{BA7BB07D-7948-4B29-A0F5-01BDA08D198C}">
      <dgm:prSet/>
      <dgm:spPr/>
      <dgm:t>
        <a:bodyPr/>
        <a:lstStyle/>
        <a:p>
          <a:endParaRPr lang="en-US"/>
        </a:p>
      </dgm:t>
    </dgm:pt>
    <dgm:pt modelId="{31C6A30F-F9B7-4C1C-84F2-B43297433303}">
      <dgm:prSet/>
      <dgm:spPr/>
      <dgm:t>
        <a:bodyPr/>
        <a:lstStyle/>
        <a:p>
          <a:r>
            <a:rPr lang="en-GB"/>
            <a:t>The solicitor will need to make entries in the account to show that the client owes the firm charges and VAT. </a:t>
          </a:r>
          <a:endParaRPr lang="en-US"/>
        </a:p>
      </dgm:t>
    </dgm:pt>
    <dgm:pt modelId="{B4DFCCA3-A580-491B-BE8F-915A766659D9}" type="parTrans" cxnId="{1B56ADA6-A1DE-4F34-ADB4-3961779C8E35}">
      <dgm:prSet/>
      <dgm:spPr/>
      <dgm:t>
        <a:bodyPr/>
        <a:lstStyle/>
        <a:p>
          <a:endParaRPr lang="en-US"/>
        </a:p>
      </dgm:t>
    </dgm:pt>
    <dgm:pt modelId="{30703B67-6A32-4679-ABEE-11B65FFD2F64}" type="sibTrans" cxnId="{1B56ADA6-A1DE-4F34-ADB4-3961779C8E35}">
      <dgm:prSet/>
      <dgm:spPr/>
      <dgm:t>
        <a:bodyPr/>
        <a:lstStyle/>
        <a:p>
          <a:endParaRPr lang="en-US"/>
        </a:p>
      </dgm:t>
    </dgm:pt>
    <dgm:pt modelId="{32556B26-6FBB-431E-BE18-DD0BAFC27BEA}">
      <dgm:prSet/>
      <dgm:spPr/>
      <dgm:t>
        <a:bodyPr/>
        <a:lstStyle/>
        <a:p>
          <a:r>
            <a:rPr lang="en-GB"/>
            <a:t>At this stage there is no movement of cash, no entry in the cash account.</a:t>
          </a:r>
          <a:endParaRPr lang="en-US"/>
        </a:p>
      </dgm:t>
    </dgm:pt>
    <dgm:pt modelId="{EA843367-AAC2-42DB-A61C-2E43F64435E3}" type="parTrans" cxnId="{514B6291-F7AA-4A6B-94B7-214B1932B834}">
      <dgm:prSet/>
      <dgm:spPr/>
      <dgm:t>
        <a:bodyPr/>
        <a:lstStyle/>
        <a:p>
          <a:endParaRPr lang="en-US"/>
        </a:p>
      </dgm:t>
    </dgm:pt>
    <dgm:pt modelId="{67C3E19B-FB22-415D-A6C2-469D1506DA4E}" type="sibTrans" cxnId="{514B6291-F7AA-4A6B-94B7-214B1932B834}">
      <dgm:prSet/>
      <dgm:spPr/>
      <dgm:t>
        <a:bodyPr/>
        <a:lstStyle/>
        <a:p>
          <a:endParaRPr lang="en-US"/>
        </a:p>
      </dgm:t>
    </dgm:pt>
    <dgm:pt modelId="{D62E1FBA-8DE6-4232-80BA-926C3AC62577}">
      <dgm:prSet/>
      <dgm:spPr/>
      <dgm:t>
        <a:bodyPr/>
        <a:lstStyle/>
        <a:p>
          <a:r>
            <a:rPr lang="en-GB"/>
            <a:t>Client Ledger Account</a:t>
          </a:r>
          <a:endParaRPr lang="en-US"/>
        </a:p>
      </dgm:t>
    </dgm:pt>
    <dgm:pt modelId="{405934E6-FB19-49CE-A5EF-50EE06C5F56F}" type="parTrans" cxnId="{BE857F88-64EB-405F-ACCA-58B502ACAC31}">
      <dgm:prSet/>
      <dgm:spPr/>
      <dgm:t>
        <a:bodyPr/>
        <a:lstStyle/>
        <a:p>
          <a:endParaRPr lang="en-US"/>
        </a:p>
      </dgm:t>
    </dgm:pt>
    <dgm:pt modelId="{71CD293B-D769-499C-AFEE-D6B7E7832130}" type="sibTrans" cxnId="{BE857F88-64EB-405F-ACCA-58B502ACAC31}">
      <dgm:prSet/>
      <dgm:spPr/>
      <dgm:t>
        <a:bodyPr/>
        <a:lstStyle/>
        <a:p>
          <a:endParaRPr lang="en-US"/>
        </a:p>
      </dgm:t>
    </dgm:pt>
    <dgm:pt modelId="{DA325E09-7F06-4D7C-8B8F-7BE768FBDFFD}">
      <dgm:prSet/>
      <dgm:spPr/>
      <dgm:t>
        <a:bodyPr/>
        <a:lstStyle/>
        <a:p>
          <a:r>
            <a:rPr lang="en-GB"/>
            <a:t>DR for Professional charges and VAT</a:t>
          </a:r>
          <a:endParaRPr lang="en-US"/>
        </a:p>
      </dgm:t>
    </dgm:pt>
    <dgm:pt modelId="{FA01267F-2B82-43DD-9412-F5AF2FEA07FA}" type="parTrans" cxnId="{D7B84727-71E9-4EAA-AD3F-8659EB634443}">
      <dgm:prSet/>
      <dgm:spPr/>
      <dgm:t>
        <a:bodyPr/>
        <a:lstStyle/>
        <a:p>
          <a:endParaRPr lang="en-US"/>
        </a:p>
      </dgm:t>
    </dgm:pt>
    <dgm:pt modelId="{2C8B67FC-5DDA-4413-A8C0-A4B30CC0ECB1}" type="sibTrans" cxnId="{D7B84727-71E9-4EAA-AD3F-8659EB634443}">
      <dgm:prSet/>
      <dgm:spPr/>
      <dgm:t>
        <a:bodyPr/>
        <a:lstStyle/>
        <a:p>
          <a:endParaRPr lang="en-US"/>
        </a:p>
      </dgm:t>
    </dgm:pt>
    <dgm:pt modelId="{F58B0031-6C5A-4A81-A694-F6D10F8AD753}">
      <dgm:prSet/>
      <dgm:spPr/>
      <dgm:t>
        <a:bodyPr/>
        <a:lstStyle/>
        <a:p>
          <a:r>
            <a:rPr lang="en-GB"/>
            <a:t>CR on income ledger account and an account in the name of HMRC respectively – often this is named – professional fees but traditionally ‘profit costs’.</a:t>
          </a:r>
          <a:endParaRPr lang="en-US"/>
        </a:p>
      </dgm:t>
    </dgm:pt>
    <dgm:pt modelId="{EC3C23FA-2960-4603-816B-D4FEAD1C2BD4}" type="parTrans" cxnId="{D29D1919-741C-4A66-B6C6-251415B51F9E}">
      <dgm:prSet/>
      <dgm:spPr/>
      <dgm:t>
        <a:bodyPr/>
        <a:lstStyle/>
        <a:p>
          <a:endParaRPr lang="en-US"/>
        </a:p>
      </dgm:t>
    </dgm:pt>
    <dgm:pt modelId="{F0F33835-8978-451A-83E7-9A66CCD93875}" type="sibTrans" cxnId="{D29D1919-741C-4A66-B6C6-251415B51F9E}">
      <dgm:prSet/>
      <dgm:spPr/>
      <dgm:t>
        <a:bodyPr/>
        <a:lstStyle/>
        <a:p>
          <a:endParaRPr lang="en-US"/>
        </a:p>
      </dgm:t>
    </dgm:pt>
    <dgm:pt modelId="{1C29E76D-0BB9-4AD0-A1D1-3202E8F1FECD}">
      <dgm:prSet/>
      <dgm:spPr/>
      <dgm:t>
        <a:bodyPr/>
        <a:lstStyle/>
        <a:p>
          <a:r>
            <a:rPr lang="en-GB"/>
            <a:t>End of the year</a:t>
          </a:r>
          <a:endParaRPr lang="en-US"/>
        </a:p>
      </dgm:t>
    </dgm:pt>
    <dgm:pt modelId="{D2A5432F-5EBB-4B08-AAC0-BE05F3C93DE0}" type="parTrans" cxnId="{B862369E-7015-49A7-9C27-F945360EB421}">
      <dgm:prSet/>
      <dgm:spPr/>
      <dgm:t>
        <a:bodyPr/>
        <a:lstStyle/>
        <a:p>
          <a:endParaRPr lang="en-US"/>
        </a:p>
      </dgm:t>
    </dgm:pt>
    <dgm:pt modelId="{8ECE4FC8-EB0A-4BAA-A104-6BAF9876F359}" type="sibTrans" cxnId="{B862369E-7015-49A7-9C27-F945360EB421}">
      <dgm:prSet/>
      <dgm:spPr/>
      <dgm:t>
        <a:bodyPr/>
        <a:lstStyle/>
        <a:p>
          <a:endParaRPr lang="en-US"/>
        </a:p>
      </dgm:t>
    </dgm:pt>
    <dgm:pt modelId="{ED748043-EB3A-43CF-AC28-CD9D9CED82E0}">
      <dgm:prSet/>
      <dgm:spPr/>
      <dgm:t>
        <a:bodyPr/>
        <a:lstStyle/>
        <a:p>
          <a:r>
            <a:rPr lang="en-GB"/>
            <a:t>Profit Costs account will show the amount the firm as billed </a:t>
          </a:r>
          <a:endParaRPr lang="en-US"/>
        </a:p>
      </dgm:t>
    </dgm:pt>
    <dgm:pt modelId="{E506876C-F3FA-4FF4-B62B-042B7C3CEB44}" type="parTrans" cxnId="{7706A1A4-74F8-4C86-8AA5-04D05E20457C}">
      <dgm:prSet/>
      <dgm:spPr/>
      <dgm:t>
        <a:bodyPr/>
        <a:lstStyle/>
        <a:p>
          <a:endParaRPr lang="en-US"/>
        </a:p>
      </dgm:t>
    </dgm:pt>
    <dgm:pt modelId="{CB435284-C080-4033-8732-3782738BDC5D}" type="sibTrans" cxnId="{7706A1A4-74F8-4C86-8AA5-04D05E20457C}">
      <dgm:prSet/>
      <dgm:spPr/>
      <dgm:t>
        <a:bodyPr/>
        <a:lstStyle/>
        <a:p>
          <a:endParaRPr lang="en-US"/>
        </a:p>
      </dgm:t>
    </dgm:pt>
    <dgm:pt modelId="{C7F9F0E1-0F96-4437-9C81-96A599112B9B}">
      <dgm:prSet/>
      <dgm:spPr/>
      <dgm:t>
        <a:bodyPr/>
        <a:lstStyle/>
        <a:p>
          <a:r>
            <a:rPr lang="en-GB"/>
            <a:t>HMRC ledger account will show how much the firm owes HMRC in VAT</a:t>
          </a:r>
          <a:endParaRPr lang="en-US"/>
        </a:p>
      </dgm:t>
    </dgm:pt>
    <dgm:pt modelId="{2CDA0B83-537D-4C50-B3BB-6BBECF574896}" type="parTrans" cxnId="{BF9B5629-EE19-4862-A51E-F24A16E488AD}">
      <dgm:prSet/>
      <dgm:spPr/>
      <dgm:t>
        <a:bodyPr/>
        <a:lstStyle/>
        <a:p>
          <a:endParaRPr lang="en-US"/>
        </a:p>
      </dgm:t>
    </dgm:pt>
    <dgm:pt modelId="{AFA9DDEE-9EFA-4836-BF65-2FCE7F85F696}" type="sibTrans" cxnId="{BF9B5629-EE19-4862-A51E-F24A16E488AD}">
      <dgm:prSet/>
      <dgm:spPr/>
      <dgm:t>
        <a:bodyPr/>
        <a:lstStyle/>
        <a:p>
          <a:endParaRPr lang="en-US"/>
        </a:p>
      </dgm:t>
    </dgm:pt>
    <dgm:pt modelId="{6673435A-DAA6-46A1-AA58-EE8B8F7C196A}" type="pres">
      <dgm:prSet presAssocID="{DF6D2630-43BB-40D9-BEB3-9827E3CA43FB}" presName="diagram" presStyleCnt="0">
        <dgm:presLayoutVars>
          <dgm:dir/>
          <dgm:resizeHandles val="exact"/>
        </dgm:presLayoutVars>
      </dgm:prSet>
      <dgm:spPr/>
    </dgm:pt>
    <dgm:pt modelId="{50936748-26D1-4432-80A8-593BDC505B45}" type="pres">
      <dgm:prSet presAssocID="{B8911795-A247-4377-A7BB-294FF2138EA7}" presName="node" presStyleLbl="node1" presStyleIdx="0" presStyleCnt="7">
        <dgm:presLayoutVars>
          <dgm:bulletEnabled val="1"/>
        </dgm:presLayoutVars>
      </dgm:prSet>
      <dgm:spPr/>
    </dgm:pt>
    <dgm:pt modelId="{E53E152C-2807-4B70-9139-54E2538484FE}" type="pres">
      <dgm:prSet presAssocID="{7856934E-4A2C-4A5F-A946-51E61A9E1183}" presName="sibTrans" presStyleCnt="0"/>
      <dgm:spPr/>
    </dgm:pt>
    <dgm:pt modelId="{3204BE78-6786-4310-BDDE-DC0E7A0BCD41}" type="pres">
      <dgm:prSet presAssocID="{31C6A30F-F9B7-4C1C-84F2-B43297433303}" presName="node" presStyleLbl="node1" presStyleIdx="1" presStyleCnt="7">
        <dgm:presLayoutVars>
          <dgm:bulletEnabled val="1"/>
        </dgm:presLayoutVars>
      </dgm:prSet>
      <dgm:spPr/>
    </dgm:pt>
    <dgm:pt modelId="{F0FE82CB-DC7F-4E18-B70D-E9F7E18B993D}" type="pres">
      <dgm:prSet presAssocID="{30703B67-6A32-4679-ABEE-11B65FFD2F64}" presName="sibTrans" presStyleCnt="0"/>
      <dgm:spPr/>
    </dgm:pt>
    <dgm:pt modelId="{BDFE712F-7E7C-470F-A219-41D8AA518046}" type="pres">
      <dgm:prSet presAssocID="{32556B26-6FBB-431E-BE18-DD0BAFC27BEA}" presName="node" presStyleLbl="node1" presStyleIdx="2" presStyleCnt="7">
        <dgm:presLayoutVars>
          <dgm:bulletEnabled val="1"/>
        </dgm:presLayoutVars>
      </dgm:prSet>
      <dgm:spPr/>
    </dgm:pt>
    <dgm:pt modelId="{9896DD0F-BAB3-41A1-82DF-63947BA43AE3}" type="pres">
      <dgm:prSet presAssocID="{67C3E19B-FB22-415D-A6C2-469D1506DA4E}" presName="sibTrans" presStyleCnt="0"/>
      <dgm:spPr/>
    </dgm:pt>
    <dgm:pt modelId="{BF9A801E-40B1-40C0-B8B9-300A8688347E}" type="pres">
      <dgm:prSet presAssocID="{D62E1FBA-8DE6-4232-80BA-926C3AC62577}" presName="node" presStyleLbl="node1" presStyleIdx="3" presStyleCnt="7">
        <dgm:presLayoutVars>
          <dgm:bulletEnabled val="1"/>
        </dgm:presLayoutVars>
      </dgm:prSet>
      <dgm:spPr/>
    </dgm:pt>
    <dgm:pt modelId="{DA841CD5-5D24-4D08-B61F-2B0AF2871712}" type="pres">
      <dgm:prSet presAssocID="{71CD293B-D769-499C-AFEE-D6B7E7832130}" presName="sibTrans" presStyleCnt="0"/>
      <dgm:spPr/>
    </dgm:pt>
    <dgm:pt modelId="{9202EB14-12FB-402C-BA5A-7AD86C02F701}" type="pres">
      <dgm:prSet presAssocID="{DA325E09-7F06-4D7C-8B8F-7BE768FBDFFD}" presName="node" presStyleLbl="node1" presStyleIdx="4" presStyleCnt="7">
        <dgm:presLayoutVars>
          <dgm:bulletEnabled val="1"/>
        </dgm:presLayoutVars>
      </dgm:prSet>
      <dgm:spPr/>
    </dgm:pt>
    <dgm:pt modelId="{E1C078D0-6BA5-4FE2-A286-5C8E047DDF55}" type="pres">
      <dgm:prSet presAssocID="{2C8B67FC-5DDA-4413-A8C0-A4B30CC0ECB1}" presName="sibTrans" presStyleCnt="0"/>
      <dgm:spPr/>
    </dgm:pt>
    <dgm:pt modelId="{7C0A44A5-4226-4B08-834B-2E0C539D5FB5}" type="pres">
      <dgm:prSet presAssocID="{F58B0031-6C5A-4A81-A694-F6D10F8AD753}" presName="node" presStyleLbl="node1" presStyleIdx="5" presStyleCnt="7">
        <dgm:presLayoutVars>
          <dgm:bulletEnabled val="1"/>
        </dgm:presLayoutVars>
      </dgm:prSet>
      <dgm:spPr/>
    </dgm:pt>
    <dgm:pt modelId="{3D096202-6CE1-40E9-BE52-4EA291CB94C3}" type="pres">
      <dgm:prSet presAssocID="{F0F33835-8978-451A-83E7-9A66CCD93875}" presName="sibTrans" presStyleCnt="0"/>
      <dgm:spPr/>
    </dgm:pt>
    <dgm:pt modelId="{E4047603-51E8-4BFD-92B0-7B1EF716CBA2}" type="pres">
      <dgm:prSet presAssocID="{1C29E76D-0BB9-4AD0-A1D1-3202E8F1FECD}" presName="node" presStyleLbl="node1" presStyleIdx="6" presStyleCnt="7">
        <dgm:presLayoutVars>
          <dgm:bulletEnabled val="1"/>
        </dgm:presLayoutVars>
      </dgm:prSet>
      <dgm:spPr/>
    </dgm:pt>
  </dgm:ptLst>
  <dgm:cxnLst>
    <dgm:cxn modelId="{D29D1919-741C-4A66-B6C6-251415B51F9E}" srcId="{DF6D2630-43BB-40D9-BEB3-9827E3CA43FB}" destId="{F58B0031-6C5A-4A81-A694-F6D10F8AD753}" srcOrd="5" destOrd="0" parTransId="{EC3C23FA-2960-4603-816B-D4FEAD1C2BD4}" sibTransId="{F0F33835-8978-451A-83E7-9A66CCD93875}"/>
    <dgm:cxn modelId="{D7B84727-71E9-4EAA-AD3F-8659EB634443}" srcId="{DF6D2630-43BB-40D9-BEB3-9827E3CA43FB}" destId="{DA325E09-7F06-4D7C-8B8F-7BE768FBDFFD}" srcOrd="4" destOrd="0" parTransId="{FA01267F-2B82-43DD-9412-F5AF2FEA07FA}" sibTransId="{2C8B67FC-5DDA-4413-A8C0-A4B30CC0ECB1}"/>
    <dgm:cxn modelId="{BF9B5629-EE19-4862-A51E-F24A16E488AD}" srcId="{1C29E76D-0BB9-4AD0-A1D1-3202E8F1FECD}" destId="{C7F9F0E1-0F96-4437-9C81-96A599112B9B}" srcOrd="1" destOrd="0" parTransId="{2CDA0B83-537D-4C50-B3BB-6BBECF574896}" sibTransId="{AFA9DDEE-9EFA-4836-BF65-2FCE7F85F696}"/>
    <dgm:cxn modelId="{061F452A-E85D-4258-A109-FB100803831C}" type="presOf" srcId="{D62E1FBA-8DE6-4232-80BA-926C3AC62577}" destId="{BF9A801E-40B1-40C0-B8B9-300A8688347E}" srcOrd="0" destOrd="0" presId="urn:microsoft.com/office/officeart/2005/8/layout/default"/>
    <dgm:cxn modelId="{E4249863-1DAC-467F-8694-1873F31DD70C}" type="presOf" srcId="{ED748043-EB3A-43CF-AC28-CD9D9CED82E0}" destId="{E4047603-51E8-4BFD-92B0-7B1EF716CBA2}" srcOrd="0" destOrd="1" presId="urn:microsoft.com/office/officeart/2005/8/layout/default"/>
    <dgm:cxn modelId="{BDEB157A-DAAF-4C38-9867-C23B29C7497F}" type="presOf" srcId="{1C29E76D-0BB9-4AD0-A1D1-3202E8F1FECD}" destId="{E4047603-51E8-4BFD-92B0-7B1EF716CBA2}" srcOrd="0" destOrd="0" presId="urn:microsoft.com/office/officeart/2005/8/layout/default"/>
    <dgm:cxn modelId="{BA7BB07D-7948-4B29-A0F5-01BDA08D198C}" srcId="{DF6D2630-43BB-40D9-BEB3-9827E3CA43FB}" destId="{B8911795-A247-4377-A7BB-294FF2138EA7}" srcOrd="0" destOrd="0" parTransId="{174A4FCB-41C5-4086-9A04-1346E668FEB2}" sibTransId="{7856934E-4A2C-4A5F-A946-51E61A9E1183}"/>
    <dgm:cxn modelId="{BE857F88-64EB-405F-ACCA-58B502ACAC31}" srcId="{DF6D2630-43BB-40D9-BEB3-9827E3CA43FB}" destId="{D62E1FBA-8DE6-4232-80BA-926C3AC62577}" srcOrd="3" destOrd="0" parTransId="{405934E6-FB19-49CE-A5EF-50EE06C5F56F}" sibTransId="{71CD293B-D769-499C-AFEE-D6B7E7832130}"/>
    <dgm:cxn modelId="{42FF5F8E-CA02-4252-9E7A-EE540D53B65D}" type="presOf" srcId="{C7F9F0E1-0F96-4437-9C81-96A599112B9B}" destId="{E4047603-51E8-4BFD-92B0-7B1EF716CBA2}" srcOrd="0" destOrd="2" presId="urn:microsoft.com/office/officeart/2005/8/layout/default"/>
    <dgm:cxn modelId="{514B6291-F7AA-4A6B-94B7-214B1932B834}" srcId="{DF6D2630-43BB-40D9-BEB3-9827E3CA43FB}" destId="{32556B26-6FBB-431E-BE18-DD0BAFC27BEA}" srcOrd="2" destOrd="0" parTransId="{EA843367-AAC2-42DB-A61C-2E43F64435E3}" sibTransId="{67C3E19B-FB22-415D-A6C2-469D1506DA4E}"/>
    <dgm:cxn modelId="{B862369E-7015-49A7-9C27-F945360EB421}" srcId="{DF6D2630-43BB-40D9-BEB3-9827E3CA43FB}" destId="{1C29E76D-0BB9-4AD0-A1D1-3202E8F1FECD}" srcOrd="6" destOrd="0" parTransId="{D2A5432F-5EBB-4B08-AAC0-BE05F3C93DE0}" sibTransId="{8ECE4FC8-EB0A-4BAA-A104-6BAF9876F359}"/>
    <dgm:cxn modelId="{7706A1A4-74F8-4C86-8AA5-04D05E20457C}" srcId="{1C29E76D-0BB9-4AD0-A1D1-3202E8F1FECD}" destId="{ED748043-EB3A-43CF-AC28-CD9D9CED82E0}" srcOrd="0" destOrd="0" parTransId="{E506876C-F3FA-4FF4-B62B-042B7C3CEB44}" sibTransId="{CB435284-C080-4033-8732-3782738BDC5D}"/>
    <dgm:cxn modelId="{1B56ADA6-A1DE-4F34-ADB4-3961779C8E35}" srcId="{DF6D2630-43BB-40D9-BEB3-9827E3CA43FB}" destId="{31C6A30F-F9B7-4C1C-84F2-B43297433303}" srcOrd="1" destOrd="0" parTransId="{B4DFCCA3-A580-491B-BE8F-915A766659D9}" sibTransId="{30703B67-6A32-4679-ABEE-11B65FFD2F64}"/>
    <dgm:cxn modelId="{CCB4BBAB-06F0-4817-B377-DFE55A4068AF}" type="presOf" srcId="{B8911795-A247-4377-A7BB-294FF2138EA7}" destId="{50936748-26D1-4432-80A8-593BDC505B45}" srcOrd="0" destOrd="0" presId="urn:microsoft.com/office/officeart/2005/8/layout/default"/>
    <dgm:cxn modelId="{CAA1A8BE-4457-49AA-9DBC-EE6C98738A27}" type="presOf" srcId="{F58B0031-6C5A-4A81-A694-F6D10F8AD753}" destId="{7C0A44A5-4226-4B08-834B-2E0C539D5FB5}" srcOrd="0" destOrd="0" presId="urn:microsoft.com/office/officeart/2005/8/layout/default"/>
    <dgm:cxn modelId="{EF3FCED6-4F3E-48CD-B5A3-4C7484FC7E86}" type="presOf" srcId="{DA325E09-7F06-4D7C-8B8F-7BE768FBDFFD}" destId="{9202EB14-12FB-402C-BA5A-7AD86C02F701}" srcOrd="0" destOrd="0" presId="urn:microsoft.com/office/officeart/2005/8/layout/default"/>
    <dgm:cxn modelId="{DF5239D9-8217-4AC4-AB1D-01BBC3062A9D}" type="presOf" srcId="{DF6D2630-43BB-40D9-BEB3-9827E3CA43FB}" destId="{6673435A-DAA6-46A1-AA58-EE8B8F7C196A}" srcOrd="0" destOrd="0" presId="urn:microsoft.com/office/officeart/2005/8/layout/default"/>
    <dgm:cxn modelId="{7834B0FE-E55F-4496-A46E-560BF6BE31CB}" type="presOf" srcId="{32556B26-6FBB-431E-BE18-DD0BAFC27BEA}" destId="{BDFE712F-7E7C-470F-A219-41D8AA518046}" srcOrd="0" destOrd="0" presId="urn:microsoft.com/office/officeart/2005/8/layout/default"/>
    <dgm:cxn modelId="{8E0202FF-F92B-492B-9C3C-BA73E3C38ABB}" type="presOf" srcId="{31C6A30F-F9B7-4C1C-84F2-B43297433303}" destId="{3204BE78-6786-4310-BDDE-DC0E7A0BCD41}" srcOrd="0" destOrd="0" presId="urn:microsoft.com/office/officeart/2005/8/layout/default"/>
    <dgm:cxn modelId="{20535D2E-D2C7-4695-BB7E-28E9AF6A4F1A}" type="presParOf" srcId="{6673435A-DAA6-46A1-AA58-EE8B8F7C196A}" destId="{50936748-26D1-4432-80A8-593BDC505B45}" srcOrd="0" destOrd="0" presId="urn:microsoft.com/office/officeart/2005/8/layout/default"/>
    <dgm:cxn modelId="{59433AD6-32FE-49FD-9EE0-DDB307FB1366}" type="presParOf" srcId="{6673435A-DAA6-46A1-AA58-EE8B8F7C196A}" destId="{E53E152C-2807-4B70-9139-54E2538484FE}" srcOrd="1" destOrd="0" presId="urn:microsoft.com/office/officeart/2005/8/layout/default"/>
    <dgm:cxn modelId="{0980F685-F220-4EFF-A277-EDBE9935902E}" type="presParOf" srcId="{6673435A-DAA6-46A1-AA58-EE8B8F7C196A}" destId="{3204BE78-6786-4310-BDDE-DC0E7A0BCD41}" srcOrd="2" destOrd="0" presId="urn:microsoft.com/office/officeart/2005/8/layout/default"/>
    <dgm:cxn modelId="{38B5C037-F99A-4C42-9E45-03D4EF30A68B}" type="presParOf" srcId="{6673435A-DAA6-46A1-AA58-EE8B8F7C196A}" destId="{F0FE82CB-DC7F-4E18-B70D-E9F7E18B993D}" srcOrd="3" destOrd="0" presId="urn:microsoft.com/office/officeart/2005/8/layout/default"/>
    <dgm:cxn modelId="{E40A3E40-AEE2-4352-9AB2-CA92937DF3FB}" type="presParOf" srcId="{6673435A-DAA6-46A1-AA58-EE8B8F7C196A}" destId="{BDFE712F-7E7C-470F-A219-41D8AA518046}" srcOrd="4" destOrd="0" presId="urn:microsoft.com/office/officeart/2005/8/layout/default"/>
    <dgm:cxn modelId="{F5A58B4A-BE69-4F76-B628-92A2156E6EE6}" type="presParOf" srcId="{6673435A-DAA6-46A1-AA58-EE8B8F7C196A}" destId="{9896DD0F-BAB3-41A1-82DF-63947BA43AE3}" srcOrd="5" destOrd="0" presId="urn:microsoft.com/office/officeart/2005/8/layout/default"/>
    <dgm:cxn modelId="{935369AF-2D8E-4A8E-8CD5-EE962395848F}" type="presParOf" srcId="{6673435A-DAA6-46A1-AA58-EE8B8F7C196A}" destId="{BF9A801E-40B1-40C0-B8B9-300A8688347E}" srcOrd="6" destOrd="0" presId="urn:microsoft.com/office/officeart/2005/8/layout/default"/>
    <dgm:cxn modelId="{071A7F64-5F5A-4327-B664-BE31C3D68191}" type="presParOf" srcId="{6673435A-DAA6-46A1-AA58-EE8B8F7C196A}" destId="{DA841CD5-5D24-4D08-B61F-2B0AF2871712}" srcOrd="7" destOrd="0" presId="urn:microsoft.com/office/officeart/2005/8/layout/default"/>
    <dgm:cxn modelId="{B0720B80-1580-4598-B172-1DD0DF116417}" type="presParOf" srcId="{6673435A-DAA6-46A1-AA58-EE8B8F7C196A}" destId="{9202EB14-12FB-402C-BA5A-7AD86C02F701}" srcOrd="8" destOrd="0" presId="urn:microsoft.com/office/officeart/2005/8/layout/default"/>
    <dgm:cxn modelId="{CB6C2DB3-81A4-45A7-A83C-5FF983A0A741}" type="presParOf" srcId="{6673435A-DAA6-46A1-AA58-EE8B8F7C196A}" destId="{E1C078D0-6BA5-4FE2-A286-5C8E047DDF55}" srcOrd="9" destOrd="0" presId="urn:microsoft.com/office/officeart/2005/8/layout/default"/>
    <dgm:cxn modelId="{D047FFEE-CF69-4151-95E0-CB6B3B3F5226}" type="presParOf" srcId="{6673435A-DAA6-46A1-AA58-EE8B8F7C196A}" destId="{7C0A44A5-4226-4B08-834B-2E0C539D5FB5}" srcOrd="10" destOrd="0" presId="urn:microsoft.com/office/officeart/2005/8/layout/default"/>
    <dgm:cxn modelId="{E1F56945-E4E4-40DC-B23F-3CA40A8B170A}" type="presParOf" srcId="{6673435A-DAA6-46A1-AA58-EE8B8F7C196A}" destId="{3D096202-6CE1-40E9-BE52-4EA291CB94C3}" srcOrd="11" destOrd="0" presId="urn:microsoft.com/office/officeart/2005/8/layout/default"/>
    <dgm:cxn modelId="{2BDC21FF-7F36-4B19-9F1B-53C7E43F27A2}" type="presParOf" srcId="{6673435A-DAA6-46A1-AA58-EE8B8F7C196A}" destId="{E4047603-51E8-4BFD-92B0-7B1EF716CBA2}"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DBC755A-48CD-47F3-8176-261709A4D162}" type="doc">
      <dgm:prSet loTypeId="urn:microsoft.com/office/officeart/2005/8/layout/default" loCatId="list" qsTypeId="urn:microsoft.com/office/officeart/2005/8/quickstyle/simple3" qsCatId="simple" csTypeId="urn:microsoft.com/office/officeart/2005/8/colors/colorful5" csCatId="colorful"/>
      <dgm:spPr/>
      <dgm:t>
        <a:bodyPr/>
        <a:lstStyle/>
        <a:p>
          <a:endParaRPr lang="en-US"/>
        </a:p>
      </dgm:t>
    </dgm:pt>
    <dgm:pt modelId="{6F2768F4-F61F-4B54-AB4A-8E746048877D}">
      <dgm:prSet/>
      <dgm:spPr/>
      <dgm:t>
        <a:bodyPr/>
        <a:lstStyle/>
        <a:p>
          <a:r>
            <a:rPr lang="en-GB" baseline="0"/>
            <a:t>Law firm has two cash accounts- business and client</a:t>
          </a:r>
          <a:endParaRPr lang="en-US"/>
        </a:p>
      </dgm:t>
    </dgm:pt>
    <dgm:pt modelId="{4616F6A0-2B0E-4455-9BBC-2DC6B9838111}" type="parTrans" cxnId="{31F6AB33-2BC9-4F69-A3F9-DF7AD415A7AB}">
      <dgm:prSet/>
      <dgm:spPr/>
      <dgm:t>
        <a:bodyPr/>
        <a:lstStyle/>
        <a:p>
          <a:endParaRPr lang="en-US"/>
        </a:p>
      </dgm:t>
    </dgm:pt>
    <dgm:pt modelId="{2A3A15CD-F9A0-4E5E-A438-63A9E76F0B8C}" type="sibTrans" cxnId="{31F6AB33-2BC9-4F69-A3F9-DF7AD415A7AB}">
      <dgm:prSet/>
      <dgm:spPr/>
      <dgm:t>
        <a:bodyPr/>
        <a:lstStyle/>
        <a:p>
          <a:endParaRPr lang="en-US"/>
        </a:p>
      </dgm:t>
    </dgm:pt>
    <dgm:pt modelId="{B1CC7A7A-9F23-4291-B805-03B0E9C9E3CA}">
      <dgm:prSet/>
      <dgm:spPr/>
      <dgm:t>
        <a:bodyPr/>
        <a:lstStyle/>
        <a:p>
          <a:r>
            <a:rPr lang="en-GB" baseline="0"/>
            <a:t>Law firm has two client ledger accounts – one for business and for client money </a:t>
          </a:r>
          <a:endParaRPr lang="en-US"/>
        </a:p>
      </dgm:t>
    </dgm:pt>
    <dgm:pt modelId="{1A154BFA-D817-4E9B-91B0-2EF57A41F75E}" type="parTrans" cxnId="{B26D91E7-F17C-4C99-A866-34DF99EF1860}">
      <dgm:prSet/>
      <dgm:spPr/>
      <dgm:t>
        <a:bodyPr/>
        <a:lstStyle/>
        <a:p>
          <a:endParaRPr lang="en-US"/>
        </a:p>
      </dgm:t>
    </dgm:pt>
    <dgm:pt modelId="{60C1930A-F535-40CD-A6DD-0509ED8A284F}" type="sibTrans" cxnId="{B26D91E7-F17C-4C99-A866-34DF99EF1860}">
      <dgm:prSet/>
      <dgm:spPr/>
      <dgm:t>
        <a:bodyPr/>
        <a:lstStyle/>
        <a:p>
          <a:endParaRPr lang="en-US"/>
        </a:p>
      </dgm:t>
    </dgm:pt>
    <dgm:pt modelId="{22206A93-BC09-421F-B8D5-7CDD9C7B9533}">
      <dgm:prSet/>
      <dgm:spPr/>
      <dgm:t>
        <a:bodyPr/>
        <a:lstStyle/>
        <a:p>
          <a:r>
            <a:rPr lang="en-GB" baseline="0"/>
            <a:t>Must identify cash receipts or payments as either business or client money</a:t>
          </a:r>
          <a:endParaRPr lang="en-US"/>
        </a:p>
      </dgm:t>
    </dgm:pt>
    <dgm:pt modelId="{32EC0860-D817-4FD5-B163-B142D6688473}" type="parTrans" cxnId="{065DC091-4A71-49F2-974D-B7CED0CF2DAD}">
      <dgm:prSet/>
      <dgm:spPr/>
      <dgm:t>
        <a:bodyPr/>
        <a:lstStyle/>
        <a:p>
          <a:endParaRPr lang="en-US"/>
        </a:p>
      </dgm:t>
    </dgm:pt>
    <dgm:pt modelId="{776F3729-FF31-4E6A-A0BA-25A668D341A2}" type="sibTrans" cxnId="{065DC091-4A71-49F2-974D-B7CED0CF2DAD}">
      <dgm:prSet/>
      <dgm:spPr/>
      <dgm:t>
        <a:bodyPr/>
        <a:lstStyle/>
        <a:p>
          <a:endParaRPr lang="en-US"/>
        </a:p>
      </dgm:t>
    </dgm:pt>
    <dgm:pt modelId="{4BB3C8EC-908A-43FF-BCA7-227BA405CEA3}">
      <dgm:prSet/>
      <dgm:spPr/>
      <dgm:t>
        <a:bodyPr/>
        <a:lstStyle/>
        <a:p>
          <a:r>
            <a:rPr lang="en-GB" baseline="0"/>
            <a:t>Entries for Receipt</a:t>
          </a:r>
          <a:endParaRPr lang="en-US"/>
        </a:p>
      </dgm:t>
    </dgm:pt>
    <dgm:pt modelId="{FB82921E-8DB7-43C5-BDB5-F0583BB8B347}" type="parTrans" cxnId="{BE237C80-DB01-4EBA-9303-00AC6FC58F43}">
      <dgm:prSet/>
      <dgm:spPr/>
      <dgm:t>
        <a:bodyPr/>
        <a:lstStyle/>
        <a:p>
          <a:endParaRPr lang="en-US"/>
        </a:p>
      </dgm:t>
    </dgm:pt>
    <dgm:pt modelId="{70ADF92B-13F5-430E-99EF-75C3228C92A8}" type="sibTrans" cxnId="{BE237C80-DB01-4EBA-9303-00AC6FC58F43}">
      <dgm:prSet/>
      <dgm:spPr/>
      <dgm:t>
        <a:bodyPr/>
        <a:lstStyle/>
        <a:p>
          <a:endParaRPr lang="en-US"/>
        </a:p>
      </dgm:t>
    </dgm:pt>
    <dgm:pt modelId="{46F528B4-C652-47D8-807F-79FE75000B2F}">
      <dgm:prSet/>
      <dgm:spPr/>
      <dgm:t>
        <a:bodyPr/>
        <a:lstStyle/>
        <a:p>
          <a:r>
            <a:rPr lang="en-GB" baseline="0"/>
            <a:t>CR on client ledger account</a:t>
          </a:r>
          <a:endParaRPr lang="en-US"/>
        </a:p>
      </dgm:t>
    </dgm:pt>
    <dgm:pt modelId="{8CF59523-27BC-4ED1-9695-2CEF5FCA62A6}" type="parTrans" cxnId="{1026618C-6BB3-4152-9BC9-A0E047ABF772}">
      <dgm:prSet/>
      <dgm:spPr/>
      <dgm:t>
        <a:bodyPr/>
        <a:lstStyle/>
        <a:p>
          <a:endParaRPr lang="en-US"/>
        </a:p>
      </dgm:t>
    </dgm:pt>
    <dgm:pt modelId="{185389C5-F1E1-4008-B5CF-7CA718C2C568}" type="sibTrans" cxnId="{1026618C-6BB3-4152-9BC9-A0E047ABF772}">
      <dgm:prSet/>
      <dgm:spPr/>
      <dgm:t>
        <a:bodyPr/>
        <a:lstStyle/>
        <a:p>
          <a:endParaRPr lang="en-US"/>
        </a:p>
      </dgm:t>
    </dgm:pt>
    <dgm:pt modelId="{92FC54BA-1F59-4687-94FD-0675FEE6532E}">
      <dgm:prSet/>
      <dgm:spPr/>
      <dgm:t>
        <a:bodyPr/>
        <a:lstStyle/>
        <a:p>
          <a:r>
            <a:rPr lang="en-GB" baseline="0"/>
            <a:t>DR on cash account</a:t>
          </a:r>
          <a:endParaRPr lang="en-US"/>
        </a:p>
      </dgm:t>
    </dgm:pt>
    <dgm:pt modelId="{387C01F9-0A97-4CA9-AE6E-4BBFE13DF1B6}" type="parTrans" cxnId="{2EEAD720-8518-41C0-B298-9B38414615C8}">
      <dgm:prSet/>
      <dgm:spPr/>
      <dgm:t>
        <a:bodyPr/>
        <a:lstStyle/>
        <a:p>
          <a:endParaRPr lang="en-US"/>
        </a:p>
      </dgm:t>
    </dgm:pt>
    <dgm:pt modelId="{1A07B702-316E-4D8F-8834-4BB567402223}" type="sibTrans" cxnId="{2EEAD720-8518-41C0-B298-9B38414615C8}">
      <dgm:prSet/>
      <dgm:spPr/>
      <dgm:t>
        <a:bodyPr/>
        <a:lstStyle/>
        <a:p>
          <a:endParaRPr lang="en-US"/>
        </a:p>
      </dgm:t>
    </dgm:pt>
    <dgm:pt modelId="{282879F7-66BB-4EB9-8A3D-8A0BC3B4BAEA}">
      <dgm:prSet/>
      <dgm:spPr/>
      <dgm:t>
        <a:bodyPr/>
        <a:lstStyle/>
        <a:p>
          <a:r>
            <a:rPr lang="en-GB" baseline="0"/>
            <a:t>In appropriate business/client section</a:t>
          </a:r>
          <a:endParaRPr lang="en-US"/>
        </a:p>
      </dgm:t>
    </dgm:pt>
    <dgm:pt modelId="{FE0CDD47-B966-4DB0-812F-23CB87259887}" type="parTrans" cxnId="{BB0676C1-DBBF-43B1-BD04-235FB5EF3CE9}">
      <dgm:prSet/>
      <dgm:spPr/>
      <dgm:t>
        <a:bodyPr/>
        <a:lstStyle/>
        <a:p>
          <a:endParaRPr lang="en-US"/>
        </a:p>
      </dgm:t>
    </dgm:pt>
    <dgm:pt modelId="{340BFCDD-1027-46B3-A75D-630CF6FD1B57}" type="sibTrans" cxnId="{BB0676C1-DBBF-43B1-BD04-235FB5EF3CE9}">
      <dgm:prSet/>
      <dgm:spPr/>
      <dgm:t>
        <a:bodyPr/>
        <a:lstStyle/>
        <a:p>
          <a:endParaRPr lang="en-US"/>
        </a:p>
      </dgm:t>
    </dgm:pt>
    <dgm:pt modelId="{BA767DA6-B032-417D-A09C-67BA1F506731}">
      <dgm:prSet/>
      <dgm:spPr/>
      <dgm:t>
        <a:bodyPr/>
        <a:lstStyle/>
        <a:p>
          <a:r>
            <a:rPr lang="en-GB" baseline="0"/>
            <a:t>Entries for Payments </a:t>
          </a:r>
          <a:endParaRPr lang="en-US"/>
        </a:p>
      </dgm:t>
    </dgm:pt>
    <dgm:pt modelId="{E2F3151A-F883-4E3F-95B9-D9FC8B3DA4B5}" type="parTrans" cxnId="{FD9C7B32-A1CE-4D7A-A509-F963A0C3C34C}">
      <dgm:prSet/>
      <dgm:spPr/>
      <dgm:t>
        <a:bodyPr/>
        <a:lstStyle/>
        <a:p>
          <a:endParaRPr lang="en-US"/>
        </a:p>
      </dgm:t>
    </dgm:pt>
    <dgm:pt modelId="{08974FD4-E8F1-4E26-B36D-1486642553C6}" type="sibTrans" cxnId="{FD9C7B32-A1CE-4D7A-A509-F963A0C3C34C}">
      <dgm:prSet/>
      <dgm:spPr/>
      <dgm:t>
        <a:bodyPr/>
        <a:lstStyle/>
        <a:p>
          <a:endParaRPr lang="en-US"/>
        </a:p>
      </dgm:t>
    </dgm:pt>
    <dgm:pt modelId="{D82CECCA-CA5D-43D2-9E74-0335A211321D}">
      <dgm:prSet/>
      <dgm:spPr/>
      <dgm:t>
        <a:bodyPr/>
        <a:lstStyle/>
        <a:p>
          <a:r>
            <a:rPr lang="en-GB" baseline="0"/>
            <a:t>DR on client ledger account</a:t>
          </a:r>
          <a:endParaRPr lang="en-US"/>
        </a:p>
      </dgm:t>
    </dgm:pt>
    <dgm:pt modelId="{0E47E610-7345-458F-8166-59413EF010D8}" type="parTrans" cxnId="{0C99AD9E-8BFB-4E03-9596-904FB4CA046D}">
      <dgm:prSet/>
      <dgm:spPr/>
      <dgm:t>
        <a:bodyPr/>
        <a:lstStyle/>
        <a:p>
          <a:endParaRPr lang="en-US"/>
        </a:p>
      </dgm:t>
    </dgm:pt>
    <dgm:pt modelId="{F240547D-2086-4845-9D93-C108280DC359}" type="sibTrans" cxnId="{0C99AD9E-8BFB-4E03-9596-904FB4CA046D}">
      <dgm:prSet/>
      <dgm:spPr/>
      <dgm:t>
        <a:bodyPr/>
        <a:lstStyle/>
        <a:p>
          <a:endParaRPr lang="en-US"/>
        </a:p>
      </dgm:t>
    </dgm:pt>
    <dgm:pt modelId="{5273697D-EAB2-49C8-BF1B-8F5B5A20318D}">
      <dgm:prSet/>
      <dgm:spPr/>
      <dgm:t>
        <a:bodyPr/>
        <a:lstStyle/>
        <a:p>
          <a:r>
            <a:rPr lang="en-GB" baseline="0"/>
            <a:t>CR on cash account</a:t>
          </a:r>
          <a:endParaRPr lang="en-US"/>
        </a:p>
      </dgm:t>
    </dgm:pt>
    <dgm:pt modelId="{35ADA456-60CD-414A-B967-F40322326592}" type="parTrans" cxnId="{03FF4D58-8126-47B0-BFBD-BB70C13E9454}">
      <dgm:prSet/>
      <dgm:spPr/>
      <dgm:t>
        <a:bodyPr/>
        <a:lstStyle/>
        <a:p>
          <a:endParaRPr lang="en-US"/>
        </a:p>
      </dgm:t>
    </dgm:pt>
    <dgm:pt modelId="{CECEFFDF-846E-42D1-9D9D-F3D6DD42C262}" type="sibTrans" cxnId="{03FF4D58-8126-47B0-BFBD-BB70C13E9454}">
      <dgm:prSet/>
      <dgm:spPr/>
      <dgm:t>
        <a:bodyPr/>
        <a:lstStyle/>
        <a:p>
          <a:endParaRPr lang="en-US"/>
        </a:p>
      </dgm:t>
    </dgm:pt>
    <dgm:pt modelId="{A8197773-4D54-47C7-B661-5FDFCBEA6C73}">
      <dgm:prSet/>
      <dgm:spPr/>
      <dgm:t>
        <a:bodyPr/>
        <a:lstStyle/>
        <a:p>
          <a:r>
            <a:rPr lang="en-GB" baseline="0"/>
            <a:t>In appropriate business/client section</a:t>
          </a:r>
          <a:endParaRPr lang="en-US"/>
        </a:p>
      </dgm:t>
    </dgm:pt>
    <dgm:pt modelId="{F7013E8F-8D5C-4BA5-8243-7CEC20F454A1}" type="parTrans" cxnId="{FB4E669B-8E26-4895-8BC4-87087229522B}">
      <dgm:prSet/>
      <dgm:spPr/>
      <dgm:t>
        <a:bodyPr/>
        <a:lstStyle/>
        <a:p>
          <a:endParaRPr lang="en-US"/>
        </a:p>
      </dgm:t>
    </dgm:pt>
    <dgm:pt modelId="{A1C8FED4-7C8F-4AE8-8206-8DFDCD6D3F2C}" type="sibTrans" cxnId="{FB4E669B-8E26-4895-8BC4-87087229522B}">
      <dgm:prSet/>
      <dgm:spPr/>
      <dgm:t>
        <a:bodyPr/>
        <a:lstStyle/>
        <a:p>
          <a:endParaRPr lang="en-US"/>
        </a:p>
      </dgm:t>
    </dgm:pt>
    <dgm:pt modelId="{8046E9E0-12B1-4537-8C2D-8BC47DF8CA62}">
      <dgm:prSet/>
      <dgm:spPr/>
      <dgm:t>
        <a:bodyPr/>
        <a:lstStyle/>
        <a:p>
          <a:r>
            <a:rPr lang="en-GB" baseline="0"/>
            <a:t>When a bill is sent</a:t>
          </a:r>
          <a:endParaRPr lang="en-US"/>
        </a:p>
      </dgm:t>
    </dgm:pt>
    <dgm:pt modelId="{14C087B2-D78D-4941-B3CE-2FFA21E0F10C}" type="parTrans" cxnId="{E082B3B8-6359-453E-A098-37C4D6E4A834}">
      <dgm:prSet/>
      <dgm:spPr/>
      <dgm:t>
        <a:bodyPr/>
        <a:lstStyle/>
        <a:p>
          <a:endParaRPr lang="en-US"/>
        </a:p>
      </dgm:t>
    </dgm:pt>
    <dgm:pt modelId="{03D534C6-445D-4F1A-BEBF-57E9775BA8A8}" type="sibTrans" cxnId="{E082B3B8-6359-453E-A098-37C4D6E4A834}">
      <dgm:prSet/>
      <dgm:spPr/>
      <dgm:t>
        <a:bodyPr/>
        <a:lstStyle/>
        <a:p>
          <a:endParaRPr lang="en-US"/>
        </a:p>
      </dgm:t>
    </dgm:pt>
    <dgm:pt modelId="{89FF7071-E7D0-458D-BAF6-8CEC6A0194C9}">
      <dgm:prSet/>
      <dgm:spPr/>
      <dgm:t>
        <a:bodyPr/>
        <a:lstStyle/>
        <a:p>
          <a:r>
            <a:rPr lang="en-GB" baseline="0"/>
            <a:t>No entries are made in relation to disbursements when a bill is sent, only recorded when they are paid. </a:t>
          </a:r>
          <a:endParaRPr lang="en-US"/>
        </a:p>
      </dgm:t>
    </dgm:pt>
    <dgm:pt modelId="{7E685609-0C48-4F1D-A5A0-55696E41E104}" type="parTrans" cxnId="{5A10E14C-37E2-43B3-98E4-89E8A27384B3}">
      <dgm:prSet/>
      <dgm:spPr/>
      <dgm:t>
        <a:bodyPr/>
        <a:lstStyle/>
        <a:p>
          <a:endParaRPr lang="en-US"/>
        </a:p>
      </dgm:t>
    </dgm:pt>
    <dgm:pt modelId="{AC6C68AE-C6CB-4B88-A499-BE4D2511EBD5}" type="sibTrans" cxnId="{5A10E14C-37E2-43B3-98E4-89E8A27384B3}">
      <dgm:prSet/>
      <dgm:spPr/>
      <dgm:t>
        <a:bodyPr/>
        <a:lstStyle/>
        <a:p>
          <a:endParaRPr lang="en-US"/>
        </a:p>
      </dgm:t>
    </dgm:pt>
    <dgm:pt modelId="{05E6CED3-C83A-4B20-BEA7-E5763939AECC}" type="pres">
      <dgm:prSet presAssocID="{FDBC755A-48CD-47F3-8176-261709A4D162}" presName="diagram" presStyleCnt="0">
        <dgm:presLayoutVars>
          <dgm:dir/>
          <dgm:resizeHandles val="exact"/>
        </dgm:presLayoutVars>
      </dgm:prSet>
      <dgm:spPr/>
    </dgm:pt>
    <dgm:pt modelId="{D72532B2-E43B-469C-9E4E-76CC4586053F}" type="pres">
      <dgm:prSet presAssocID="{6F2768F4-F61F-4B54-AB4A-8E746048877D}" presName="node" presStyleLbl="node1" presStyleIdx="0" presStyleCnt="7">
        <dgm:presLayoutVars>
          <dgm:bulletEnabled val="1"/>
        </dgm:presLayoutVars>
      </dgm:prSet>
      <dgm:spPr/>
    </dgm:pt>
    <dgm:pt modelId="{4DFA772D-3629-472C-AFC5-C8D3D8DF1CCE}" type="pres">
      <dgm:prSet presAssocID="{2A3A15CD-F9A0-4E5E-A438-63A9E76F0B8C}" presName="sibTrans" presStyleCnt="0"/>
      <dgm:spPr/>
    </dgm:pt>
    <dgm:pt modelId="{D8320155-3802-47AA-8A63-D98536A9D181}" type="pres">
      <dgm:prSet presAssocID="{B1CC7A7A-9F23-4291-B805-03B0E9C9E3CA}" presName="node" presStyleLbl="node1" presStyleIdx="1" presStyleCnt="7">
        <dgm:presLayoutVars>
          <dgm:bulletEnabled val="1"/>
        </dgm:presLayoutVars>
      </dgm:prSet>
      <dgm:spPr/>
    </dgm:pt>
    <dgm:pt modelId="{D84A9032-033B-4A20-82A3-8314399370F9}" type="pres">
      <dgm:prSet presAssocID="{60C1930A-F535-40CD-A6DD-0509ED8A284F}" presName="sibTrans" presStyleCnt="0"/>
      <dgm:spPr/>
    </dgm:pt>
    <dgm:pt modelId="{6B33C1CE-4B08-435E-ACFE-E260CB0872C1}" type="pres">
      <dgm:prSet presAssocID="{22206A93-BC09-421F-B8D5-7CDD9C7B9533}" presName="node" presStyleLbl="node1" presStyleIdx="2" presStyleCnt="7">
        <dgm:presLayoutVars>
          <dgm:bulletEnabled val="1"/>
        </dgm:presLayoutVars>
      </dgm:prSet>
      <dgm:spPr/>
    </dgm:pt>
    <dgm:pt modelId="{9C2D5EEB-560B-4289-A067-8CEECBE77A8D}" type="pres">
      <dgm:prSet presAssocID="{776F3729-FF31-4E6A-A0BA-25A668D341A2}" presName="sibTrans" presStyleCnt="0"/>
      <dgm:spPr/>
    </dgm:pt>
    <dgm:pt modelId="{19E0A763-0B63-46E2-AB6E-4910DC7AC4EB}" type="pres">
      <dgm:prSet presAssocID="{4BB3C8EC-908A-43FF-BCA7-227BA405CEA3}" presName="node" presStyleLbl="node1" presStyleIdx="3" presStyleCnt="7">
        <dgm:presLayoutVars>
          <dgm:bulletEnabled val="1"/>
        </dgm:presLayoutVars>
      </dgm:prSet>
      <dgm:spPr/>
    </dgm:pt>
    <dgm:pt modelId="{97DE10AB-0F1A-4282-BC4E-D21CF8A5CC2D}" type="pres">
      <dgm:prSet presAssocID="{70ADF92B-13F5-430E-99EF-75C3228C92A8}" presName="sibTrans" presStyleCnt="0"/>
      <dgm:spPr/>
    </dgm:pt>
    <dgm:pt modelId="{87689DC2-D038-4C8D-AFAF-1117C3FC2A6F}" type="pres">
      <dgm:prSet presAssocID="{BA767DA6-B032-417D-A09C-67BA1F506731}" presName="node" presStyleLbl="node1" presStyleIdx="4" presStyleCnt="7">
        <dgm:presLayoutVars>
          <dgm:bulletEnabled val="1"/>
        </dgm:presLayoutVars>
      </dgm:prSet>
      <dgm:spPr/>
    </dgm:pt>
    <dgm:pt modelId="{4B75A979-C743-4CFF-B53A-F5F0F163CD6E}" type="pres">
      <dgm:prSet presAssocID="{08974FD4-E8F1-4E26-B36D-1486642553C6}" presName="sibTrans" presStyleCnt="0"/>
      <dgm:spPr/>
    </dgm:pt>
    <dgm:pt modelId="{AF7A0B78-005C-4FE7-915D-F6DEE7206A3C}" type="pres">
      <dgm:prSet presAssocID="{8046E9E0-12B1-4537-8C2D-8BC47DF8CA62}" presName="node" presStyleLbl="node1" presStyleIdx="5" presStyleCnt="7">
        <dgm:presLayoutVars>
          <dgm:bulletEnabled val="1"/>
        </dgm:presLayoutVars>
      </dgm:prSet>
      <dgm:spPr/>
    </dgm:pt>
    <dgm:pt modelId="{539BFB2C-6795-484F-8CE1-ABEFB6A47B94}" type="pres">
      <dgm:prSet presAssocID="{03D534C6-445D-4F1A-BEBF-57E9775BA8A8}" presName="sibTrans" presStyleCnt="0"/>
      <dgm:spPr/>
    </dgm:pt>
    <dgm:pt modelId="{4D02CDDE-4B50-4BAF-8754-81FAF4F93630}" type="pres">
      <dgm:prSet presAssocID="{89FF7071-E7D0-458D-BAF6-8CEC6A0194C9}" presName="node" presStyleLbl="node1" presStyleIdx="6" presStyleCnt="7">
        <dgm:presLayoutVars>
          <dgm:bulletEnabled val="1"/>
        </dgm:presLayoutVars>
      </dgm:prSet>
      <dgm:spPr/>
    </dgm:pt>
  </dgm:ptLst>
  <dgm:cxnLst>
    <dgm:cxn modelId="{9D69970D-CA38-4588-9864-043E745630A9}" type="presOf" srcId="{B1CC7A7A-9F23-4291-B805-03B0E9C9E3CA}" destId="{D8320155-3802-47AA-8A63-D98536A9D181}" srcOrd="0" destOrd="0" presId="urn:microsoft.com/office/officeart/2005/8/layout/default"/>
    <dgm:cxn modelId="{59677A20-5F5D-44C7-AA43-D3307C510764}" type="presOf" srcId="{A8197773-4D54-47C7-B661-5FDFCBEA6C73}" destId="{87689DC2-D038-4C8D-AFAF-1117C3FC2A6F}" srcOrd="0" destOrd="3" presId="urn:microsoft.com/office/officeart/2005/8/layout/default"/>
    <dgm:cxn modelId="{59127C20-AC71-40EB-8EFF-82E47C1E47BE}" type="presOf" srcId="{282879F7-66BB-4EB9-8A3D-8A0BC3B4BAEA}" destId="{19E0A763-0B63-46E2-AB6E-4910DC7AC4EB}" srcOrd="0" destOrd="3" presId="urn:microsoft.com/office/officeart/2005/8/layout/default"/>
    <dgm:cxn modelId="{2EEAD720-8518-41C0-B298-9B38414615C8}" srcId="{4BB3C8EC-908A-43FF-BCA7-227BA405CEA3}" destId="{92FC54BA-1F59-4687-94FD-0675FEE6532E}" srcOrd="1" destOrd="0" parTransId="{387C01F9-0A97-4CA9-AE6E-4BBFE13DF1B6}" sibTransId="{1A07B702-316E-4D8F-8834-4BB567402223}"/>
    <dgm:cxn modelId="{FC551628-AB26-44F4-B79F-310171870169}" type="presOf" srcId="{5273697D-EAB2-49C8-BF1B-8F5B5A20318D}" destId="{87689DC2-D038-4C8D-AFAF-1117C3FC2A6F}" srcOrd="0" destOrd="2" presId="urn:microsoft.com/office/officeart/2005/8/layout/default"/>
    <dgm:cxn modelId="{FD9C7B32-A1CE-4D7A-A509-F963A0C3C34C}" srcId="{FDBC755A-48CD-47F3-8176-261709A4D162}" destId="{BA767DA6-B032-417D-A09C-67BA1F506731}" srcOrd="4" destOrd="0" parTransId="{E2F3151A-F883-4E3F-95B9-D9FC8B3DA4B5}" sibTransId="{08974FD4-E8F1-4E26-B36D-1486642553C6}"/>
    <dgm:cxn modelId="{31F6AB33-2BC9-4F69-A3F9-DF7AD415A7AB}" srcId="{FDBC755A-48CD-47F3-8176-261709A4D162}" destId="{6F2768F4-F61F-4B54-AB4A-8E746048877D}" srcOrd="0" destOrd="0" parTransId="{4616F6A0-2B0E-4455-9BBC-2DC6B9838111}" sibTransId="{2A3A15CD-F9A0-4E5E-A438-63A9E76F0B8C}"/>
    <dgm:cxn modelId="{4A025D37-231B-4A9F-8D82-DB6ABB86B255}" type="presOf" srcId="{8046E9E0-12B1-4537-8C2D-8BC47DF8CA62}" destId="{AF7A0B78-005C-4FE7-915D-F6DEE7206A3C}" srcOrd="0" destOrd="0" presId="urn:microsoft.com/office/officeart/2005/8/layout/default"/>
    <dgm:cxn modelId="{A3A1525E-1F4F-4C1A-B561-5828456FEE86}" type="presOf" srcId="{4BB3C8EC-908A-43FF-BCA7-227BA405CEA3}" destId="{19E0A763-0B63-46E2-AB6E-4910DC7AC4EB}" srcOrd="0" destOrd="0" presId="urn:microsoft.com/office/officeart/2005/8/layout/default"/>
    <dgm:cxn modelId="{EF483862-D6BA-439C-AFAB-232929D8D59F}" type="presOf" srcId="{46F528B4-C652-47D8-807F-79FE75000B2F}" destId="{19E0A763-0B63-46E2-AB6E-4910DC7AC4EB}" srcOrd="0" destOrd="1" presId="urn:microsoft.com/office/officeart/2005/8/layout/default"/>
    <dgm:cxn modelId="{CDF16446-7439-4730-9D04-605EE5DA01DA}" type="presOf" srcId="{22206A93-BC09-421F-B8D5-7CDD9C7B9533}" destId="{6B33C1CE-4B08-435E-ACFE-E260CB0872C1}" srcOrd="0" destOrd="0" presId="urn:microsoft.com/office/officeart/2005/8/layout/default"/>
    <dgm:cxn modelId="{5A10E14C-37E2-43B3-98E4-89E8A27384B3}" srcId="{FDBC755A-48CD-47F3-8176-261709A4D162}" destId="{89FF7071-E7D0-458D-BAF6-8CEC6A0194C9}" srcOrd="6" destOrd="0" parTransId="{7E685609-0C48-4F1D-A5A0-55696E41E104}" sibTransId="{AC6C68AE-C6CB-4B88-A499-BE4D2511EBD5}"/>
    <dgm:cxn modelId="{104D706F-865B-4D27-913D-72C025B23905}" type="presOf" srcId="{92FC54BA-1F59-4687-94FD-0675FEE6532E}" destId="{19E0A763-0B63-46E2-AB6E-4910DC7AC4EB}" srcOrd="0" destOrd="2" presId="urn:microsoft.com/office/officeart/2005/8/layout/default"/>
    <dgm:cxn modelId="{03FF4D58-8126-47B0-BFBD-BB70C13E9454}" srcId="{BA767DA6-B032-417D-A09C-67BA1F506731}" destId="{5273697D-EAB2-49C8-BF1B-8F5B5A20318D}" srcOrd="1" destOrd="0" parTransId="{35ADA456-60CD-414A-B967-F40322326592}" sibTransId="{CECEFFDF-846E-42D1-9D9D-F3D6DD42C262}"/>
    <dgm:cxn modelId="{BE237C80-DB01-4EBA-9303-00AC6FC58F43}" srcId="{FDBC755A-48CD-47F3-8176-261709A4D162}" destId="{4BB3C8EC-908A-43FF-BCA7-227BA405CEA3}" srcOrd="3" destOrd="0" parTransId="{FB82921E-8DB7-43C5-BDB5-F0583BB8B347}" sibTransId="{70ADF92B-13F5-430E-99EF-75C3228C92A8}"/>
    <dgm:cxn modelId="{1026618C-6BB3-4152-9BC9-A0E047ABF772}" srcId="{4BB3C8EC-908A-43FF-BCA7-227BA405CEA3}" destId="{46F528B4-C652-47D8-807F-79FE75000B2F}" srcOrd="0" destOrd="0" parTransId="{8CF59523-27BC-4ED1-9695-2CEF5FCA62A6}" sibTransId="{185389C5-F1E1-4008-B5CF-7CA718C2C568}"/>
    <dgm:cxn modelId="{065DC091-4A71-49F2-974D-B7CED0CF2DAD}" srcId="{FDBC755A-48CD-47F3-8176-261709A4D162}" destId="{22206A93-BC09-421F-B8D5-7CDD9C7B9533}" srcOrd="2" destOrd="0" parTransId="{32EC0860-D817-4FD5-B163-B142D6688473}" sibTransId="{776F3729-FF31-4E6A-A0BA-25A668D341A2}"/>
    <dgm:cxn modelId="{FB4E669B-8E26-4895-8BC4-87087229522B}" srcId="{BA767DA6-B032-417D-A09C-67BA1F506731}" destId="{A8197773-4D54-47C7-B661-5FDFCBEA6C73}" srcOrd="2" destOrd="0" parTransId="{F7013E8F-8D5C-4BA5-8243-7CEC20F454A1}" sibTransId="{A1C8FED4-7C8F-4AE8-8206-8DFDCD6D3F2C}"/>
    <dgm:cxn modelId="{0C99AD9E-8BFB-4E03-9596-904FB4CA046D}" srcId="{BA767DA6-B032-417D-A09C-67BA1F506731}" destId="{D82CECCA-CA5D-43D2-9E74-0335A211321D}" srcOrd="0" destOrd="0" parTransId="{0E47E610-7345-458F-8166-59413EF010D8}" sibTransId="{F240547D-2086-4845-9D93-C108280DC359}"/>
    <dgm:cxn modelId="{9C595AB4-4535-4BAF-9113-3B47ACC1EF2B}" type="presOf" srcId="{6F2768F4-F61F-4B54-AB4A-8E746048877D}" destId="{D72532B2-E43B-469C-9E4E-76CC4586053F}" srcOrd="0" destOrd="0" presId="urn:microsoft.com/office/officeart/2005/8/layout/default"/>
    <dgm:cxn modelId="{E082B3B8-6359-453E-A098-37C4D6E4A834}" srcId="{FDBC755A-48CD-47F3-8176-261709A4D162}" destId="{8046E9E0-12B1-4537-8C2D-8BC47DF8CA62}" srcOrd="5" destOrd="0" parTransId="{14C087B2-D78D-4941-B3CE-2FFA21E0F10C}" sibTransId="{03D534C6-445D-4F1A-BEBF-57E9775BA8A8}"/>
    <dgm:cxn modelId="{BB0676C1-DBBF-43B1-BD04-235FB5EF3CE9}" srcId="{4BB3C8EC-908A-43FF-BCA7-227BA405CEA3}" destId="{282879F7-66BB-4EB9-8A3D-8A0BC3B4BAEA}" srcOrd="2" destOrd="0" parTransId="{FE0CDD47-B966-4DB0-812F-23CB87259887}" sibTransId="{340BFCDD-1027-46B3-A75D-630CF6FD1B57}"/>
    <dgm:cxn modelId="{F4F7D4CF-701B-48CE-87F7-1CC3BE494806}" type="presOf" srcId="{89FF7071-E7D0-458D-BAF6-8CEC6A0194C9}" destId="{4D02CDDE-4B50-4BAF-8754-81FAF4F93630}" srcOrd="0" destOrd="0" presId="urn:microsoft.com/office/officeart/2005/8/layout/default"/>
    <dgm:cxn modelId="{725294DF-C6BB-4219-A520-14E6A964D827}" type="presOf" srcId="{D82CECCA-CA5D-43D2-9E74-0335A211321D}" destId="{87689DC2-D038-4C8D-AFAF-1117C3FC2A6F}" srcOrd="0" destOrd="1" presId="urn:microsoft.com/office/officeart/2005/8/layout/default"/>
    <dgm:cxn modelId="{B26D91E7-F17C-4C99-A866-34DF99EF1860}" srcId="{FDBC755A-48CD-47F3-8176-261709A4D162}" destId="{B1CC7A7A-9F23-4291-B805-03B0E9C9E3CA}" srcOrd="1" destOrd="0" parTransId="{1A154BFA-D817-4E9B-91B0-2EF57A41F75E}" sibTransId="{60C1930A-F535-40CD-A6DD-0509ED8A284F}"/>
    <dgm:cxn modelId="{7A4AA2E8-1A55-4321-B9E6-818838988D6A}" type="presOf" srcId="{FDBC755A-48CD-47F3-8176-261709A4D162}" destId="{05E6CED3-C83A-4B20-BEA7-E5763939AECC}" srcOrd="0" destOrd="0" presId="urn:microsoft.com/office/officeart/2005/8/layout/default"/>
    <dgm:cxn modelId="{2DED16F7-74A8-4673-953F-A7A3B7833FA6}" type="presOf" srcId="{BA767DA6-B032-417D-A09C-67BA1F506731}" destId="{87689DC2-D038-4C8D-AFAF-1117C3FC2A6F}" srcOrd="0" destOrd="0" presId="urn:microsoft.com/office/officeart/2005/8/layout/default"/>
    <dgm:cxn modelId="{F2007B9F-008D-4600-BD90-0C637AA3FA7A}" type="presParOf" srcId="{05E6CED3-C83A-4B20-BEA7-E5763939AECC}" destId="{D72532B2-E43B-469C-9E4E-76CC4586053F}" srcOrd="0" destOrd="0" presId="urn:microsoft.com/office/officeart/2005/8/layout/default"/>
    <dgm:cxn modelId="{5A3036EB-1973-4BCF-B007-370B1FDC52A6}" type="presParOf" srcId="{05E6CED3-C83A-4B20-BEA7-E5763939AECC}" destId="{4DFA772D-3629-472C-AFC5-C8D3D8DF1CCE}" srcOrd="1" destOrd="0" presId="urn:microsoft.com/office/officeart/2005/8/layout/default"/>
    <dgm:cxn modelId="{16629E07-4C74-46C1-A425-5C39E340F65C}" type="presParOf" srcId="{05E6CED3-C83A-4B20-BEA7-E5763939AECC}" destId="{D8320155-3802-47AA-8A63-D98536A9D181}" srcOrd="2" destOrd="0" presId="urn:microsoft.com/office/officeart/2005/8/layout/default"/>
    <dgm:cxn modelId="{670D07DC-29B3-4839-AF1C-6343BFA5C851}" type="presParOf" srcId="{05E6CED3-C83A-4B20-BEA7-E5763939AECC}" destId="{D84A9032-033B-4A20-82A3-8314399370F9}" srcOrd="3" destOrd="0" presId="urn:microsoft.com/office/officeart/2005/8/layout/default"/>
    <dgm:cxn modelId="{E6CDEA9E-0310-4D26-9EC9-242836F6EDAF}" type="presParOf" srcId="{05E6CED3-C83A-4B20-BEA7-E5763939AECC}" destId="{6B33C1CE-4B08-435E-ACFE-E260CB0872C1}" srcOrd="4" destOrd="0" presId="urn:microsoft.com/office/officeart/2005/8/layout/default"/>
    <dgm:cxn modelId="{E3BCBACD-AC2D-4E98-958E-DF4FF84ED4A5}" type="presParOf" srcId="{05E6CED3-C83A-4B20-BEA7-E5763939AECC}" destId="{9C2D5EEB-560B-4289-A067-8CEECBE77A8D}" srcOrd="5" destOrd="0" presId="urn:microsoft.com/office/officeart/2005/8/layout/default"/>
    <dgm:cxn modelId="{B2EC9F38-8197-441B-84FD-BAE4EA66ADE3}" type="presParOf" srcId="{05E6CED3-C83A-4B20-BEA7-E5763939AECC}" destId="{19E0A763-0B63-46E2-AB6E-4910DC7AC4EB}" srcOrd="6" destOrd="0" presId="urn:microsoft.com/office/officeart/2005/8/layout/default"/>
    <dgm:cxn modelId="{5AACD8DF-B07F-4F96-93B7-7FD75639F768}" type="presParOf" srcId="{05E6CED3-C83A-4B20-BEA7-E5763939AECC}" destId="{97DE10AB-0F1A-4282-BC4E-D21CF8A5CC2D}" srcOrd="7" destOrd="0" presId="urn:microsoft.com/office/officeart/2005/8/layout/default"/>
    <dgm:cxn modelId="{6DA4A5D3-82E5-4441-AB5B-40D078B42B80}" type="presParOf" srcId="{05E6CED3-C83A-4B20-BEA7-E5763939AECC}" destId="{87689DC2-D038-4C8D-AFAF-1117C3FC2A6F}" srcOrd="8" destOrd="0" presId="urn:microsoft.com/office/officeart/2005/8/layout/default"/>
    <dgm:cxn modelId="{FE7589F7-CC65-4069-B665-C74FC806DD06}" type="presParOf" srcId="{05E6CED3-C83A-4B20-BEA7-E5763939AECC}" destId="{4B75A979-C743-4CFF-B53A-F5F0F163CD6E}" srcOrd="9" destOrd="0" presId="urn:microsoft.com/office/officeart/2005/8/layout/default"/>
    <dgm:cxn modelId="{3ED96158-A6AD-4C19-94EB-666DCE8C5526}" type="presParOf" srcId="{05E6CED3-C83A-4B20-BEA7-E5763939AECC}" destId="{AF7A0B78-005C-4FE7-915D-F6DEE7206A3C}" srcOrd="10" destOrd="0" presId="urn:microsoft.com/office/officeart/2005/8/layout/default"/>
    <dgm:cxn modelId="{38A9B6BA-4044-4223-8FA2-45F42717392D}" type="presParOf" srcId="{05E6CED3-C83A-4B20-BEA7-E5763939AECC}" destId="{539BFB2C-6795-484F-8CE1-ABEFB6A47B94}" srcOrd="11" destOrd="0" presId="urn:microsoft.com/office/officeart/2005/8/layout/default"/>
    <dgm:cxn modelId="{1623917F-2005-4104-A717-2DBD551FDDFA}" type="presParOf" srcId="{05E6CED3-C83A-4B20-BEA7-E5763939AECC}" destId="{4D02CDDE-4B50-4BAF-8754-81FAF4F93630}"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7F8076-870E-485F-9ED4-607B97A5ADDA}">
      <dsp:nvSpPr>
        <dsp:cNvPr id="0" name=""/>
        <dsp:cNvSpPr/>
      </dsp:nvSpPr>
      <dsp:spPr>
        <a:xfrm>
          <a:off x="3004615" y="22362"/>
          <a:ext cx="1612687" cy="1612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D59281-43DA-46CF-8B92-4B16BB232106}">
      <dsp:nvSpPr>
        <dsp:cNvPr id="0" name=""/>
        <dsp:cNvSpPr/>
      </dsp:nvSpPr>
      <dsp:spPr>
        <a:xfrm>
          <a:off x="3348303" y="366050"/>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58B05F-A216-4EEA-9377-214D68B1CDA5}">
      <dsp:nvSpPr>
        <dsp:cNvPr id="0" name=""/>
        <dsp:cNvSpPr/>
      </dsp:nvSpPr>
      <dsp:spPr>
        <a:xfrm>
          <a:off x="2489084" y="2137362"/>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baseline="0"/>
            <a:t>Dealing with recipets and payments of client money and the firm’s own money</a:t>
          </a:r>
          <a:endParaRPr lang="en-US" sz="1300" kern="1200"/>
        </a:p>
      </dsp:txBody>
      <dsp:txXfrm>
        <a:off x="2489084" y="2137362"/>
        <a:ext cx="2643750" cy="720000"/>
      </dsp:txXfrm>
    </dsp:sp>
    <dsp:sp modelId="{8557465B-10AC-44E5-89D3-806BAE52D989}">
      <dsp:nvSpPr>
        <dsp:cNvPr id="0" name=""/>
        <dsp:cNvSpPr/>
      </dsp:nvSpPr>
      <dsp:spPr>
        <a:xfrm>
          <a:off x="6111021" y="22362"/>
          <a:ext cx="1612687" cy="1612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D71FEB-75C0-49A9-912F-1A1B5392F2D8}">
      <dsp:nvSpPr>
        <dsp:cNvPr id="0" name=""/>
        <dsp:cNvSpPr/>
      </dsp:nvSpPr>
      <dsp:spPr>
        <a:xfrm>
          <a:off x="6454709" y="366050"/>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D6777F-27CB-4285-90E5-27C195063FCF}">
      <dsp:nvSpPr>
        <dsp:cNvPr id="0" name=""/>
        <dsp:cNvSpPr/>
      </dsp:nvSpPr>
      <dsp:spPr>
        <a:xfrm>
          <a:off x="5595490" y="2137362"/>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baseline="0"/>
            <a:t>Making entries to deal with professional charges and VAT when issuing a bill</a:t>
          </a:r>
          <a:endParaRPr lang="en-US" sz="1300" kern="1200"/>
        </a:p>
      </dsp:txBody>
      <dsp:txXfrm>
        <a:off x="5595490" y="2137362"/>
        <a:ext cx="264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A9BC3-B667-47EF-AF2C-ADC13994AB21}">
      <dsp:nvSpPr>
        <dsp:cNvPr id="0" name=""/>
        <dsp:cNvSpPr/>
      </dsp:nvSpPr>
      <dsp:spPr>
        <a:xfrm>
          <a:off x="9429" y="0"/>
          <a:ext cx="2818280" cy="358775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Rule 5.3 a payment must be made from a client bank account unless there is enough funds in the client account. If a firm needs to make a payment for a client but there is not enough money in the client account, then the payment must be made from the business bank account. </a:t>
          </a:r>
          <a:endParaRPr lang="en-US" sz="1800" kern="1200"/>
        </a:p>
      </dsp:txBody>
      <dsp:txXfrm>
        <a:off x="91974" y="82545"/>
        <a:ext cx="2653190" cy="3422660"/>
      </dsp:txXfrm>
    </dsp:sp>
    <dsp:sp modelId="{EF0588D3-6FA3-4A4F-A802-3FBB31592602}">
      <dsp:nvSpPr>
        <dsp:cNvPr id="0" name=""/>
        <dsp:cNvSpPr/>
      </dsp:nvSpPr>
      <dsp:spPr>
        <a:xfrm>
          <a:off x="3109537" y="1444408"/>
          <a:ext cx="597475" cy="698933"/>
        </a:xfrm>
        <a:prstGeom prst="rightArrow">
          <a:avLst>
            <a:gd name="adj1" fmla="val 60000"/>
            <a:gd name="adj2" fmla="val 5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109537" y="1584195"/>
        <a:ext cx="418233" cy="419359"/>
      </dsp:txXfrm>
    </dsp:sp>
    <dsp:sp modelId="{5D2A3E67-725F-4C10-AD62-D1B1BC8DA831}">
      <dsp:nvSpPr>
        <dsp:cNvPr id="0" name=""/>
        <dsp:cNvSpPr/>
      </dsp:nvSpPr>
      <dsp:spPr>
        <a:xfrm>
          <a:off x="3955022" y="0"/>
          <a:ext cx="2818280" cy="3587750"/>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Example:</a:t>
          </a:r>
          <a:endParaRPr lang="en-US" sz="1800" kern="1200"/>
        </a:p>
      </dsp:txBody>
      <dsp:txXfrm>
        <a:off x="4037567" y="82545"/>
        <a:ext cx="2653190" cy="3422660"/>
      </dsp:txXfrm>
    </dsp:sp>
    <dsp:sp modelId="{C9488682-F516-46F1-8804-D20062BCE266}">
      <dsp:nvSpPr>
        <dsp:cNvPr id="0" name=""/>
        <dsp:cNvSpPr/>
      </dsp:nvSpPr>
      <dsp:spPr>
        <a:xfrm>
          <a:off x="7055130" y="1444408"/>
          <a:ext cx="597475" cy="698933"/>
        </a:xfrm>
        <a:prstGeom prst="rightArrow">
          <a:avLst>
            <a:gd name="adj1" fmla="val 60000"/>
            <a:gd name="adj2" fmla="val 5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055130" y="1584195"/>
        <a:ext cx="418233" cy="419359"/>
      </dsp:txXfrm>
    </dsp:sp>
    <dsp:sp modelId="{BD39F988-9E35-4012-9B86-BC661AF327CC}">
      <dsp:nvSpPr>
        <dsp:cNvPr id="0" name=""/>
        <dsp:cNvSpPr/>
      </dsp:nvSpPr>
      <dsp:spPr>
        <a:xfrm>
          <a:off x="7900615" y="0"/>
          <a:ext cx="2818280" cy="3587750"/>
        </a:xfrm>
        <a:prstGeom prst="roundRect">
          <a:avLst>
            <a:gd name="adj" fmla="val 1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A firm is holding client money of £500 for a client, Jones, generally on account of costs. The firm needs to make a payment of £400 for Jones. The firm holds sufficient client money to make the payment using client money.  How would it be shown in the accounts?</a:t>
          </a:r>
          <a:endParaRPr lang="en-US" sz="1800" kern="1200"/>
        </a:p>
      </dsp:txBody>
      <dsp:txXfrm>
        <a:off x="7983160" y="82545"/>
        <a:ext cx="2653190" cy="34226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936748-26D1-4432-80A8-593BDC505B45}">
      <dsp:nvSpPr>
        <dsp:cNvPr id="0" name=""/>
        <dsp:cNvSpPr/>
      </dsp:nvSpPr>
      <dsp:spPr>
        <a:xfrm>
          <a:off x="3143" y="173101"/>
          <a:ext cx="2493497" cy="1496098"/>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When the firm issues a bill to the client, it will include professional charges and VAT. </a:t>
          </a:r>
          <a:endParaRPr lang="en-US" sz="1400" kern="1200"/>
        </a:p>
      </dsp:txBody>
      <dsp:txXfrm>
        <a:off x="3143" y="173101"/>
        <a:ext cx="2493497" cy="1496098"/>
      </dsp:txXfrm>
    </dsp:sp>
    <dsp:sp modelId="{3204BE78-6786-4310-BDDE-DC0E7A0BCD41}">
      <dsp:nvSpPr>
        <dsp:cNvPr id="0" name=""/>
        <dsp:cNvSpPr/>
      </dsp:nvSpPr>
      <dsp:spPr>
        <a:xfrm>
          <a:off x="2745990" y="173101"/>
          <a:ext cx="2493497" cy="1496098"/>
        </a:xfrm>
        <a:prstGeom prst="rect">
          <a:avLst/>
        </a:prstGeom>
        <a:gradFill rotWithShape="0">
          <a:gsLst>
            <a:gs pos="0">
              <a:schemeClr val="accent2">
                <a:hueOff val="-250191"/>
                <a:satOff val="-1730"/>
                <a:lumOff val="294"/>
                <a:alphaOff val="0"/>
                <a:lumMod val="110000"/>
                <a:satMod val="105000"/>
                <a:tint val="67000"/>
              </a:schemeClr>
            </a:gs>
            <a:gs pos="50000">
              <a:schemeClr val="accent2">
                <a:hueOff val="-250191"/>
                <a:satOff val="-1730"/>
                <a:lumOff val="294"/>
                <a:alphaOff val="0"/>
                <a:lumMod val="105000"/>
                <a:satMod val="103000"/>
                <a:tint val="73000"/>
              </a:schemeClr>
            </a:gs>
            <a:gs pos="100000">
              <a:schemeClr val="accent2">
                <a:hueOff val="-250191"/>
                <a:satOff val="-1730"/>
                <a:lumOff val="29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solicitor will need to make entries in the account to show that the client owes the firm charges and VAT. </a:t>
          </a:r>
          <a:endParaRPr lang="en-US" sz="1400" kern="1200"/>
        </a:p>
      </dsp:txBody>
      <dsp:txXfrm>
        <a:off x="2745990" y="173101"/>
        <a:ext cx="2493497" cy="1496098"/>
      </dsp:txXfrm>
    </dsp:sp>
    <dsp:sp modelId="{BDFE712F-7E7C-470F-A219-41D8AA518046}">
      <dsp:nvSpPr>
        <dsp:cNvPr id="0" name=""/>
        <dsp:cNvSpPr/>
      </dsp:nvSpPr>
      <dsp:spPr>
        <a:xfrm>
          <a:off x="5488837" y="173101"/>
          <a:ext cx="2493497" cy="1496098"/>
        </a:xfrm>
        <a:prstGeom prst="rect">
          <a:avLst/>
        </a:prstGeom>
        <a:gradFill rotWithShape="0">
          <a:gsLst>
            <a:gs pos="0">
              <a:schemeClr val="accent2">
                <a:hueOff val="-500383"/>
                <a:satOff val="-3461"/>
                <a:lumOff val="587"/>
                <a:alphaOff val="0"/>
                <a:lumMod val="110000"/>
                <a:satMod val="105000"/>
                <a:tint val="67000"/>
              </a:schemeClr>
            </a:gs>
            <a:gs pos="50000">
              <a:schemeClr val="accent2">
                <a:hueOff val="-500383"/>
                <a:satOff val="-3461"/>
                <a:lumOff val="587"/>
                <a:alphaOff val="0"/>
                <a:lumMod val="105000"/>
                <a:satMod val="103000"/>
                <a:tint val="73000"/>
              </a:schemeClr>
            </a:gs>
            <a:gs pos="100000">
              <a:schemeClr val="accent2">
                <a:hueOff val="-500383"/>
                <a:satOff val="-3461"/>
                <a:lumOff val="58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At this stage there is no movement of cash, no entry in the cash account.</a:t>
          </a:r>
          <a:endParaRPr lang="en-US" sz="1400" kern="1200"/>
        </a:p>
      </dsp:txBody>
      <dsp:txXfrm>
        <a:off x="5488837" y="173101"/>
        <a:ext cx="2493497" cy="1496098"/>
      </dsp:txXfrm>
    </dsp:sp>
    <dsp:sp modelId="{BF9A801E-40B1-40C0-B8B9-300A8688347E}">
      <dsp:nvSpPr>
        <dsp:cNvPr id="0" name=""/>
        <dsp:cNvSpPr/>
      </dsp:nvSpPr>
      <dsp:spPr>
        <a:xfrm>
          <a:off x="8231684" y="173101"/>
          <a:ext cx="2493497" cy="1496098"/>
        </a:xfrm>
        <a:prstGeom prst="rect">
          <a:avLst/>
        </a:prstGeom>
        <a:gradFill rotWithShape="0">
          <a:gsLst>
            <a:gs pos="0">
              <a:schemeClr val="accent2">
                <a:hueOff val="-750574"/>
                <a:satOff val="-5191"/>
                <a:lumOff val="881"/>
                <a:alphaOff val="0"/>
                <a:lumMod val="110000"/>
                <a:satMod val="105000"/>
                <a:tint val="67000"/>
              </a:schemeClr>
            </a:gs>
            <a:gs pos="50000">
              <a:schemeClr val="accent2">
                <a:hueOff val="-750574"/>
                <a:satOff val="-5191"/>
                <a:lumOff val="881"/>
                <a:alphaOff val="0"/>
                <a:lumMod val="105000"/>
                <a:satMod val="103000"/>
                <a:tint val="73000"/>
              </a:schemeClr>
            </a:gs>
            <a:gs pos="100000">
              <a:schemeClr val="accent2">
                <a:hueOff val="-750574"/>
                <a:satOff val="-5191"/>
                <a:lumOff val="88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Client Ledger Account</a:t>
          </a:r>
          <a:endParaRPr lang="en-US" sz="1400" kern="1200"/>
        </a:p>
      </dsp:txBody>
      <dsp:txXfrm>
        <a:off x="8231684" y="173101"/>
        <a:ext cx="2493497" cy="1496098"/>
      </dsp:txXfrm>
    </dsp:sp>
    <dsp:sp modelId="{9202EB14-12FB-402C-BA5A-7AD86C02F701}">
      <dsp:nvSpPr>
        <dsp:cNvPr id="0" name=""/>
        <dsp:cNvSpPr/>
      </dsp:nvSpPr>
      <dsp:spPr>
        <a:xfrm>
          <a:off x="1374566" y="1918549"/>
          <a:ext cx="2493497" cy="1496098"/>
        </a:xfrm>
        <a:prstGeom prst="rect">
          <a:avLst/>
        </a:prstGeom>
        <a:gradFill rotWithShape="0">
          <a:gsLst>
            <a:gs pos="0">
              <a:schemeClr val="accent2">
                <a:hueOff val="-1000765"/>
                <a:satOff val="-6922"/>
                <a:lumOff val="1175"/>
                <a:alphaOff val="0"/>
                <a:lumMod val="110000"/>
                <a:satMod val="105000"/>
                <a:tint val="67000"/>
              </a:schemeClr>
            </a:gs>
            <a:gs pos="50000">
              <a:schemeClr val="accent2">
                <a:hueOff val="-1000765"/>
                <a:satOff val="-6922"/>
                <a:lumOff val="1175"/>
                <a:alphaOff val="0"/>
                <a:lumMod val="105000"/>
                <a:satMod val="103000"/>
                <a:tint val="73000"/>
              </a:schemeClr>
            </a:gs>
            <a:gs pos="100000">
              <a:schemeClr val="accent2">
                <a:hueOff val="-1000765"/>
                <a:satOff val="-6922"/>
                <a:lumOff val="117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DR for Professional charges and VAT</a:t>
          </a:r>
          <a:endParaRPr lang="en-US" sz="1400" kern="1200"/>
        </a:p>
      </dsp:txBody>
      <dsp:txXfrm>
        <a:off x="1374566" y="1918549"/>
        <a:ext cx="2493497" cy="1496098"/>
      </dsp:txXfrm>
    </dsp:sp>
    <dsp:sp modelId="{7C0A44A5-4226-4B08-834B-2E0C539D5FB5}">
      <dsp:nvSpPr>
        <dsp:cNvPr id="0" name=""/>
        <dsp:cNvSpPr/>
      </dsp:nvSpPr>
      <dsp:spPr>
        <a:xfrm>
          <a:off x="4117413" y="1918549"/>
          <a:ext cx="2493497" cy="1496098"/>
        </a:xfrm>
        <a:prstGeom prst="rect">
          <a:avLst/>
        </a:prstGeom>
        <a:gradFill rotWithShape="0">
          <a:gsLst>
            <a:gs pos="0">
              <a:schemeClr val="accent2">
                <a:hueOff val="-1250957"/>
                <a:satOff val="-8652"/>
                <a:lumOff val="1468"/>
                <a:alphaOff val="0"/>
                <a:lumMod val="110000"/>
                <a:satMod val="105000"/>
                <a:tint val="67000"/>
              </a:schemeClr>
            </a:gs>
            <a:gs pos="50000">
              <a:schemeClr val="accent2">
                <a:hueOff val="-1250957"/>
                <a:satOff val="-8652"/>
                <a:lumOff val="1468"/>
                <a:alphaOff val="0"/>
                <a:lumMod val="105000"/>
                <a:satMod val="103000"/>
                <a:tint val="73000"/>
              </a:schemeClr>
            </a:gs>
            <a:gs pos="100000">
              <a:schemeClr val="accent2">
                <a:hueOff val="-1250957"/>
                <a:satOff val="-8652"/>
                <a:lumOff val="146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CR on income ledger account and an account in the name of HMRC respectively – often this is named – professional fees but traditionally ‘profit costs’.</a:t>
          </a:r>
          <a:endParaRPr lang="en-US" sz="1400" kern="1200"/>
        </a:p>
      </dsp:txBody>
      <dsp:txXfrm>
        <a:off x="4117413" y="1918549"/>
        <a:ext cx="2493497" cy="1496098"/>
      </dsp:txXfrm>
    </dsp:sp>
    <dsp:sp modelId="{E4047603-51E8-4BFD-92B0-7B1EF716CBA2}">
      <dsp:nvSpPr>
        <dsp:cNvPr id="0" name=""/>
        <dsp:cNvSpPr/>
      </dsp:nvSpPr>
      <dsp:spPr>
        <a:xfrm>
          <a:off x="6860260" y="1918549"/>
          <a:ext cx="2493497" cy="1496098"/>
        </a:xfrm>
        <a:prstGeom prst="rect">
          <a:avLst/>
        </a:prstGeom>
        <a:gradFill rotWithShape="0">
          <a:gsLst>
            <a:gs pos="0">
              <a:schemeClr val="accent2">
                <a:hueOff val="-1501148"/>
                <a:satOff val="-10383"/>
                <a:lumOff val="1762"/>
                <a:alphaOff val="0"/>
                <a:lumMod val="110000"/>
                <a:satMod val="105000"/>
                <a:tint val="67000"/>
              </a:schemeClr>
            </a:gs>
            <a:gs pos="50000">
              <a:schemeClr val="accent2">
                <a:hueOff val="-1501148"/>
                <a:satOff val="-10383"/>
                <a:lumOff val="1762"/>
                <a:alphaOff val="0"/>
                <a:lumMod val="105000"/>
                <a:satMod val="103000"/>
                <a:tint val="73000"/>
              </a:schemeClr>
            </a:gs>
            <a:gs pos="100000">
              <a:schemeClr val="accent2">
                <a:hueOff val="-1501148"/>
                <a:satOff val="-10383"/>
                <a:lumOff val="176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End of the year</a:t>
          </a:r>
          <a:endParaRPr lang="en-US" sz="1400" kern="1200"/>
        </a:p>
        <a:p>
          <a:pPr marL="57150" lvl="1" indent="-57150" algn="l" defTabSz="488950">
            <a:lnSpc>
              <a:spcPct val="90000"/>
            </a:lnSpc>
            <a:spcBef>
              <a:spcPct val="0"/>
            </a:spcBef>
            <a:spcAft>
              <a:spcPct val="15000"/>
            </a:spcAft>
            <a:buChar char="•"/>
          </a:pPr>
          <a:r>
            <a:rPr lang="en-GB" sz="1100" kern="1200"/>
            <a:t>Profit Costs account will show the amount the firm as billed </a:t>
          </a:r>
          <a:endParaRPr lang="en-US" sz="1100" kern="1200"/>
        </a:p>
        <a:p>
          <a:pPr marL="57150" lvl="1" indent="-57150" algn="l" defTabSz="488950">
            <a:lnSpc>
              <a:spcPct val="90000"/>
            </a:lnSpc>
            <a:spcBef>
              <a:spcPct val="0"/>
            </a:spcBef>
            <a:spcAft>
              <a:spcPct val="15000"/>
            </a:spcAft>
            <a:buChar char="•"/>
          </a:pPr>
          <a:r>
            <a:rPr lang="en-GB" sz="1100" kern="1200"/>
            <a:t>HMRC ledger account will show how much the firm owes HMRC in VAT</a:t>
          </a:r>
          <a:endParaRPr lang="en-US" sz="1100" kern="1200"/>
        </a:p>
      </dsp:txBody>
      <dsp:txXfrm>
        <a:off x="6860260" y="1918549"/>
        <a:ext cx="2493497" cy="14960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532B2-E43B-469C-9E4E-76CC4586053F}">
      <dsp:nvSpPr>
        <dsp:cNvPr id="0" name=""/>
        <dsp:cNvSpPr/>
      </dsp:nvSpPr>
      <dsp:spPr>
        <a:xfrm>
          <a:off x="993876" y="4066"/>
          <a:ext cx="2000445" cy="1200267"/>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Law firm has two cash accounts- business and client</a:t>
          </a:r>
          <a:endParaRPr lang="en-US" sz="1300" kern="1200"/>
        </a:p>
      </dsp:txBody>
      <dsp:txXfrm>
        <a:off x="993876" y="4066"/>
        <a:ext cx="2000445" cy="1200267"/>
      </dsp:txXfrm>
    </dsp:sp>
    <dsp:sp modelId="{D8320155-3802-47AA-8A63-D98536A9D181}">
      <dsp:nvSpPr>
        <dsp:cNvPr id="0" name=""/>
        <dsp:cNvSpPr/>
      </dsp:nvSpPr>
      <dsp:spPr>
        <a:xfrm>
          <a:off x="3194366" y="4066"/>
          <a:ext cx="2000445" cy="1200267"/>
        </a:xfrm>
        <a:prstGeom prst="rect">
          <a:avLst/>
        </a:prstGeom>
        <a:gradFill rotWithShape="0">
          <a:gsLst>
            <a:gs pos="0">
              <a:schemeClr val="accent5">
                <a:hueOff val="-249662"/>
                <a:satOff val="1791"/>
                <a:lumOff val="1013"/>
                <a:alphaOff val="0"/>
                <a:lumMod val="110000"/>
                <a:satMod val="105000"/>
                <a:tint val="67000"/>
              </a:schemeClr>
            </a:gs>
            <a:gs pos="50000">
              <a:schemeClr val="accent5">
                <a:hueOff val="-249662"/>
                <a:satOff val="1791"/>
                <a:lumOff val="1013"/>
                <a:alphaOff val="0"/>
                <a:lumMod val="105000"/>
                <a:satMod val="103000"/>
                <a:tint val="73000"/>
              </a:schemeClr>
            </a:gs>
            <a:gs pos="100000">
              <a:schemeClr val="accent5">
                <a:hueOff val="-249662"/>
                <a:satOff val="1791"/>
                <a:lumOff val="101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Law firm has two client ledger accounts – one for business and for client money </a:t>
          </a:r>
          <a:endParaRPr lang="en-US" sz="1300" kern="1200"/>
        </a:p>
      </dsp:txBody>
      <dsp:txXfrm>
        <a:off x="3194366" y="4066"/>
        <a:ext cx="2000445" cy="1200267"/>
      </dsp:txXfrm>
    </dsp:sp>
    <dsp:sp modelId="{6B33C1CE-4B08-435E-ACFE-E260CB0872C1}">
      <dsp:nvSpPr>
        <dsp:cNvPr id="0" name=""/>
        <dsp:cNvSpPr/>
      </dsp:nvSpPr>
      <dsp:spPr>
        <a:xfrm>
          <a:off x="993876" y="1404378"/>
          <a:ext cx="2000445" cy="1200267"/>
        </a:xfrm>
        <a:prstGeom prst="rect">
          <a:avLst/>
        </a:prstGeom>
        <a:gradFill rotWithShape="0">
          <a:gsLst>
            <a:gs pos="0">
              <a:schemeClr val="accent5">
                <a:hueOff val="-499325"/>
                <a:satOff val="3582"/>
                <a:lumOff val="2026"/>
                <a:alphaOff val="0"/>
                <a:lumMod val="110000"/>
                <a:satMod val="105000"/>
                <a:tint val="67000"/>
              </a:schemeClr>
            </a:gs>
            <a:gs pos="50000">
              <a:schemeClr val="accent5">
                <a:hueOff val="-499325"/>
                <a:satOff val="3582"/>
                <a:lumOff val="2026"/>
                <a:alphaOff val="0"/>
                <a:lumMod val="105000"/>
                <a:satMod val="103000"/>
                <a:tint val="73000"/>
              </a:schemeClr>
            </a:gs>
            <a:gs pos="100000">
              <a:schemeClr val="accent5">
                <a:hueOff val="-499325"/>
                <a:satOff val="3582"/>
                <a:lumOff val="202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Must identify cash receipts or payments as either business or client money</a:t>
          </a:r>
          <a:endParaRPr lang="en-US" sz="1300" kern="1200"/>
        </a:p>
      </dsp:txBody>
      <dsp:txXfrm>
        <a:off x="993876" y="1404378"/>
        <a:ext cx="2000445" cy="1200267"/>
      </dsp:txXfrm>
    </dsp:sp>
    <dsp:sp modelId="{19E0A763-0B63-46E2-AB6E-4910DC7AC4EB}">
      <dsp:nvSpPr>
        <dsp:cNvPr id="0" name=""/>
        <dsp:cNvSpPr/>
      </dsp:nvSpPr>
      <dsp:spPr>
        <a:xfrm>
          <a:off x="3194366" y="1404378"/>
          <a:ext cx="2000445" cy="1200267"/>
        </a:xfrm>
        <a:prstGeom prst="rect">
          <a:avLst/>
        </a:prstGeom>
        <a:gradFill rotWithShape="0">
          <a:gsLst>
            <a:gs pos="0">
              <a:schemeClr val="accent5">
                <a:hueOff val="-748987"/>
                <a:satOff val="5374"/>
                <a:lumOff val="3040"/>
                <a:alphaOff val="0"/>
                <a:lumMod val="110000"/>
                <a:satMod val="105000"/>
                <a:tint val="67000"/>
              </a:schemeClr>
            </a:gs>
            <a:gs pos="50000">
              <a:schemeClr val="accent5">
                <a:hueOff val="-748987"/>
                <a:satOff val="5374"/>
                <a:lumOff val="3040"/>
                <a:alphaOff val="0"/>
                <a:lumMod val="105000"/>
                <a:satMod val="103000"/>
                <a:tint val="73000"/>
              </a:schemeClr>
            </a:gs>
            <a:gs pos="100000">
              <a:schemeClr val="accent5">
                <a:hueOff val="-748987"/>
                <a:satOff val="5374"/>
                <a:lumOff val="304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baseline="0"/>
            <a:t>Entries for Receipt</a:t>
          </a:r>
          <a:endParaRPr lang="en-US" sz="1300" kern="1200"/>
        </a:p>
        <a:p>
          <a:pPr marL="57150" lvl="1" indent="-57150" algn="l" defTabSz="444500">
            <a:lnSpc>
              <a:spcPct val="90000"/>
            </a:lnSpc>
            <a:spcBef>
              <a:spcPct val="0"/>
            </a:spcBef>
            <a:spcAft>
              <a:spcPct val="15000"/>
            </a:spcAft>
            <a:buChar char="•"/>
          </a:pPr>
          <a:r>
            <a:rPr lang="en-GB" sz="1000" kern="1200" baseline="0"/>
            <a:t>CR on client ledger account</a:t>
          </a:r>
          <a:endParaRPr lang="en-US" sz="1000" kern="1200"/>
        </a:p>
        <a:p>
          <a:pPr marL="57150" lvl="1" indent="-57150" algn="l" defTabSz="444500">
            <a:lnSpc>
              <a:spcPct val="90000"/>
            </a:lnSpc>
            <a:spcBef>
              <a:spcPct val="0"/>
            </a:spcBef>
            <a:spcAft>
              <a:spcPct val="15000"/>
            </a:spcAft>
            <a:buChar char="•"/>
          </a:pPr>
          <a:r>
            <a:rPr lang="en-GB" sz="1000" kern="1200" baseline="0"/>
            <a:t>DR on cash account</a:t>
          </a:r>
          <a:endParaRPr lang="en-US" sz="1000" kern="1200"/>
        </a:p>
        <a:p>
          <a:pPr marL="57150" lvl="1" indent="-57150" algn="l" defTabSz="444500">
            <a:lnSpc>
              <a:spcPct val="90000"/>
            </a:lnSpc>
            <a:spcBef>
              <a:spcPct val="0"/>
            </a:spcBef>
            <a:spcAft>
              <a:spcPct val="15000"/>
            </a:spcAft>
            <a:buChar char="•"/>
          </a:pPr>
          <a:r>
            <a:rPr lang="en-GB" sz="1000" kern="1200" baseline="0"/>
            <a:t>In appropriate business/client section</a:t>
          </a:r>
          <a:endParaRPr lang="en-US" sz="1000" kern="1200"/>
        </a:p>
      </dsp:txBody>
      <dsp:txXfrm>
        <a:off x="3194366" y="1404378"/>
        <a:ext cx="2000445" cy="1200267"/>
      </dsp:txXfrm>
    </dsp:sp>
    <dsp:sp modelId="{87689DC2-D038-4C8D-AFAF-1117C3FC2A6F}">
      <dsp:nvSpPr>
        <dsp:cNvPr id="0" name=""/>
        <dsp:cNvSpPr/>
      </dsp:nvSpPr>
      <dsp:spPr>
        <a:xfrm>
          <a:off x="993876" y="2804690"/>
          <a:ext cx="2000445" cy="1200267"/>
        </a:xfrm>
        <a:prstGeom prst="rect">
          <a:avLst/>
        </a:prstGeom>
        <a:gradFill rotWithShape="0">
          <a:gsLst>
            <a:gs pos="0">
              <a:schemeClr val="accent5">
                <a:hueOff val="-998650"/>
                <a:satOff val="7165"/>
                <a:lumOff val="4053"/>
                <a:alphaOff val="0"/>
                <a:lumMod val="110000"/>
                <a:satMod val="105000"/>
                <a:tint val="67000"/>
              </a:schemeClr>
            </a:gs>
            <a:gs pos="50000">
              <a:schemeClr val="accent5">
                <a:hueOff val="-998650"/>
                <a:satOff val="7165"/>
                <a:lumOff val="4053"/>
                <a:alphaOff val="0"/>
                <a:lumMod val="105000"/>
                <a:satMod val="103000"/>
                <a:tint val="73000"/>
              </a:schemeClr>
            </a:gs>
            <a:gs pos="100000">
              <a:schemeClr val="accent5">
                <a:hueOff val="-998650"/>
                <a:satOff val="7165"/>
                <a:lumOff val="40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baseline="0"/>
            <a:t>Entries for Payments </a:t>
          </a:r>
          <a:endParaRPr lang="en-US" sz="1300" kern="1200"/>
        </a:p>
        <a:p>
          <a:pPr marL="57150" lvl="1" indent="-57150" algn="l" defTabSz="444500">
            <a:lnSpc>
              <a:spcPct val="90000"/>
            </a:lnSpc>
            <a:spcBef>
              <a:spcPct val="0"/>
            </a:spcBef>
            <a:spcAft>
              <a:spcPct val="15000"/>
            </a:spcAft>
            <a:buChar char="•"/>
          </a:pPr>
          <a:r>
            <a:rPr lang="en-GB" sz="1000" kern="1200" baseline="0"/>
            <a:t>DR on client ledger account</a:t>
          </a:r>
          <a:endParaRPr lang="en-US" sz="1000" kern="1200"/>
        </a:p>
        <a:p>
          <a:pPr marL="57150" lvl="1" indent="-57150" algn="l" defTabSz="444500">
            <a:lnSpc>
              <a:spcPct val="90000"/>
            </a:lnSpc>
            <a:spcBef>
              <a:spcPct val="0"/>
            </a:spcBef>
            <a:spcAft>
              <a:spcPct val="15000"/>
            </a:spcAft>
            <a:buChar char="•"/>
          </a:pPr>
          <a:r>
            <a:rPr lang="en-GB" sz="1000" kern="1200" baseline="0"/>
            <a:t>CR on cash account</a:t>
          </a:r>
          <a:endParaRPr lang="en-US" sz="1000" kern="1200"/>
        </a:p>
        <a:p>
          <a:pPr marL="57150" lvl="1" indent="-57150" algn="l" defTabSz="444500">
            <a:lnSpc>
              <a:spcPct val="90000"/>
            </a:lnSpc>
            <a:spcBef>
              <a:spcPct val="0"/>
            </a:spcBef>
            <a:spcAft>
              <a:spcPct val="15000"/>
            </a:spcAft>
            <a:buChar char="•"/>
          </a:pPr>
          <a:r>
            <a:rPr lang="en-GB" sz="1000" kern="1200" baseline="0"/>
            <a:t>In appropriate business/client section</a:t>
          </a:r>
          <a:endParaRPr lang="en-US" sz="1000" kern="1200"/>
        </a:p>
      </dsp:txBody>
      <dsp:txXfrm>
        <a:off x="993876" y="2804690"/>
        <a:ext cx="2000445" cy="1200267"/>
      </dsp:txXfrm>
    </dsp:sp>
    <dsp:sp modelId="{AF7A0B78-005C-4FE7-915D-F6DEE7206A3C}">
      <dsp:nvSpPr>
        <dsp:cNvPr id="0" name=""/>
        <dsp:cNvSpPr/>
      </dsp:nvSpPr>
      <dsp:spPr>
        <a:xfrm>
          <a:off x="3194366" y="2804690"/>
          <a:ext cx="2000445" cy="1200267"/>
        </a:xfrm>
        <a:prstGeom prst="rect">
          <a:avLst/>
        </a:prstGeom>
        <a:gradFill rotWithShape="0">
          <a:gsLst>
            <a:gs pos="0">
              <a:schemeClr val="accent5">
                <a:hueOff val="-1248312"/>
                <a:satOff val="8956"/>
                <a:lumOff val="5066"/>
                <a:alphaOff val="0"/>
                <a:lumMod val="110000"/>
                <a:satMod val="105000"/>
                <a:tint val="67000"/>
              </a:schemeClr>
            </a:gs>
            <a:gs pos="50000">
              <a:schemeClr val="accent5">
                <a:hueOff val="-1248312"/>
                <a:satOff val="8956"/>
                <a:lumOff val="5066"/>
                <a:alphaOff val="0"/>
                <a:lumMod val="105000"/>
                <a:satMod val="103000"/>
                <a:tint val="73000"/>
              </a:schemeClr>
            </a:gs>
            <a:gs pos="100000">
              <a:schemeClr val="accent5">
                <a:hueOff val="-1248312"/>
                <a:satOff val="8956"/>
                <a:lumOff val="506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When a bill is sent</a:t>
          </a:r>
          <a:endParaRPr lang="en-US" sz="1300" kern="1200"/>
        </a:p>
      </dsp:txBody>
      <dsp:txXfrm>
        <a:off x="3194366" y="2804690"/>
        <a:ext cx="2000445" cy="1200267"/>
      </dsp:txXfrm>
    </dsp:sp>
    <dsp:sp modelId="{4D02CDDE-4B50-4BAF-8754-81FAF4F93630}">
      <dsp:nvSpPr>
        <dsp:cNvPr id="0" name=""/>
        <dsp:cNvSpPr/>
      </dsp:nvSpPr>
      <dsp:spPr>
        <a:xfrm>
          <a:off x="2094121" y="4205002"/>
          <a:ext cx="2000445" cy="1200267"/>
        </a:xfrm>
        <a:prstGeom prst="rect">
          <a:avLst/>
        </a:prstGeom>
        <a:gradFill rotWithShape="0">
          <a:gsLst>
            <a:gs pos="0">
              <a:schemeClr val="accent5">
                <a:hueOff val="-1497975"/>
                <a:satOff val="10747"/>
                <a:lumOff val="6079"/>
                <a:alphaOff val="0"/>
                <a:lumMod val="110000"/>
                <a:satMod val="105000"/>
                <a:tint val="67000"/>
              </a:schemeClr>
            </a:gs>
            <a:gs pos="50000">
              <a:schemeClr val="accent5">
                <a:hueOff val="-1497975"/>
                <a:satOff val="10747"/>
                <a:lumOff val="6079"/>
                <a:alphaOff val="0"/>
                <a:lumMod val="105000"/>
                <a:satMod val="103000"/>
                <a:tint val="73000"/>
              </a:schemeClr>
            </a:gs>
            <a:gs pos="100000">
              <a:schemeClr val="accent5">
                <a:hueOff val="-1497975"/>
                <a:satOff val="10747"/>
                <a:lumOff val="607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No entries are made in relation to disbursements when a bill is sent, only recorded when they are paid. </a:t>
          </a:r>
          <a:endParaRPr lang="en-US" sz="1300" kern="1200"/>
        </a:p>
      </dsp:txBody>
      <dsp:txXfrm>
        <a:off x="2094121" y="4205002"/>
        <a:ext cx="2000445" cy="120026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Sunday, February 5, 2023</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837056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Sunday, February 5, 2023</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12481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Sunday, February 5, 2023</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567052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Sunday, February 5, 2023</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300619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Sunday, February 5, 2023</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82955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Sunday, February 5, 2023</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0294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Sunday, February 5, 2023</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643607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Sunday, February 5, 2023</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727395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Sunday, February 5, 2023</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546157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Sunday, February 5, 2023</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538666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Sunday, February 5, 2023</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761559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Sunday, February 5, 2023</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2356268214"/>
      </p:ext>
    </p:extLst>
  </p:cSld>
  <p:clrMap bg1="dk1" tx1="lt1" bg2="dk2" tx2="lt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2" r:id="rId6"/>
    <p:sldLayoutId id="2147483698" r:id="rId7"/>
    <p:sldLayoutId id="2147483699" r:id="rId8"/>
    <p:sldLayoutId id="2147483700" r:id="rId9"/>
    <p:sldLayoutId id="2147483701" r:id="rId10"/>
    <p:sldLayoutId id="2147483703"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hyperlink" Target="https://www.sra.org.uk/solicitors/standards-regulations/accounts-rule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F3A7E8-6DA9-4C2B-ACC8-475F34DAEA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B21CDF0-4D24-4190-9285-9016C19C1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62FD7C-E796-24BB-CA5A-E8E2A1925062}"/>
              </a:ext>
            </a:extLst>
          </p:cNvPr>
          <p:cNvSpPr>
            <a:spLocks noGrp="1"/>
          </p:cNvSpPr>
          <p:nvPr>
            <p:ph type="ctrTitle"/>
          </p:nvPr>
        </p:nvSpPr>
        <p:spPr>
          <a:xfrm>
            <a:off x="6480000" y="1449388"/>
            <a:ext cx="5015638" cy="2075012"/>
          </a:xfrm>
        </p:spPr>
        <p:txBody>
          <a:bodyPr>
            <a:normAutofit/>
          </a:bodyPr>
          <a:lstStyle/>
          <a:p>
            <a:pPr>
              <a:lnSpc>
                <a:spcPct val="90000"/>
              </a:lnSpc>
            </a:pPr>
            <a:r>
              <a:rPr lang="en-GB" sz="4800"/>
              <a:t>Taxation and Solicitors Accounts </a:t>
            </a:r>
          </a:p>
        </p:txBody>
      </p:sp>
      <p:sp>
        <p:nvSpPr>
          <p:cNvPr id="3" name="Subtitle 2">
            <a:extLst>
              <a:ext uri="{FF2B5EF4-FFF2-40B4-BE49-F238E27FC236}">
                <a16:creationId xmlns:a16="http://schemas.microsoft.com/office/drawing/2014/main" id="{A77876AD-D3E9-777D-06B9-E9FCF2CC7FD3}"/>
              </a:ext>
            </a:extLst>
          </p:cNvPr>
          <p:cNvSpPr>
            <a:spLocks noGrp="1"/>
          </p:cNvSpPr>
          <p:nvPr>
            <p:ph type="subTitle" idx="1"/>
          </p:nvPr>
        </p:nvSpPr>
        <p:spPr>
          <a:xfrm>
            <a:off x="6480000" y="3830398"/>
            <a:ext cx="5015638" cy="1219439"/>
          </a:xfrm>
        </p:spPr>
        <p:txBody>
          <a:bodyPr>
            <a:normAutofit/>
          </a:bodyPr>
          <a:lstStyle/>
          <a:p>
            <a:r>
              <a:rPr lang="en-GB" dirty="0"/>
              <a:t>Common Accounting Entries</a:t>
            </a:r>
          </a:p>
        </p:txBody>
      </p:sp>
      <p:pic>
        <p:nvPicPr>
          <p:cNvPr id="4" name="Picture 3">
            <a:extLst>
              <a:ext uri="{FF2B5EF4-FFF2-40B4-BE49-F238E27FC236}">
                <a16:creationId xmlns:a16="http://schemas.microsoft.com/office/drawing/2014/main" id="{E750C3B7-390E-AF36-48D1-69D74E9A0BC0}"/>
              </a:ext>
            </a:extLst>
          </p:cNvPr>
          <p:cNvPicPr>
            <a:picLocks noChangeAspect="1"/>
          </p:cNvPicPr>
          <p:nvPr/>
        </p:nvPicPr>
        <p:blipFill rotWithShape="1">
          <a:blip r:embed="rId2"/>
          <a:srcRect l="21911" r="20626" b="-1"/>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grpSp>
        <p:nvGrpSpPr>
          <p:cNvPr id="13" name="Group 12">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09203" y="317452"/>
            <a:ext cx="2117174" cy="588806"/>
            <a:chOff x="4549904" y="5078157"/>
            <a:chExt cx="3023338" cy="840818"/>
          </a:xfrm>
        </p:grpSpPr>
        <p:sp>
          <p:nvSpPr>
            <p:cNvPr id="14"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90093" y="5372723"/>
            <a:ext cx="2088038" cy="719230"/>
            <a:chOff x="4532666" y="505937"/>
            <a:chExt cx="2981730" cy="1027064"/>
          </a:xfrm>
        </p:grpSpPr>
        <p:sp>
          <p:nvSpPr>
            <p:cNvPr id="19"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Tree>
    <p:extLst>
      <p:ext uri="{BB962C8B-B14F-4D97-AF65-F5344CB8AC3E}">
        <p14:creationId xmlns:p14="http://schemas.microsoft.com/office/powerpoint/2010/main" val="642235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133437-BFEB-412D-978C-59379BF57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0D559-7C8D-B4BB-58A7-CCFE9DF96470}"/>
              </a:ext>
            </a:extLst>
          </p:cNvPr>
          <p:cNvSpPr>
            <a:spLocks noGrp="1"/>
          </p:cNvSpPr>
          <p:nvPr>
            <p:ph type="title"/>
          </p:nvPr>
        </p:nvSpPr>
        <p:spPr>
          <a:xfrm>
            <a:off x="1680006" y="619200"/>
            <a:ext cx="8831988" cy="681586"/>
          </a:xfrm>
        </p:spPr>
        <p:txBody>
          <a:bodyPr wrap="square">
            <a:normAutofit/>
          </a:bodyPr>
          <a:lstStyle/>
          <a:p>
            <a:pPr algn="ctr"/>
            <a:r>
              <a:rPr lang="en-GB" dirty="0"/>
              <a:t>Learning Outcomes</a:t>
            </a:r>
            <a:endParaRPr lang="en-GB"/>
          </a:p>
        </p:txBody>
      </p:sp>
      <p:grpSp>
        <p:nvGrpSpPr>
          <p:cNvPr id="13" name="Group 12">
            <a:extLst>
              <a:ext uri="{FF2B5EF4-FFF2-40B4-BE49-F238E27FC236}">
                <a16:creationId xmlns:a16="http://schemas.microsoft.com/office/drawing/2014/main" id="{898907C4-FC8B-4436-8D59-610E3736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4" name="Freeform 78">
              <a:extLst>
                <a:ext uri="{FF2B5EF4-FFF2-40B4-BE49-F238E27FC236}">
                  <a16:creationId xmlns:a16="http://schemas.microsoft.com/office/drawing/2014/main" id="{F2DAC1FA-67FB-485E-99AD-1D35808FAD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79">
              <a:extLst>
                <a:ext uri="{FF2B5EF4-FFF2-40B4-BE49-F238E27FC236}">
                  <a16:creationId xmlns:a16="http://schemas.microsoft.com/office/drawing/2014/main" id="{80135264-D47B-4DA1-B607-272AC7552A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5">
              <a:extLst>
                <a:ext uri="{FF2B5EF4-FFF2-40B4-BE49-F238E27FC236}">
                  <a16:creationId xmlns:a16="http://schemas.microsoft.com/office/drawing/2014/main" id="{7E6A5C45-96C1-4BE7-BEF8-CD041B512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9F9D18AC-8DBF-44B9-B251-652985A640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08" y="268792"/>
            <a:ext cx="632305" cy="1606552"/>
            <a:chOff x="10224385" y="954724"/>
            <a:chExt cx="1324087" cy="3364228"/>
          </a:xfrm>
        </p:grpSpPr>
        <p:sp>
          <p:nvSpPr>
            <p:cNvPr id="19" name="Freeform 80">
              <a:extLst>
                <a:ext uri="{FF2B5EF4-FFF2-40B4-BE49-F238E27FC236}">
                  <a16:creationId xmlns:a16="http://schemas.microsoft.com/office/drawing/2014/main" id="{4B04572D-211A-45E4-9FCC-BDF9788427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4">
              <a:extLst>
                <a:ext uri="{FF2B5EF4-FFF2-40B4-BE49-F238E27FC236}">
                  <a16:creationId xmlns:a16="http://schemas.microsoft.com/office/drawing/2014/main" id="{03D89CFC-3412-4CF0-BCB9-14BA1B201D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7">
              <a:extLst>
                <a:ext uri="{FF2B5EF4-FFF2-40B4-BE49-F238E27FC236}">
                  <a16:creationId xmlns:a16="http://schemas.microsoft.com/office/drawing/2014/main" id="{27B2BC09-FADA-48B1-ABBF-D28310E5A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23" name="Freeform: Shape 22">
            <a:extLst>
              <a:ext uri="{FF2B5EF4-FFF2-40B4-BE49-F238E27FC236}">
                <a16:creationId xmlns:a16="http://schemas.microsoft.com/office/drawing/2014/main" id="{D277D65C-DA10-481D-B5A1-7DB78CF63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589984"/>
            <a:ext cx="12180637" cy="4268018"/>
          </a:xfrm>
          <a:custGeom>
            <a:avLst/>
            <a:gdLst>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2474433 w 12180637"/>
              <a:gd name="connsiteY9" fmla="*/ 136660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5089365 w 12180637"/>
              <a:gd name="connsiteY11" fmla="*/ 38184 h 4483555"/>
              <a:gd name="connsiteX12" fmla="*/ 9245089 w 12180637"/>
              <a:gd name="connsiteY12" fmla="*/ 0 h 4483555"/>
              <a:gd name="connsiteX0" fmla="*/ 9245089 w 12180637"/>
              <a:gd name="connsiteY0" fmla="*/ 8084 h 4491639"/>
              <a:gd name="connsiteX1" fmla="*/ 10751325 w 12180637"/>
              <a:gd name="connsiteY1" fmla="*/ 86706 h 4491639"/>
              <a:gd name="connsiteX2" fmla="*/ 11353161 w 12180637"/>
              <a:gd name="connsiteY2" fmla="*/ 74558 h 4491639"/>
              <a:gd name="connsiteX3" fmla="*/ 12085768 w 12180637"/>
              <a:gd name="connsiteY3" fmla="*/ 59771 h 4491639"/>
              <a:gd name="connsiteX4" fmla="*/ 12180637 w 12180637"/>
              <a:gd name="connsiteY4" fmla="*/ 57856 h 4491639"/>
              <a:gd name="connsiteX5" fmla="*/ 12180637 w 12180637"/>
              <a:gd name="connsiteY5" fmla="*/ 4491639 h 4491639"/>
              <a:gd name="connsiteX6" fmla="*/ 0 w 12180637"/>
              <a:gd name="connsiteY6" fmla="*/ 4491639 h 4491639"/>
              <a:gd name="connsiteX7" fmla="*/ 0 w 12180637"/>
              <a:gd name="connsiteY7" fmla="*/ 118025 h 4491639"/>
              <a:gd name="connsiteX8" fmla="*/ 60108 w 12180637"/>
              <a:gd name="connsiteY8" fmla="*/ 120439 h 4491639"/>
              <a:gd name="connsiteX9" fmla="*/ 1944662 w 12180637"/>
              <a:gd name="connsiteY9" fmla="*/ 106907 h 4491639"/>
              <a:gd name="connsiteX10" fmla="*/ 3226727 w 12180637"/>
              <a:gd name="connsiteY10" fmla="*/ 129559 h 4491639"/>
              <a:gd name="connsiteX11" fmla="*/ 5089365 w 12180637"/>
              <a:gd name="connsiteY11" fmla="*/ 46268 h 4491639"/>
              <a:gd name="connsiteX12" fmla="*/ 9245089 w 12180637"/>
              <a:gd name="connsiteY12" fmla="*/ 8084 h 4491639"/>
              <a:gd name="connsiteX0" fmla="*/ 9027375 w 12180637"/>
              <a:gd name="connsiteY0" fmla="*/ 37489 h 4452936"/>
              <a:gd name="connsiteX1" fmla="*/ 10751325 w 12180637"/>
              <a:gd name="connsiteY1" fmla="*/ 48003 h 4452936"/>
              <a:gd name="connsiteX2" fmla="*/ 11353161 w 12180637"/>
              <a:gd name="connsiteY2" fmla="*/ 35855 h 4452936"/>
              <a:gd name="connsiteX3" fmla="*/ 12085768 w 12180637"/>
              <a:gd name="connsiteY3" fmla="*/ 21068 h 4452936"/>
              <a:gd name="connsiteX4" fmla="*/ 12180637 w 12180637"/>
              <a:gd name="connsiteY4" fmla="*/ 19153 h 4452936"/>
              <a:gd name="connsiteX5" fmla="*/ 12180637 w 12180637"/>
              <a:gd name="connsiteY5" fmla="*/ 4452936 h 4452936"/>
              <a:gd name="connsiteX6" fmla="*/ 0 w 12180637"/>
              <a:gd name="connsiteY6" fmla="*/ 4452936 h 4452936"/>
              <a:gd name="connsiteX7" fmla="*/ 0 w 12180637"/>
              <a:gd name="connsiteY7" fmla="*/ 79322 h 4452936"/>
              <a:gd name="connsiteX8" fmla="*/ 60108 w 12180637"/>
              <a:gd name="connsiteY8" fmla="*/ 81736 h 4452936"/>
              <a:gd name="connsiteX9" fmla="*/ 1944662 w 12180637"/>
              <a:gd name="connsiteY9" fmla="*/ 68204 h 4452936"/>
              <a:gd name="connsiteX10" fmla="*/ 3226727 w 12180637"/>
              <a:gd name="connsiteY10" fmla="*/ 90856 h 4452936"/>
              <a:gd name="connsiteX11" fmla="*/ 5089365 w 12180637"/>
              <a:gd name="connsiteY11" fmla="*/ 7565 h 4452936"/>
              <a:gd name="connsiteX12" fmla="*/ 9027375 w 12180637"/>
              <a:gd name="connsiteY12" fmla="*/ 37489 h 4452936"/>
              <a:gd name="connsiteX0" fmla="*/ 9027375 w 12180637"/>
              <a:gd name="connsiteY0" fmla="*/ 67310 h 4482757"/>
              <a:gd name="connsiteX1" fmla="*/ 10751325 w 12180637"/>
              <a:gd name="connsiteY1" fmla="*/ 77824 h 4482757"/>
              <a:gd name="connsiteX2" fmla="*/ 11353161 w 12180637"/>
              <a:gd name="connsiteY2" fmla="*/ 65676 h 4482757"/>
              <a:gd name="connsiteX3" fmla="*/ 11360054 w 12180637"/>
              <a:gd name="connsiteY3" fmla="*/ 1004384 h 4482757"/>
              <a:gd name="connsiteX4" fmla="*/ 12180637 w 12180637"/>
              <a:gd name="connsiteY4" fmla="*/ 48974 h 4482757"/>
              <a:gd name="connsiteX5" fmla="*/ 12180637 w 12180637"/>
              <a:gd name="connsiteY5" fmla="*/ 4482757 h 4482757"/>
              <a:gd name="connsiteX6" fmla="*/ 0 w 12180637"/>
              <a:gd name="connsiteY6" fmla="*/ 4482757 h 4482757"/>
              <a:gd name="connsiteX7" fmla="*/ 0 w 12180637"/>
              <a:gd name="connsiteY7" fmla="*/ 109143 h 4482757"/>
              <a:gd name="connsiteX8" fmla="*/ 60108 w 12180637"/>
              <a:gd name="connsiteY8" fmla="*/ 111557 h 4482757"/>
              <a:gd name="connsiteX9" fmla="*/ 1944662 w 12180637"/>
              <a:gd name="connsiteY9" fmla="*/ 98025 h 4482757"/>
              <a:gd name="connsiteX10" fmla="*/ 3226727 w 12180637"/>
              <a:gd name="connsiteY10" fmla="*/ 120677 h 4482757"/>
              <a:gd name="connsiteX11" fmla="*/ 5089365 w 12180637"/>
              <a:gd name="connsiteY11" fmla="*/ 37386 h 4482757"/>
              <a:gd name="connsiteX12" fmla="*/ 9027375 w 12180637"/>
              <a:gd name="connsiteY12" fmla="*/ 67310 h 4482757"/>
              <a:gd name="connsiteX0" fmla="*/ 9027375 w 12180637"/>
              <a:gd name="connsiteY0" fmla="*/ 342299 h 4757746"/>
              <a:gd name="connsiteX1" fmla="*/ 10751325 w 12180637"/>
              <a:gd name="connsiteY1" fmla="*/ 352813 h 4757746"/>
              <a:gd name="connsiteX2" fmla="*/ 11353161 w 12180637"/>
              <a:gd name="connsiteY2" fmla="*/ 340665 h 4757746"/>
              <a:gd name="connsiteX3" fmla="*/ 12180637 w 12180637"/>
              <a:gd name="connsiteY3" fmla="*/ 323963 h 4757746"/>
              <a:gd name="connsiteX4" fmla="*/ 12180637 w 12180637"/>
              <a:gd name="connsiteY4" fmla="*/ 4757746 h 4757746"/>
              <a:gd name="connsiteX5" fmla="*/ 0 w 12180637"/>
              <a:gd name="connsiteY5" fmla="*/ 4757746 h 4757746"/>
              <a:gd name="connsiteX6" fmla="*/ 0 w 12180637"/>
              <a:gd name="connsiteY6" fmla="*/ 384132 h 4757746"/>
              <a:gd name="connsiteX7" fmla="*/ 60108 w 12180637"/>
              <a:gd name="connsiteY7" fmla="*/ 386546 h 4757746"/>
              <a:gd name="connsiteX8" fmla="*/ 1944662 w 12180637"/>
              <a:gd name="connsiteY8" fmla="*/ 373014 h 4757746"/>
              <a:gd name="connsiteX9" fmla="*/ 3226727 w 12180637"/>
              <a:gd name="connsiteY9" fmla="*/ 395666 h 4757746"/>
              <a:gd name="connsiteX10" fmla="*/ 5089365 w 12180637"/>
              <a:gd name="connsiteY10" fmla="*/ 312375 h 4757746"/>
              <a:gd name="connsiteX11" fmla="*/ 9027375 w 12180637"/>
              <a:gd name="connsiteY11" fmla="*/ 342299 h 4757746"/>
              <a:gd name="connsiteX0" fmla="*/ 9027375 w 12180637"/>
              <a:gd name="connsiteY0" fmla="*/ 337966 h 4753413"/>
              <a:gd name="connsiteX1" fmla="*/ 10751325 w 12180637"/>
              <a:gd name="connsiteY1" fmla="*/ 348480 h 4753413"/>
              <a:gd name="connsiteX2" fmla="*/ 12180637 w 12180637"/>
              <a:gd name="connsiteY2" fmla="*/ 319630 h 4753413"/>
              <a:gd name="connsiteX3" fmla="*/ 12180637 w 12180637"/>
              <a:gd name="connsiteY3" fmla="*/ 4753413 h 4753413"/>
              <a:gd name="connsiteX4" fmla="*/ 0 w 12180637"/>
              <a:gd name="connsiteY4" fmla="*/ 4753413 h 4753413"/>
              <a:gd name="connsiteX5" fmla="*/ 0 w 12180637"/>
              <a:gd name="connsiteY5" fmla="*/ 379799 h 4753413"/>
              <a:gd name="connsiteX6" fmla="*/ 60108 w 12180637"/>
              <a:gd name="connsiteY6" fmla="*/ 382213 h 4753413"/>
              <a:gd name="connsiteX7" fmla="*/ 1944662 w 12180637"/>
              <a:gd name="connsiteY7" fmla="*/ 368681 h 4753413"/>
              <a:gd name="connsiteX8" fmla="*/ 3226727 w 12180637"/>
              <a:gd name="connsiteY8" fmla="*/ 391333 h 4753413"/>
              <a:gd name="connsiteX9" fmla="*/ 5089365 w 12180637"/>
              <a:gd name="connsiteY9" fmla="*/ 308042 h 4753413"/>
              <a:gd name="connsiteX10" fmla="*/ 9027375 w 12180637"/>
              <a:gd name="connsiteY10" fmla="*/ 337966 h 4753413"/>
              <a:gd name="connsiteX0" fmla="*/ 9027375 w 12180637"/>
              <a:gd name="connsiteY0" fmla="*/ 37489 h 4452936"/>
              <a:gd name="connsiteX1" fmla="*/ 10751325 w 12180637"/>
              <a:gd name="connsiteY1" fmla="*/ 48003 h 4452936"/>
              <a:gd name="connsiteX2" fmla="*/ 12180637 w 12180637"/>
              <a:gd name="connsiteY2" fmla="*/ 19153 h 4452936"/>
              <a:gd name="connsiteX3" fmla="*/ 12180637 w 12180637"/>
              <a:gd name="connsiteY3" fmla="*/ 4452936 h 4452936"/>
              <a:gd name="connsiteX4" fmla="*/ 0 w 12180637"/>
              <a:gd name="connsiteY4" fmla="*/ 4452936 h 4452936"/>
              <a:gd name="connsiteX5" fmla="*/ 0 w 12180637"/>
              <a:gd name="connsiteY5" fmla="*/ 79322 h 4452936"/>
              <a:gd name="connsiteX6" fmla="*/ 60108 w 12180637"/>
              <a:gd name="connsiteY6" fmla="*/ 81736 h 4452936"/>
              <a:gd name="connsiteX7" fmla="*/ 1944662 w 12180637"/>
              <a:gd name="connsiteY7" fmla="*/ 68204 h 4452936"/>
              <a:gd name="connsiteX8" fmla="*/ 3226727 w 12180637"/>
              <a:gd name="connsiteY8" fmla="*/ 90856 h 4452936"/>
              <a:gd name="connsiteX9" fmla="*/ 5089365 w 12180637"/>
              <a:gd name="connsiteY9" fmla="*/ 7565 h 4452936"/>
              <a:gd name="connsiteX10" fmla="*/ 9027375 w 12180637"/>
              <a:gd name="connsiteY10" fmla="*/ 37489 h 4452936"/>
              <a:gd name="connsiteX0" fmla="*/ 9027375 w 12180637"/>
              <a:gd name="connsiteY0" fmla="*/ 35052 h 4450499"/>
              <a:gd name="connsiteX1" fmla="*/ 10540868 w 12180637"/>
              <a:gd name="connsiteY1" fmla="*/ 30432 h 4450499"/>
              <a:gd name="connsiteX2" fmla="*/ 12180637 w 12180637"/>
              <a:gd name="connsiteY2" fmla="*/ 16716 h 4450499"/>
              <a:gd name="connsiteX3" fmla="*/ 12180637 w 12180637"/>
              <a:gd name="connsiteY3" fmla="*/ 4450499 h 4450499"/>
              <a:gd name="connsiteX4" fmla="*/ 0 w 12180637"/>
              <a:gd name="connsiteY4" fmla="*/ 4450499 h 4450499"/>
              <a:gd name="connsiteX5" fmla="*/ 0 w 12180637"/>
              <a:gd name="connsiteY5" fmla="*/ 76885 h 4450499"/>
              <a:gd name="connsiteX6" fmla="*/ 60108 w 12180637"/>
              <a:gd name="connsiteY6" fmla="*/ 79299 h 4450499"/>
              <a:gd name="connsiteX7" fmla="*/ 1944662 w 12180637"/>
              <a:gd name="connsiteY7" fmla="*/ 65767 h 4450499"/>
              <a:gd name="connsiteX8" fmla="*/ 3226727 w 12180637"/>
              <a:gd name="connsiteY8" fmla="*/ 88419 h 4450499"/>
              <a:gd name="connsiteX9" fmla="*/ 5089365 w 12180637"/>
              <a:gd name="connsiteY9" fmla="*/ 5128 h 4450499"/>
              <a:gd name="connsiteX10" fmla="*/ 9027375 w 12180637"/>
              <a:gd name="connsiteY10" fmla="*/ 35052 h 4450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637" h="4450499">
                <a:moveTo>
                  <a:pt x="9027375" y="35052"/>
                </a:moveTo>
                <a:lnTo>
                  <a:pt x="10540868" y="30432"/>
                </a:lnTo>
                <a:cubicBezTo>
                  <a:pt x="11066412" y="27376"/>
                  <a:pt x="11405389" y="-13668"/>
                  <a:pt x="12180637" y="16716"/>
                </a:cubicBezTo>
                <a:lnTo>
                  <a:pt x="12180637" y="4450499"/>
                </a:lnTo>
                <a:lnTo>
                  <a:pt x="0" y="4450499"/>
                </a:lnTo>
                <a:lnTo>
                  <a:pt x="0" y="76885"/>
                </a:lnTo>
                <a:lnTo>
                  <a:pt x="60108" y="79299"/>
                </a:lnTo>
                <a:lnTo>
                  <a:pt x="1944662" y="65767"/>
                </a:lnTo>
                <a:cubicBezTo>
                  <a:pt x="2472432" y="67287"/>
                  <a:pt x="2975962" y="93481"/>
                  <a:pt x="3226727" y="88419"/>
                </a:cubicBezTo>
                <a:lnTo>
                  <a:pt x="5089365" y="5128"/>
                </a:lnTo>
                <a:cubicBezTo>
                  <a:pt x="6092425" y="-15118"/>
                  <a:pt x="8118791" y="30835"/>
                  <a:pt x="9027375" y="35052"/>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9387AF9D-0499-79B7-43ED-0CE45D1FE1E5}"/>
              </a:ext>
            </a:extLst>
          </p:cNvPr>
          <p:cNvGraphicFramePr>
            <a:graphicFrameLocks noGrp="1"/>
          </p:cNvGraphicFramePr>
          <p:nvPr>
            <p:ph idx="1"/>
            <p:extLst>
              <p:ext uri="{D42A27DB-BD31-4B8C-83A1-F6EECF244321}">
                <p14:modId xmlns:p14="http://schemas.microsoft.com/office/powerpoint/2010/main" val="1602594083"/>
              </p:ext>
            </p:extLst>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3985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A10F56-4600-4E72-882F-DF9A3D7054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4E7C649-57E0-4A93-B134-67101C072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A35AF4F-B82E-435B-8949-29173A055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5412222" cy="3734405"/>
          </a:xfrm>
          <a:custGeom>
            <a:avLst/>
            <a:gdLst>
              <a:gd name="connsiteX0" fmla="*/ 1441992 w 5412222"/>
              <a:gd name="connsiteY0" fmla="*/ 2504513 h 3734405"/>
              <a:gd name="connsiteX1" fmla="*/ 1566499 w 5412222"/>
              <a:gd name="connsiteY1" fmla="*/ 2518404 h 3734405"/>
              <a:gd name="connsiteX2" fmla="*/ 1750954 w 5412222"/>
              <a:gd name="connsiteY2" fmla="*/ 2629527 h 3734405"/>
              <a:gd name="connsiteX3" fmla="*/ 1714063 w 5412222"/>
              <a:gd name="connsiteY3" fmla="*/ 3370350 h 3734405"/>
              <a:gd name="connsiteX4" fmla="*/ 1548053 w 5412222"/>
              <a:gd name="connsiteY4" fmla="*/ 3703720 h 3734405"/>
              <a:gd name="connsiteX5" fmla="*/ 1345153 w 5412222"/>
              <a:gd name="connsiteY5" fmla="*/ 3722241 h 3734405"/>
              <a:gd name="connsiteX6" fmla="*/ 1142252 w 5412222"/>
              <a:gd name="connsiteY6" fmla="*/ 3611117 h 3734405"/>
              <a:gd name="connsiteX7" fmla="*/ 1123807 w 5412222"/>
              <a:gd name="connsiteY7" fmla="*/ 3388870 h 3734405"/>
              <a:gd name="connsiteX8" fmla="*/ 1160697 w 5412222"/>
              <a:gd name="connsiteY8" fmla="*/ 3018459 h 3734405"/>
              <a:gd name="connsiteX9" fmla="*/ 1179143 w 5412222"/>
              <a:gd name="connsiteY9" fmla="*/ 2851774 h 3734405"/>
              <a:gd name="connsiteX10" fmla="*/ 1197589 w 5412222"/>
              <a:gd name="connsiteY10" fmla="*/ 2722130 h 3734405"/>
              <a:gd name="connsiteX11" fmla="*/ 1345153 w 5412222"/>
              <a:gd name="connsiteY11" fmla="*/ 2518404 h 3734405"/>
              <a:gd name="connsiteX12" fmla="*/ 1441992 w 5412222"/>
              <a:gd name="connsiteY12" fmla="*/ 2504513 h 3734405"/>
              <a:gd name="connsiteX13" fmla="*/ 2975080 w 5412222"/>
              <a:gd name="connsiteY13" fmla="*/ 2484443 h 3734405"/>
              <a:gd name="connsiteX14" fmla="*/ 3097382 w 5412222"/>
              <a:gd name="connsiteY14" fmla="*/ 2507883 h 3734405"/>
              <a:gd name="connsiteX15" fmla="*/ 3189904 w 5412222"/>
              <a:gd name="connsiteY15" fmla="*/ 2581966 h 3734405"/>
              <a:gd name="connsiteX16" fmla="*/ 3263922 w 5412222"/>
              <a:gd name="connsiteY16" fmla="*/ 2730130 h 3734405"/>
              <a:gd name="connsiteX17" fmla="*/ 3356443 w 5412222"/>
              <a:gd name="connsiteY17" fmla="*/ 3322788 h 3734405"/>
              <a:gd name="connsiteX18" fmla="*/ 3337939 w 5412222"/>
              <a:gd name="connsiteY18" fmla="*/ 3545035 h 3734405"/>
              <a:gd name="connsiteX19" fmla="*/ 3282426 w 5412222"/>
              <a:gd name="connsiteY19" fmla="*/ 3637638 h 3734405"/>
              <a:gd name="connsiteX20" fmla="*/ 3171400 w 5412222"/>
              <a:gd name="connsiteY20" fmla="*/ 3674679 h 3734405"/>
              <a:gd name="connsiteX21" fmla="*/ 3115887 w 5412222"/>
              <a:gd name="connsiteY21" fmla="*/ 3693200 h 3734405"/>
              <a:gd name="connsiteX22" fmla="*/ 2967852 w 5412222"/>
              <a:gd name="connsiteY22" fmla="*/ 3674679 h 3734405"/>
              <a:gd name="connsiteX23" fmla="*/ 2838321 w 5412222"/>
              <a:gd name="connsiteY23" fmla="*/ 3563556 h 3734405"/>
              <a:gd name="connsiteX24" fmla="*/ 2782808 w 5412222"/>
              <a:gd name="connsiteY24" fmla="*/ 3359829 h 3734405"/>
              <a:gd name="connsiteX25" fmla="*/ 2764304 w 5412222"/>
              <a:gd name="connsiteY25" fmla="*/ 3156103 h 3734405"/>
              <a:gd name="connsiteX26" fmla="*/ 2708791 w 5412222"/>
              <a:gd name="connsiteY26" fmla="*/ 2878295 h 3734405"/>
              <a:gd name="connsiteX27" fmla="*/ 2690286 w 5412222"/>
              <a:gd name="connsiteY27" fmla="*/ 2637527 h 3734405"/>
              <a:gd name="connsiteX28" fmla="*/ 2912339 w 5412222"/>
              <a:gd name="connsiteY28" fmla="*/ 2489363 h 3734405"/>
              <a:gd name="connsiteX29" fmla="*/ 2975080 w 5412222"/>
              <a:gd name="connsiteY29" fmla="*/ 2484443 h 3734405"/>
              <a:gd name="connsiteX30" fmla="*/ 4122198 w 5412222"/>
              <a:gd name="connsiteY30" fmla="*/ 1964873 h 3734405"/>
              <a:gd name="connsiteX31" fmla="*/ 4289154 w 5412222"/>
              <a:gd name="connsiteY31" fmla="*/ 2020607 h 3734405"/>
              <a:gd name="connsiteX32" fmla="*/ 4437557 w 5412222"/>
              <a:gd name="connsiteY32" fmla="*/ 2169233 h 3734405"/>
              <a:gd name="connsiteX33" fmla="*/ 4567411 w 5412222"/>
              <a:gd name="connsiteY33" fmla="*/ 2336436 h 3734405"/>
              <a:gd name="connsiteX34" fmla="*/ 4752916 w 5412222"/>
              <a:gd name="connsiteY34" fmla="*/ 2540795 h 3734405"/>
              <a:gd name="connsiteX35" fmla="*/ 4882769 w 5412222"/>
              <a:gd name="connsiteY35" fmla="*/ 2763733 h 3734405"/>
              <a:gd name="connsiteX36" fmla="*/ 4771467 w 5412222"/>
              <a:gd name="connsiteY36" fmla="*/ 2986671 h 3734405"/>
              <a:gd name="connsiteX37" fmla="*/ 4567411 w 5412222"/>
              <a:gd name="connsiteY37" fmla="*/ 3060983 h 3734405"/>
              <a:gd name="connsiteX38" fmla="*/ 4474659 w 5412222"/>
              <a:gd name="connsiteY38" fmla="*/ 3042405 h 3734405"/>
              <a:gd name="connsiteX39" fmla="*/ 4344804 w 5412222"/>
              <a:gd name="connsiteY39" fmla="*/ 2949514 h 3734405"/>
              <a:gd name="connsiteX40" fmla="*/ 3955244 w 5412222"/>
              <a:gd name="connsiteY40" fmla="*/ 2466483 h 3734405"/>
              <a:gd name="connsiteX41" fmla="*/ 3862491 w 5412222"/>
              <a:gd name="connsiteY41" fmla="*/ 2280701 h 3734405"/>
              <a:gd name="connsiteX42" fmla="*/ 3881042 w 5412222"/>
              <a:gd name="connsiteY42" fmla="*/ 2169233 h 3734405"/>
              <a:gd name="connsiteX43" fmla="*/ 3936693 w 5412222"/>
              <a:gd name="connsiteY43" fmla="*/ 2076342 h 3734405"/>
              <a:gd name="connsiteX44" fmla="*/ 3992345 w 5412222"/>
              <a:gd name="connsiteY44" fmla="*/ 2039186 h 3734405"/>
              <a:gd name="connsiteX45" fmla="*/ 4122198 w 5412222"/>
              <a:gd name="connsiteY45" fmla="*/ 1964873 h 3734405"/>
              <a:gd name="connsiteX46" fmla="*/ 146310 w 5412222"/>
              <a:gd name="connsiteY46" fmla="*/ 1953889 h 3734405"/>
              <a:gd name="connsiteX47" fmla="*/ 350366 w 5412222"/>
              <a:gd name="connsiteY47" fmla="*/ 2046733 h 3734405"/>
              <a:gd name="connsiteX48" fmla="*/ 443118 w 5412222"/>
              <a:gd name="connsiteY48" fmla="*/ 2232420 h 3734405"/>
              <a:gd name="connsiteX49" fmla="*/ 368916 w 5412222"/>
              <a:gd name="connsiteY49" fmla="*/ 2455245 h 3734405"/>
              <a:gd name="connsiteX50" fmla="*/ 55877 w 5412222"/>
              <a:gd name="connsiteY50" fmla="*/ 2823429 h 3734405"/>
              <a:gd name="connsiteX51" fmla="*/ 0 w 5412222"/>
              <a:gd name="connsiteY51" fmla="*/ 2890207 h 3734405"/>
              <a:gd name="connsiteX52" fmla="*/ 0 w 5412222"/>
              <a:gd name="connsiteY52" fmla="*/ 2010548 h 3734405"/>
              <a:gd name="connsiteX53" fmla="*/ 48920 w 5412222"/>
              <a:gd name="connsiteY53" fmla="*/ 1981743 h 3734405"/>
              <a:gd name="connsiteX54" fmla="*/ 146310 w 5412222"/>
              <a:gd name="connsiteY54" fmla="*/ 1953889 h 3734405"/>
              <a:gd name="connsiteX55" fmla="*/ 4987001 w 5412222"/>
              <a:gd name="connsiteY55" fmla="*/ 730996 h 3734405"/>
              <a:gd name="connsiteX56" fmla="*/ 5079441 w 5412222"/>
              <a:gd name="connsiteY56" fmla="*/ 730996 h 3734405"/>
              <a:gd name="connsiteX57" fmla="*/ 5338271 w 5412222"/>
              <a:gd name="connsiteY57" fmla="*/ 804801 h 3734405"/>
              <a:gd name="connsiteX58" fmla="*/ 5412222 w 5412222"/>
              <a:gd name="connsiteY58" fmla="*/ 970860 h 3734405"/>
              <a:gd name="connsiteX59" fmla="*/ 5412222 w 5412222"/>
              <a:gd name="connsiteY59" fmla="*/ 1100017 h 3734405"/>
              <a:gd name="connsiteX60" fmla="*/ 5338271 w 5412222"/>
              <a:gd name="connsiteY60" fmla="*/ 1266077 h 3734405"/>
              <a:gd name="connsiteX61" fmla="*/ 5171880 w 5412222"/>
              <a:gd name="connsiteY61" fmla="*/ 1339881 h 3734405"/>
              <a:gd name="connsiteX62" fmla="*/ 4913050 w 5412222"/>
              <a:gd name="connsiteY62" fmla="*/ 1339881 h 3734405"/>
              <a:gd name="connsiteX63" fmla="*/ 4580268 w 5412222"/>
              <a:gd name="connsiteY63" fmla="*/ 1339881 h 3734405"/>
              <a:gd name="connsiteX64" fmla="*/ 4413877 w 5412222"/>
              <a:gd name="connsiteY64" fmla="*/ 1321430 h 3734405"/>
              <a:gd name="connsiteX65" fmla="*/ 4247486 w 5412222"/>
              <a:gd name="connsiteY65" fmla="*/ 1247626 h 3734405"/>
              <a:gd name="connsiteX66" fmla="*/ 4192022 w 5412222"/>
              <a:gd name="connsiteY66" fmla="*/ 1118468 h 3734405"/>
              <a:gd name="connsiteX67" fmla="*/ 4192022 w 5412222"/>
              <a:gd name="connsiteY67" fmla="*/ 1026213 h 3734405"/>
              <a:gd name="connsiteX68" fmla="*/ 4247486 w 5412222"/>
              <a:gd name="connsiteY68" fmla="*/ 860154 h 3734405"/>
              <a:gd name="connsiteX69" fmla="*/ 4395389 w 5412222"/>
              <a:gd name="connsiteY69" fmla="*/ 786350 h 3734405"/>
              <a:gd name="connsiteX70" fmla="*/ 4617243 w 5412222"/>
              <a:gd name="connsiteY70" fmla="*/ 767899 h 3734405"/>
              <a:gd name="connsiteX71" fmla="*/ 4987001 w 5412222"/>
              <a:gd name="connsiteY71" fmla="*/ 730996 h 3734405"/>
              <a:gd name="connsiteX72" fmla="*/ 3807960 w 5412222"/>
              <a:gd name="connsiteY72" fmla="*/ 0 h 3734405"/>
              <a:gd name="connsiteX73" fmla="*/ 4404064 w 5412222"/>
              <a:gd name="connsiteY73" fmla="*/ 0 h 3734405"/>
              <a:gd name="connsiteX74" fmla="*/ 4368291 w 5412222"/>
              <a:gd name="connsiteY74" fmla="*/ 41360 h 3734405"/>
              <a:gd name="connsiteX75" fmla="*/ 4329548 w 5412222"/>
              <a:gd name="connsiteY75" fmla="*/ 87787 h 3734405"/>
              <a:gd name="connsiteX76" fmla="*/ 4107495 w 5412222"/>
              <a:gd name="connsiteY76" fmla="*/ 198776 h 3734405"/>
              <a:gd name="connsiteX77" fmla="*/ 3885443 w 5412222"/>
              <a:gd name="connsiteY77" fmla="*/ 106285 h 3734405"/>
              <a:gd name="connsiteX78" fmla="*/ 3818365 w 5412222"/>
              <a:gd name="connsiteY78" fmla="*/ 23043 h 3734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5412222" h="3734405">
                <a:moveTo>
                  <a:pt x="1441992" y="2504513"/>
                </a:moveTo>
                <a:cubicBezTo>
                  <a:pt x="1478883" y="2504513"/>
                  <a:pt x="1520385" y="2509143"/>
                  <a:pt x="1566499" y="2518404"/>
                </a:cubicBezTo>
                <a:cubicBezTo>
                  <a:pt x="1658726" y="2536924"/>
                  <a:pt x="1732509" y="2573965"/>
                  <a:pt x="1750954" y="2629527"/>
                </a:cubicBezTo>
                <a:cubicBezTo>
                  <a:pt x="1787845" y="2703609"/>
                  <a:pt x="1714063" y="3296268"/>
                  <a:pt x="1714063" y="3370350"/>
                </a:cubicBezTo>
                <a:cubicBezTo>
                  <a:pt x="1695617" y="3555556"/>
                  <a:pt x="1658726" y="3666679"/>
                  <a:pt x="1548053" y="3703720"/>
                </a:cubicBezTo>
                <a:cubicBezTo>
                  <a:pt x="1492717" y="3740761"/>
                  <a:pt x="1418935" y="3740761"/>
                  <a:pt x="1345153" y="3722241"/>
                </a:cubicBezTo>
                <a:cubicBezTo>
                  <a:pt x="1252925" y="3722241"/>
                  <a:pt x="1179143" y="3685199"/>
                  <a:pt x="1142252" y="3611117"/>
                </a:cubicBezTo>
                <a:cubicBezTo>
                  <a:pt x="1123807" y="3555556"/>
                  <a:pt x="1105361" y="3481473"/>
                  <a:pt x="1123807" y="3388870"/>
                </a:cubicBezTo>
                <a:cubicBezTo>
                  <a:pt x="1123807" y="3388870"/>
                  <a:pt x="1160697" y="3055500"/>
                  <a:pt x="1160697" y="3018459"/>
                </a:cubicBezTo>
                <a:cubicBezTo>
                  <a:pt x="1160697" y="2962897"/>
                  <a:pt x="1179143" y="2870294"/>
                  <a:pt x="1179143" y="2851774"/>
                </a:cubicBezTo>
                <a:cubicBezTo>
                  <a:pt x="1197589" y="2722130"/>
                  <a:pt x="1197589" y="2722130"/>
                  <a:pt x="1197589" y="2722130"/>
                </a:cubicBezTo>
                <a:cubicBezTo>
                  <a:pt x="1234480" y="2611007"/>
                  <a:pt x="1289816" y="2555445"/>
                  <a:pt x="1345153" y="2518404"/>
                </a:cubicBezTo>
                <a:cubicBezTo>
                  <a:pt x="1372821" y="2509143"/>
                  <a:pt x="1405101" y="2504513"/>
                  <a:pt x="1441992" y="2504513"/>
                </a:cubicBezTo>
                <a:close/>
                <a:moveTo>
                  <a:pt x="2975080" y="2484443"/>
                </a:moveTo>
                <a:cubicBezTo>
                  <a:pt x="3031460" y="2487048"/>
                  <a:pt x="3069626" y="2507883"/>
                  <a:pt x="3097382" y="2507883"/>
                </a:cubicBezTo>
                <a:cubicBezTo>
                  <a:pt x="3134391" y="2526404"/>
                  <a:pt x="3152895" y="2544924"/>
                  <a:pt x="3189904" y="2581966"/>
                </a:cubicBezTo>
                <a:cubicBezTo>
                  <a:pt x="3208409" y="2619007"/>
                  <a:pt x="3226913" y="2656048"/>
                  <a:pt x="3263922" y="2730130"/>
                </a:cubicBezTo>
                <a:cubicBezTo>
                  <a:pt x="3282426" y="2804212"/>
                  <a:pt x="3356443" y="3322788"/>
                  <a:pt x="3356443" y="3322788"/>
                </a:cubicBezTo>
                <a:cubicBezTo>
                  <a:pt x="3374948" y="3433912"/>
                  <a:pt x="3356443" y="3507994"/>
                  <a:pt x="3337939" y="3545035"/>
                </a:cubicBezTo>
                <a:cubicBezTo>
                  <a:pt x="3319435" y="3582076"/>
                  <a:pt x="3300930" y="3619117"/>
                  <a:pt x="3282426" y="3637638"/>
                </a:cubicBezTo>
                <a:cubicBezTo>
                  <a:pt x="3245417" y="3656158"/>
                  <a:pt x="3208409" y="3656158"/>
                  <a:pt x="3171400" y="3674679"/>
                </a:cubicBezTo>
                <a:cubicBezTo>
                  <a:pt x="3152895" y="3674679"/>
                  <a:pt x="3134391" y="3693200"/>
                  <a:pt x="3115887" y="3693200"/>
                </a:cubicBezTo>
                <a:cubicBezTo>
                  <a:pt x="3060374" y="3711720"/>
                  <a:pt x="3004860" y="3711720"/>
                  <a:pt x="2967852" y="3674679"/>
                </a:cubicBezTo>
                <a:cubicBezTo>
                  <a:pt x="2912339" y="3656158"/>
                  <a:pt x="2875330" y="3619117"/>
                  <a:pt x="2838321" y="3563556"/>
                </a:cubicBezTo>
                <a:cubicBezTo>
                  <a:pt x="2801312" y="3507994"/>
                  <a:pt x="2782808" y="3433912"/>
                  <a:pt x="2782808" y="3359829"/>
                </a:cubicBezTo>
                <a:cubicBezTo>
                  <a:pt x="2764304" y="3156103"/>
                  <a:pt x="2764304" y="3156103"/>
                  <a:pt x="2764304" y="3156103"/>
                </a:cubicBezTo>
                <a:cubicBezTo>
                  <a:pt x="2708791" y="2878295"/>
                  <a:pt x="2708791" y="2878295"/>
                  <a:pt x="2708791" y="2878295"/>
                </a:cubicBezTo>
                <a:cubicBezTo>
                  <a:pt x="2671782" y="2767171"/>
                  <a:pt x="2671782" y="2693089"/>
                  <a:pt x="2690286" y="2637527"/>
                </a:cubicBezTo>
                <a:cubicBezTo>
                  <a:pt x="2727295" y="2563445"/>
                  <a:pt x="2801312" y="2489363"/>
                  <a:pt x="2912339" y="2489363"/>
                </a:cubicBezTo>
                <a:cubicBezTo>
                  <a:pt x="2935469" y="2484733"/>
                  <a:pt x="2956286" y="2483575"/>
                  <a:pt x="2975080" y="2484443"/>
                </a:cubicBezTo>
                <a:close/>
                <a:moveTo>
                  <a:pt x="4122198" y="1964873"/>
                </a:moveTo>
                <a:cubicBezTo>
                  <a:pt x="4177850" y="1964873"/>
                  <a:pt x="4233502" y="1983451"/>
                  <a:pt x="4289154" y="2020607"/>
                </a:cubicBezTo>
                <a:cubicBezTo>
                  <a:pt x="4344804" y="2039186"/>
                  <a:pt x="4400456" y="2094920"/>
                  <a:pt x="4437557" y="2169233"/>
                </a:cubicBezTo>
                <a:cubicBezTo>
                  <a:pt x="4567411" y="2336436"/>
                  <a:pt x="4567411" y="2336436"/>
                  <a:pt x="4567411" y="2336436"/>
                </a:cubicBezTo>
                <a:cubicBezTo>
                  <a:pt x="4752916" y="2540795"/>
                  <a:pt x="4752916" y="2540795"/>
                  <a:pt x="4752916" y="2540795"/>
                </a:cubicBezTo>
                <a:cubicBezTo>
                  <a:pt x="4827118" y="2633686"/>
                  <a:pt x="4864220" y="2707999"/>
                  <a:pt x="4882769" y="2763733"/>
                </a:cubicBezTo>
                <a:cubicBezTo>
                  <a:pt x="4882769" y="2838046"/>
                  <a:pt x="4864220" y="2930936"/>
                  <a:pt x="4771467" y="2986671"/>
                </a:cubicBezTo>
                <a:cubicBezTo>
                  <a:pt x="4697264" y="3042405"/>
                  <a:pt x="4623063" y="3060983"/>
                  <a:pt x="4567411" y="3060983"/>
                </a:cubicBezTo>
                <a:cubicBezTo>
                  <a:pt x="4548860" y="3060983"/>
                  <a:pt x="4511759" y="3060983"/>
                  <a:pt x="4474659" y="3042405"/>
                </a:cubicBezTo>
                <a:cubicBezTo>
                  <a:pt x="4437557" y="3023827"/>
                  <a:pt x="4400456" y="2986671"/>
                  <a:pt x="4344804" y="2949514"/>
                </a:cubicBezTo>
                <a:cubicBezTo>
                  <a:pt x="4289154" y="2893780"/>
                  <a:pt x="3955244" y="2466483"/>
                  <a:pt x="3955244" y="2466483"/>
                </a:cubicBezTo>
                <a:cubicBezTo>
                  <a:pt x="3899592" y="2392170"/>
                  <a:pt x="3862491" y="2317858"/>
                  <a:pt x="3862491" y="2280701"/>
                </a:cubicBezTo>
                <a:cubicBezTo>
                  <a:pt x="3862491" y="2224967"/>
                  <a:pt x="3862491" y="2187811"/>
                  <a:pt x="3881042" y="2169233"/>
                </a:cubicBezTo>
                <a:cubicBezTo>
                  <a:pt x="3899592" y="2132076"/>
                  <a:pt x="3918143" y="2113498"/>
                  <a:pt x="3936693" y="2076342"/>
                </a:cubicBezTo>
                <a:cubicBezTo>
                  <a:pt x="3973794" y="2057764"/>
                  <a:pt x="3992345" y="2039186"/>
                  <a:pt x="3992345" y="2039186"/>
                </a:cubicBezTo>
                <a:cubicBezTo>
                  <a:pt x="4029446" y="2002029"/>
                  <a:pt x="4085097" y="1983451"/>
                  <a:pt x="4122198" y="1964873"/>
                </a:cubicBezTo>
                <a:close/>
                <a:moveTo>
                  <a:pt x="146310" y="1953889"/>
                </a:moveTo>
                <a:cubicBezTo>
                  <a:pt x="201962" y="1953889"/>
                  <a:pt x="276164" y="1991027"/>
                  <a:pt x="350366" y="2046733"/>
                </a:cubicBezTo>
                <a:cubicBezTo>
                  <a:pt x="424568" y="2102439"/>
                  <a:pt x="443118" y="2176714"/>
                  <a:pt x="443118" y="2232420"/>
                </a:cubicBezTo>
                <a:cubicBezTo>
                  <a:pt x="443118" y="2288126"/>
                  <a:pt x="424568" y="2362401"/>
                  <a:pt x="368916" y="2455245"/>
                </a:cubicBezTo>
                <a:cubicBezTo>
                  <a:pt x="368916" y="2455245"/>
                  <a:pt x="181092" y="2674589"/>
                  <a:pt x="55877" y="2823429"/>
                </a:cubicBezTo>
                <a:lnTo>
                  <a:pt x="0" y="2890207"/>
                </a:lnTo>
                <a:lnTo>
                  <a:pt x="0" y="2010548"/>
                </a:lnTo>
                <a:lnTo>
                  <a:pt x="48920" y="1981743"/>
                </a:lnTo>
                <a:cubicBezTo>
                  <a:pt x="86021" y="1963174"/>
                  <a:pt x="118485" y="1953889"/>
                  <a:pt x="146310" y="1953889"/>
                </a:cubicBezTo>
                <a:close/>
                <a:moveTo>
                  <a:pt x="4987001" y="730996"/>
                </a:moveTo>
                <a:cubicBezTo>
                  <a:pt x="5079441" y="730996"/>
                  <a:pt x="5079441" y="730996"/>
                  <a:pt x="5079441" y="730996"/>
                </a:cubicBezTo>
                <a:cubicBezTo>
                  <a:pt x="5190368" y="749448"/>
                  <a:pt x="5282808" y="786350"/>
                  <a:pt x="5338271" y="804801"/>
                </a:cubicBezTo>
                <a:cubicBezTo>
                  <a:pt x="5393734" y="841703"/>
                  <a:pt x="5412222" y="897056"/>
                  <a:pt x="5412222" y="970860"/>
                </a:cubicBezTo>
                <a:cubicBezTo>
                  <a:pt x="5412222" y="1007762"/>
                  <a:pt x="5412222" y="1044664"/>
                  <a:pt x="5412222" y="1100017"/>
                </a:cubicBezTo>
                <a:cubicBezTo>
                  <a:pt x="5393734" y="1155371"/>
                  <a:pt x="5375246" y="1210724"/>
                  <a:pt x="5338271" y="1266077"/>
                </a:cubicBezTo>
                <a:cubicBezTo>
                  <a:pt x="5301295" y="1302979"/>
                  <a:pt x="5245832" y="1321430"/>
                  <a:pt x="5171880" y="1339881"/>
                </a:cubicBezTo>
                <a:cubicBezTo>
                  <a:pt x="5060954" y="1339881"/>
                  <a:pt x="5171880" y="1358332"/>
                  <a:pt x="4913050" y="1339881"/>
                </a:cubicBezTo>
                <a:cubicBezTo>
                  <a:pt x="4635731" y="1339881"/>
                  <a:pt x="4580268" y="1339881"/>
                  <a:pt x="4580268" y="1339881"/>
                </a:cubicBezTo>
                <a:cubicBezTo>
                  <a:pt x="4413877" y="1321430"/>
                  <a:pt x="4413877" y="1321430"/>
                  <a:pt x="4413877" y="1321430"/>
                </a:cubicBezTo>
                <a:cubicBezTo>
                  <a:pt x="4321437" y="1302979"/>
                  <a:pt x="4265974" y="1284528"/>
                  <a:pt x="4247486" y="1247626"/>
                </a:cubicBezTo>
                <a:cubicBezTo>
                  <a:pt x="4210510" y="1210724"/>
                  <a:pt x="4192022" y="1173821"/>
                  <a:pt x="4192022" y="1118468"/>
                </a:cubicBezTo>
                <a:cubicBezTo>
                  <a:pt x="4192022" y="1118468"/>
                  <a:pt x="4192022" y="1081566"/>
                  <a:pt x="4192022" y="1026213"/>
                </a:cubicBezTo>
                <a:cubicBezTo>
                  <a:pt x="4192022" y="970860"/>
                  <a:pt x="4210510" y="915507"/>
                  <a:pt x="4247486" y="860154"/>
                </a:cubicBezTo>
                <a:cubicBezTo>
                  <a:pt x="4265974" y="823252"/>
                  <a:pt x="4321437" y="786350"/>
                  <a:pt x="4395389" y="786350"/>
                </a:cubicBezTo>
                <a:cubicBezTo>
                  <a:pt x="4487828" y="767899"/>
                  <a:pt x="4561780" y="767899"/>
                  <a:pt x="4617243" y="767899"/>
                </a:cubicBezTo>
                <a:cubicBezTo>
                  <a:pt x="4783634" y="749448"/>
                  <a:pt x="4876074" y="730996"/>
                  <a:pt x="4987001" y="730996"/>
                </a:cubicBezTo>
                <a:close/>
                <a:moveTo>
                  <a:pt x="3807960" y="0"/>
                </a:moveTo>
                <a:lnTo>
                  <a:pt x="4404064" y="0"/>
                </a:lnTo>
                <a:lnTo>
                  <a:pt x="4368291" y="41360"/>
                </a:lnTo>
                <a:cubicBezTo>
                  <a:pt x="4352100" y="60329"/>
                  <a:pt x="4338800" y="76226"/>
                  <a:pt x="4329548" y="87787"/>
                </a:cubicBezTo>
                <a:cubicBezTo>
                  <a:pt x="4255530" y="161780"/>
                  <a:pt x="4181513" y="198776"/>
                  <a:pt x="4107495" y="198776"/>
                </a:cubicBezTo>
                <a:cubicBezTo>
                  <a:pt x="4033478" y="217275"/>
                  <a:pt x="3959460" y="180278"/>
                  <a:pt x="3885443" y="106285"/>
                </a:cubicBezTo>
                <a:cubicBezTo>
                  <a:pt x="3857687" y="78538"/>
                  <a:pt x="3834556" y="50790"/>
                  <a:pt x="3818365" y="23043"/>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solidFill>
                <a:schemeClr val="accent3"/>
              </a:solidFill>
            </a:endParaRPr>
          </a:p>
        </p:txBody>
      </p:sp>
      <p:sp>
        <p:nvSpPr>
          <p:cNvPr id="2" name="Title 1">
            <a:extLst>
              <a:ext uri="{FF2B5EF4-FFF2-40B4-BE49-F238E27FC236}">
                <a16:creationId xmlns:a16="http://schemas.microsoft.com/office/drawing/2014/main" id="{1392FC6D-6840-4576-7B39-72D053D089BE}"/>
              </a:ext>
            </a:extLst>
          </p:cNvPr>
          <p:cNvSpPr>
            <a:spLocks noGrp="1"/>
          </p:cNvSpPr>
          <p:nvPr>
            <p:ph type="title"/>
          </p:nvPr>
        </p:nvSpPr>
        <p:spPr>
          <a:xfrm>
            <a:off x="720000" y="619201"/>
            <a:ext cx="3095626" cy="1477328"/>
          </a:xfrm>
        </p:spPr>
        <p:txBody>
          <a:bodyPr>
            <a:normAutofit/>
          </a:bodyPr>
          <a:lstStyle/>
          <a:p>
            <a:r>
              <a:rPr lang="en-GB" dirty="0"/>
              <a:t>Two sets of Accounting Records</a:t>
            </a:r>
          </a:p>
        </p:txBody>
      </p:sp>
      <p:sp>
        <p:nvSpPr>
          <p:cNvPr id="3" name="Content Placeholder 2">
            <a:extLst>
              <a:ext uri="{FF2B5EF4-FFF2-40B4-BE49-F238E27FC236}">
                <a16:creationId xmlns:a16="http://schemas.microsoft.com/office/drawing/2014/main" id="{D8586321-29BE-AA58-6EDB-A99F6ED09167}"/>
              </a:ext>
            </a:extLst>
          </p:cNvPr>
          <p:cNvSpPr>
            <a:spLocks noGrp="1"/>
          </p:cNvSpPr>
          <p:nvPr>
            <p:ph idx="1"/>
          </p:nvPr>
        </p:nvSpPr>
        <p:spPr>
          <a:xfrm>
            <a:off x="6444000" y="633600"/>
            <a:ext cx="4991962" cy="5135374"/>
          </a:xfrm>
        </p:spPr>
        <p:txBody>
          <a:bodyPr>
            <a:normAutofit/>
          </a:bodyPr>
          <a:lstStyle/>
          <a:p>
            <a:pPr>
              <a:lnSpc>
                <a:spcPct val="110000"/>
              </a:lnSpc>
            </a:pPr>
            <a:r>
              <a:rPr lang="en-GB" sz="1700" dirty="0"/>
              <a:t>Rule 4.1 – client money must be kept separate from the firm's own money </a:t>
            </a:r>
          </a:p>
          <a:p>
            <a:pPr>
              <a:lnSpc>
                <a:spcPct val="110000"/>
              </a:lnSpc>
            </a:pPr>
            <a:endParaRPr lang="en-GB" sz="1700" dirty="0"/>
          </a:p>
          <a:p>
            <a:pPr>
              <a:lnSpc>
                <a:spcPct val="110000"/>
              </a:lnSpc>
            </a:pPr>
            <a:r>
              <a:rPr lang="en-GB" sz="1700" dirty="0"/>
              <a:t>Rule 8 sets out the recoding requirements of the Rules</a:t>
            </a:r>
          </a:p>
          <a:p>
            <a:pPr>
              <a:lnSpc>
                <a:spcPct val="110000"/>
              </a:lnSpc>
            </a:pPr>
            <a:r>
              <a:rPr lang="en-GB" sz="1700" dirty="0">
                <a:hlinkClick r:id="rId2"/>
              </a:rPr>
              <a:t>SRA | Accounts Rules | Solicitors Regulation Authority</a:t>
            </a:r>
            <a:endParaRPr lang="en-GB" sz="1700" dirty="0"/>
          </a:p>
          <a:p>
            <a:pPr>
              <a:lnSpc>
                <a:spcPct val="110000"/>
              </a:lnSpc>
            </a:pPr>
            <a:r>
              <a:rPr lang="en-GB" sz="1700" dirty="0"/>
              <a:t>Put simply – carrying on 2 separate businesses with 2 separate sets of accounts</a:t>
            </a:r>
          </a:p>
          <a:p>
            <a:pPr>
              <a:lnSpc>
                <a:spcPct val="110000"/>
              </a:lnSpc>
            </a:pPr>
            <a:r>
              <a:rPr lang="en-GB" sz="1700" dirty="0"/>
              <a:t>Set A – business that handles client money</a:t>
            </a:r>
          </a:p>
          <a:p>
            <a:pPr>
              <a:lnSpc>
                <a:spcPct val="110000"/>
              </a:lnSpc>
            </a:pPr>
            <a:r>
              <a:rPr lang="en-GB" sz="1700" dirty="0"/>
              <a:t>Set B – the business’ ordinary business accounts</a:t>
            </a:r>
          </a:p>
          <a:p>
            <a:pPr>
              <a:lnSpc>
                <a:spcPct val="110000"/>
              </a:lnSpc>
            </a:pPr>
            <a:r>
              <a:rPr lang="en-GB" sz="1700" dirty="0"/>
              <a:t>NB a firm cannot enter a debit on one set of accounts  (A) and a credit on the other  (B)</a:t>
            </a:r>
          </a:p>
          <a:p>
            <a:pPr>
              <a:lnSpc>
                <a:spcPct val="110000"/>
              </a:lnSpc>
            </a:pPr>
            <a:endParaRPr lang="en-GB" sz="1700" dirty="0"/>
          </a:p>
          <a:p>
            <a:pPr>
              <a:lnSpc>
                <a:spcPct val="110000"/>
              </a:lnSpc>
            </a:pPr>
            <a:endParaRPr lang="en-GB" sz="1700" dirty="0"/>
          </a:p>
        </p:txBody>
      </p:sp>
    </p:spTree>
    <p:extLst>
      <p:ext uri="{BB962C8B-B14F-4D97-AF65-F5344CB8AC3E}">
        <p14:creationId xmlns:p14="http://schemas.microsoft.com/office/powerpoint/2010/main" val="1636933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D77A0-83F4-379B-67FA-1CDF5F8AAA13}"/>
              </a:ext>
            </a:extLst>
          </p:cNvPr>
          <p:cNvSpPr>
            <a:spLocks noGrp="1"/>
          </p:cNvSpPr>
          <p:nvPr>
            <p:ph type="title"/>
          </p:nvPr>
        </p:nvSpPr>
        <p:spPr/>
        <p:txBody>
          <a:bodyPr/>
          <a:lstStyle/>
          <a:p>
            <a:r>
              <a:rPr lang="en-GB" dirty="0"/>
              <a:t>Format of Accounts – SRA Guidance </a:t>
            </a:r>
          </a:p>
        </p:txBody>
      </p:sp>
      <p:sp>
        <p:nvSpPr>
          <p:cNvPr id="3" name="Content Placeholder 2">
            <a:extLst>
              <a:ext uri="{FF2B5EF4-FFF2-40B4-BE49-F238E27FC236}">
                <a16:creationId xmlns:a16="http://schemas.microsoft.com/office/drawing/2014/main" id="{C2AF37AF-5E90-9B03-4926-187C6D9109C5}"/>
              </a:ext>
            </a:extLst>
          </p:cNvPr>
          <p:cNvSpPr>
            <a:spLocks noGrp="1"/>
          </p:cNvSpPr>
          <p:nvPr>
            <p:ph idx="1"/>
          </p:nvPr>
        </p:nvSpPr>
        <p:spPr>
          <a:xfrm>
            <a:off x="720000" y="1273630"/>
            <a:ext cx="10728325" cy="4495346"/>
          </a:xfrm>
        </p:spPr>
        <p:txBody>
          <a:bodyPr>
            <a:normAutofit fontScale="77500" lnSpcReduction="20000"/>
          </a:bodyPr>
          <a:lstStyle/>
          <a:p>
            <a:r>
              <a:rPr lang="en-GB" dirty="0"/>
              <a:t>your books should be maintained on the double-entry principle. This means that every transaction relating to client money should be recorded in at least the client cash book and the client ledger.</a:t>
            </a:r>
          </a:p>
          <a:p>
            <a:r>
              <a:rPr lang="en-GB" dirty="0"/>
              <a:t>your books should be legible, up to date and contain narratives alongside the entries which identify and provide adequate information about the transaction. The current balance, if not shown on the client ledger account, should be readily ascertainable. In accordance with Rule 8, entries should be made in chronological order and record the date of the underlying transaction.</a:t>
            </a:r>
          </a:p>
          <a:p>
            <a:r>
              <a:rPr lang="en-GB" dirty="0"/>
              <a:t>ledger accounts should include the name of the client or other person or trust for whom the money is held and contain a heading which provides a description of the matter or transaction, for example, Client: Mr A </a:t>
            </a:r>
            <a:r>
              <a:rPr lang="en-GB" dirty="0" err="1"/>
              <a:t>Nother</a:t>
            </a:r>
            <a:r>
              <a:rPr lang="en-GB" dirty="0"/>
              <a:t>: Matter: sale of 1 Property Road, London. This will help you link the money held or received with those for whom it is held.</a:t>
            </a:r>
          </a:p>
          <a:p>
            <a:r>
              <a:rPr lang="en-GB" dirty="0"/>
              <a:t>business account entries (which reflect, for example, money due to your firm for costs) in relation to each client or trust matter are kept up to date as well as the client account entries. This is because it is important to make sure that any credit balances on the business side of the client ledger in respect of client or trust matters are reviewed on a regular basis. For example, at the same time you carry out client account reconciliations, and fully investigated in case of any impact on the client or trust matter and the monies you hold for them.</a:t>
            </a:r>
          </a:p>
          <a:p>
            <a:r>
              <a:rPr lang="en-GB" dirty="0"/>
              <a:t>you keep a separate contemporaneous and chronological record of any inter-ledger transfers.</a:t>
            </a:r>
          </a:p>
        </p:txBody>
      </p:sp>
    </p:spTree>
    <p:extLst>
      <p:ext uri="{BB962C8B-B14F-4D97-AF65-F5344CB8AC3E}">
        <p14:creationId xmlns:p14="http://schemas.microsoft.com/office/powerpoint/2010/main" val="168830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51075-E9AD-3E9A-7121-7B784D95188B}"/>
              </a:ext>
            </a:extLst>
          </p:cNvPr>
          <p:cNvSpPr>
            <a:spLocks noGrp="1"/>
          </p:cNvSpPr>
          <p:nvPr>
            <p:ph type="title"/>
          </p:nvPr>
        </p:nvSpPr>
        <p:spPr/>
        <p:txBody>
          <a:bodyPr/>
          <a:lstStyle/>
          <a:p>
            <a:r>
              <a:rPr lang="en-GB" dirty="0"/>
              <a:t>Dual Cash Account </a:t>
            </a:r>
          </a:p>
        </p:txBody>
      </p:sp>
      <p:sp>
        <p:nvSpPr>
          <p:cNvPr id="3" name="Content Placeholder 2">
            <a:extLst>
              <a:ext uri="{FF2B5EF4-FFF2-40B4-BE49-F238E27FC236}">
                <a16:creationId xmlns:a16="http://schemas.microsoft.com/office/drawing/2014/main" id="{243C210A-0D7F-542A-120C-8414A938DC1D}"/>
              </a:ext>
            </a:extLst>
          </p:cNvPr>
          <p:cNvSpPr>
            <a:spLocks noGrp="1"/>
          </p:cNvSpPr>
          <p:nvPr>
            <p:ph idx="1"/>
          </p:nvPr>
        </p:nvSpPr>
        <p:spPr/>
        <p:txBody>
          <a:bodyPr/>
          <a:lstStyle/>
          <a:p>
            <a:r>
              <a:rPr lang="en-GB" dirty="0"/>
              <a:t>All business will need a cash account to record dealing </a:t>
            </a:r>
            <a:r>
              <a:rPr lang="en-GB" dirty="0" err="1"/>
              <a:t>wutg</a:t>
            </a:r>
            <a:r>
              <a:rPr lang="en-GB" dirty="0"/>
              <a:t> each bank account.</a:t>
            </a:r>
          </a:p>
          <a:p>
            <a:r>
              <a:rPr lang="en-GB" dirty="0"/>
              <a:t>Law firms will need two separate cash accounts – usually they have two individual cash accounts on the same page next to one another:</a:t>
            </a:r>
          </a:p>
          <a:p>
            <a:endParaRPr lang="en-GB" dirty="0"/>
          </a:p>
        </p:txBody>
      </p:sp>
      <p:graphicFrame>
        <p:nvGraphicFramePr>
          <p:cNvPr id="5" name="Table 5">
            <a:extLst>
              <a:ext uri="{FF2B5EF4-FFF2-40B4-BE49-F238E27FC236}">
                <a16:creationId xmlns:a16="http://schemas.microsoft.com/office/drawing/2014/main" id="{85F2391E-9A4F-6B7F-F190-2731CF736708}"/>
              </a:ext>
            </a:extLst>
          </p:cNvPr>
          <p:cNvGraphicFramePr>
            <a:graphicFrameLocks noGrp="1"/>
          </p:cNvGraphicFramePr>
          <p:nvPr>
            <p:extLst>
              <p:ext uri="{D42A27DB-BD31-4B8C-83A1-F6EECF244321}">
                <p14:modId xmlns:p14="http://schemas.microsoft.com/office/powerpoint/2010/main" val="2905701705"/>
              </p:ext>
            </p:extLst>
          </p:nvPr>
        </p:nvGraphicFramePr>
        <p:xfrm>
          <a:off x="1163648" y="4155287"/>
          <a:ext cx="9624952" cy="1483360"/>
        </p:xfrm>
        <a:graphic>
          <a:graphicData uri="http://schemas.openxmlformats.org/drawingml/2006/table">
            <a:tbl>
              <a:tblPr firstRow="1" bandRow="1">
                <a:tableStyleId>{5C22544A-7EE6-4342-B048-85BDC9FD1C3A}</a:tableStyleId>
              </a:tblPr>
              <a:tblGrid>
                <a:gridCol w="1203119">
                  <a:extLst>
                    <a:ext uri="{9D8B030D-6E8A-4147-A177-3AD203B41FA5}">
                      <a16:colId xmlns:a16="http://schemas.microsoft.com/office/drawing/2014/main" val="3692843465"/>
                    </a:ext>
                  </a:extLst>
                </a:gridCol>
                <a:gridCol w="1203119">
                  <a:extLst>
                    <a:ext uri="{9D8B030D-6E8A-4147-A177-3AD203B41FA5}">
                      <a16:colId xmlns:a16="http://schemas.microsoft.com/office/drawing/2014/main" val="1614277440"/>
                    </a:ext>
                  </a:extLst>
                </a:gridCol>
                <a:gridCol w="1203119">
                  <a:extLst>
                    <a:ext uri="{9D8B030D-6E8A-4147-A177-3AD203B41FA5}">
                      <a16:colId xmlns:a16="http://schemas.microsoft.com/office/drawing/2014/main" val="1321283895"/>
                    </a:ext>
                  </a:extLst>
                </a:gridCol>
                <a:gridCol w="1203119">
                  <a:extLst>
                    <a:ext uri="{9D8B030D-6E8A-4147-A177-3AD203B41FA5}">
                      <a16:colId xmlns:a16="http://schemas.microsoft.com/office/drawing/2014/main" val="2013664135"/>
                    </a:ext>
                  </a:extLst>
                </a:gridCol>
                <a:gridCol w="1203119">
                  <a:extLst>
                    <a:ext uri="{9D8B030D-6E8A-4147-A177-3AD203B41FA5}">
                      <a16:colId xmlns:a16="http://schemas.microsoft.com/office/drawing/2014/main" val="2565916167"/>
                    </a:ext>
                  </a:extLst>
                </a:gridCol>
                <a:gridCol w="1203119">
                  <a:extLst>
                    <a:ext uri="{9D8B030D-6E8A-4147-A177-3AD203B41FA5}">
                      <a16:colId xmlns:a16="http://schemas.microsoft.com/office/drawing/2014/main" val="3362691922"/>
                    </a:ext>
                  </a:extLst>
                </a:gridCol>
                <a:gridCol w="1203119">
                  <a:extLst>
                    <a:ext uri="{9D8B030D-6E8A-4147-A177-3AD203B41FA5}">
                      <a16:colId xmlns:a16="http://schemas.microsoft.com/office/drawing/2014/main" val="769979773"/>
                    </a:ext>
                  </a:extLst>
                </a:gridCol>
                <a:gridCol w="1203119">
                  <a:extLst>
                    <a:ext uri="{9D8B030D-6E8A-4147-A177-3AD203B41FA5}">
                      <a16:colId xmlns:a16="http://schemas.microsoft.com/office/drawing/2014/main" val="1627772538"/>
                    </a:ext>
                  </a:extLst>
                </a:gridCol>
              </a:tblGrid>
              <a:tr h="370840">
                <a:tc gridSpan="8">
                  <a:txBody>
                    <a:bodyPr/>
                    <a:lstStyle/>
                    <a:p>
                      <a:r>
                        <a:rPr lang="en-GB" dirty="0"/>
                        <a:t>Cash Account</a:t>
                      </a:r>
                    </a:p>
                  </a:txBody>
                  <a:tcPr/>
                </a:tc>
                <a:tc hMerge="1">
                  <a:txBody>
                    <a:bodyPr/>
                    <a:lstStyle/>
                    <a:p>
                      <a:endParaRPr lang="en-GB" dirty="0"/>
                    </a:p>
                  </a:txBody>
                  <a:tcPr/>
                </a:tc>
                <a:tc hMerge="1">
                  <a:txBody>
                    <a:bodyPr/>
                    <a:lstStyle/>
                    <a:p>
                      <a:endParaRPr lang="en-GB"/>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64687352"/>
                  </a:ext>
                </a:extLst>
              </a:tr>
              <a:tr h="370840">
                <a:tc>
                  <a:txBody>
                    <a:bodyPr/>
                    <a:lstStyle/>
                    <a:p>
                      <a:r>
                        <a:rPr lang="en-GB" dirty="0"/>
                        <a:t>Date </a:t>
                      </a:r>
                    </a:p>
                  </a:txBody>
                  <a:tcPr/>
                </a:tc>
                <a:tc>
                  <a:txBody>
                    <a:bodyPr/>
                    <a:lstStyle/>
                    <a:p>
                      <a:r>
                        <a:rPr lang="en-GB" dirty="0"/>
                        <a:t>Details</a:t>
                      </a:r>
                    </a:p>
                  </a:txBody>
                  <a:tcPr/>
                </a:tc>
                <a:tc gridSpan="3">
                  <a:txBody>
                    <a:bodyPr/>
                    <a:lstStyle/>
                    <a:p>
                      <a:r>
                        <a:rPr lang="en-GB" dirty="0"/>
                        <a:t>Business Account</a:t>
                      </a:r>
                    </a:p>
                  </a:txBody>
                  <a:tcPr/>
                </a:tc>
                <a:tc hMerge="1">
                  <a:txBody>
                    <a:bodyPr/>
                    <a:lstStyle/>
                    <a:p>
                      <a:endParaRPr lang="en-GB" dirty="0"/>
                    </a:p>
                  </a:txBody>
                  <a:tcPr/>
                </a:tc>
                <a:tc hMerge="1">
                  <a:txBody>
                    <a:bodyPr/>
                    <a:lstStyle/>
                    <a:p>
                      <a:endParaRPr lang="en-GB" dirty="0"/>
                    </a:p>
                  </a:txBody>
                  <a:tcPr/>
                </a:tc>
                <a:tc gridSpan="3">
                  <a:txBody>
                    <a:bodyPr/>
                    <a:lstStyle/>
                    <a:p>
                      <a:r>
                        <a:rPr lang="en-GB" dirty="0"/>
                        <a:t>Client Account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750443930"/>
                  </a:ext>
                </a:extLst>
              </a:tr>
              <a:tr h="370840">
                <a:tc>
                  <a:txBody>
                    <a:bodyPr/>
                    <a:lstStyle/>
                    <a:p>
                      <a:endParaRPr lang="en-GB"/>
                    </a:p>
                  </a:txBody>
                  <a:tcPr/>
                </a:tc>
                <a:tc>
                  <a:txBody>
                    <a:bodyPr/>
                    <a:lstStyle/>
                    <a:p>
                      <a:endParaRPr lang="en-GB"/>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extLst>
                  <a:ext uri="{0D108BD9-81ED-4DB2-BD59-A6C34878D82A}">
                    <a16:rowId xmlns:a16="http://schemas.microsoft.com/office/drawing/2014/main" val="274465612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255321072"/>
                  </a:ext>
                </a:extLst>
              </a:tr>
            </a:tbl>
          </a:graphicData>
        </a:graphic>
      </p:graphicFrame>
    </p:spTree>
    <p:extLst>
      <p:ext uri="{BB962C8B-B14F-4D97-AF65-F5344CB8AC3E}">
        <p14:creationId xmlns:p14="http://schemas.microsoft.com/office/powerpoint/2010/main" val="2050919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1FCDB-5A8A-AFD5-FFDC-47F0A6A92D77}"/>
              </a:ext>
            </a:extLst>
          </p:cNvPr>
          <p:cNvSpPr>
            <a:spLocks noGrp="1"/>
          </p:cNvSpPr>
          <p:nvPr>
            <p:ph type="title"/>
          </p:nvPr>
        </p:nvSpPr>
        <p:spPr/>
        <p:txBody>
          <a:bodyPr/>
          <a:lstStyle/>
          <a:p>
            <a:r>
              <a:rPr lang="en-GB" dirty="0"/>
              <a:t>Dual Ledger </a:t>
            </a:r>
          </a:p>
        </p:txBody>
      </p:sp>
      <p:sp>
        <p:nvSpPr>
          <p:cNvPr id="3" name="Content Placeholder 2">
            <a:extLst>
              <a:ext uri="{FF2B5EF4-FFF2-40B4-BE49-F238E27FC236}">
                <a16:creationId xmlns:a16="http://schemas.microsoft.com/office/drawing/2014/main" id="{58640994-3FDE-EAB4-CEFD-2058A3E609C1}"/>
              </a:ext>
            </a:extLst>
          </p:cNvPr>
          <p:cNvSpPr>
            <a:spLocks noGrp="1"/>
          </p:cNvSpPr>
          <p:nvPr>
            <p:ph idx="1"/>
          </p:nvPr>
        </p:nvSpPr>
        <p:spPr/>
        <p:txBody>
          <a:bodyPr/>
          <a:lstStyle/>
          <a:p>
            <a:r>
              <a:rPr lang="en-GB" dirty="0"/>
              <a:t>Rule 8.1 requires dealings with client money on behalf of the client to be recorded.</a:t>
            </a:r>
          </a:p>
          <a:p>
            <a:r>
              <a:rPr lang="en-GB" dirty="0"/>
              <a:t>It also requires the issue of bills to a client, payments of the firm’s own money on behalf of the clients and receipts in payment to be recorded.</a:t>
            </a:r>
          </a:p>
          <a:p>
            <a:r>
              <a:rPr lang="en-GB" dirty="0"/>
              <a:t>This requires 2 separate ledger accounts – usually shown side by side</a:t>
            </a:r>
          </a:p>
        </p:txBody>
      </p:sp>
      <p:graphicFrame>
        <p:nvGraphicFramePr>
          <p:cNvPr id="5" name="Table 5">
            <a:extLst>
              <a:ext uri="{FF2B5EF4-FFF2-40B4-BE49-F238E27FC236}">
                <a16:creationId xmlns:a16="http://schemas.microsoft.com/office/drawing/2014/main" id="{996B197E-7D01-20CE-33E8-5780AC598E2A}"/>
              </a:ext>
            </a:extLst>
          </p:cNvPr>
          <p:cNvGraphicFramePr>
            <a:graphicFrameLocks noGrp="1"/>
          </p:cNvGraphicFramePr>
          <p:nvPr>
            <p:extLst>
              <p:ext uri="{D42A27DB-BD31-4B8C-83A1-F6EECF244321}">
                <p14:modId xmlns:p14="http://schemas.microsoft.com/office/powerpoint/2010/main" val="680895254"/>
              </p:ext>
            </p:extLst>
          </p:nvPr>
        </p:nvGraphicFramePr>
        <p:xfrm>
          <a:off x="1032081" y="4561462"/>
          <a:ext cx="9855200" cy="1483360"/>
        </p:xfrm>
        <a:graphic>
          <a:graphicData uri="http://schemas.openxmlformats.org/drawingml/2006/table">
            <a:tbl>
              <a:tblPr firstRow="1" bandRow="1">
                <a:tableStyleId>{5C22544A-7EE6-4342-B048-85BDC9FD1C3A}</a:tableStyleId>
              </a:tblPr>
              <a:tblGrid>
                <a:gridCol w="1231900">
                  <a:extLst>
                    <a:ext uri="{9D8B030D-6E8A-4147-A177-3AD203B41FA5}">
                      <a16:colId xmlns:a16="http://schemas.microsoft.com/office/drawing/2014/main" val="2089849999"/>
                    </a:ext>
                  </a:extLst>
                </a:gridCol>
                <a:gridCol w="1231900">
                  <a:extLst>
                    <a:ext uri="{9D8B030D-6E8A-4147-A177-3AD203B41FA5}">
                      <a16:colId xmlns:a16="http://schemas.microsoft.com/office/drawing/2014/main" val="2751710438"/>
                    </a:ext>
                  </a:extLst>
                </a:gridCol>
                <a:gridCol w="1231900">
                  <a:extLst>
                    <a:ext uri="{9D8B030D-6E8A-4147-A177-3AD203B41FA5}">
                      <a16:colId xmlns:a16="http://schemas.microsoft.com/office/drawing/2014/main" val="3397921949"/>
                    </a:ext>
                  </a:extLst>
                </a:gridCol>
                <a:gridCol w="1231900">
                  <a:extLst>
                    <a:ext uri="{9D8B030D-6E8A-4147-A177-3AD203B41FA5}">
                      <a16:colId xmlns:a16="http://schemas.microsoft.com/office/drawing/2014/main" val="718132281"/>
                    </a:ext>
                  </a:extLst>
                </a:gridCol>
                <a:gridCol w="1231900">
                  <a:extLst>
                    <a:ext uri="{9D8B030D-6E8A-4147-A177-3AD203B41FA5}">
                      <a16:colId xmlns:a16="http://schemas.microsoft.com/office/drawing/2014/main" val="1329360383"/>
                    </a:ext>
                  </a:extLst>
                </a:gridCol>
                <a:gridCol w="1231900">
                  <a:extLst>
                    <a:ext uri="{9D8B030D-6E8A-4147-A177-3AD203B41FA5}">
                      <a16:colId xmlns:a16="http://schemas.microsoft.com/office/drawing/2014/main" val="2395809554"/>
                    </a:ext>
                  </a:extLst>
                </a:gridCol>
                <a:gridCol w="1231900">
                  <a:extLst>
                    <a:ext uri="{9D8B030D-6E8A-4147-A177-3AD203B41FA5}">
                      <a16:colId xmlns:a16="http://schemas.microsoft.com/office/drawing/2014/main" val="4222851474"/>
                    </a:ext>
                  </a:extLst>
                </a:gridCol>
                <a:gridCol w="1231900">
                  <a:extLst>
                    <a:ext uri="{9D8B030D-6E8A-4147-A177-3AD203B41FA5}">
                      <a16:colId xmlns:a16="http://schemas.microsoft.com/office/drawing/2014/main" val="2589359287"/>
                    </a:ext>
                  </a:extLst>
                </a:gridCol>
              </a:tblGrid>
              <a:tr h="370840">
                <a:tc gridSpan="8">
                  <a:txBody>
                    <a:bodyPr/>
                    <a:lstStyle/>
                    <a:p>
                      <a:r>
                        <a:rPr lang="en-GB" dirty="0"/>
                        <a:t>Client Ledger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95296014"/>
                  </a:ext>
                </a:extLst>
              </a:tr>
              <a:tr h="370840">
                <a:tc>
                  <a:txBody>
                    <a:bodyPr/>
                    <a:lstStyle/>
                    <a:p>
                      <a:r>
                        <a:rPr lang="en-GB" dirty="0"/>
                        <a:t>Date </a:t>
                      </a:r>
                    </a:p>
                  </a:txBody>
                  <a:tcPr/>
                </a:tc>
                <a:tc>
                  <a:txBody>
                    <a:bodyPr/>
                    <a:lstStyle/>
                    <a:p>
                      <a:r>
                        <a:rPr lang="en-GB" dirty="0"/>
                        <a:t>Details</a:t>
                      </a:r>
                    </a:p>
                  </a:txBody>
                  <a:tcPr/>
                </a:tc>
                <a:tc gridSpan="3">
                  <a:txBody>
                    <a:bodyPr/>
                    <a:lstStyle/>
                    <a:p>
                      <a:r>
                        <a:rPr lang="en-GB" dirty="0"/>
                        <a:t>Business Account</a:t>
                      </a:r>
                    </a:p>
                  </a:txBody>
                  <a:tcPr/>
                </a:tc>
                <a:tc hMerge="1">
                  <a:txBody>
                    <a:bodyPr/>
                    <a:lstStyle/>
                    <a:p>
                      <a:endParaRPr lang="en-GB" dirty="0"/>
                    </a:p>
                  </a:txBody>
                  <a:tcPr/>
                </a:tc>
                <a:tc hMerge="1">
                  <a:txBody>
                    <a:bodyPr/>
                    <a:lstStyle/>
                    <a:p>
                      <a:endParaRPr lang="en-GB" dirty="0"/>
                    </a:p>
                  </a:txBody>
                  <a:tcPr/>
                </a:tc>
                <a:tc gridSpan="3">
                  <a:txBody>
                    <a:bodyPr/>
                    <a:lstStyle/>
                    <a:p>
                      <a:r>
                        <a:rPr lang="en-GB" dirty="0"/>
                        <a:t>Client Account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071752649"/>
                  </a:ext>
                </a:extLst>
              </a:tr>
              <a:tr h="370840">
                <a:tc>
                  <a:txBody>
                    <a:bodyPr/>
                    <a:lstStyle/>
                    <a:p>
                      <a:endParaRPr lang="en-GB"/>
                    </a:p>
                  </a:txBody>
                  <a:tcPr/>
                </a:tc>
                <a:tc>
                  <a:txBody>
                    <a:bodyPr/>
                    <a:lstStyle/>
                    <a:p>
                      <a:endParaRPr lang="en-GB"/>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extLst>
                  <a:ext uri="{0D108BD9-81ED-4DB2-BD59-A6C34878D82A}">
                    <a16:rowId xmlns:a16="http://schemas.microsoft.com/office/drawing/2014/main" val="1735039986"/>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108966396"/>
                  </a:ext>
                </a:extLst>
              </a:tr>
            </a:tbl>
          </a:graphicData>
        </a:graphic>
      </p:graphicFrame>
    </p:spTree>
    <p:extLst>
      <p:ext uri="{BB962C8B-B14F-4D97-AF65-F5344CB8AC3E}">
        <p14:creationId xmlns:p14="http://schemas.microsoft.com/office/powerpoint/2010/main" val="2070277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CB9763-9E0D-32D1-E846-117CF38B608F}"/>
              </a:ext>
            </a:extLst>
          </p:cNvPr>
          <p:cNvSpPr>
            <a:spLocks noGrp="1"/>
          </p:cNvSpPr>
          <p:nvPr>
            <p:ph type="title"/>
          </p:nvPr>
        </p:nvSpPr>
        <p:spPr>
          <a:xfrm>
            <a:off x="6480000" y="619200"/>
            <a:ext cx="4991961" cy="1477328"/>
          </a:xfrm>
        </p:spPr>
        <p:txBody>
          <a:bodyPr wrap="square" anchor="ctr">
            <a:normAutofit/>
          </a:bodyPr>
          <a:lstStyle/>
          <a:p>
            <a:r>
              <a:rPr lang="en-GB" dirty="0"/>
              <a:t>Receipts of Money</a:t>
            </a:r>
          </a:p>
        </p:txBody>
      </p:sp>
      <p:pic>
        <p:nvPicPr>
          <p:cNvPr id="5" name="Picture 4" descr="Antique cash register keys">
            <a:extLst>
              <a:ext uri="{FF2B5EF4-FFF2-40B4-BE49-F238E27FC236}">
                <a16:creationId xmlns:a16="http://schemas.microsoft.com/office/drawing/2014/main" id="{132673A2-B016-C5D3-8504-060A39661FA7}"/>
              </a:ext>
            </a:extLst>
          </p:cNvPr>
          <p:cNvPicPr>
            <a:picLocks noChangeAspect="1"/>
          </p:cNvPicPr>
          <p:nvPr/>
        </p:nvPicPr>
        <p:blipFill rotWithShape="1">
          <a:blip r:embed="rId2"/>
          <a:srcRect l="19696" r="23058"/>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8DEDC3D2-465A-5CFF-0D8B-004D2E67B4AC}"/>
              </a:ext>
            </a:extLst>
          </p:cNvPr>
          <p:cNvSpPr>
            <a:spLocks noGrp="1"/>
          </p:cNvSpPr>
          <p:nvPr>
            <p:ph idx="1"/>
          </p:nvPr>
        </p:nvSpPr>
        <p:spPr>
          <a:xfrm>
            <a:off x="6480000" y="2541600"/>
            <a:ext cx="4991962" cy="3216273"/>
          </a:xfrm>
        </p:spPr>
        <p:txBody>
          <a:bodyPr>
            <a:normAutofit/>
          </a:bodyPr>
          <a:lstStyle/>
          <a:p>
            <a:pPr>
              <a:lnSpc>
                <a:spcPct val="110000"/>
              </a:lnSpc>
            </a:pPr>
            <a:r>
              <a:rPr lang="en-GB" sz="1600"/>
              <a:t>First step- is the receipt business money or client money</a:t>
            </a:r>
          </a:p>
          <a:p>
            <a:pPr>
              <a:lnSpc>
                <a:spcPct val="110000"/>
              </a:lnSpc>
            </a:pPr>
            <a:r>
              <a:rPr lang="en-GB" sz="1600"/>
              <a:t>The entry in the cash account for a receipt is a DR entry</a:t>
            </a:r>
          </a:p>
          <a:p>
            <a:pPr>
              <a:lnSpc>
                <a:spcPct val="110000"/>
              </a:lnSpc>
            </a:pPr>
            <a:r>
              <a:rPr lang="en-GB" sz="1600"/>
              <a:t>The CR entry is in the ledger account of the client whom the money is received.</a:t>
            </a:r>
          </a:p>
          <a:p>
            <a:pPr>
              <a:lnSpc>
                <a:spcPct val="110000"/>
              </a:lnSpc>
            </a:pPr>
            <a:r>
              <a:rPr lang="en-GB" sz="1600"/>
              <a:t>Receipts of client money will be held for the relevant client in the client bank account</a:t>
            </a:r>
          </a:p>
          <a:p>
            <a:pPr>
              <a:lnSpc>
                <a:spcPct val="110000"/>
              </a:lnSpc>
            </a:pPr>
            <a:r>
              <a:rPr lang="en-GB" sz="1600"/>
              <a:t>Receipts of business money will reduce the indebtedness of the relevant client to the firm</a:t>
            </a:r>
          </a:p>
          <a:p>
            <a:pPr>
              <a:lnSpc>
                <a:spcPct val="110000"/>
              </a:lnSpc>
            </a:pPr>
            <a:endParaRPr lang="en-GB" sz="1600"/>
          </a:p>
        </p:txBody>
      </p:sp>
    </p:spTree>
    <p:extLst>
      <p:ext uri="{BB962C8B-B14F-4D97-AF65-F5344CB8AC3E}">
        <p14:creationId xmlns:p14="http://schemas.microsoft.com/office/powerpoint/2010/main" val="2468919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9AF89-53F0-897A-BCAF-DDD6D66C25B9}"/>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ADDA9B64-AAA9-EEB0-89C8-D3CF66B925AA}"/>
              </a:ext>
            </a:extLst>
          </p:cNvPr>
          <p:cNvSpPr>
            <a:spLocks noGrp="1"/>
          </p:cNvSpPr>
          <p:nvPr>
            <p:ph idx="1"/>
          </p:nvPr>
        </p:nvSpPr>
        <p:spPr>
          <a:xfrm>
            <a:off x="812097" y="1186446"/>
            <a:ext cx="10728325" cy="3227375"/>
          </a:xfrm>
        </p:spPr>
        <p:txBody>
          <a:bodyPr/>
          <a:lstStyle/>
          <a:p>
            <a:r>
              <a:rPr lang="en-GB" dirty="0"/>
              <a:t>John owes a firm £100 following the issue of a bill </a:t>
            </a:r>
          </a:p>
          <a:p>
            <a:pPr lvl="1"/>
            <a:r>
              <a:rPr lang="en-GB" dirty="0"/>
              <a:t>There is a DR balance of £100 on the business columns of Khans’ ledger account</a:t>
            </a:r>
          </a:p>
          <a:p>
            <a:r>
              <a:rPr lang="en-GB" dirty="0"/>
              <a:t>The firm receives £20 from the client to reduce his debt</a:t>
            </a:r>
          </a:p>
          <a:p>
            <a:pPr lvl="1"/>
            <a:r>
              <a:rPr lang="en-GB" dirty="0"/>
              <a:t>This is a receipt of business money – it reduces the amount John owes to the firm </a:t>
            </a:r>
          </a:p>
          <a:p>
            <a:pPr lvl="1"/>
            <a:r>
              <a:rPr lang="en-GB" dirty="0"/>
              <a:t>DR Cash Account</a:t>
            </a:r>
          </a:p>
          <a:p>
            <a:pPr lvl="1"/>
            <a:r>
              <a:rPr lang="en-GB" dirty="0"/>
              <a:t>CR John Ledger Account   - Both on the Business Section</a:t>
            </a:r>
          </a:p>
          <a:p>
            <a:pPr lvl="1"/>
            <a:endParaRPr lang="en-GB" dirty="0"/>
          </a:p>
        </p:txBody>
      </p:sp>
      <p:graphicFrame>
        <p:nvGraphicFramePr>
          <p:cNvPr id="4" name="Table 4">
            <a:extLst>
              <a:ext uri="{FF2B5EF4-FFF2-40B4-BE49-F238E27FC236}">
                <a16:creationId xmlns:a16="http://schemas.microsoft.com/office/drawing/2014/main" id="{D87F1E14-5C29-F767-67A4-A21CDC6499C7}"/>
              </a:ext>
            </a:extLst>
          </p:cNvPr>
          <p:cNvGraphicFramePr>
            <a:graphicFrameLocks noGrp="1"/>
          </p:cNvGraphicFramePr>
          <p:nvPr>
            <p:extLst>
              <p:ext uri="{D42A27DB-BD31-4B8C-83A1-F6EECF244321}">
                <p14:modId xmlns:p14="http://schemas.microsoft.com/office/powerpoint/2010/main" val="1465115523"/>
              </p:ext>
            </p:extLst>
          </p:nvPr>
        </p:nvGraphicFramePr>
        <p:xfrm>
          <a:off x="1229432" y="3864151"/>
          <a:ext cx="10473568" cy="2763520"/>
        </p:xfrm>
        <a:graphic>
          <a:graphicData uri="http://schemas.openxmlformats.org/drawingml/2006/table">
            <a:tbl>
              <a:tblPr firstRow="1" bandRow="1">
                <a:tableStyleId>{5C22544A-7EE6-4342-B048-85BDC9FD1C3A}</a:tableStyleId>
              </a:tblPr>
              <a:tblGrid>
                <a:gridCol w="1309196">
                  <a:extLst>
                    <a:ext uri="{9D8B030D-6E8A-4147-A177-3AD203B41FA5}">
                      <a16:colId xmlns:a16="http://schemas.microsoft.com/office/drawing/2014/main" val="2763652455"/>
                    </a:ext>
                  </a:extLst>
                </a:gridCol>
                <a:gridCol w="1309196">
                  <a:extLst>
                    <a:ext uri="{9D8B030D-6E8A-4147-A177-3AD203B41FA5}">
                      <a16:colId xmlns:a16="http://schemas.microsoft.com/office/drawing/2014/main" val="3305467443"/>
                    </a:ext>
                  </a:extLst>
                </a:gridCol>
                <a:gridCol w="1309196">
                  <a:extLst>
                    <a:ext uri="{9D8B030D-6E8A-4147-A177-3AD203B41FA5}">
                      <a16:colId xmlns:a16="http://schemas.microsoft.com/office/drawing/2014/main" val="2515204663"/>
                    </a:ext>
                  </a:extLst>
                </a:gridCol>
                <a:gridCol w="1309196">
                  <a:extLst>
                    <a:ext uri="{9D8B030D-6E8A-4147-A177-3AD203B41FA5}">
                      <a16:colId xmlns:a16="http://schemas.microsoft.com/office/drawing/2014/main" val="2492051577"/>
                    </a:ext>
                  </a:extLst>
                </a:gridCol>
                <a:gridCol w="1309196">
                  <a:extLst>
                    <a:ext uri="{9D8B030D-6E8A-4147-A177-3AD203B41FA5}">
                      <a16:colId xmlns:a16="http://schemas.microsoft.com/office/drawing/2014/main" val="3417802203"/>
                    </a:ext>
                  </a:extLst>
                </a:gridCol>
                <a:gridCol w="1309196">
                  <a:extLst>
                    <a:ext uri="{9D8B030D-6E8A-4147-A177-3AD203B41FA5}">
                      <a16:colId xmlns:a16="http://schemas.microsoft.com/office/drawing/2014/main" val="2156685320"/>
                    </a:ext>
                  </a:extLst>
                </a:gridCol>
                <a:gridCol w="1309196">
                  <a:extLst>
                    <a:ext uri="{9D8B030D-6E8A-4147-A177-3AD203B41FA5}">
                      <a16:colId xmlns:a16="http://schemas.microsoft.com/office/drawing/2014/main" val="326696033"/>
                    </a:ext>
                  </a:extLst>
                </a:gridCol>
                <a:gridCol w="1309196">
                  <a:extLst>
                    <a:ext uri="{9D8B030D-6E8A-4147-A177-3AD203B41FA5}">
                      <a16:colId xmlns:a16="http://schemas.microsoft.com/office/drawing/2014/main" val="1167004813"/>
                    </a:ext>
                  </a:extLst>
                </a:gridCol>
              </a:tblGrid>
              <a:tr h="370840">
                <a:tc gridSpan="2">
                  <a:txBody>
                    <a:bodyPr/>
                    <a:lstStyle/>
                    <a:p>
                      <a:r>
                        <a:rPr lang="en-GB" dirty="0"/>
                        <a:t>Client: John</a:t>
                      </a:r>
                    </a:p>
                  </a:txBody>
                  <a:tcPr/>
                </a:tc>
                <a:tc hMerge="1">
                  <a:txBody>
                    <a:bodyPr/>
                    <a:lstStyle/>
                    <a:p>
                      <a:endParaRPr lang="en-GB" dirty="0"/>
                    </a:p>
                  </a:txBody>
                  <a:tcPr/>
                </a:tc>
                <a:tc gridSpan="3">
                  <a:txBody>
                    <a:bodyPr/>
                    <a:lstStyle/>
                    <a:p>
                      <a:r>
                        <a:rPr lang="en-GB" dirty="0"/>
                        <a:t>Business Account</a:t>
                      </a:r>
                    </a:p>
                  </a:txBody>
                  <a:tcPr/>
                </a:tc>
                <a:tc hMerge="1">
                  <a:txBody>
                    <a:bodyPr/>
                    <a:lstStyle/>
                    <a:p>
                      <a:endParaRPr lang="en-GB" dirty="0"/>
                    </a:p>
                  </a:txBody>
                  <a:tcPr/>
                </a:tc>
                <a:tc hMerge="1">
                  <a:txBody>
                    <a:bodyPr/>
                    <a:lstStyle/>
                    <a:p>
                      <a:endParaRPr lang="en-GB" dirty="0"/>
                    </a:p>
                  </a:txBody>
                  <a:tcPr/>
                </a:tc>
                <a:tc gridSpan="3">
                  <a:txBody>
                    <a:bodyPr/>
                    <a:lstStyle/>
                    <a:p>
                      <a:r>
                        <a:rPr lang="en-GB" dirty="0"/>
                        <a:t>Client Account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917199125"/>
                  </a:ext>
                </a:extLst>
              </a:tr>
              <a:tr h="370840">
                <a:tc>
                  <a:txBody>
                    <a:bodyPr/>
                    <a:lstStyle/>
                    <a:p>
                      <a:r>
                        <a:rPr lang="en-GB" dirty="0"/>
                        <a:t>Date </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extLst>
                  <a:ext uri="{0D108BD9-81ED-4DB2-BD59-A6C34878D82A}">
                    <a16:rowId xmlns:a16="http://schemas.microsoft.com/office/drawing/2014/main" val="1855760976"/>
                  </a:ext>
                </a:extLst>
              </a:tr>
              <a:tr h="370840">
                <a:tc>
                  <a:txBody>
                    <a:bodyPr/>
                    <a:lstStyle/>
                    <a:p>
                      <a:endParaRPr lang="en-GB"/>
                    </a:p>
                  </a:txBody>
                  <a:tcPr/>
                </a:tc>
                <a:tc>
                  <a:txBody>
                    <a:bodyPr/>
                    <a:lstStyle/>
                    <a:p>
                      <a:r>
                        <a:rPr lang="en-GB" dirty="0"/>
                        <a:t>Balance</a:t>
                      </a:r>
                    </a:p>
                    <a:p>
                      <a:r>
                        <a:rPr lang="en-GB" dirty="0"/>
                        <a:t>Cash</a:t>
                      </a:r>
                    </a:p>
                  </a:txBody>
                  <a:tcPr/>
                </a:tc>
                <a:tc>
                  <a:txBody>
                    <a:bodyPr/>
                    <a:lstStyle/>
                    <a:p>
                      <a:endParaRPr lang="en-GB"/>
                    </a:p>
                  </a:txBody>
                  <a:tcPr/>
                </a:tc>
                <a:tc>
                  <a:txBody>
                    <a:bodyPr/>
                    <a:lstStyle/>
                    <a:p>
                      <a:endParaRPr lang="en-GB" dirty="0"/>
                    </a:p>
                    <a:p>
                      <a:r>
                        <a:rPr lang="en-GB" dirty="0"/>
                        <a:t>20</a:t>
                      </a:r>
                    </a:p>
                  </a:txBody>
                  <a:tcPr/>
                </a:tc>
                <a:tc>
                  <a:txBody>
                    <a:bodyPr/>
                    <a:lstStyle/>
                    <a:p>
                      <a:r>
                        <a:rPr lang="en-GB" dirty="0"/>
                        <a:t>100DR</a:t>
                      </a:r>
                    </a:p>
                    <a:p>
                      <a:r>
                        <a:rPr lang="en-GB" dirty="0"/>
                        <a:t>80DR</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64100839"/>
                  </a:ext>
                </a:extLst>
              </a:tr>
              <a:tr h="370840">
                <a:tc gridSpan="2">
                  <a:txBody>
                    <a:bodyPr/>
                    <a:lstStyle/>
                    <a:p>
                      <a:r>
                        <a:rPr lang="en-GB" dirty="0"/>
                        <a:t>Cash Account </a:t>
                      </a:r>
                    </a:p>
                  </a:txBody>
                  <a:tcPr>
                    <a:solidFill>
                      <a:schemeClr val="accent1"/>
                    </a:solidFill>
                  </a:tcPr>
                </a:tc>
                <a:tc hMerge="1">
                  <a:txBody>
                    <a:bodyPr/>
                    <a:lstStyle/>
                    <a:p>
                      <a:endParaRPr lang="en-GB" dirty="0"/>
                    </a:p>
                  </a:txBody>
                  <a:tcPr>
                    <a:solidFill>
                      <a:schemeClr val="accent1"/>
                    </a:solidFill>
                  </a:tcPr>
                </a:tc>
                <a:tc gridSpan="3">
                  <a:txBody>
                    <a:bodyPr/>
                    <a:lstStyle/>
                    <a:p>
                      <a:r>
                        <a:rPr lang="en-GB" dirty="0"/>
                        <a:t>Business Account</a:t>
                      </a:r>
                    </a:p>
                  </a:txBody>
                  <a:tcPr>
                    <a:solidFill>
                      <a:schemeClr val="accent1"/>
                    </a:solidFill>
                  </a:tcPr>
                </a:tc>
                <a:tc hMerge="1">
                  <a:txBody>
                    <a:bodyPr/>
                    <a:lstStyle/>
                    <a:p>
                      <a:endParaRPr lang="en-GB" dirty="0"/>
                    </a:p>
                  </a:txBody>
                  <a:tcPr>
                    <a:solidFill>
                      <a:schemeClr val="accent1"/>
                    </a:solidFill>
                  </a:tcPr>
                </a:tc>
                <a:tc hMerge="1">
                  <a:txBody>
                    <a:bodyPr/>
                    <a:lstStyle/>
                    <a:p>
                      <a:endParaRPr lang="en-GB" dirty="0"/>
                    </a:p>
                  </a:txBody>
                  <a:tcPr>
                    <a:solidFill>
                      <a:schemeClr val="accent1"/>
                    </a:solidFill>
                  </a:tcPr>
                </a:tc>
                <a:tc gridSpan="3">
                  <a:txBody>
                    <a:bodyPr/>
                    <a:lstStyle/>
                    <a:p>
                      <a:r>
                        <a:rPr lang="en-GB" dirty="0"/>
                        <a:t>Client Account</a:t>
                      </a:r>
                    </a:p>
                  </a:txBody>
                  <a:tcPr>
                    <a:solidFill>
                      <a:schemeClr val="accent1"/>
                    </a:solidFill>
                  </a:tcPr>
                </a:tc>
                <a:tc hMerge="1">
                  <a:txBody>
                    <a:bodyPr/>
                    <a:lstStyle/>
                    <a:p>
                      <a:endParaRPr lang="en-GB" dirty="0"/>
                    </a:p>
                  </a:txBody>
                  <a:tcPr>
                    <a:solidFill>
                      <a:schemeClr val="accent1"/>
                    </a:solidFill>
                  </a:tcPr>
                </a:tc>
                <a:tc hMerge="1">
                  <a:txBody>
                    <a:bodyPr/>
                    <a:lstStyle/>
                    <a:p>
                      <a:endParaRPr lang="en-GB" dirty="0"/>
                    </a:p>
                  </a:txBody>
                  <a:tcPr>
                    <a:solidFill>
                      <a:schemeClr val="accent1"/>
                    </a:solidFill>
                  </a:tcPr>
                </a:tc>
                <a:extLst>
                  <a:ext uri="{0D108BD9-81ED-4DB2-BD59-A6C34878D82A}">
                    <a16:rowId xmlns:a16="http://schemas.microsoft.com/office/drawing/2014/main" val="2635588968"/>
                  </a:ext>
                </a:extLst>
              </a:tr>
              <a:tr h="370840">
                <a:tc>
                  <a:txBody>
                    <a:bodyPr/>
                    <a:lstStyle/>
                    <a:p>
                      <a:r>
                        <a:rPr lang="en-GB" dirty="0"/>
                        <a:t>Date </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extLst>
                  <a:ext uri="{0D108BD9-81ED-4DB2-BD59-A6C34878D82A}">
                    <a16:rowId xmlns:a16="http://schemas.microsoft.com/office/drawing/2014/main" val="2961576452"/>
                  </a:ext>
                </a:extLst>
              </a:tr>
              <a:tr h="370840">
                <a:tc>
                  <a:txBody>
                    <a:bodyPr/>
                    <a:lstStyle/>
                    <a:p>
                      <a:endParaRPr lang="en-GB"/>
                    </a:p>
                  </a:txBody>
                  <a:tcPr/>
                </a:tc>
                <a:tc>
                  <a:txBody>
                    <a:bodyPr/>
                    <a:lstStyle/>
                    <a:p>
                      <a:r>
                        <a:rPr lang="en-GB" dirty="0"/>
                        <a:t>Balance</a:t>
                      </a:r>
                    </a:p>
                    <a:p>
                      <a:r>
                        <a:rPr lang="en-GB" dirty="0"/>
                        <a:t>John</a:t>
                      </a:r>
                    </a:p>
                  </a:txBody>
                  <a:tcPr/>
                </a:tc>
                <a:tc>
                  <a:txBody>
                    <a:bodyPr/>
                    <a:lstStyle/>
                    <a:p>
                      <a:endParaRPr lang="en-GB" dirty="0"/>
                    </a:p>
                    <a:p>
                      <a:r>
                        <a:rPr lang="en-GB" dirty="0"/>
                        <a:t>20</a:t>
                      </a:r>
                    </a:p>
                  </a:txBody>
                  <a:tcPr/>
                </a:tc>
                <a:tc>
                  <a:txBody>
                    <a:bodyPr/>
                    <a:lstStyle/>
                    <a:p>
                      <a:endParaRPr lang="en-GB"/>
                    </a:p>
                  </a:txBody>
                  <a:tcPr/>
                </a:tc>
                <a:tc>
                  <a:txBody>
                    <a:bodyPr/>
                    <a:lstStyle/>
                    <a:p>
                      <a:endParaRPr lang="en-GB" dirty="0"/>
                    </a:p>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86944088"/>
                  </a:ext>
                </a:extLst>
              </a:tr>
            </a:tbl>
          </a:graphicData>
        </a:graphic>
      </p:graphicFrame>
    </p:spTree>
    <p:extLst>
      <p:ext uri="{BB962C8B-B14F-4D97-AF65-F5344CB8AC3E}">
        <p14:creationId xmlns:p14="http://schemas.microsoft.com/office/powerpoint/2010/main" val="2325099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A10F56-4600-4E72-882F-DF9A3D7054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4E7C649-57E0-4A93-B134-67101C072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A35AF4F-B82E-435B-8949-29173A055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5412222" cy="3734405"/>
          </a:xfrm>
          <a:custGeom>
            <a:avLst/>
            <a:gdLst>
              <a:gd name="connsiteX0" fmla="*/ 1441992 w 5412222"/>
              <a:gd name="connsiteY0" fmla="*/ 2504513 h 3734405"/>
              <a:gd name="connsiteX1" fmla="*/ 1566499 w 5412222"/>
              <a:gd name="connsiteY1" fmla="*/ 2518404 h 3734405"/>
              <a:gd name="connsiteX2" fmla="*/ 1750954 w 5412222"/>
              <a:gd name="connsiteY2" fmla="*/ 2629527 h 3734405"/>
              <a:gd name="connsiteX3" fmla="*/ 1714063 w 5412222"/>
              <a:gd name="connsiteY3" fmla="*/ 3370350 h 3734405"/>
              <a:gd name="connsiteX4" fmla="*/ 1548053 w 5412222"/>
              <a:gd name="connsiteY4" fmla="*/ 3703720 h 3734405"/>
              <a:gd name="connsiteX5" fmla="*/ 1345153 w 5412222"/>
              <a:gd name="connsiteY5" fmla="*/ 3722241 h 3734405"/>
              <a:gd name="connsiteX6" fmla="*/ 1142252 w 5412222"/>
              <a:gd name="connsiteY6" fmla="*/ 3611117 h 3734405"/>
              <a:gd name="connsiteX7" fmla="*/ 1123807 w 5412222"/>
              <a:gd name="connsiteY7" fmla="*/ 3388870 h 3734405"/>
              <a:gd name="connsiteX8" fmla="*/ 1160697 w 5412222"/>
              <a:gd name="connsiteY8" fmla="*/ 3018459 h 3734405"/>
              <a:gd name="connsiteX9" fmla="*/ 1179143 w 5412222"/>
              <a:gd name="connsiteY9" fmla="*/ 2851774 h 3734405"/>
              <a:gd name="connsiteX10" fmla="*/ 1197589 w 5412222"/>
              <a:gd name="connsiteY10" fmla="*/ 2722130 h 3734405"/>
              <a:gd name="connsiteX11" fmla="*/ 1345153 w 5412222"/>
              <a:gd name="connsiteY11" fmla="*/ 2518404 h 3734405"/>
              <a:gd name="connsiteX12" fmla="*/ 1441992 w 5412222"/>
              <a:gd name="connsiteY12" fmla="*/ 2504513 h 3734405"/>
              <a:gd name="connsiteX13" fmla="*/ 2975080 w 5412222"/>
              <a:gd name="connsiteY13" fmla="*/ 2484443 h 3734405"/>
              <a:gd name="connsiteX14" fmla="*/ 3097382 w 5412222"/>
              <a:gd name="connsiteY14" fmla="*/ 2507883 h 3734405"/>
              <a:gd name="connsiteX15" fmla="*/ 3189904 w 5412222"/>
              <a:gd name="connsiteY15" fmla="*/ 2581966 h 3734405"/>
              <a:gd name="connsiteX16" fmla="*/ 3263922 w 5412222"/>
              <a:gd name="connsiteY16" fmla="*/ 2730130 h 3734405"/>
              <a:gd name="connsiteX17" fmla="*/ 3356443 w 5412222"/>
              <a:gd name="connsiteY17" fmla="*/ 3322788 h 3734405"/>
              <a:gd name="connsiteX18" fmla="*/ 3337939 w 5412222"/>
              <a:gd name="connsiteY18" fmla="*/ 3545035 h 3734405"/>
              <a:gd name="connsiteX19" fmla="*/ 3282426 w 5412222"/>
              <a:gd name="connsiteY19" fmla="*/ 3637638 h 3734405"/>
              <a:gd name="connsiteX20" fmla="*/ 3171400 w 5412222"/>
              <a:gd name="connsiteY20" fmla="*/ 3674679 h 3734405"/>
              <a:gd name="connsiteX21" fmla="*/ 3115887 w 5412222"/>
              <a:gd name="connsiteY21" fmla="*/ 3693200 h 3734405"/>
              <a:gd name="connsiteX22" fmla="*/ 2967852 w 5412222"/>
              <a:gd name="connsiteY22" fmla="*/ 3674679 h 3734405"/>
              <a:gd name="connsiteX23" fmla="*/ 2838321 w 5412222"/>
              <a:gd name="connsiteY23" fmla="*/ 3563556 h 3734405"/>
              <a:gd name="connsiteX24" fmla="*/ 2782808 w 5412222"/>
              <a:gd name="connsiteY24" fmla="*/ 3359829 h 3734405"/>
              <a:gd name="connsiteX25" fmla="*/ 2764304 w 5412222"/>
              <a:gd name="connsiteY25" fmla="*/ 3156103 h 3734405"/>
              <a:gd name="connsiteX26" fmla="*/ 2708791 w 5412222"/>
              <a:gd name="connsiteY26" fmla="*/ 2878295 h 3734405"/>
              <a:gd name="connsiteX27" fmla="*/ 2690286 w 5412222"/>
              <a:gd name="connsiteY27" fmla="*/ 2637527 h 3734405"/>
              <a:gd name="connsiteX28" fmla="*/ 2912339 w 5412222"/>
              <a:gd name="connsiteY28" fmla="*/ 2489363 h 3734405"/>
              <a:gd name="connsiteX29" fmla="*/ 2975080 w 5412222"/>
              <a:gd name="connsiteY29" fmla="*/ 2484443 h 3734405"/>
              <a:gd name="connsiteX30" fmla="*/ 4122198 w 5412222"/>
              <a:gd name="connsiteY30" fmla="*/ 1964873 h 3734405"/>
              <a:gd name="connsiteX31" fmla="*/ 4289154 w 5412222"/>
              <a:gd name="connsiteY31" fmla="*/ 2020607 h 3734405"/>
              <a:gd name="connsiteX32" fmla="*/ 4437557 w 5412222"/>
              <a:gd name="connsiteY32" fmla="*/ 2169233 h 3734405"/>
              <a:gd name="connsiteX33" fmla="*/ 4567411 w 5412222"/>
              <a:gd name="connsiteY33" fmla="*/ 2336436 h 3734405"/>
              <a:gd name="connsiteX34" fmla="*/ 4752916 w 5412222"/>
              <a:gd name="connsiteY34" fmla="*/ 2540795 h 3734405"/>
              <a:gd name="connsiteX35" fmla="*/ 4882769 w 5412222"/>
              <a:gd name="connsiteY35" fmla="*/ 2763733 h 3734405"/>
              <a:gd name="connsiteX36" fmla="*/ 4771467 w 5412222"/>
              <a:gd name="connsiteY36" fmla="*/ 2986671 h 3734405"/>
              <a:gd name="connsiteX37" fmla="*/ 4567411 w 5412222"/>
              <a:gd name="connsiteY37" fmla="*/ 3060983 h 3734405"/>
              <a:gd name="connsiteX38" fmla="*/ 4474659 w 5412222"/>
              <a:gd name="connsiteY38" fmla="*/ 3042405 h 3734405"/>
              <a:gd name="connsiteX39" fmla="*/ 4344804 w 5412222"/>
              <a:gd name="connsiteY39" fmla="*/ 2949514 h 3734405"/>
              <a:gd name="connsiteX40" fmla="*/ 3955244 w 5412222"/>
              <a:gd name="connsiteY40" fmla="*/ 2466483 h 3734405"/>
              <a:gd name="connsiteX41" fmla="*/ 3862491 w 5412222"/>
              <a:gd name="connsiteY41" fmla="*/ 2280701 h 3734405"/>
              <a:gd name="connsiteX42" fmla="*/ 3881042 w 5412222"/>
              <a:gd name="connsiteY42" fmla="*/ 2169233 h 3734405"/>
              <a:gd name="connsiteX43" fmla="*/ 3936693 w 5412222"/>
              <a:gd name="connsiteY43" fmla="*/ 2076342 h 3734405"/>
              <a:gd name="connsiteX44" fmla="*/ 3992345 w 5412222"/>
              <a:gd name="connsiteY44" fmla="*/ 2039186 h 3734405"/>
              <a:gd name="connsiteX45" fmla="*/ 4122198 w 5412222"/>
              <a:gd name="connsiteY45" fmla="*/ 1964873 h 3734405"/>
              <a:gd name="connsiteX46" fmla="*/ 146310 w 5412222"/>
              <a:gd name="connsiteY46" fmla="*/ 1953889 h 3734405"/>
              <a:gd name="connsiteX47" fmla="*/ 350366 w 5412222"/>
              <a:gd name="connsiteY47" fmla="*/ 2046733 h 3734405"/>
              <a:gd name="connsiteX48" fmla="*/ 443118 w 5412222"/>
              <a:gd name="connsiteY48" fmla="*/ 2232420 h 3734405"/>
              <a:gd name="connsiteX49" fmla="*/ 368916 w 5412222"/>
              <a:gd name="connsiteY49" fmla="*/ 2455245 h 3734405"/>
              <a:gd name="connsiteX50" fmla="*/ 55877 w 5412222"/>
              <a:gd name="connsiteY50" fmla="*/ 2823429 h 3734405"/>
              <a:gd name="connsiteX51" fmla="*/ 0 w 5412222"/>
              <a:gd name="connsiteY51" fmla="*/ 2890207 h 3734405"/>
              <a:gd name="connsiteX52" fmla="*/ 0 w 5412222"/>
              <a:gd name="connsiteY52" fmla="*/ 2010548 h 3734405"/>
              <a:gd name="connsiteX53" fmla="*/ 48920 w 5412222"/>
              <a:gd name="connsiteY53" fmla="*/ 1981743 h 3734405"/>
              <a:gd name="connsiteX54" fmla="*/ 146310 w 5412222"/>
              <a:gd name="connsiteY54" fmla="*/ 1953889 h 3734405"/>
              <a:gd name="connsiteX55" fmla="*/ 4987001 w 5412222"/>
              <a:gd name="connsiteY55" fmla="*/ 730996 h 3734405"/>
              <a:gd name="connsiteX56" fmla="*/ 5079441 w 5412222"/>
              <a:gd name="connsiteY56" fmla="*/ 730996 h 3734405"/>
              <a:gd name="connsiteX57" fmla="*/ 5338271 w 5412222"/>
              <a:gd name="connsiteY57" fmla="*/ 804801 h 3734405"/>
              <a:gd name="connsiteX58" fmla="*/ 5412222 w 5412222"/>
              <a:gd name="connsiteY58" fmla="*/ 970860 h 3734405"/>
              <a:gd name="connsiteX59" fmla="*/ 5412222 w 5412222"/>
              <a:gd name="connsiteY59" fmla="*/ 1100017 h 3734405"/>
              <a:gd name="connsiteX60" fmla="*/ 5338271 w 5412222"/>
              <a:gd name="connsiteY60" fmla="*/ 1266077 h 3734405"/>
              <a:gd name="connsiteX61" fmla="*/ 5171880 w 5412222"/>
              <a:gd name="connsiteY61" fmla="*/ 1339881 h 3734405"/>
              <a:gd name="connsiteX62" fmla="*/ 4913050 w 5412222"/>
              <a:gd name="connsiteY62" fmla="*/ 1339881 h 3734405"/>
              <a:gd name="connsiteX63" fmla="*/ 4580268 w 5412222"/>
              <a:gd name="connsiteY63" fmla="*/ 1339881 h 3734405"/>
              <a:gd name="connsiteX64" fmla="*/ 4413877 w 5412222"/>
              <a:gd name="connsiteY64" fmla="*/ 1321430 h 3734405"/>
              <a:gd name="connsiteX65" fmla="*/ 4247486 w 5412222"/>
              <a:gd name="connsiteY65" fmla="*/ 1247626 h 3734405"/>
              <a:gd name="connsiteX66" fmla="*/ 4192022 w 5412222"/>
              <a:gd name="connsiteY66" fmla="*/ 1118468 h 3734405"/>
              <a:gd name="connsiteX67" fmla="*/ 4192022 w 5412222"/>
              <a:gd name="connsiteY67" fmla="*/ 1026213 h 3734405"/>
              <a:gd name="connsiteX68" fmla="*/ 4247486 w 5412222"/>
              <a:gd name="connsiteY68" fmla="*/ 860154 h 3734405"/>
              <a:gd name="connsiteX69" fmla="*/ 4395389 w 5412222"/>
              <a:gd name="connsiteY69" fmla="*/ 786350 h 3734405"/>
              <a:gd name="connsiteX70" fmla="*/ 4617243 w 5412222"/>
              <a:gd name="connsiteY70" fmla="*/ 767899 h 3734405"/>
              <a:gd name="connsiteX71" fmla="*/ 4987001 w 5412222"/>
              <a:gd name="connsiteY71" fmla="*/ 730996 h 3734405"/>
              <a:gd name="connsiteX72" fmla="*/ 3807960 w 5412222"/>
              <a:gd name="connsiteY72" fmla="*/ 0 h 3734405"/>
              <a:gd name="connsiteX73" fmla="*/ 4404064 w 5412222"/>
              <a:gd name="connsiteY73" fmla="*/ 0 h 3734405"/>
              <a:gd name="connsiteX74" fmla="*/ 4368291 w 5412222"/>
              <a:gd name="connsiteY74" fmla="*/ 41360 h 3734405"/>
              <a:gd name="connsiteX75" fmla="*/ 4329548 w 5412222"/>
              <a:gd name="connsiteY75" fmla="*/ 87787 h 3734405"/>
              <a:gd name="connsiteX76" fmla="*/ 4107495 w 5412222"/>
              <a:gd name="connsiteY76" fmla="*/ 198776 h 3734405"/>
              <a:gd name="connsiteX77" fmla="*/ 3885443 w 5412222"/>
              <a:gd name="connsiteY77" fmla="*/ 106285 h 3734405"/>
              <a:gd name="connsiteX78" fmla="*/ 3818365 w 5412222"/>
              <a:gd name="connsiteY78" fmla="*/ 23043 h 3734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5412222" h="3734405">
                <a:moveTo>
                  <a:pt x="1441992" y="2504513"/>
                </a:moveTo>
                <a:cubicBezTo>
                  <a:pt x="1478883" y="2504513"/>
                  <a:pt x="1520385" y="2509143"/>
                  <a:pt x="1566499" y="2518404"/>
                </a:cubicBezTo>
                <a:cubicBezTo>
                  <a:pt x="1658726" y="2536924"/>
                  <a:pt x="1732509" y="2573965"/>
                  <a:pt x="1750954" y="2629527"/>
                </a:cubicBezTo>
                <a:cubicBezTo>
                  <a:pt x="1787845" y="2703609"/>
                  <a:pt x="1714063" y="3296268"/>
                  <a:pt x="1714063" y="3370350"/>
                </a:cubicBezTo>
                <a:cubicBezTo>
                  <a:pt x="1695617" y="3555556"/>
                  <a:pt x="1658726" y="3666679"/>
                  <a:pt x="1548053" y="3703720"/>
                </a:cubicBezTo>
                <a:cubicBezTo>
                  <a:pt x="1492717" y="3740761"/>
                  <a:pt x="1418935" y="3740761"/>
                  <a:pt x="1345153" y="3722241"/>
                </a:cubicBezTo>
                <a:cubicBezTo>
                  <a:pt x="1252925" y="3722241"/>
                  <a:pt x="1179143" y="3685199"/>
                  <a:pt x="1142252" y="3611117"/>
                </a:cubicBezTo>
                <a:cubicBezTo>
                  <a:pt x="1123807" y="3555556"/>
                  <a:pt x="1105361" y="3481473"/>
                  <a:pt x="1123807" y="3388870"/>
                </a:cubicBezTo>
                <a:cubicBezTo>
                  <a:pt x="1123807" y="3388870"/>
                  <a:pt x="1160697" y="3055500"/>
                  <a:pt x="1160697" y="3018459"/>
                </a:cubicBezTo>
                <a:cubicBezTo>
                  <a:pt x="1160697" y="2962897"/>
                  <a:pt x="1179143" y="2870294"/>
                  <a:pt x="1179143" y="2851774"/>
                </a:cubicBezTo>
                <a:cubicBezTo>
                  <a:pt x="1197589" y="2722130"/>
                  <a:pt x="1197589" y="2722130"/>
                  <a:pt x="1197589" y="2722130"/>
                </a:cubicBezTo>
                <a:cubicBezTo>
                  <a:pt x="1234480" y="2611007"/>
                  <a:pt x="1289816" y="2555445"/>
                  <a:pt x="1345153" y="2518404"/>
                </a:cubicBezTo>
                <a:cubicBezTo>
                  <a:pt x="1372821" y="2509143"/>
                  <a:pt x="1405101" y="2504513"/>
                  <a:pt x="1441992" y="2504513"/>
                </a:cubicBezTo>
                <a:close/>
                <a:moveTo>
                  <a:pt x="2975080" y="2484443"/>
                </a:moveTo>
                <a:cubicBezTo>
                  <a:pt x="3031460" y="2487048"/>
                  <a:pt x="3069626" y="2507883"/>
                  <a:pt x="3097382" y="2507883"/>
                </a:cubicBezTo>
                <a:cubicBezTo>
                  <a:pt x="3134391" y="2526404"/>
                  <a:pt x="3152895" y="2544924"/>
                  <a:pt x="3189904" y="2581966"/>
                </a:cubicBezTo>
                <a:cubicBezTo>
                  <a:pt x="3208409" y="2619007"/>
                  <a:pt x="3226913" y="2656048"/>
                  <a:pt x="3263922" y="2730130"/>
                </a:cubicBezTo>
                <a:cubicBezTo>
                  <a:pt x="3282426" y="2804212"/>
                  <a:pt x="3356443" y="3322788"/>
                  <a:pt x="3356443" y="3322788"/>
                </a:cubicBezTo>
                <a:cubicBezTo>
                  <a:pt x="3374948" y="3433912"/>
                  <a:pt x="3356443" y="3507994"/>
                  <a:pt x="3337939" y="3545035"/>
                </a:cubicBezTo>
                <a:cubicBezTo>
                  <a:pt x="3319435" y="3582076"/>
                  <a:pt x="3300930" y="3619117"/>
                  <a:pt x="3282426" y="3637638"/>
                </a:cubicBezTo>
                <a:cubicBezTo>
                  <a:pt x="3245417" y="3656158"/>
                  <a:pt x="3208409" y="3656158"/>
                  <a:pt x="3171400" y="3674679"/>
                </a:cubicBezTo>
                <a:cubicBezTo>
                  <a:pt x="3152895" y="3674679"/>
                  <a:pt x="3134391" y="3693200"/>
                  <a:pt x="3115887" y="3693200"/>
                </a:cubicBezTo>
                <a:cubicBezTo>
                  <a:pt x="3060374" y="3711720"/>
                  <a:pt x="3004860" y="3711720"/>
                  <a:pt x="2967852" y="3674679"/>
                </a:cubicBezTo>
                <a:cubicBezTo>
                  <a:pt x="2912339" y="3656158"/>
                  <a:pt x="2875330" y="3619117"/>
                  <a:pt x="2838321" y="3563556"/>
                </a:cubicBezTo>
                <a:cubicBezTo>
                  <a:pt x="2801312" y="3507994"/>
                  <a:pt x="2782808" y="3433912"/>
                  <a:pt x="2782808" y="3359829"/>
                </a:cubicBezTo>
                <a:cubicBezTo>
                  <a:pt x="2764304" y="3156103"/>
                  <a:pt x="2764304" y="3156103"/>
                  <a:pt x="2764304" y="3156103"/>
                </a:cubicBezTo>
                <a:cubicBezTo>
                  <a:pt x="2708791" y="2878295"/>
                  <a:pt x="2708791" y="2878295"/>
                  <a:pt x="2708791" y="2878295"/>
                </a:cubicBezTo>
                <a:cubicBezTo>
                  <a:pt x="2671782" y="2767171"/>
                  <a:pt x="2671782" y="2693089"/>
                  <a:pt x="2690286" y="2637527"/>
                </a:cubicBezTo>
                <a:cubicBezTo>
                  <a:pt x="2727295" y="2563445"/>
                  <a:pt x="2801312" y="2489363"/>
                  <a:pt x="2912339" y="2489363"/>
                </a:cubicBezTo>
                <a:cubicBezTo>
                  <a:pt x="2935469" y="2484733"/>
                  <a:pt x="2956286" y="2483575"/>
                  <a:pt x="2975080" y="2484443"/>
                </a:cubicBezTo>
                <a:close/>
                <a:moveTo>
                  <a:pt x="4122198" y="1964873"/>
                </a:moveTo>
                <a:cubicBezTo>
                  <a:pt x="4177850" y="1964873"/>
                  <a:pt x="4233502" y="1983451"/>
                  <a:pt x="4289154" y="2020607"/>
                </a:cubicBezTo>
                <a:cubicBezTo>
                  <a:pt x="4344804" y="2039186"/>
                  <a:pt x="4400456" y="2094920"/>
                  <a:pt x="4437557" y="2169233"/>
                </a:cubicBezTo>
                <a:cubicBezTo>
                  <a:pt x="4567411" y="2336436"/>
                  <a:pt x="4567411" y="2336436"/>
                  <a:pt x="4567411" y="2336436"/>
                </a:cubicBezTo>
                <a:cubicBezTo>
                  <a:pt x="4752916" y="2540795"/>
                  <a:pt x="4752916" y="2540795"/>
                  <a:pt x="4752916" y="2540795"/>
                </a:cubicBezTo>
                <a:cubicBezTo>
                  <a:pt x="4827118" y="2633686"/>
                  <a:pt x="4864220" y="2707999"/>
                  <a:pt x="4882769" y="2763733"/>
                </a:cubicBezTo>
                <a:cubicBezTo>
                  <a:pt x="4882769" y="2838046"/>
                  <a:pt x="4864220" y="2930936"/>
                  <a:pt x="4771467" y="2986671"/>
                </a:cubicBezTo>
                <a:cubicBezTo>
                  <a:pt x="4697264" y="3042405"/>
                  <a:pt x="4623063" y="3060983"/>
                  <a:pt x="4567411" y="3060983"/>
                </a:cubicBezTo>
                <a:cubicBezTo>
                  <a:pt x="4548860" y="3060983"/>
                  <a:pt x="4511759" y="3060983"/>
                  <a:pt x="4474659" y="3042405"/>
                </a:cubicBezTo>
                <a:cubicBezTo>
                  <a:pt x="4437557" y="3023827"/>
                  <a:pt x="4400456" y="2986671"/>
                  <a:pt x="4344804" y="2949514"/>
                </a:cubicBezTo>
                <a:cubicBezTo>
                  <a:pt x="4289154" y="2893780"/>
                  <a:pt x="3955244" y="2466483"/>
                  <a:pt x="3955244" y="2466483"/>
                </a:cubicBezTo>
                <a:cubicBezTo>
                  <a:pt x="3899592" y="2392170"/>
                  <a:pt x="3862491" y="2317858"/>
                  <a:pt x="3862491" y="2280701"/>
                </a:cubicBezTo>
                <a:cubicBezTo>
                  <a:pt x="3862491" y="2224967"/>
                  <a:pt x="3862491" y="2187811"/>
                  <a:pt x="3881042" y="2169233"/>
                </a:cubicBezTo>
                <a:cubicBezTo>
                  <a:pt x="3899592" y="2132076"/>
                  <a:pt x="3918143" y="2113498"/>
                  <a:pt x="3936693" y="2076342"/>
                </a:cubicBezTo>
                <a:cubicBezTo>
                  <a:pt x="3973794" y="2057764"/>
                  <a:pt x="3992345" y="2039186"/>
                  <a:pt x="3992345" y="2039186"/>
                </a:cubicBezTo>
                <a:cubicBezTo>
                  <a:pt x="4029446" y="2002029"/>
                  <a:pt x="4085097" y="1983451"/>
                  <a:pt x="4122198" y="1964873"/>
                </a:cubicBezTo>
                <a:close/>
                <a:moveTo>
                  <a:pt x="146310" y="1953889"/>
                </a:moveTo>
                <a:cubicBezTo>
                  <a:pt x="201962" y="1953889"/>
                  <a:pt x="276164" y="1991027"/>
                  <a:pt x="350366" y="2046733"/>
                </a:cubicBezTo>
                <a:cubicBezTo>
                  <a:pt x="424568" y="2102439"/>
                  <a:pt x="443118" y="2176714"/>
                  <a:pt x="443118" y="2232420"/>
                </a:cubicBezTo>
                <a:cubicBezTo>
                  <a:pt x="443118" y="2288126"/>
                  <a:pt x="424568" y="2362401"/>
                  <a:pt x="368916" y="2455245"/>
                </a:cubicBezTo>
                <a:cubicBezTo>
                  <a:pt x="368916" y="2455245"/>
                  <a:pt x="181092" y="2674589"/>
                  <a:pt x="55877" y="2823429"/>
                </a:cubicBezTo>
                <a:lnTo>
                  <a:pt x="0" y="2890207"/>
                </a:lnTo>
                <a:lnTo>
                  <a:pt x="0" y="2010548"/>
                </a:lnTo>
                <a:lnTo>
                  <a:pt x="48920" y="1981743"/>
                </a:lnTo>
                <a:cubicBezTo>
                  <a:pt x="86021" y="1963174"/>
                  <a:pt x="118485" y="1953889"/>
                  <a:pt x="146310" y="1953889"/>
                </a:cubicBezTo>
                <a:close/>
                <a:moveTo>
                  <a:pt x="4987001" y="730996"/>
                </a:moveTo>
                <a:cubicBezTo>
                  <a:pt x="5079441" y="730996"/>
                  <a:pt x="5079441" y="730996"/>
                  <a:pt x="5079441" y="730996"/>
                </a:cubicBezTo>
                <a:cubicBezTo>
                  <a:pt x="5190368" y="749448"/>
                  <a:pt x="5282808" y="786350"/>
                  <a:pt x="5338271" y="804801"/>
                </a:cubicBezTo>
                <a:cubicBezTo>
                  <a:pt x="5393734" y="841703"/>
                  <a:pt x="5412222" y="897056"/>
                  <a:pt x="5412222" y="970860"/>
                </a:cubicBezTo>
                <a:cubicBezTo>
                  <a:pt x="5412222" y="1007762"/>
                  <a:pt x="5412222" y="1044664"/>
                  <a:pt x="5412222" y="1100017"/>
                </a:cubicBezTo>
                <a:cubicBezTo>
                  <a:pt x="5393734" y="1155371"/>
                  <a:pt x="5375246" y="1210724"/>
                  <a:pt x="5338271" y="1266077"/>
                </a:cubicBezTo>
                <a:cubicBezTo>
                  <a:pt x="5301295" y="1302979"/>
                  <a:pt x="5245832" y="1321430"/>
                  <a:pt x="5171880" y="1339881"/>
                </a:cubicBezTo>
                <a:cubicBezTo>
                  <a:pt x="5060954" y="1339881"/>
                  <a:pt x="5171880" y="1358332"/>
                  <a:pt x="4913050" y="1339881"/>
                </a:cubicBezTo>
                <a:cubicBezTo>
                  <a:pt x="4635731" y="1339881"/>
                  <a:pt x="4580268" y="1339881"/>
                  <a:pt x="4580268" y="1339881"/>
                </a:cubicBezTo>
                <a:cubicBezTo>
                  <a:pt x="4413877" y="1321430"/>
                  <a:pt x="4413877" y="1321430"/>
                  <a:pt x="4413877" y="1321430"/>
                </a:cubicBezTo>
                <a:cubicBezTo>
                  <a:pt x="4321437" y="1302979"/>
                  <a:pt x="4265974" y="1284528"/>
                  <a:pt x="4247486" y="1247626"/>
                </a:cubicBezTo>
                <a:cubicBezTo>
                  <a:pt x="4210510" y="1210724"/>
                  <a:pt x="4192022" y="1173821"/>
                  <a:pt x="4192022" y="1118468"/>
                </a:cubicBezTo>
                <a:cubicBezTo>
                  <a:pt x="4192022" y="1118468"/>
                  <a:pt x="4192022" y="1081566"/>
                  <a:pt x="4192022" y="1026213"/>
                </a:cubicBezTo>
                <a:cubicBezTo>
                  <a:pt x="4192022" y="970860"/>
                  <a:pt x="4210510" y="915507"/>
                  <a:pt x="4247486" y="860154"/>
                </a:cubicBezTo>
                <a:cubicBezTo>
                  <a:pt x="4265974" y="823252"/>
                  <a:pt x="4321437" y="786350"/>
                  <a:pt x="4395389" y="786350"/>
                </a:cubicBezTo>
                <a:cubicBezTo>
                  <a:pt x="4487828" y="767899"/>
                  <a:pt x="4561780" y="767899"/>
                  <a:pt x="4617243" y="767899"/>
                </a:cubicBezTo>
                <a:cubicBezTo>
                  <a:pt x="4783634" y="749448"/>
                  <a:pt x="4876074" y="730996"/>
                  <a:pt x="4987001" y="730996"/>
                </a:cubicBezTo>
                <a:close/>
                <a:moveTo>
                  <a:pt x="3807960" y="0"/>
                </a:moveTo>
                <a:lnTo>
                  <a:pt x="4404064" y="0"/>
                </a:lnTo>
                <a:lnTo>
                  <a:pt x="4368291" y="41360"/>
                </a:lnTo>
                <a:cubicBezTo>
                  <a:pt x="4352100" y="60329"/>
                  <a:pt x="4338800" y="76226"/>
                  <a:pt x="4329548" y="87787"/>
                </a:cubicBezTo>
                <a:cubicBezTo>
                  <a:pt x="4255530" y="161780"/>
                  <a:pt x="4181513" y="198776"/>
                  <a:pt x="4107495" y="198776"/>
                </a:cubicBezTo>
                <a:cubicBezTo>
                  <a:pt x="4033478" y="217275"/>
                  <a:pt x="3959460" y="180278"/>
                  <a:pt x="3885443" y="106285"/>
                </a:cubicBezTo>
                <a:cubicBezTo>
                  <a:pt x="3857687" y="78538"/>
                  <a:pt x="3834556" y="50790"/>
                  <a:pt x="3818365" y="23043"/>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solidFill>
                <a:schemeClr val="accent3"/>
              </a:solidFill>
            </a:endParaRPr>
          </a:p>
        </p:txBody>
      </p:sp>
      <p:sp>
        <p:nvSpPr>
          <p:cNvPr id="2" name="Title 1">
            <a:extLst>
              <a:ext uri="{FF2B5EF4-FFF2-40B4-BE49-F238E27FC236}">
                <a16:creationId xmlns:a16="http://schemas.microsoft.com/office/drawing/2014/main" id="{9CCE1DFD-26DC-F459-7BC7-BC8F39E35F52}"/>
              </a:ext>
            </a:extLst>
          </p:cNvPr>
          <p:cNvSpPr>
            <a:spLocks noGrp="1"/>
          </p:cNvSpPr>
          <p:nvPr>
            <p:ph type="title"/>
          </p:nvPr>
        </p:nvSpPr>
        <p:spPr>
          <a:xfrm>
            <a:off x="720000" y="619201"/>
            <a:ext cx="3095626" cy="1477328"/>
          </a:xfrm>
        </p:spPr>
        <p:txBody>
          <a:bodyPr>
            <a:normAutofit/>
          </a:bodyPr>
          <a:lstStyle/>
          <a:p>
            <a:r>
              <a:rPr lang="en-GB" dirty="0"/>
              <a:t>Example </a:t>
            </a:r>
          </a:p>
        </p:txBody>
      </p:sp>
      <p:sp>
        <p:nvSpPr>
          <p:cNvPr id="3" name="Content Placeholder 2">
            <a:extLst>
              <a:ext uri="{FF2B5EF4-FFF2-40B4-BE49-F238E27FC236}">
                <a16:creationId xmlns:a16="http://schemas.microsoft.com/office/drawing/2014/main" id="{7303FA97-D698-C62D-A8C9-804752E2A3BF}"/>
              </a:ext>
            </a:extLst>
          </p:cNvPr>
          <p:cNvSpPr>
            <a:spLocks noGrp="1"/>
          </p:cNvSpPr>
          <p:nvPr>
            <p:ph idx="1"/>
          </p:nvPr>
        </p:nvSpPr>
        <p:spPr>
          <a:xfrm>
            <a:off x="6444000" y="633600"/>
            <a:ext cx="4991962" cy="5135374"/>
          </a:xfrm>
        </p:spPr>
        <p:txBody>
          <a:bodyPr>
            <a:normAutofit/>
          </a:bodyPr>
          <a:lstStyle/>
          <a:p>
            <a:r>
              <a:rPr lang="en-GB" dirty="0"/>
              <a:t>A firm receives £300 from their client Mr Williams on account of costs.</a:t>
            </a:r>
          </a:p>
          <a:p>
            <a:r>
              <a:rPr lang="en-GB" dirty="0"/>
              <a:t>This is a receipt of client money</a:t>
            </a:r>
          </a:p>
          <a:p>
            <a:r>
              <a:rPr lang="en-GB" dirty="0"/>
              <a:t>The firm will hold the money for Mr Williams in its client account</a:t>
            </a:r>
          </a:p>
          <a:p>
            <a:endParaRPr lang="en-GB" dirty="0"/>
          </a:p>
          <a:p>
            <a:r>
              <a:rPr lang="en-GB" dirty="0"/>
              <a:t>How would the firm set this out in their accounts?</a:t>
            </a:r>
          </a:p>
          <a:p>
            <a:endParaRPr lang="en-GB" dirty="0"/>
          </a:p>
        </p:txBody>
      </p:sp>
    </p:spTree>
    <p:extLst>
      <p:ext uri="{BB962C8B-B14F-4D97-AF65-F5344CB8AC3E}">
        <p14:creationId xmlns:p14="http://schemas.microsoft.com/office/powerpoint/2010/main" val="36348216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68B28-E17C-273C-2802-0F5278D22735}"/>
              </a:ext>
            </a:extLst>
          </p:cNvPr>
          <p:cNvSpPr>
            <a:spLocks noGrp="1"/>
          </p:cNvSpPr>
          <p:nvPr>
            <p:ph type="title"/>
          </p:nvPr>
        </p:nvSpPr>
        <p:spPr/>
        <p:txBody>
          <a:bodyPr/>
          <a:lstStyle/>
          <a:p>
            <a:r>
              <a:rPr lang="en-GB" dirty="0"/>
              <a:t>Payments of Money</a:t>
            </a:r>
          </a:p>
        </p:txBody>
      </p:sp>
      <p:sp>
        <p:nvSpPr>
          <p:cNvPr id="3" name="Content Placeholder 2">
            <a:extLst>
              <a:ext uri="{FF2B5EF4-FFF2-40B4-BE49-F238E27FC236}">
                <a16:creationId xmlns:a16="http://schemas.microsoft.com/office/drawing/2014/main" id="{AC6A5314-5F42-ACB9-7DF1-B6C329C012AA}"/>
              </a:ext>
            </a:extLst>
          </p:cNvPr>
          <p:cNvSpPr>
            <a:spLocks noGrp="1"/>
          </p:cNvSpPr>
          <p:nvPr>
            <p:ph idx="1"/>
          </p:nvPr>
        </p:nvSpPr>
        <p:spPr/>
        <p:txBody>
          <a:bodyPr>
            <a:normAutofit fontScale="92500" lnSpcReduction="20000"/>
          </a:bodyPr>
          <a:lstStyle/>
          <a:p>
            <a:r>
              <a:rPr lang="en-GB" dirty="0"/>
              <a:t>First Step- identify whether the payment is to be made into the firm’s own business bank account or from its client bank account. </a:t>
            </a:r>
          </a:p>
          <a:p>
            <a:r>
              <a:rPr lang="en-GB" dirty="0"/>
              <a:t>The payment is then recorded in the appropriate cash account. </a:t>
            </a:r>
          </a:p>
          <a:p>
            <a:r>
              <a:rPr lang="en-GB" dirty="0"/>
              <a:t>The entry on the cash account for a payment is a CR entry</a:t>
            </a:r>
          </a:p>
          <a:p>
            <a:r>
              <a:rPr lang="en-GB" dirty="0"/>
              <a:t>The corresponding entry is a DR in the ledger account of the client on whose behalf the money was paid. </a:t>
            </a:r>
          </a:p>
          <a:p>
            <a:r>
              <a:rPr lang="en-GB" dirty="0"/>
              <a:t>If the payment is made from the business bank account the resulting DR balance on the business columns of the client ledger account will show that the client owes the firm money, it is a debtor. </a:t>
            </a:r>
          </a:p>
        </p:txBody>
      </p:sp>
    </p:spTree>
    <p:extLst>
      <p:ext uri="{BB962C8B-B14F-4D97-AF65-F5344CB8AC3E}">
        <p14:creationId xmlns:p14="http://schemas.microsoft.com/office/powerpoint/2010/main" val="2686630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D59004-8F6E-F665-155A-D783297E6837}"/>
              </a:ext>
            </a:extLst>
          </p:cNvPr>
          <p:cNvSpPr>
            <a:spLocks noGrp="1"/>
          </p:cNvSpPr>
          <p:nvPr>
            <p:ph type="title"/>
          </p:nvPr>
        </p:nvSpPr>
        <p:spPr>
          <a:xfrm>
            <a:off x="720000" y="619200"/>
            <a:ext cx="10728322" cy="681586"/>
          </a:xfrm>
        </p:spPr>
        <p:txBody>
          <a:bodyPr wrap="square">
            <a:normAutofit/>
          </a:bodyPr>
          <a:lstStyle/>
          <a:p>
            <a:r>
              <a:rPr lang="en-GB" dirty="0"/>
              <a:t>Payment of Money </a:t>
            </a:r>
          </a:p>
        </p:txBody>
      </p:sp>
      <p:sp useBgFill="1">
        <p:nvSpPr>
          <p:cNvPr id="17"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18" name="Content Placeholder 2">
            <a:extLst>
              <a:ext uri="{FF2B5EF4-FFF2-40B4-BE49-F238E27FC236}">
                <a16:creationId xmlns:a16="http://schemas.microsoft.com/office/drawing/2014/main" id="{17223CC6-7DDA-4CE7-AA03-7EC4882C2CC4}"/>
              </a:ext>
            </a:extLst>
          </p:cNvPr>
          <p:cNvGraphicFramePr>
            <a:graphicFrameLocks noGrp="1"/>
          </p:cNvGraphicFramePr>
          <p:nvPr>
            <p:ph idx="1"/>
            <p:extLst>
              <p:ext uri="{D42A27DB-BD31-4B8C-83A1-F6EECF244321}">
                <p14:modId xmlns:p14="http://schemas.microsoft.com/office/powerpoint/2010/main" val="575720961"/>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8616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4E63D4-B9E7-8C5D-70FD-F372A824FA5B}"/>
              </a:ext>
            </a:extLst>
          </p:cNvPr>
          <p:cNvSpPr>
            <a:spLocks noGrp="1"/>
          </p:cNvSpPr>
          <p:nvPr>
            <p:ph type="title"/>
          </p:nvPr>
        </p:nvSpPr>
        <p:spPr>
          <a:xfrm>
            <a:off x="720000" y="619200"/>
            <a:ext cx="10728322" cy="681586"/>
          </a:xfrm>
        </p:spPr>
        <p:txBody>
          <a:bodyPr wrap="square">
            <a:normAutofit/>
          </a:bodyPr>
          <a:lstStyle/>
          <a:p>
            <a:r>
              <a:rPr lang="en-GB" dirty="0"/>
              <a:t>Recording the firm’s professional charges</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A5D80D30-6ABC-7BC5-D6C0-41F656D4C44A}"/>
              </a:ext>
            </a:extLst>
          </p:cNvPr>
          <p:cNvGraphicFramePr>
            <a:graphicFrameLocks noGrp="1"/>
          </p:cNvGraphicFramePr>
          <p:nvPr>
            <p:ph idx="1"/>
            <p:extLst>
              <p:ext uri="{D42A27DB-BD31-4B8C-83A1-F6EECF244321}">
                <p14:modId xmlns:p14="http://schemas.microsoft.com/office/powerpoint/2010/main" val="2596776607"/>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47768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D1035C-3BF0-4FE0-B3A3-1062F860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2665CC-221F-2ED6-7B9E-85D8DEE49531}"/>
              </a:ext>
            </a:extLst>
          </p:cNvPr>
          <p:cNvSpPr>
            <a:spLocks noGrp="1"/>
          </p:cNvSpPr>
          <p:nvPr>
            <p:ph type="title"/>
          </p:nvPr>
        </p:nvSpPr>
        <p:spPr>
          <a:xfrm>
            <a:off x="720000" y="619200"/>
            <a:ext cx="4991961" cy="1477328"/>
          </a:xfrm>
        </p:spPr>
        <p:txBody>
          <a:bodyPr wrap="square" anchor="ctr">
            <a:normAutofit/>
          </a:bodyPr>
          <a:lstStyle/>
          <a:p>
            <a:r>
              <a:rPr lang="en-GB" dirty="0"/>
              <a:t>Example </a:t>
            </a:r>
          </a:p>
        </p:txBody>
      </p:sp>
      <p:sp>
        <p:nvSpPr>
          <p:cNvPr id="3" name="Content Placeholder 2">
            <a:extLst>
              <a:ext uri="{FF2B5EF4-FFF2-40B4-BE49-F238E27FC236}">
                <a16:creationId xmlns:a16="http://schemas.microsoft.com/office/drawing/2014/main" id="{546F9D58-341B-C406-33A9-E8F1F751E8A4}"/>
              </a:ext>
            </a:extLst>
          </p:cNvPr>
          <p:cNvSpPr>
            <a:spLocks noGrp="1"/>
          </p:cNvSpPr>
          <p:nvPr>
            <p:ph idx="1"/>
          </p:nvPr>
        </p:nvSpPr>
        <p:spPr>
          <a:xfrm>
            <a:off x="720000" y="2541600"/>
            <a:ext cx="4991962" cy="3216273"/>
          </a:xfrm>
        </p:spPr>
        <p:txBody>
          <a:bodyPr>
            <a:normAutofit/>
          </a:bodyPr>
          <a:lstStyle/>
          <a:p>
            <a:r>
              <a:rPr lang="en-GB" dirty="0"/>
              <a:t>A firm issues a bill for £400 profit costs plus £80 VAT to a client: Evans</a:t>
            </a:r>
          </a:p>
          <a:p>
            <a:r>
              <a:rPr lang="en-GB" dirty="0"/>
              <a:t>DR Evans Ledger account £400</a:t>
            </a:r>
          </a:p>
          <a:p>
            <a:r>
              <a:rPr lang="en-GB" dirty="0"/>
              <a:t>DR Evans Ledger Account £80</a:t>
            </a:r>
          </a:p>
          <a:p>
            <a:r>
              <a:rPr lang="en-GB" dirty="0"/>
              <a:t>CR Profit costs account £400</a:t>
            </a:r>
          </a:p>
          <a:p>
            <a:r>
              <a:rPr lang="en-GB" dirty="0"/>
              <a:t>CR HMRC account £80</a:t>
            </a:r>
          </a:p>
        </p:txBody>
      </p:sp>
      <p:pic>
        <p:nvPicPr>
          <p:cNvPr id="5" name="Picture 4" descr="Antique cash register keys">
            <a:extLst>
              <a:ext uri="{FF2B5EF4-FFF2-40B4-BE49-F238E27FC236}">
                <a16:creationId xmlns:a16="http://schemas.microsoft.com/office/drawing/2014/main" id="{8C9913E2-210F-6700-53F4-F1B1706B9550}"/>
              </a:ext>
            </a:extLst>
          </p:cNvPr>
          <p:cNvPicPr>
            <a:picLocks noChangeAspect="1"/>
          </p:cNvPicPr>
          <p:nvPr/>
        </p:nvPicPr>
        <p:blipFill rotWithShape="1">
          <a:blip r:embed="rId2"/>
          <a:srcRect l="20863" r="24225"/>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13528683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C5F5B-DEFF-EFD2-0CE8-5E2BE8769980}"/>
              </a:ext>
            </a:extLst>
          </p:cNvPr>
          <p:cNvSpPr>
            <a:spLocks noGrp="1"/>
          </p:cNvSpPr>
          <p:nvPr>
            <p:ph type="title"/>
          </p:nvPr>
        </p:nvSpPr>
        <p:spPr>
          <a:xfrm>
            <a:off x="720000" y="619200"/>
            <a:ext cx="10728322" cy="696483"/>
          </a:xfrm>
        </p:spPr>
        <p:txBody>
          <a:bodyPr/>
          <a:lstStyle/>
          <a:p>
            <a:r>
              <a:rPr lang="en-GB" dirty="0"/>
              <a:t>Worked Example</a:t>
            </a:r>
          </a:p>
        </p:txBody>
      </p:sp>
      <p:graphicFrame>
        <p:nvGraphicFramePr>
          <p:cNvPr id="4" name="Table 4">
            <a:extLst>
              <a:ext uri="{FF2B5EF4-FFF2-40B4-BE49-F238E27FC236}">
                <a16:creationId xmlns:a16="http://schemas.microsoft.com/office/drawing/2014/main" id="{F700FF0A-3310-E472-5CF2-CF60CE581727}"/>
              </a:ext>
            </a:extLst>
          </p:cNvPr>
          <p:cNvGraphicFramePr>
            <a:graphicFrameLocks noGrp="1"/>
          </p:cNvGraphicFramePr>
          <p:nvPr>
            <p:ph idx="1"/>
            <p:extLst>
              <p:ext uri="{D42A27DB-BD31-4B8C-83A1-F6EECF244321}">
                <p14:modId xmlns:p14="http://schemas.microsoft.com/office/powerpoint/2010/main" val="678732066"/>
              </p:ext>
            </p:extLst>
          </p:nvPr>
        </p:nvGraphicFramePr>
        <p:xfrm>
          <a:off x="582578" y="1521934"/>
          <a:ext cx="10728320" cy="1381760"/>
        </p:xfrm>
        <a:graphic>
          <a:graphicData uri="http://schemas.openxmlformats.org/drawingml/2006/table">
            <a:tbl>
              <a:tblPr firstRow="1" bandRow="1">
                <a:tableStyleId>{5C22544A-7EE6-4342-B048-85BDC9FD1C3A}</a:tableStyleId>
              </a:tblPr>
              <a:tblGrid>
                <a:gridCol w="1341040">
                  <a:extLst>
                    <a:ext uri="{9D8B030D-6E8A-4147-A177-3AD203B41FA5}">
                      <a16:colId xmlns:a16="http://schemas.microsoft.com/office/drawing/2014/main" val="109440031"/>
                    </a:ext>
                  </a:extLst>
                </a:gridCol>
                <a:gridCol w="1341040">
                  <a:extLst>
                    <a:ext uri="{9D8B030D-6E8A-4147-A177-3AD203B41FA5}">
                      <a16:colId xmlns:a16="http://schemas.microsoft.com/office/drawing/2014/main" val="1349585088"/>
                    </a:ext>
                  </a:extLst>
                </a:gridCol>
                <a:gridCol w="1341040">
                  <a:extLst>
                    <a:ext uri="{9D8B030D-6E8A-4147-A177-3AD203B41FA5}">
                      <a16:colId xmlns:a16="http://schemas.microsoft.com/office/drawing/2014/main" val="1042173777"/>
                    </a:ext>
                  </a:extLst>
                </a:gridCol>
                <a:gridCol w="1341040">
                  <a:extLst>
                    <a:ext uri="{9D8B030D-6E8A-4147-A177-3AD203B41FA5}">
                      <a16:colId xmlns:a16="http://schemas.microsoft.com/office/drawing/2014/main" val="4027299602"/>
                    </a:ext>
                  </a:extLst>
                </a:gridCol>
                <a:gridCol w="1341040">
                  <a:extLst>
                    <a:ext uri="{9D8B030D-6E8A-4147-A177-3AD203B41FA5}">
                      <a16:colId xmlns:a16="http://schemas.microsoft.com/office/drawing/2014/main" val="3981935060"/>
                    </a:ext>
                  </a:extLst>
                </a:gridCol>
                <a:gridCol w="1341040">
                  <a:extLst>
                    <a:ext uri="{9D8B030D-6E8A-4147-A177-3AD203B41FA5}">
                      <a16:colId xmlns:a16="http://schemas.microsoft.com/office/drawing/2014/main" val="2717033801"/>
                    </a:ext>
                  </a:extLst>
                </a:gridCol>
                <a:gridCol w="1341040">
                  <a:extLst>
                    <a:ext uri="{9D8B030D-6E8A-4147-A177-3AD203B41FA5}">
                      <a16:colId xmlns:a16="http://schemas.microsoft.com/office/drawing/2014/main" val="4248100569"/>
                    </a:ext>
                  </a:extLst>
                </a:gridCol>
                <a:gridCol w="1341040">
                  <a:extLst>
                    <a:ext uri="{9D8B030D-6E8A-4147-A177-3AD203B41FA5}">
                      <a16:colId xmlns:a16="http://schemas.microsoft.com/office/drawing/2014/main" val="2164065278"/>
                    </a:ext>
                  </a:extLst>
                </a:gridCol>
              </a:tblGrid>
              <a:tr h="370840">
                <a:tc gridSpan="2">
                  <a:txBody>
                    <a:bodyPr/>
                    <a:lstStyle/>
                    <a:p>
                      <a:r>
                        <a:rPr lang="en-GB" dirty="0"/>
                        <a:t>Client: Evans</a:t>
                      </a:r>
                    </a:p>
                  </a:txBody>
                  <a:tcPr/>
                </a:tc>
                <a:tc hMerge="1">
                  <a:txBody>
                    <a:bodyPr/>
                    <a:lstStyle/>
                    <a:p>
                      <a:endParaRPr lang="en-GB" dirty="0"/>
                    </a:p>
                  </a:txBody>
                  <a:tcPr/>
                </a:tc>
                <a:tc gridSpan="3">
                  <a:txBody>
                    <a:bodyPr/>
                    <a:lstStyle/>
                    <a:p>
                      <a:r>
                        <a:rPr lang="en-GB" dirty="0"/>
                        <a:t>Business Account</a:t>
                      </a:r>
                    </a:p>
                  </a:txBody>
                  <a:tcPr/>
                </a:tc>
                <a:tc hMerge="1">
                  <a:txBody>
                    <a:bodyPr/>
                    <a:lstStyle/>
                    <a:p>
                      <a:endParaRPr lang="en-GB" dirty="0"/>
                    </a:p>
                  </a:txBody>
                  <a:tcPr/>
                </a:tc>
                <a:tc hMerge="1">
                  <a:txBody>
                    <a:bodyPr/>
                    <a:lstStyle/>
                    <a:p>
                      <a:endParaRPr lang="en-GB" dirty="0"/>
                    </a:p>
                  </a:txBody>
                  <a:tcPr/>
                </a:tc>
                <a:tc gridSpan="3">
                  <a:txBody>
                    <a:bodyPr/>
                    <a:lstStyle/>
                    <a:p>
                      <a:r>
                        <a:rPr lang="en-GB" dirty="0"/>
                        <a:t>Client Account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470696425"/>
                  </a:ext>
                </a:extLst>
              </a:tr>
              <a:tr h="370840">
                <a:tc>
                  <a:txBody>
                    <a:bodyPr/>
                    <a:lstStyle/>
                    <a:p>
                      <a:r>
                        <a:rPr lang="en-GB" dirty="0"/>
                        <a:t>Date </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extLst>
                  <a:ext uri="{0D108BD9-81ED-4DB2-BD59-A6C34878D82A}">
                    <a16:rowId xmlns:a16="http://schemas.microsoft.com/office/drawing/2014/main" val="51418264"/>
                  </a:ext>
                </a:extLst>
              </a:tr>
              <a:tr h="370840">
                <a:tc>
                  <a:txBody>
                    <a:bodyPr/>
                    <a:lstStyle/>
                    <a:p>
                      <a:endParaRPr lang="en-GB"/>
                    </a:p>
                  </a:txBody>
                  <a:tcPr/>
                </a:tc>
                <a:tc>
                  <a:txBody>
                    <a:bodyPr/>
                    <a:lstStyle/>
                    <a:p>
                      <a:r>
                        <a:rPr lang="en-GB" dirty="0"/>
                        <a:t>Profit costs</a:t>
                      </a:r>
                    </a:p>
                    <a:p>
                      <a:r>
                        <a:rPr lang="en-GB" dirty="0"/>
                        <a:t>VAT</a:t>
                      </a:r>
                    </a:p>
                  </a:txBody>
                  <a:tcPr/>
                </a:tc>
                <a:tc>
                  <a:txBody>
                    <a:bodyPr/>
                    <a:lstStyle/>
                    <a:p>
                      <a:r>
                        <a:rPr lang="en-GB" dirty="0"/>
                        <a:t>400</a:t>
                      </a:r>
                    </a:p>
                    <a:p>
                      <a:r>
                        <a:rPr lang="en-GB" dirty="0"/>
                        <a:t>80</a:t>
                      </a:r>
                    </a:p>
                  </a:txBody>
                  <a:tcPr/>
                </a:tc>
                <a:tc>
                  <a:txBody>
                    <a:bodyPr/>
                    <a:lstStyle/>
                    <a:p>
                      <a:endParaRPr lang="en-GB"/>
                    </a:p>
                  </a:txBody>
                  <a:tcPr/>
                </a:tc>
                <a:tc>
                  <a:txBody>
                    <a:bodyPr/>
                    <a:lstStyle/>
                    <a:p>
                      <a:r>
                        <a:rPr lang="en-GB" dirty="0"/>
                        <a:t>400DR</a:t>
                      </a:r>
                    </a:p>
                    <a:p>
                      <a:r>
                        <a:rPr lang="en-GB" dirty="0"/>
                        <a:t>80DR</a:t>
                      </a:r>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502662729"/>
                  </a:ext>
                </a:extLst>
              </a:tr>
            </a:tbl>
          </a:graphicData>
        </a:graphic>
      </p:graphicFrame>
      <p:graphicFrame>
        <p:nvGraphicFramePr>
          <p:cNvPr id="5" name="Table 5">
            <a:extLst>
              <a:ext uri="{FF2B5EF4-FFF2-40B4-BE49-F238E27FC236}">
                <a16:creationId xmlns:a16="http://schemas.microsoft.com/office/drawing/2014/main" id="{2792DBD8-B9F3-53E6-12A9-1893C8D63A5D}"/>
              </a:ext>
            </a:extLst>
          </p:cNvPr>
          <p:cNvGraphicFramePr>
            <a:graphicFrameLocks noGrp="1"/>
          </p:cNvGraphicFramePr>
          <p:nvPr>
            <p:extLst>
              <p:ext uri="{D42A27DB-BD31-4B8C-83A1-F6EECF244321}">
                <p14:modId xmlns:p14="http://schemas.microsoft.com/office/powerpoint/2010/main" val="1438654995"/>
              </p:ext>
            </p:extLst>
          </p:nvPr>
        </p:nvGraphicFramePr>
        <p:xfrm>
          <a:off x="582577" y="3252357"/>
          <a:ext cx="10811240" cy="1112520"/>
        </p:xfrm>
        <a:graphic>
          <a:graphicData uri="http://schemas.openxmlformats.org/drawingml/2006/table">
            <a:tbl>
              <a:tblPr firstRow="1" bandRow="1">
                <a:tableStyleId>{5C22544A-7EE6-4342-B048-85BDC9FD1C3A}</a:tableStyleId>
              </a:tblPr>
              <a:tblGrid>
                <a:gridCol w="2162248">
                  <a:extLst>
                    <a:ext uri="{9D8B030D-6E8A-4147-A177-3AD203B41FA5}">
                      <a16:colId xmlns:a16="http://schemas.microsoft.com/office/drawing/2014/main" val="2475445881"/>
                    </a:ext>
                  </a:extLst>
                </a:gridCol>
                <a:gridCol w="4544061">
                  <a:extLst>
                    <a:ext uri="{9D8B030D-6E8A-4147-A177-3AD203B41FA5}">
                      <a16:colId xmlns:a16="http://schemas.microsoft.com/office/drawing/2014/main" val="3680844962"/>
                    </a:ext>
                  </a:extLst>
                </a:gridCol>
                <a:gridCol w="1341997">
                  <a:extLst>
                    <a:ext uri="{9D8B030D-6E8A-4147-A177-3AD203B41FA5}">
                      <a16:colId xmlns:a16="http://schemas.microsoft.com/office/drawing/2014/main" val="3566148516"/>
                    </a:ext>
                  </a:extLst>
                </a:gridCol>
                <a:gridCol w="1368311">
                  <a:extLst>
                    <a:ext uri="{9D8B030D-6E8A-4147-A177-3AD203B41FA5}">
                      <a16:colId xmlns:a16="http://schemas.microsoft.com/office/drawing/2014/main" val="2866457476"/>
                    </a:ext>
                  </a:extLst>
                </a:gridCol>
                <a:gridCol w="1394623">
                  <a:extLst>
                    <a:ext uri="{9D8B030D-6E8A-4147-A177-3AD203B41FA5}">
                      <a16:colId xmlns:a16="http://schemas.microsoft.com/office/drawing/2014/main" val="2069864876"/>
                    </a:ext>
                  </a:extLst>
                </a:gridCol>
              </a:tblGrid>
              <a:tr h="370840">
                <a:tc>
                  <a:txBody>
                    <a:bodyPr/>
                    <a:lstStyle/>
                    <a:p>
                      <a:r>
                        <a:rPr lang="en-GB" dirty="0"/>
                        <a:t>Profit Costs</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540919379"/>
                  </a:ext>
                </a:extLst>
              </a:tr>
              <a:tr h="370840">
                <a:tc>
                  <a:txBody>
                    <a:bodyPr/>
                    <a:lstStyle/>
                    <a:p>
                      <a:r>
                        <a:rPr lang="en-GB" dirty="0"/>
                        <a:t>Date </a:t>
                      </a:r>
                    </a:p>
                  </a:txBody>
                  <a:tcPr/>
                </a:tc>
                <a:tc>
                  <a:txBody>
                    <a:bodyPr/>
                    <a:lstStyle/>
                    <a:p>
                      <a:r>
                        <a:rPr lang="en-GB" dirty="0"/>
                        <a:t>Details </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extLst>
                  <a:ext uri="{0D108BD9-81ED-4DB2-BD59-A6C34878D82A}">
                    <a16:rowId xmlns:a16="http://schemas.microsoft.com/office/drawing/2014/main" val="1703766094"/>
                  </a:ext>
                </a:extLst>
              </a:tr>
              <a:tr h="370840">
                <a:tc>
                  <a:txBody>
                    <a:bodyPr/>
                    <a:lstStyle/>
                    <a:p>
                      <a:endParaRPr lang="en-GB"/>
                    </a:p>
                  </a:txBody>
                  <a:tcPr/>
                </a:tc>
                <a:tc>
                  <a:txBody>
                    <a:bodyPr/>
                    <a:lstStyle/>
                    <a:p>
                      <a:r>
                        <a:rPr lang="en-GB" dirty="0"/>
                        <a:t>Evans</a:t>
                      </a:r>
                    </a:p>
                  </a:txBody>
                  <a:tcPr/>
                </a:tc>
                <a:tc>
                  <a:txBody>
                    <a:bodyPr/>
                    <a:lstStyle/>
                    <a:p>
                      <a:endParaRPr lang="en-GB"/>
                    </a:p>
                  </a:txBody>
                  <a:tcPr/>
                </a:tc>
                <a:tc>
                  <a:txBody>
                    <a:bodyPr/>
                    <a:lstStyle/>
                    <a:p>
                      <a:r>
                        <a:rPr lang="en-GB" dirty="0"/>
                        <a:t>400</a:t>
                      </a:r>
                    </a:p>
                  </a:txBody>
                  <a:tcPr/>
                </a:tc>
                <a:tc>
                  <a:txBody>
                    <a:bodyPr/>
                    <a:lstStyle/>
                    <a:p>
                      <a:r>
                        <a:rPr lang="en-GB" dirty="0"/>
                        <a:t>400CR</a:t>
                      </a:r>
                    </a:p>
                  </a:txBody>
                  <a:tcPr/>
                </a:tc>
                <a:extLst>
                  <a:ext uri="{0D108BD9-81ED-4DB2-BD59-A6C34878D82A}">
                    <a16:rowId xmlns:a16="http://schemas.microsoft.com/office/drawing/2014/main" val="1771332847"/>
                  </a:ext>
                </a:extLst>
              </a:tr>
            </a:tbl>
          </a:graphicData>
        </a:graphic>
      </p:graphicFrame>
      <p:graphicFrame>
        <p:nvGraphicFramePr>
          <p:cNvPr id="6" name="Table 6">
            <a:extLst>
              <a:ext uri="{FF2B5EF4-FFF2-40B4-BE49-F238E27FC236}">
                <a16:creationId xmlns:a16="http://schemas.microsoft.com/office/drawing/2014/main" id="{CDF192DE-7E82-DEA7-2B45-941D41CB91DC}"/>
              </a:ext>
            </a:extLst>
          </p:cNvPr>
          <p:cNvGraphicFramePr>
            <a:graphicFrameLocks noGrp="1"/>
          </p:cNvGraphicFramePr>
          <p:nvPr>
            <p:extLst>
              <p:ext uri="{D42A27DB-BD31-4B8C-83A1-F6EECF244321}">
                <p14:modId xmlns:p14="http://schemas.microsoft.com/office/powerpoint/2010/main" val="3888260008"/>
              </p:ext>
            </p:extLst>
          </p:nvPr>
        </p:nvGraphicFramePr>
        <p:xfrm>
          <a:off x="582576" y="4840368"/>
          <a:ext cx="10811240" cy="1112520"/>
        </p:xfrm>
        <a:graphic>
          <a:graphicData uri="http://schemas.openxmlformats.org/drawingml/2006/table">
            <a:tbl>
              <a:tblPr firstRow="1" bandRow="1">
                <a:tableStyleId>{5C22544A-7EE6-4342-B048-85BDC9FD1C3A}</a:tableStyleId>
              </a:tblPr>
              <a:tblGrid>
                <a:gridCol w="2162248">
                  <a:extLst>
                    <a:ext uri="{9D8B030D-6E8A-4147-A177-3AD203B41FA5}">
                      <a16:colId xmlns:a16="http://schemas.microsoft.com/office/drawing/2014/main" val="1510940049"/>
                    </a:ext>
                  </a:extLst>
                </a:gridCol>
                <a:gridCol w="4576954">
                  <a:extLst>
                    <a:ext uri="{9D8B030D-6E8A-4147-A177-3AD203B41FA5}">
                      <a16:colId xmlns:a16="http://schemas.microsoft.com/office/drawing/2014/main" val="4000424243"/>
                    </a:ext>
                  </a:extLst>
                </a:gridCol>
                <a:gridCol w="1335419">
                  <a:extLst>
                    <a:ext uri="{9D8B030D-6E8A-4147-A177-3AD203B41FA5}">
                      <a16:colId xmlns:a16="http://schemas.microsoft.com/office/drawing/2014/main" val="97146198"/>
                    </a:ext>
                  </a:extLst>
                </a:gridCol>
                <a:gridCol w="1322262">
                  <a:extLst>
                    <a:ext uri="{9D8B030D-6E8A-4147-A177-3AD203B41FA5}">
                      <a16:colId xmlns:a16="http://schemas.microsoft.com/office/drawing/2014/main" val="2405575137"/>
                    </a:ext>
                  </a:extLst>
                </a:gridCol>
                <a:gridCol w="1414357">
                  <a:extLst>
                    <a:ext uri="{9D8B030D-6E8A-4147-A177-3AD203B41FA5}">
                      <a16:colId xmlns:a16="http://schemas.microsoft.com/office/drawing/2014/main" val="2593232937"/>
                    </a:ext>
                  </a:extLst>
                </a:gridCol>
              </a:tblGrid>
              <a:tr h="370840">
                <a:tc>
                  <a:txBody>
                    <a:bodyPr/>
                    <a:lstStyle/>
                    <a:p>
                      <a:r>
                        <a:rPr lang="en-GB" dirty="0"/>
                        <a:t>HMRC</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083259780"/>
                  </a:ext>
                </a:extLst>
              </a:tr>
              <a:tr h="370840">
                <a:tc>
                  <a:txBody>
                    <a:bodyPr/>
                    <a:lstStyle/>
                    <a:p>
                      <a:r>
                        <a:rPr lang="en-GB" dirty="0"/>
                        <a:t>Date</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extLst>
                  <a:ext uri="{0D108BD9-81ED-4DB2-BD59-A6C34878D82A}">
                    <a16:rowId xmlns:a16="http://schemas.microsoft.com/office/drawing/2014/main" val="1887443782"/>
                  </a:ext>
                </a:extLst>
              </a:tr>
              <a:tr h="370840">
                <a:tc>
                  <a:txBody>
                    <a:bodyPr/>
                    <a:lstStyle/>
                    <a:p>
                      <a:endParaRPr lang="en-GB"/>
                    </a:p>
                  </a:txBody>
                  <a:tcPr/>
                </a:tc>
                <a:tc>
                  <a:txBody>
                    <a:bodyPr/>
                    <a:lstStyle/>
                    <a:p>
                      <a:r>
                        <a:rPr lang="en-GB" dirty="0"/>
                        <a:t>Evans</a:t>
                      </a:r>
                    </a:p>
                  </a:txBody>
                  <a:tcPr/>
                </a:tc>
                <a:tc>
                  <a:txBody>
                    <a:bodyPr/>
                    <a:lstStyle/>
                    <a:p>
                      <a:endParaRPr lang="en-GB"/>
                    </a:p>
                  </a:txBody>
                  <a:tcPr/>
                </a:tc>
                <a:tc>
                  <a:txBody>
                    <a:bodyPr/>
                    <a:lstStyle/>
                    <a:p>
                      <a:r>
                        <a:rPr lang="en-GB" dirty="0"/>
                        <a:t>80</a:t>
                      </a:r>
                    </a:p>
                  </a:txBody>
                  <a:tcPr/>
                </a:tc>
                <a:tc>
                  <a:txBody>
                    <a:bodyPr/>
                    <a:lstStyle/>
                    <a:p>
                      <a:r>
                        <a:rPr lang="en-GB" dirty="0"/>
                        <a:t>80CR</a:t>
                      </a:r>
                    </a:p>
                  </a:txBody>
                  <a:tcPr/>
                </a:tc>
                <a:extLst>
                  <a:ext uri="{0D108BD9-81ED-4DB2-BD59-A6C34878D82A}">
                    <a16:rowId xmlns:a16="http://schemas.microsoft.com/office/drawing/2014/main" val="1853450049"/>
                  </a:ext>
                </a:extLst>
              </a:tr>
            </a:tbl>
          </a:graphicData>
        </a:graphic>
      </p:graphicFrame>
    </p:spTree>
    <p:extLst>
      <p:ext uri="{BB962C8B-B14F-4D97-AF65-F5344CB8AC3E}">
        <p14:creationId xmlns:p14="http://schemas.microsoft.com/office/powerpoint/2010/main" val="41031555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E9D6223-8D87-4038-BE74-D5224B024F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6FBF49-EC0D-4E09-A77B-DB4E8257E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3AA13D0-BF0A-4B8F-9FD6-CAE2DCD93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9705717" cy="6858000"/>
          </a:xfrm>
          <a:custGeom>
            <a:avLst/>
            <a:gdLst>
              <a:gd name="connsiteX0" fmla="*/ 0 w 9705717"/>
              <a:gd name="connsiteY0" fmla="*/ 0 h 6858000"/>
              <a:gd name="connsiteX1" fmla="*/ 8892014 w 9705717"/>
              <a:gd name="connsiteY1" fmla="*/ 0 h 6858000"/>
              <a:gd name="connsiteX2" fmla="*/ 8948109 w 9705717"/>
              <a:gd name="connsiteY2" fmla="*/ 119185 h 6858000"/>
              <a:gd name="connsiteX3" fmla="*/ 9361712 w 9705717"/>
              <a:gd name="connsiteY3" fmla="*/ 1009060 h 6858000"/>
              <a:gd name="connsiteX4" fmla="*/ 9569814 w 9705717"/>
              <a:gd name="connsiteY4" fmla="*/ 4722415 h 6858000"/>
              <a:gd name="connsiteX5" fmla="*/ 8937785 w 9705717"/>
              <a:gd name="connsiteY5" fmla="*/ 6619105 h 6858000"/>
              <a:gd name="connsiteX6" fmla="*/ 8749280 w 9705717"/>
              <a:gd name="connsiteY6" fmla="*/ 6858000 h 6858000"/>
              <a:gd name="connsiteX7" fmla="*/ 0 w 9705717"/>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705717" h="6858000">
                <a:moveTo>
                  <a:pt x="0" y="0"/>
                </a:moveTo>
                <a:lnTo>
                  <a:pt x="8892014" y="0"/>
                </a:lnTo>
                <a:lnTo>
                  <a:pt x="8948109" y="119185"/>
                </a:lnTo>
                <a:cubicBezTo>
                  <a:pt x="9080774" y="406683"/>
                  <a:pt x="9216041" y="706568"/>
                  <a:pt x="9361712" y="1009060"/>
                </a:cubicBezTo>
                <a:cubicBezTo>
                  <a:pt x="9986018" y="2093861"/>
                  <a:pt x="9569814" y="4346908"/>
                  <a:pt x="9569814" y="4722415"/>
                </a:cubicBezTo>
                <a:cubicBezTo>
                  <a:pt x="9569814" y="5635108"/>
                  <a:pt x="9260912" y="6189243"/>
                  <a:pt x="8937785" y="6619105"/>
                </a:cubicBezTo>
                <a:lnTo>
                  <a:pt x="8749280"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0008B5D5-BC43-02FA-807B-D065B2509306}"/>
              </a:ext>
            </a:extLst>
          </p:cNvPr>
          <p:cNvSpPr>
            <a:spLocks noGrp="1"/>
          </p:cNvSpPr>
          <p:nvPr>
            <p:ph type="title"/>
          </p:nvPr>
        </p:nvSpPr>
        <p:spPr>
          <a:xfrm>
            <a:off x="720000" y="619200"/>
            <a:ext cx="6911974" cy="1477328"/>
          </a:xfrm>
        </p:spPr>
        <p:txBody>
          <a:bodyPr wrap="square" anchor="ctr">
            <a:normAutofit/>
          </a:bodyPr>
          <a:lstStyle/>
          <a:p>
            <a:r>
              <a:rPr lang="en-GB" dirty="0"/>
              <a:t>Professional Charges</a:t>
            </a:r>
          </a:p>
        </p:txBody>
      </p:sp>
      <p:sp>
        <p:nvSpPr>
          <p:cNvPr id="3" name="Content Placeholder 2">
            <a:extLst>
              <a:ext uri="{FF2B5EF4-FFF2-40B4-BE49-F238E27FC236}">
                <a16:creationId xmlns:a16="http://schemas.microsoft.com/office/drawing/2014/main" id="{FDD042C4-9DBA-69FC-56BB-DA1F5ACB4FE1}"/>
              </a:ext>
            </a:extLst>
          </p:cNvPr>
          <p:cNvSpPr>
            <a:spLocks noGrp="1"/>
          </p:cNvSpPr>
          <p:nvPr>
            <p:ph idx="1"/>
          </p:nvPr>
        </p:nvSpPr>
        <p:spPr>
          <a:xfrm>
            <a:off x="720000" y="2541600"/>
            <a:ext cx="6911975" cy="3216273"/>
          </a:xfrm>
        </p:spPr>
        <p:txBody>
          <a:bodyPr>
            <a:normAutofit/>
          </a:bodyPr>
          <a:lstStyle/>
          <a:p>
            <a:pPr>
              <a:lnSpc>
                <a:spcPct val="110000"/>
              </a:lnSpc>
            </a:pPr>
            <a:r>
              <a:rPr lang="en-GB" sz="1700"/>
              <a:t>Firm sends a bill which includes:</a:t>
            </a:r>
          </a:p>
          <a:p>
            <a:pPr>
              <a:lnSpc>
                <a:spcPct val="110000"/>
              </a:lnSpc>
            </a:pPr>
            <a:r>
              <a:rPr lang="en-GB" sz="1700"/>
              <a:t>Details of disbursements already paid</a:t>
            </a:r>
          </a:p>
          <a:p>
            <a:pPr>
              <a:lnSpc>
                <a:spcPct val="110000"/>
              </a:lnSpc>
            </a:pPr>
            <a:r>
              <a:rPr lang="en-GB" sz="1700"/>
              <a:t>Details of disbursements to be paid in the future</a:t>
            </a:r>
          </a:p>
          <a:p>
            <a:pPr>
              <a:lnSpc>
                <a:spcPct val="110000"/>
              </a:lnSpc>
            </a:pPr>
            <a:r>
              <a:rPr lang="en-GB" sz="1700"/>
              <a:t>As there should already be money in the Client account- provide a statement setting out how much of the client’s money has already been used, if more is needed or returned.</a:t>
            </a:r>
          </a:p>
          <a:p>
            <a:pPr>
              <a:lnSpc>
                <a:spcPct val="110000"/>
              </a:lnSpc>
            </a:pPr>
            <a:r>
              <a:rPr lang="en-GB" sz="1700"/>
              <a:t>Disbursements are only recorded when they are paid.</a:t>
            </a:r>
          </a:p>
          <a:p>
            <a:pPr>
              <a:lnSpc>
                <a:spcPct val="110000"/>
              </a:lnSpc>
            </a:pPr>
            <a:r>
              <a:rPr lang="en-GB" sz="1700"/>
              <a:t>When a bill is issued and paid the money is the firms own and must be paid into the business account. </a:t>
            </a:r>
          </a:p>
        </p:txBody>
      </p:sp>
      <p:sp>
        <p:nvSpPr>
          <p:cNvPr id="14" name="Freeform 10">
            <a:extLst>
              <a:ext uri="{FF2B5EF4-FFF2-40B4-BE49-F238E27FC236}">
                <a16:creationId xmlns:a16="http://schemas.microsoft.com/office/drawing/2014/main" id="{15BE2CF8-7196-4BC3-B312-B0EE486D9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8226571" y="2916066"/>
            <a:ext cx="3518890" cy="3293724"/>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8475417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FFCD9E-3308-5728-7F9F-CC8E9D119944}"/>
              </a:ext>
            </a:extLst>
          </p:cNvPr>
          <p:cNvSpPr>
            <a:spLocks noGrp="1"/>
          </p:cNvSpPr>
          <p:nvPr>
            <p:ph type="title"/>
          </p:nvPr>
        </p:nvSpPr>
        <p:spPr>
          <a:xfrm>
            <a:off x="720000" y="619200"/>
            <a:ext cx="3107463" cy="5510138"/>
          </a:xfrm>
        </p:spPr>
        <p:txBody>
          <a:bodyPr>
            <a:normAutofit/>
          </a:bodyPr>
          <a:lstStyle/>
          <a:p>
            <a:r>
              <a:rPr lang="en-GB" dirty="0"/>
              <a:t>Summary</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88BB13C6-1826-9BF8-C977-A244694BD49E}"/>
              </a:ext>
            </a:extLst>
          </p:cNvPr>
          <p:cNvGraphicFramePr>
            <a:graphicFrameLocks noGrp="1"/>
          </p:cNvGraphicFramePr>
          <p:nvPr>
            <p:ph idx="1"/>
            <p:extLst>
              <p:ext uri="{D42A27DB-BD31-4B8C-83A1-F6EECF244321}">
                <p14:modId xmlns:p14="http://schemas.microsoft.com/office/powerpoint/2010/main" val="2117168731"/>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6028038"/>
      </p:ext>
    </p:extLst>
  </p:cSld>
  <p:clrMapOvr>
    <a:masterClrMapping/>
  </p:clrMapOvr>
</p:sld>
</file>

<file path=ppt/theme/theme1.xml><?xml version="1.0" encoding="utf-8"?>
<a:theme xmlns:a="http://schemas.openxmlformats.org/drawingml/2006/main" name="BlobVTI">
  <a:themeElements>
    <a:clrScheme name="AnalogousFromRegularSeedLeftStep">
      <a:dk1>
        <a:srgbClr val="000000"/>
      </a:dk1>
      <a:lt1>
        <a:srgbClr val="FFFFFF"/>
      </a:lt1>
      <a:dk2>
        <a:srgbClr val="30241B"/>
      </a:dk2>
      <a:lt2>
        <a:srgbClr val="F3F0F2"/>
      </a:lt2>
      <a:accent1>
        <a:srgbClr val="20B577"/>
      </a:accent1>
      <a:accent2>
        <a:srgbClr val="14B92F"/>
      </a:accent2>
      <a:accent3>
        <a:srgbClr val="46B620"/>
      </a:accent3>
      <a:accent4>
        <a:srgbClr val="7BAF13"/>
      </a:accent4>
      <a:accent5>
        <a:srgbClr val="AEA21F"/>
      </a:accent5>
      <a:accent6>
        <a:srgbClr val="D57617"/>
      </a:accent6>
      <a:hlink>
        <a:srgbClr val="C04277"/>
      </a:hlink>
      <a:folHlink>
        <a:srgbClr val="7F7F7F"/>
      </a:folHlink>
    </a:clrScheme>
    <a:fontScheme name="Blob">
      <a:majorFont>
        <a:latin typeface="Rockwell Nova Light"/>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otalTime>0</TotalTime>
  <Words>1415</Words>
  <Application>Microsoft Office PowerPoint</Application>
  <PresentationFormat>Widescreen</PresentationFormat>
  <Paragraphs>183</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Avenir Next LT Pro</vt:lpstr>
      <vt:lpstr>Rockwell Nova Light</vt:lpstr>
      <vt:lpstr>The Hand Extrablack</vt:lpstr>
      <vt:lpstr>BlobVTI</vt:lpstr>
      <vt:lpstr>Taxation and Solicitors Accounts </vt:lpstr>
      <vt:lpstr>Learning Outcomes</vt:lpstr>
      <vt:lpstr>Two sets of Accounting Records</vt:lpstr>
      <vt:lpstr>Format of Accounts – SRA Guidance </vt:lpstr>
      <vt:lpstr>Dual Cash Account </vt:lpstr>
      <vt:lpstr>Dual Ledger </vt:lpstr>
      <vt:lpstr>Receipts of Money</vt:lpstr>
      <vt:lpstr>Example </vt:lpstr>
      <vt:lpstr>Example </vt:lpstr>
      <vt:lpstr>Payments of Money</vt:lpstr>
      <vt:lpstr>Payment of Money </vt:lpstr>
      <vt:lpstr>Recording the firm’s professional charges</vt:lpstr>
      <vt:lpstr>Example </vt:lpstr>
      <vt:lpstr>Worked Example</vt:lpstr>
      <vt:lpstr>Professional Charges</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Taxation and Solicitors Accounts </dc:title>
  <dc:creator>Bronwen Williams</dc:creator>
  <cp:lastModifiedBy>Bronwen Williams</cp:lastModifiedBy>
  <cp:revision>1</cp:revision>
  <dcterms:created xsi:type="dcterms:W3CDTF">2023-02-05T17:03:15Z</dcterms:created>
  <dcterms:modified xsi:type="dcterms:W3CDTF">2023-02-07T14:43:22Z</dcterms:modified>
</cp:coreProperties>
</file>