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61" r:id="rId2"/>
    <p:sldId id="281" r:id="rId3"/>
    <p:sldId id="256" r:id="rId4"/>
    <p:sldId id="257" r:id="rId5"/>
    <p:sldId id="258" r:id="rId6"/>
    <p:sldId id="259" r:id="rId7"/>
    <p:sldId id="260" r:id="rId8"/>
    <p:sldId id="262" r:id="rId9"/>
    <p:sldId id="263" r:id="rId10"/>
    <p:sldId id="264" r:id="rId11"/>
    <p:sldId id="265" r:id="rId12"/>
    <p:sldId id="266" r:id="rId13"/>
    <p:sldId id="267" r:id="rId14"/>
    <p:sldId id="268" r:id="rId15"/>
    <p:sldId id="269" r:id="rId16"/>
    <p:sldId id="279" r:id="rId17"/>
    <p:sldId id="280" r:id="rId18"/>
    <p:sldId id="270" r:id="rId19"/>
    <p:sldId id="271" r:id="rId20"/>
    <p:sldId id="272" r:id="rId21"/>
    <p:sldId id="273" r:id="rId22"/>
    <p:sldId id="282" r:id="rId23"/>
    <p:sldId id="274" r:id="rId24"/>
    <p:sldId id="275" r:id="rId25"/>
    <p:sldId id="276" r:id="rId26"/>
    <p:sldId id="277" r:id="rId27"/>
    <p:sldId id="283" r:id="rId28"/>
    <p:sldId id="27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09BDD87B-A048-4024-912E-CB87F23D3303}">
          <p14:sldIdLst>
            <p14:sldId id="261"/>
            <p14:sldId id="281"/>
            <p14:sldId id="256"/>
          </p14:sldIdLst>
        </p14:section>
        <p14:section name="The Problem" id="{79BE8B54-00F1-4EB6-AECE-89F6A9CD906F}">
          <p14:sldIdLst>
            <p14:sldId id="257"/>
            <p14:sldId id="258"/>
          </p14:sldIdLst>
        </p14:section>
        <p14:section name="The Solution" id="{D25D4A81-E400-4410-A7ED-D3C6CB879E0E}">
          <p14:sldIdLst>
            <p14:sldId id="259"/>
            <p14:sldId id="260"/>
          </p14:sldIdLst>
        </p14:section>
        <p14:section name="Market Validation" id="{03BA850A-4560-4AA9-B94C-54226B8CADCB}">
          <p14:sldIdLst>
            <p14:sldId id="262"/>
            <p14:sldId id="263"/>
          </p14:sldIdLst>
        </p14:section>
        <p14:section name="Business Model" id="{D4C1889C-6A10-403A-96B8-39096D573224}">
          <p14:sldIdLst>
            <p14:sldId id="264"/>
            <p14:sldId id="265"/>
          </p14:sldIdLst>
        </p14:section>
        <p14:section name="Team &amp; Operations" id="{D69C82ED-021A-4F03-82FF-F356CF6F1009}">
          <p14:sldIdLst>
            <p14:sldId id="266"/>
            <p14:sldId id="267"/>
          </p14:sldIdLst>
        </p14:section>
        <p14:section name="Financial Costs" id="{1DE64DDC-BF7B-4C80-9979-3CDB6343D89A}">
          <p14:sldIdLst>
            <p14:sldId id="268"/>
            <p14:sldId id="269"/>
            <p14:sldId id="279"/>
            <p14:sldId id="280"/>
          </p14:sldIdLst>
        </p14:section>
        <p14:section name="SWOT" id="{ADC7A6A8-0D68-458B-A464-AE1000D049A4}">
          <p14:sldIdLst>
            <p14:sldId id="270"/>
            <p14:sldId id="271"/>
          </p14:sldIdLst>
        </p14:section>
        <p14:section name="Marketing Strategy" id="{4FC4252B-513B-483C-8865-850C4FDE019F}">
          <p14:sldIdLst>
            <p14:sldId id="272"/>
            <p14:sldId id="273"/>
            <p14:sldId id="282"/>
          </p14:sldIdLst>
        </p14:section>
        <p14:section name="Branding Strategy" id="{DAC0C537-44FD-4646-A685-2CAC5D801147}">
          <p14:sldIdLst>
            <p14:sldId id="274"/>
            <p14:sldId id="275"/>
          </p14:sldIdLst>
        </p14:section>
        <p14:section name="Investment Offer" id="{DC056E35-B384-4BB4-87A7-6CE687B03980}">
          <p14:sldIdLst>
            <p14:sldId id="276"/>
            <p14:sldId id="277"/>
            <p14:sldId id="283"/>
            <p14:sldId id="278"/>
          </p14:sldIdLst>
        </p14:section>
      </p14:sectionLst>
    </p:ext>
    <p:ext uri="{EFAFB233-063F-42B5-8137-9DF3F51BA10A}">
      <p15:sldGuideLst xmlns:p15="http://schemas.microsoft.com/office/powerpoint/2012/main">
        <p15:guide id="1" orient="horz" pos="119" userDrawn="1">
          <p15:clr>
            <a:srgbClr val="A4A3A4"/>
          </p15:clr>
        </p15:guide>
        <p15:guide id="2" pos="143" userDrawn="1">
          <p15:clr>
            <a:srgbClr val="A4A3A4"/>
          </p15:clr>
        </p15:guide>
        <p15:guide id="3" pos="7537" userDrawn="1">
          <p15:clr>
            <a:srgbClr val="A4A3A4"/>
          </p15:clr>
        </p15:guide>
        <p15:guide id="4" pos="3840" userDrawn="1">
          <p15:clr>
            <a:srgbClr val="A4A3A4"/>
          </p15:clr>
        </p15:guide>
        <p15:guide id="5" orient="horz"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9C3E4"/>
    <a:srgbClr val="0F68AF"/>
    <a:srgbClr val="2270C5"/>
    <a:srgbClr val="152E59"/>
    <a:srgbClr val="F0F0F0"/>
    <a:srgbClr val="6ABF59"/>
    <a:srgbClr val="489238"/>
    <a:srgbClr val="87BC65"/>
    <a:srgbClr val="243773"/>
    <a:srgbClr val="BB311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showGuides="1">
      <p:cViewPr>
        <p:scale>
          <a:sx n="19" d="100"/>
          <a:sy n="19" d="100"/>
        </p:scale>
        <p:origin x="1872" y="1068"/>
      </p:cViewPr>
      <p:guideLst>
        <p:guide orient="horz" pos="119"/>
        <p:guide pos="143"/>
        <p:guide pos="7537"/>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965515-FE28-4041-9F18-F4A17652CE63}" type="datetimeFigureOut">
              <a:rPr lang="en-GB" smtClean="0"/>
              <a:t>08/12/2025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EABC8B-CD3A-46C8-9626-C24A7218C6BB}" type="slidenum">
              <a:rPr lang="en-GB" smtClean="0"/>
              <a:t>‹#›</a:t>
            </a:fld>
            <a:endParaRPr lang="en-GB"/>
          </a:p>
        </p:txBody>
      </p:sp>
    </p:spTree>
    <p:extLst>
      <p:ext uri="{BB962C8B-B14F-4D97-AF65-F5344CB8AC3E}">
        <p14:creationId xmlns:p14="http://schemas.microsoft.com/office/powerpoint/2010/main" val="2388769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EABC8B-CD3A-46C8-9626-C24A7218C6BB}" type="slidenum">
              <a:rPr lang="en-GB" smtClean="0"/>
              <a:t>9</a:t>
            </a:fld>
            <a:endParaRPr lang="en-GB"/>
          </a:p>
        </p:txBody>
      </p:sp>
    </p:spTree>
    <p:extLst>
      <p:ext uri="{BB962C8B-B14F-4D97-AF65-F5344CB8AC3E}">
        <p14:creationId xmlns:p14="http://schemas.microsoft.com/office/powerpoint/2010/main" val="1518639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56C85-89ED-0A0D-D8F2-AE1127CA03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E9DDB1-083F-A2A8-8BA2-2807DC8D00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EEDA0C-5815-C852-6340-BF1397F305A3}"/>
              </a:ext>
            </a:extLst>
          </p:cNvPr>
          <p:cNvSpPr>
            <a:spLocks noGrp="1"/>
          </p:cNvSpPr>
          <p:nvPr>
            <p:ph type="dt" sz="half" idx="10"/>
          </p:nvPr>
        </p:nvSpPr>
        <p:spPr/>
        <p:txBody>
          <a:bodyPr/>
          <a:lstStyle/>
          <a:p>
            <a:fld id="{547A48AB-7518-4350-9C49-6F2609C11402}" type="datetimeFigureOut">
              <a:rPr lang="en-GB" smtClean="0"/>
              <a:t>08/12/2025</a:t>
            </a:fld>
            <a:endParaRPr lang="en-GB"/>
          </a:p>
        </p:txBody>
      </p:sp>
      <p:sp>
        <p:nvSpPr>
          <p:cNvPr id="5" name="Footer Placeholder 4">
            <a:extLst>
              <a:ext uri="{FF2B5EF4-FFF2-40B4-BE49-F238E27FC236}">
                <a16:creationId xmlns:a16="http://schemas.microsoft.com/office/drawing/2014/main" id="{E8A3EA92-6EEC-D37D-08DA-91F2497BC5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3DFC45-87DD-30F3-9514-99933883D77F}"/>
              </a:ext>
            </a:extLst>
          </p:cNvPr>
          <p:cNvSpPr>
            <a:spLocks noGrp="1"/>
          </p:cNvSpPr>
          <p:nvPr>
            <p:ph type="sldNum" sz="quarter" idx="12"/>
          </p:nvPr>
        </p:nvSpPr>
        <p:spPr/>
        <p:txBody>
          <a:bodyPr/>
          <a:lstStyle/>
          <a:p>
            <a:fld id="{7E676F3E-BF78-479D-A114-BB4C73BBC6B3}" type="slidenum">
              <a:rPr lang="en-GB" smtClean="0"/>
              <a:t>‹#›</a:t>
            </a:fld>
            <a:endParaRPr lang="en-GB"/>
          </a:p>
        </p:txBody>
      </p:sp>
    </p:spTree>
    <p:extLst>
      <p:ext uri="{BB962C8B-B14F-4D97-AF65-F5344CB8AC3E}">
        <p14:creationId xmlns:p14="http://schemas.microsoft.com/office/powerpoint/2010/main" val="3644050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ABB00-D9E0-67D3-F6C5-5FDD3FB4A5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E67839-3A12-DA34-FF8C-53FCAB6A80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F7D41B-3A18-71F1-1175-2D42DD9309D5}"/>
              </a:ext>
            </a:extLst>
          </p:cNvPr>
          <p:cNvSpPr>
            <a:spLocks noGrp="1"/>
          </p:cNvSpPr>
          <p:nvPr>
            <p:ph type="dt" sz="half" idx="10"/>
          </p:nvPr>
        </p:nvSpPr>
        <p:spPr/>
        <p:txBody>
          <a:bodyPr/>
          <a:lstStyle/>
          <a:p>
            <a:fld id="{547A48AB-7518-4350-9C49-6F2609C11402}" type="datetimeFigureOut">
              <a:rPr lang="en-GB" smtClean="0"/>
              <a:t>08/12/2025</a:t>
            </a:fld>
            <a:endParaRPr lang="en-GB"/>
          </a:p>
        </p:txBody>
      </p:sp>
      <p:sp>
        <p:nvSpPr>
          <p:cNvPr id="5" name="Footer Placeholder 4">
            <a:extLst>
              <a:ext uri="{FF2B5EF4-FFF2-40B4-BE49-F238E27FC236}">
                <a16:creationId xmlns:a16="http://schemas.microsoft.com/office/drawing/2014/main" id="{CCB31C01-72DA-6BBA-01A6-6DD4C3665B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613158-EE4E-6A7E-67CD-FD5C82713042}"/>
              </a:ext>
            </a:extLst>
          </p:cNvPr>
          <p:cNvSpPr>
            <a:spLocks noGrp="1"/>
          </p:cNvSpPr>
          <p:nvPr>
            <p:ph type="sldNum" sz="quarter" idx="12"/>
          </p:nvPr>
        </p:nvSpPr>
        <p:spPr/>
        <p:txBody>
          <a:bodyPr/>
          <a:lstStyle/>
          <a:p>
            <a:fld id="{7E676F3E-BF78-479D-A114-BB4C73BBC6B3}" type="slidenum">
              <a:rPr lang="en-GB" smtClean="0"/>
              <a:t>‹#›</a:t>
            </a:fld>
            <a:endParaRPr lang="en-GB"/>
          </a:p>
        </p:txBody>
      </p:sp>
    </p:spTree>
    <p:extLst>
      <p:ext uri="{BB962C8B-B14F-4D97-AF65-F5344CB8AC3E}">
        <p14:creationId xmlns:p14="http://schemas.microsoft.com/office/powerpoint/2010/main" val="797079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2F654-30BA-8445-E1D9-22E7CC1CD6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4AE7C4-2B4C-F02B-C48A-9643880DC6C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0E3985-0F2A-4E1B-1D91-40A246103402}"/>
              </a:ext>
            </a:extLst>
          </p:cNvPr>
          <p:cNvSpPr>
            <a:spLocks noGrp="1"/>
          </p:cNvSpPr>
          <p:nvPr>
            <p:ph type="dt" sz="half" idx="10"/>
          </p:nvPr>
        </p:nvSpPr>
        <p:spPr/>
        <p:txBody>
          <a:bodyPr/>
          <a:lstStyle/>
          <a:p>
            <a:fld id="{547A48AB-7518-4350-9C49-6F2609C11402}" type="datetimeFigureOut">
              <a:rPr lang="en-GB" smtClean="0"/>
              <a:t>08/12/2025</a:t>
            </a:fld>
            <a:endParaRPr lang="en-GB"/>
          </a:p>
        </p:txBody>
      </p:sp>
      <p:sp>
        <p:nvSpPr>
          <p:cNvPr id="5" name="Footer Placeholder 4">
            <a:extLst>
              <a:ext uri="{FF2B5EF4-FFF2-40B4-BE49-F238E27FC236}">
                <a16:creationId xmlns:a16="http://schemas.microsoft.com/office/drawing/2014/main" id="{73B0D75D-29BD-EB59-D663-E529BE8273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9A70AC-6EB6-9FDB-BDDC-0A96292F2E4D}"/>
              </a:ext>
            </a:extLst>
          </p:cNvPr>
          <p:cNvSpPr>
            <a:spLocks noGrp="1"/>
          </p:cNvSpPr>
          <p:nvPr>
            <p:ph type="sldNum" sz="quarter" idx="12"/>
          </p:nvPr>
        </p:nvSpPr>
        <p:spPr/>
        <p:txBody>
          <a:bodyPr/>
          <a:lstStyle/>
          <a:p>
            <a:fld id="{7E676F3E-BF78-479D-A114-BB4C73BBC6B3}" type="slidenum">
              <a:rPr lang="en-GB" smtClean="0"/>
              <a:t>‹#›</a:t>
            </a:fld>
            <a:endParaRPr lang="en-GB"/>
          </a:p>
        </p:txBody>
      </p:sp>
    </p:spTree>
    <p:extLst>
      <p:ext uri="{BB962C8B-B14F-4D97-AF65-F5344CB8AC3E}">
        <p14:creationId xmlns:p14="http://schemas.microsoft.com/office/powerpoint/2010/main" val="3843958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D41D7-99D9-20E1-4DEE-774C0263C0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68EA40-172A-C7CD-40F2-841C5FC8F9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025F9A-1933-941F-25AD-56E3F8337A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E07605-5936-1FFC-EF75-C140069C577A}"/>
              </a:ext>
            </a:extLst>
          </p:cNvPr>
          <p:cNvSpPr>
            <a:spLocks noGrp="1"/>
          </p:cNvSpPr>
          <p:nvPr>
            <p:ph type="dt" sz="half" idx="10"/>
          </p:nvPr>
        </p:nvSpPr>
        <p:spPr/>
        <p:txBody>
          <a:bodyPr/>
          <a:lstStyle/>
          <a:p>
            <a:fld id="{547A48AB-7518-4350-9C49-6F2609C11402}" type="datetimeFigureOut">
              <a:rPr lang="en-GB" smtClean="0"/>
              <a:t>08/12/2025</a:t>
            </a:fld>
            <a:endParaRPr lang="en-GB"/>
          </a:p>
        </p:txBody>
      </p:sp>
      <p:sp>
        <p:nvSpPr>
          <p:cNvPr id="6" name="Footer Placeholder 5">
            <a:extLst>
              <a:ext uri="{FF2B5EF4-FFF2-40B4-BE49-F238E27FC236}">
                <a16:creationId xmlns:a16="http://schemas.microsoft.com/office/drawing/2014/main" id="{17722123-7FFC-ED40-19CB-9416A6371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EF10D3-2A7D-6632-56B6-E40F5CA0C3EB}"/>
              </a:ext>
            </a:extLst>
          </p:cNvPr>
          <p:cNvSpPr>
            <a:spLocks noGrp="1"/>
          </p:cNvSpPr>
          <p:nvPr>
            <p:ph type="sldNum" sz="quarter" idx="12"/>
          </p:nvPr>
        </p:nvSpPr>
        <p:spPr/>
        <p:txBody>
          <a:bodyPr/>
          <a:lstStyle/>
          <a:p>
            <a:fld id="{7E676F3E-BF78-479D-A114-BB4C73BBC6B3}" type="slidenum">
              <a:rPr lang="en-GB" smtClean="0"/>
              <a:t>‹#›</a:t>
            </a:fld>
            <a:endParaRPr lang="en-GB"/>
          </a:p>
        </p:txBody>
      </p:sp>
    </p:spTree>
    <p:extLst>
      <p:ext uri="{BB962C8B-B14F-4D97-AF65-F5344CB8AC3E}">
        <p14:creationId xmlns:p14="http://schemas.microsoft.com/office/powerpoint/2010/main" val="360868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82EDA-0615-B301-3577-8FD4DE4C88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8A470A-78FE-0587-773F-ABAE14F844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981810-7C2C-3FDD-0B70-E142A44FA2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AA6922-9C76-7866-78FF-32EB153E5C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A86A9C-DD51-0F54-5C41-7485FDD5696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861E5D-FFC3-A815-C7C9-FE9E01962FB0}"/>
              </a:ext>
            </a:extLst>
          </p:cNvPr>
          <p:cNvSpPr>
            <a:spLocks noGrp="1"/>
          </p:cNvSpPr>
          <p:nvPr>
            <p:ph type="dt" sz="half" idx="10"/>
          </p:nvPr>
        </p:nvSpPr>
        <p:spPr/>
        <p:txBody>
          <a:bodyPr/>
          <a:lstStyle/>
          <a:p>
            <a:fld id="{547A48AB-7518-4350-9C49-6F2609C11402}" type="datetimeFigureOut">
              <a:rPr lang="en-GB" smtClean="0"/>
              <a:t>08/12/2025</a:t>
            </a:fld>
            <a:endParaRPr lang="en-GB"/>
          </a:p>
        </p:txBody>
      </p:sp>
      <p:sp>
        <p:nvSpPr>
          <p:cNvPr id="8" name="Footer Placeholder 7">
            <a:extLst>
              <a:ext uri="{FF2B5EF4-FFF2-40B4-BE49-F238E27FC236}">
                <a16:creationId xmlns:a16="http://schemas.microsoft.com/office/drawing/2014/main" id="{35983565-CC97-ACF9-AE92-E8356C1127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45BBEF-4613-BB2E-02FF-C8DC0BFAD8A3}"/>
              </a:ext>
            </a:extLst>
          </p:cNvPr>
          <p:cNvSpPr>
            <a:spLocks noGrp="1"/>
          </p:cNvSpPr>
          <p:nvPr>
            <p:ph type="sldNum" sz="quarter" idx="12"/>
          </p:nvPr>
        </p:nvSpPr>
        <p:spPr/>
        <p:txBody>
          <a:bodyPr/>
          <a:lstStyle/>
          <a:p>
            <a:fld id="{7E676F3E-BF78-479D-A114-BB4C73BBC6B3}" type="slidenum">
              <a:rPr lang="en-GB" smtClean="0"/>
              <a:t>‹#›</a:t>
            </a:fld>
            <a:endParaRPr lang="en-GB"/>
          </a:p>
        </p:txBody>
      </p:sp>
    </p:spTree>
    <p:extLst>
      <p:ext uri="{BB962C8B-B14F-4D97-AF65-F5344CB8AC3E}">
        <p14:creationId xmlns:p14="http://schemas.microsoft.com/office/powerpoint/2010/main" val="3855905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0BA8D-9F05-1649-5880-FF8145E846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6519FC-3531-E13F-3BDB-07DCB117E68D}"/>
              </a:ext>
            </a:extLst>
          </p:cNvPr>
          <p:cNvSpPr>
            <a:spLocks noGrp="1"/>
          </p:cNvSpPr>
          <p:nvPr>
            <p:ph type="dt" sz="half" idx="10"/>
          </p:nvPr>
        </p:nvSpPr>
        <p:spPr/>
        <p:txBody>
          <a:bodyPr/>
          <a:lstStyle/>
          <a:p>
            <a:fld id="{547A48AB-7518-4350-9C49-6F2609C11402}" type="datetimeFigureOut">
              <a:rPr lang="en-GB" smtClean="0"/>
              <a:t>08/12/2025</a:t>
            </a:fld>
            <a:endParaRPr lang="en-GB"/>
          </a:p>
        </p:txBody>
      </p:sp>
      <p:sp>
        <p:nvSpPr>
          <p:cNvPr id="4" name="Footer Placeholder 3">
            <a:extLst>
              <a:ext uri="{FF2B5EF4-FFF2-40B4-BE49-F238E27FC236}">
                <a16:creationId xmlns:a16="http://schemas.microsoft.com/office/drawing/2014/main" id="{1C54CD0C-41F0-C941-C6A2-06E1741E11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71B886-1B07-6F93-986F-2655C7744459}"/>
              </a:ext>
            </a:extLst>
          </p:cNvPr>
          <p:cNvSpPr>
            <a:spLocks noGrp="1"/>
          </p:cNvSpPr>
          <p:nvPr>
            <p:ph type="sldNum" sz="quarter" idx="12"/>
          </p:nvPr>
        </p:nvSpPr>
        <p:spPr/>
        <p:txBody>
          <a:bodyPr/>
          <a:lstStyle/>
          <a:p>
            <a:fld id="{7E676F3E-BF78-479D-A114-BB4C73BBC6B3}" type="slidenum">
              <a:rPr lang="en-GB" smtClean="0"/>
              <a:t>‹#›</a:t>
            </a:fld>
            <a:endParaRPr lang="en-GB"/>
          </a:p>
        </p:txBody>
      </p:sp>
    </p:spTree>
    <p:extLst>
      <p:ext uri="{BB962C8B-B14F-4D97-AF65-F5344CB8AC3E}">
        <p14:creationId xmlns:p14="http://schemas.microsoft.com/office/powerpoint/2010/main" val="1577797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3BFC7D-7FA3-399E-A4B1-DB0CA4BB24FC}"/>
              </a:ext>
            </a:extLst>
          </p:cNvPr>
          <p:cNvSpPr>
            <a:spLocks noGrp="1"/>
          </p:cNvSpPr>
          <p:nvPr>
            <p:ph type="dt" sz="half" idx="10"/>
          </p:nvPr>
        </p:nvSpPr>
        <p:spPr/>
        <p:txBody>
          <a:bodyPr/>
          <a:lstStyle/>
          <a:p>
            <a:fld id="{547A48AB-7518-4350-9C49-6F2609C11402}" type="datetimeFigureOut">
              <a:rPr lang="en-GB" smtClean="0"/>
              <a:t>08/12/2025</a:t>
            </a:fld>
            <a:endParaRPr lang="en-GB"/>
          </a:p>
        </p:txBody>
      </p:sp>
      <p:sp>
        <p:nvSpPr>
          <p:cNvPr id="3" name="Footer Placeholder 2">
            <a:extLst>
              <a:ext uri="{FF2B5EF4-FFF2-40B4-BE49-F238E27FC236}">
                <a16:creationId xmlns:a16="http://schemas.microsoft.com/office/drawing/2014/main" id="{FE6A1EB3-439B-01C3-908F-5409C0034E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8840E84-D8AA-41A7-3A41-4036FFE652BA}"/>
              </a:ext>
            </a:extLst>
          </p:cNvPr>
          <p:cNvSpPr>
            <a:spLocks noGrp="1"/>
          </p:cNvSpPr>
          <p:nvPr>
            <p:ph type="sldNum" sz="quarter" idx="12"/>
          </p:nvPr>
        </p:nvSpPr>
        <p:spPr/>
        <p:txBody>
          <a:bodyPr/>
          <a:lstStyle/>
          <a:p>
            <a:fld id="{7E676F3E-BF78-479D-A114-BB4C73BBC6B3}" type="slidenum">
              <a:rPr lang="en-GB" smtClean="0"/>
              <a:t>‹#›</a:t>
            </a:fld>
            <a:endParaRPr lang="en-GB"/>
          </a:p>
        </p:txBody>
      </p:sp>
    </p:spTree>
    <p:extLst>
      <p:ext uri="{BB962C8B-B14F-4D97-AF65-F5344CB8AC3E}">
        <p14:creationId xmlns:p14="http://schemas.microsoft.com/office/powerpoint/2010/main" val="2459121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0A8E3-F8D1-B511-B377-F20028225B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E2F030-F438-533F-F9A6-7A1673BB6F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0F5195-148F-8C14-642C-4181D53BE0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6A4E13-B87A-7FB8-545A-A56CDA263A17}"/>
              </a:ext>
            </a:extLst>
          </p:cNvPr>
          <p:cNvSpPr>
            <a:spLocks noGrp="1"/>
          </p:cNvSpPr>
          <p:nvPr>
            <p:ph type="dt" sz="half" idx="10"/>
          </p:nvPr>
        </p:nvSpPr>
        <p:spPr/>
        <p:txBody>
          <a:bodyPr/>
          <a:lstStyle/>
          <a:p>
            <a:fld id="{547A48AB-7518-4350-9C49-6F2609C11402}" type="datetimeFigureOut">
              <a:rPr lang="en-GB" smtClean="0"/>
              <a:t>08/12/2025</a:t>
            </a:fld>
            <a:endParaRPr lang="en-GB"/>
          </a:p>
        </p:txBody>
      </p:sp>
      <p:sp>
        <p:nvSpPr>
          <p:cNvPr id="6" name="Footer Placeholder 5">
            <a:extLst>
              <a:ext uri="{FF2B5EF4-FFF2-40B4-BE49-F238E27FC236}">
                <a16:creationId xmlns:a16="http://schemas.microsoft.com/office/drawing/2014/main" id="{7F66CCA9-038F-C934-BED8-BE1A2797F2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531E12-F5C9-F283-B724-DEB6A9020050}"/>
              </a:ext>
            </a:extLst>
          </p:cNvPr>
          <p:cNvSpPr>
            <a:spLocks noGrp="1"/>
          </p:cNvSpPr>
          <p:nvPr>
            <p:ph type="sldNum" sz="quarter" idx="12"/>
          </p:nvPr>
        </p:nvSpPr>
        <p:spPr/>
        <p:txBody>
          <a:bodyPr/>
          <a:lstStyle/>
          <a:p>
            <a:fld id="{7E676F3E-BF78-479D-A114-BB4C73BBC6B3}" type="slidenum">
              <a:rPr lang="en-GB" smtClean="0"/>
              <a:t>‹#›</a:t>
            </a:fld>
            <a:endParaRPr lang="en-GB"/>
          </a:p>
        </p:txBody>
      </p:sp>
    </p:spTree>
    <p:extLst>
      <p:ext uri="{BB962C8B-B14F-4D97-AF65-F5344CB8AC3E}">
        <p14:creationId xmlns:p14="http://schemas.microsoft.com/office/powerpoint/2010/main" val="3304266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1C0B6-FDE7-D6BB-F4EE-8C18BE6D35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F5E942-FBD9-444C-8F9E-25F0386100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84A23B-E2A5-5C80-092F-5295B0137C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AAD548-D53A-41FB-D04C-35FE07CDA15D}"/>
              </a:ext>
            </a:extLst>
          </p:cNvPr>
          <p:cNvSpPr>
            <a:spLocks noGrp="1"/>
          </p:cNvSpPr>
          <p:nvPr>
            <p:ph type="dt" sz="half" idx="10"/>
          </p:nvPr>
        </p:nvSpPr>
        <p:spPr/>
        <p:txBody>
          <a:bodyPr/>
          <a:lstStyle/>
          <a:p>
            <a:fld id="{547A48AB-7518-4350-9C49-6F2609C11402}" type="datetimeFigureOut">
              <a:rPr lang="en-GB" smtClean="0"/>
              <a:t>08/12/2025</a:t>
            </a:fld>
            <a:endParaRPr lang="en-GB"/>
          </a:p>
        </p:txBody>
      </p:sp>
      <p:sp>
        <p:nvSpPr>
          <p:cNvPr id="6" name="Footer Placeholder 5">
            <a:extLst>
              <a:ext uri="{FF2B5EF4-FFF2-40B4-BE49-F238E27FC236}">
                <a16:creationId xmlns:a16="http://schemas.microsoft.com/office/drawing/2014/main" id="{E2294941-6EA6-6E1D-CD3F-DA103A694B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0DF74C-8FEC-50E4-3D0D-8F8F3E87BE51}"/>
              </a:ext>
            </a:extLst>
          </p:cNvPr>
          <p:cNvSpPr>
            <a:spLocks noGrp="1"/>
          </p:cNvSpPr>
          <p:nvPr>
            <p:ph type="sldNum" sz="quarter" idx="12"/>
          </p:nvPr>
        </p:nvSpPr>
        <p:spPr/>
        <p:txBody>
          <a:bodyPr/>
          <a:lstStyle/>
          <a:p>
            <a:fld id="{7E676F3E-BF78-479D-A114-BB4C73BBC6B3}" type="slidenum">
              <a:rPr lang="en-GB" smtClean="0"/>
              <a:t>‹#›</a:t>
            </a:fld>
            <a:endParaRPr lang="en-GB"/>
          </a:p>
        </p:txBody>
      </p:sp>
    </p:spTree>
    <p:extLst>
      <p:ext uri="{BB962C8B-B14F-4D97-AF65-F5344CB8AC3E}">
        <p14:creationId xmlns:p14="http://schemas.microsoft.com/office/powerpoint/2010/main" val="3107192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1D3F9-BB8F-0AF6-B287-D823BC89B50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14CC4C-3C13-5172-6E29-410484579C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9F268-B53A-308E-669B-91BA3D2C2C63}"/>
              </a:ext>
            </a:extLst>
          </p:cNvPr>
          <p:cNvSpPr>
            <a:spLocks noGrp="1"/>
          </p:cNvSpPr>
          <p:nvPr>
            <p:ph type="dt" sz="half" idx="10"/>
          </p:nvPr>
        </p:nvSpPr>
        <p:spPr/>
        <p:txBody>
          <a:bodyPr/>
          <a:lstStyle/>
          <a:p>
            <a:fld id="{547A48AB-7518-4350-9C49-6F2609C11402}" type="datetimeFigureOut">
              <a:rPr lang="en-GB" smtClean="0"/>
              <a:t>08/12/2025</a:t>
            </a:fld>
            <a:endParaRPr lang="en-GB"/>
          </a:p>
        </p:txBody>
      </p:sp>
      <p:sp>
        <p:nvSpPr>
          <p:cNvPr id="5" name="Footer Placeholder 4">
            <a:extLst>
              <a:ext uri="{FF2B5EF4-FFF2-40B4-BE49-F238E27FC236}">
                <a16:creationId xmlns:a16="http://schemas.microsoft.com/office/drawing/2014/main" id="{9D590C5B-054A-49D9-1517-B3F192E714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C2160A-DF17-9014-E1E1-C2F8AB99EF38}"/>
              </a:ext>
            </a:extLst>
          </p:cNvPr>
          <p:cNvSpPr>
            <a:spLocks noGrp="1"/>
          </p:cNvSpPr>
          <p:nvPr>
            <p:ph type="sldNum" sz="quarter" idx="12"/>
          </p:nvPr>
        </p:nvSpPr>
        <p:spPr/>
        <p:txBody>
          <a:bodyPr/>
          <a:lstStyle/>
          <a:p>
            <a:fld id="{7E676F3E-BF78-479D-A114-BB4C73BBC6B3}" type="slidenum">
              <a:rPr lang="en-GB" smtClean="0"/>
              <a:t>‹#›</a:t>
            </a:fld>
            <a:endParaRPr lang="en-GB"/>
          </a:p>
        </p:txBody>
      </p:sp>
    </p:spTree>
    <p:extLst>
      <p:ext uri="{BB962C8B-B14F-4D97-AF65-F5344CB8AC3E}">
        <p14:creationId xmlns:p14="http://schemas.microsoft.com/office/powerpoint/2010/main" val="2679215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9BDE7A-235A-394D-8EF6-382DD0A106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9AEAAA-E51D-0C99-0AED-47DB3301AB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1425A1-8047-A6BC-2ED0-CFA44A7CB9AD}"/>
              </a:ext>
            </a:extLst>
          </p:cNvPr>
          <p:cNvSpPr>
            <a:spLocks noGrp="1"/>
          </p:cNvSpPr>
          <p:nvPr>
            <p:ph type="dt" sz="half" idx="10"/>
          </p:nvPr>
        </p:nvSpPr>
        <p:spPr/>
        <p:txBody>
          <a:bodyPr/>
          <a:lstStyle/>
          <a:p>
            <a:fld id="{547A48AB-7518-4350-9C49-6F2609C11402}" type="datetimeFigureOut">
              <a:rPr lang="en-GB" smtClean="0"/>
              <a:t>08/12/2025</a:t>
            </a:fld>
            <a:endParaRPr lang="en-GB"/>
          </a:p>
        </p:txBody>
      </p:sp>
      <p:sp>
        <p:nvSpPr>
          <p:cNvPr id="5" name="Footer Placeholder 4">
            <a:extLst>
              <a:ext uri="{FF2B5EF4-FFF2-40B4-BE49-F238E27FC236}">
                <a16:creationId xmlns:a16="http://schemas.microsoft.com/office/drawing/2014/main" id="{34FCD548-8ACD-17F4-387B-9F2B5B01B0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56EEF2-9C8A-E339-531C-AF606F8E59D0}"/>
              </a:ext>
            </a:extLst>
          </p:cNvPr>
          <p:cNvSpPr>
            <a:spLocks noGrp="1"/>
          </p:cNvSpPr>
          <p:nvPr>
            <p:ph type="sldNum" sz="quarter" idx="12"/>
          </p:nvPr>
        </p:nvSpPr>
        <p:spPr/>
        <p:txBody>
          <a:bodyPr/>
          <a:lstStyle/>
          <a:p>
            <a:fld id="{7E676F3E-BF78-479D-A114-BB4C73BBC6B3}" type="slidenum">
              <a:rPr lang="en-GB" smtClean="0"/>
              <a:t>‹#›</a:t>
            </a:fld>
            <a:endParaRPr lang="en-GB"/>
          </a:p>
        </p:txBody>
      </p:sp>
    </p:spTree>
    <p:extLst>
      <p:ext uri="{BB962C8B-B14F-4D97-AF65-F5344CB8AC3E}">
        <p14:creationId xmlns:p14="http://schemas.microsoft.com/office/powerpoint/2010/main" val="2038655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4AFBEE-5DD4-3CA1-D975-11B5D49264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99A0B4-4D7A-AA29-F8A4-A48C28B58C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84B6B8-FC2B-B295-5AC3-328912D92C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7A48AB-7518-4350-9C49-6F2609C11402}" type="datetimeFigureOut">
              <a:rPr lang="en-GB" smtClean="0"/>
              <a:t>08/12/2025</a:t>
            </a:fld>
            <a:endParaRPr lang="en-GB"/>
          </a:p>
        </p:txBody>
      </p:sp>
      <p:sp>
        <p:nvSpPr>
          <p:cNvPr id="5" name="Footer Placeholder 4">
            <a:extLst>
              <a:ext uri="{FF2B5EF4-FFF2-40B4-BE49-F238E27FC236}">
                <a16:creationId xmlns:a16="http://schemas.microsoft.com/office/drawing/2014/main" id="{F53810CA-D47A-14B2-D628-9D136FA20D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DFBC133-899E-138F-5478-4E08A286FC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E676F3E-BF78-479D-A114-BB4C73BBC6B3}" type="slidenum">
              <a:rPr lang="en-GB" smtClean="0"/>
              <a:t>‹#›</a:t>
            </a:fld>
            <a:endParaRPr lang="en-GB"/>
          </a:p>
        </p:txBody>
      </p:sp>
    </p:spTree>
    <p:extLst>
      <p:ext uri="{BB962C8B-B14F-4D97-AF65-F5344CB8AC3E}">
        <p14:creationId xmlns:p14="http://schemas.microsoft.com/office/powerpoint/2010/main" val="32363685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3" Type="http://schemas.openxmlformats.org/officeDocument/2006/relationships/image" Target="../media/image7.png"/><Relationship Id="rId18" Type="http://schemas.openxmlformats.org/officeDocument/2006/relationships/image" Target="../media/image81.png"/><Relationship Id="rId26" Type="http://schemas.openxmlformats.org/officeDocument/2006/relationships/slide" Target="slide20.xml"/><Relationship Id="rId39" Type="http://schemas.openxmlformats.org/officeDocument/2006/relationships/image" Target="../media/image17.png"/><Relationship Id="rId21" Type="http://schemas.openxmlformats.org/officeDocument/2006/relationships/image" Target="../media/image91.png"/><Relationship Id="rId34" Type="http://schemas.openxmlformats.org/officeDocument/2006/relationships/image" Target="../media/image14.png"/><Relationship Id="rId42" Type="http://schemas.openxmlformats.org/officeDocument/2006/relationships/image" Target="../media/image20.svg"/><Relationship Id="rId47" Type="http://schemas.openxmlformats.org/officeDocument/2006/relationships/image" Target="../media/image25.png"/><Relationship Id="rId50" Type="http://schemas.openxmlformats.org/officeDocument/2006/relationships/image" Target="../media/image28.svg"/><Relationship Id="rId55" Type="http://schemas.openxmlformats.org/officeDocument/2006/relationships/image" Target="../media/image33.png"/><Relationship Id="rId7" Type="http://schemas.openxmlformats.org/officeDocument/2006/relationships/slide" Target="slide6.xml"/><Relationship Id="rId2" Type="http://schemas.openxmlformats.org/officeDocument/2006/relationships/video" Target="../media/media2.MP4"/><Relationship Id="rId16" Type="http://schemas.openxmlformats.org/officeDocument/2006/relationships/image" Target="../media/image8.png"/><Relationship Id="rId29" Type="http://schemas.openxmlformats.org/officeDocument/2006/relationships/slide" Target="slide23.xml"/><Relationship Id="rId11" Type="http://schemas.openxmlformats.org/officeDocument/2006/relationships/slide" Target="slide8.xml"/><Relationship Id="rId24" Type="http://schemas.openxmlformats.org/officeDocument/2006/relationships/image" Target="../media/image101.png"/><Relationship Id="rId32" Type="http://schemas.openxmlformats.org/officeDocument/2006/relationships/slide" Target="slide25.xml"/><Relationship Id="rId37" Type="http://schemas.openxmlformats.org/officeDocument/2006/relationships/image" Target="../media/image15.png"/><Relationship Id="rId40" Type="http://schemas.openxmlformats.org/officeDocument/2006/relationships/image" Target="../media/image18.svg"/><Relationship Id="rId45" Type="http://schemas.openxmlformats.org/officeDocument/2006/relationships/image" Target="../media/image23.png"/><Relationship Id="rId53" Type="http://schemas.openxmlformats.org/officeDocument/2006/relationships/image" Target="../media/image31.png"/><Relationship Id="rId5" Type="http://schemas.openxmlformats.org/officeDocument/2006/relationships/image" Target="../media/image3.png"/><Relationship Id="rId10" Type="http://schemas.openxmlformats.org/officeDocument/2006/relationships/image" Target="../media/image6.png"/><Relationship Id="rId19" Type="http://schemas.openxmlformats.org/officeDocument/2006/relationships/image" Target="../media/image9.png"/><Relationship Id="rId31" Type="http://schemas.openxmlformats.org/officeDocument/2006/relationships/image" Target="../media/image13.png"/><Relationship Id="rId44" Type="http://schemas.openxmlformats.org/officeDocument/2006/relationships/image" Target="../media/image22.svg"/><Relationship Id="rId52" Type="http://schemas.openxmlformats.org/officeDocument/2006/relationships/image" Target="../media/image30.svg"/><Relationship Id="rId4" Type="http://schemas.openxmlformats.org/officeDocument/2006/relationships/image" Target="../media/image1.jpeg"/><Relationship Id="rId9" Type="http://schemas.openxmlformats.org/officeDocument/2006/relationships/image" Target="../media/image5.png"/><Relationship Id="rId14" Type="http://schemas.openxmlformats.org/officeDocument/2006/relationships/slide" Target="slide10.xml"/><Relationship Id="rId22" Type="http://schemas.openxmlformats.org/officeDocument/2006/relationships/image" Target="../media/image10.png"/><Relationship Id="rId27" Type="http://schemas.openxmlformats.org/officeDocument/2006/relationships/image" Target="../media/image111.png"/><Relationship Id="rId30" Type="http://schemas.openxmlformats.org/officeDocument/2006/relationships/image" Target="../media/image121.png"/><Relationship Id="rId35" Type="http://schemas.openxmlformats.org/officeDocument/2006/relationships/slide" Target="slide4.xml"/><Relationship Id="rId43" Type="http://schemas.openxmlformats.org/officeDocument/2006/relationships/image" Target="../media/image21.png"/><Relationship Id="rId48" Type="http://schemas.openxmlformats.org/officeDocument/2006/relationships/image" Target="../media/image26.svg"/><Relationship Id="rId56" Type="http://schemas.openxmlformats.org/officeDocument/2006/relationships/image" Target="../media/image34.svg"/><Relationship Id="rId8" Type="http://schemas.openxmlformats.org/officeDocument/2006/relationships/image" Target="../media/image41.png"/><Relationship Id="rId51" Type="http://schemas.openxmlformats.org/officeDocument/2006/relationships/image" Target="../media/image29.png"/><Relationship Id="rId3" Type="http://schemas.openxmlformats.org/officeDocument/2006/relationships/slideLayout" Target="../slideLayouts/slideLayout1.xml"/><Relationship Id="rId12" Type="http://schemas.openxmlformats.org/officeDocument/2006/relationships/image" Target="../media/image60.png"/><Relationship Id="rId17" Type="http://schemas.openxmlformats.org/officeDocument/2006/relationships/slide" Target="slide12.xml"/><Relationship Id="rId25" Type="http://schemas.openxmlformats.org/officeDocument/2006/relationships/image" Target="../media/image11.png"/><Relationship Id="rId33" Type="http://schemas.openxmlformats.org/officeDocument/2006/relationships/image" Target="../media/image131.png"/><Relationship Id="rId38" Type="http://schemas.openxmlformats.org/officeDocument/2006/relationships/image" Target="../media/image16.svg"/><Relationship Id="rId46" Type="http://schemas.openxmlformats.org/officeDocument/2006/relationships/image" Target="../media/image24.svg"/><Relationship Id="rId20" Type="http://schemas.openxmlformats.org/officeDocument/2006/relationships/slide" Target="slide14.xml"/><Relationship Id="rId41" Type="http://schemas.openxmlformats.org/officeDocument/2006/relationships/image" Target="../media/image19.png"/><Relationship Id="rId54" Type="http://schemas.openxmlformats.org/officeDocument/2006/relationships/image" Target="../media/image32.svg"/><Relationship Id="rId1" Type="http://schemas.microsoft.com/office/2007/relationships/media" Target="../media/media2.MP4"/><Relationship Id="rId6" Type="http://schemas.openxmlformats.org/officeDocument/2006/relationships/image" Target="../media/image4.png"/><Relationship Id="rId15" Type="http://schemas.openxmlformats.org/officeDocument/2006/relationships/image" Target="../media/image70.png"/><Relationship Id="rId23" Type="http://schemas.openxmlformats.org/officeDocument/2006/relationships/slide" Target="slide18.xml"/><Relationship Id="rId28" Type="http://schemas.openxmlformats.org/officeDocument/2006/relationships/image" Target="../media/image12.png"/><Relationship Id="rId36" Type="http://schemas.openxmlformats.org/officeDocument/2006/relationships/image" Target="../media/image14.png"/><Relationship Id="rId49" Type="http://schemas.openxmlformats.org/officeDocument/2006/relationships/image" Target="../media/image27.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36.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5.png"/><Relationship Id="rId4" Type="http://schemas.openxmlformats.org/officeDocument/2006/relationships/image" Target="../media/image16.svg"/></Relationships>
</file>

<file path=ppt/slides/_rels/slide5.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3" Type="http://schemas.openxmlformats.org/officeDocument/2006/relationships/image" Target="../media/image15.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1.jpeg"/><Relationship Id="rId16" Type="http://schemas.openxmlformats.org/officeDocument/2006/relationships/image" Target="../media/image47.svg"/><Relationship Id="rId1" Type="http://schemas.openxmlformats.org/officeDocument/2006/relationships/slideLayout" Target="../slideLayouts/slideLayout2.xml"/><Relationship Id="rId6" Type="http://schemas.openxmlformats.org/officeDocument/2006/relationships/image" Target="../media/image37.png"/><Relationship Id="rId11" Type="http://schemas.openxmlformats.org/officeDocument/2006/relationships/image" Target="../media/image42.png"/><Relationship Id="rId5" Type="http://schemas.openxmlformats.org/officeDocument/2006/relationships/image" Target="../media/image5.png"/><Relationship Id="rId15" Type="http://schemas.openxmlformats.org/officeDocument/2006/relationships/image" Target="../media/image46.png"/><Relationship Id="rId10" Type="http://schemas.openxmlformats.org/officeDocument/2006/relationships/image" Target="../media/image41.svg"/><Relationship Id="rId4" Type="http://schemas.openxmlformats.org/officeDocument/2006/relationships/image" Target="../media/image16.svg"/><Relationship Id="rId9" Type="http://schemas.openxmlformats.org/officeDocument/2006/relationships/image" Target="../media/image40.png"/><Relationship Id="rId14" Type="http://schemas.openxmlformats.org/officeDocument/2006/relationships/image" Target="../media/image45.sv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49.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5.png"/><Relationship Id="rId4" Type="http://schemas.openxmlformats.org/officeDocument/2006/relationships/image" Target="../media/image18.svg"/></Relationships>
</file>

<file path=ppt/slides/_rels/slide7.xml.rels><?xml version="1.0" encoding="UTF-8" standalone="yes"?>
<Relationships xmlns="http://schemas.openxmlformats.org/package/2006/relationships"><Relationship Id="rId13" Type="http://schemas.openxmlformats.org/officeDocument/2006/relationships/image" Target="../media/image55.png"/><Relationship Id="rId18" Type="http://schemas.openxmlformats.org/officeDocument/2006/relationships/image" Target="../media/image60.svg"/><Relationship Id="rId26" Type="http://schemas.microsoft.com/office/2007/relationships/hdphoto" Target="../media/hdphoto3.wdp"/><Relationship Id="rId3" Type="http://schemas.openxmlformats.org/officeDocument/2006/relationships/slideLayout" Target="../slideLayouts/slideLayout2.xml"/><Relationship Id="rId21" Type="http://schemas.openxmlformats.org/officeDocument/2006/relationships/image" Target="../media/image63.png"/><Relationship Id="rId34" Type="http://schemas.openxmlformats.org/officeDocument/2006/relationships/image" Target="../media/image72.gif"/><Relationship Id="rId7" Type="http://schemas.openxmlformats.org/officeDocument/2006/relationships/image" Target="../media/image18.svg"/><Relationship Id="rId12" Type="http://schemas.openxmlformats.org/officeDocument/2006/relationships/image" Target="../media/image54.svg"/><Relationship Id="rId17" Type="http://schemas.openxmlformats.org/officeDocument/2006/relationships/image" Target="../media/image59.png"/><Relationship Id="rId25" Type="http://schemas.openxmlformats.org/officeDocument/2006/relationships/image" Target="../media/image65.png"/><Relationship Id="rId33" Type="http://schemas.openxmlformats.org/officeDocument/2006/relationships/image" Target="../media/image71.gif"/><Relationship Id="rId2" Type="http://schemas.microsoft.com/office/2007/relationships/media" Target="../media/media3.MP4"/><Relationship Id="rId16" Type="http://schemas.openxmlformats.org/officeDocument/2006/relationships/image" Target="../media/image58.svg"/><Relationship Id="rId20" Type="http://schemas.openxmlformats.org/officeDocument/2006/relationships/image" Target="../media/image62.svg"/><Relationship Id="rId29" Type="http://schemas.openxmlformats.org/officeDocument/2006/relationships/image" Target="../media/image67.JPG"/><Relationship Id="rId1" Type="http://schemas.openxmlformats.org/officeDocument/2006/relationships/video" Target="NULL" TargetMode="External"/><Relationship Id="rId6" Type="http://schemas.openxmlformats.org/officeDocument/2006/relationships/image" Target="../media/image17.png"/><Relationship Id="rId11" Type="http://schemas.openxmlformats.org/officeDocument/2006/relationships/image" Target="../media/image53.png"/><Relationship Id="rId24" Type="http://schemas.microsoft.com/office/2007/relationships/hdphoto" Target="../media/hdphoto2.wdp"/><Relationship Id="rId32" Type="http://schemas.openxmlformats.org/officeDocument/2006/relationships/image" Target="../media/image70.JPG"/><Relationship Id="rId5" Type="http://schemas.openxmlformats.org/officeDocument/2006/relationships/image" Target="../media/image1.jpeg"/><Relationship Id="rId15" Type="http://schemas.openxmlformats.org/officeDocument/2006/relationships/image" Target="../media/image57.png"/><Relationship Id="rId23" Type="http://schemas.openxmlformats.org/officeDocument/2006/relationships/image" Target="../media/image64.png"/><Relationship Id="rId28" Type="http://schemas.microsoft.com/office/2007/relationships/hdphoto" Target="../media/hdphoto4.wdp"/><Relationship Id="rId10" Type="http://schemas.openxmlformats.org/officeDocument/2006/relationships/image" Target="../media/image52.svg"/><Relationship Id="rId19" Type="http://schemas.openxmlformats.org/officeDocument/2006/relationships/image" Target="../media/image61.png"/><Relationship Id="rId31" Type="http://schemas.openxmlformats.org/officeDocument/2006/relationships/image" Target="../media/image69.JPG"/><Relationship Id="rId4" Type="http://schemas.openxmlformats.org/officeDocument/2006/relationships/image" Target="../media/image50.png"/><Relationship Id="rId9" Type="http://schemas.openxmlformats.org/officeDocument/2006/relationships/image" Target="../media/image51.png"/><Relationship Id="rId14" Type="http://schemas.openxmlformats.org/officeDocument/2006/relationships/image" Target="../media/image56.svg"/><Relationship Id="rId22" Type="http://schemas.microsoft.com/office/2007/relationships/hdphoto" Target="../media/hdphoto1.wdp"/><Relationship Id="rId27" Type="http://schemas.openxmlformats.org/officeDocument/2006/relationships/image" Target="../media/image66.png"/><Relationship Id="rId30" Type="http://schemas.openxmlformats.org/officeDocument/2006/relationships/image" Target="../media/image68.JPG"/><Relationship Id="rId8"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74.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73.png"/><Relationship Id="rId5" Type="http://schemas.openxmlformats.org/officeDocument/2006/relationships/image" Target="../media/image5.png"/><Relationship Id="rId4" Type="http://schemas.openxmlformats.org/officeDocument/2006/relationships/image" Target="../media/image20.svg"/></Relationships>
</file>

<file path=ppt/slides/_rels/slide9.xml.rels><?xml version="1.0" encoding="UTF-8" standalone="yes"?>
<Relationships xmlns="http://schemas.openxmlformats.org/package/2006/relationships"><Relationship Id="rId8" Type="http://schemas.openxmlformats.org/officeDocument/2006/relationships/image" Target="../media/image76.svg"/><Relationship Id="rId13" Type="http://schemas.openxmlformats.org/officeDocument/2006/relationships/image" Target="../media/image82.png"/><Relationship Id="rId3" Type="http://schemas.openxmlformats.org/officeDocument/2006/relationships/image" Target="../media/image1.jpeg"/><Relationship Id="rId7" Type="http://schemas.openxmlformats.org/officeDocument/2006/relationships/image" Target="../media/image75.png"/><Relationship Id="rId12" Type="http://schemas.openxmlformats.org/officeDocument/2006/relationships/image" Target="../media/image80.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79.png"/><Relationship Id="rId5" Type="http://schemas.openxmlformats.org/officeDocument/2006/relationships/image" Target="../media/image20.svg"/><Relationship Id="rId10" Type="http://schemas.openxmlformats.org/officeDocument/2006/relationships/image" Target="../media/image78.svg"/><Relationship Id="rId4" Type="http://schemas.openxmlformats.org/officeDocument/2006/relationships/image" Target="../media/image19.png"/><Relationship Id="rId9" Type="http://schemas.openxmlformats.org/officeDocument/2006/relationships/image" Target="../media/image77.png"/><Relationship Id="rId14" Type="http://schemas.openxmlformats.org/officeDocument/2006/relationships/image" Target="../media/image83.sv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85.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5.png"/><Relationship Id="rId4" Type="http://schemas.openxmlformats.org/officeDocument/2006/relationships/image" Target="../media/image22.svg"/></Relationships>
</file>

<file path=ppt/slides/_rels/slide11.xml.rels><?xml version="1.0" encoding="UTF-8" standalone="yes"?>
<Relationships xmlns="http://schemas.openxmlformats.org/package/2006/relationships"><Relationship Id="rId8" Type="http://schemas.openxmlformats.org/officeDocument/2006/relationships/image" Target="../media/image87.png"/><Relationship Id="rId13" Type="http://schemas.openxmlformats.org/officeDocument/2006/relationships/image" Target="../media/image93.svg"/><Relationship Id="rId3" Type="http://schemas.openxmlformats.org/officeDocument/2006/relationships/image" Target="../media/image21.png"/><Relationship Id="rId7" Type="http://schemas.openxmlformats.org/officeDocument/2006/relationships/image" Target="../media/image86.emf"/><Relationship Id="rId12" Type="http://schemas.openxmlformats.org/officeDocument/2006/relationships/image" Target="../media/image92.png"/><Relationship Id="rId17" Type="http://schemas.openxmlformats.org/officeDocument/2006/relationships/image" Target="../media/image97.svg"/><Relationship Id="rId2" Type="http://schemas.openxmlformats.org/officeDocument/2006/relationships/image" Target="../media/image1.jpeg"/><Relationship Id="rId16" Type="http://schemas.openxmlformats.org/officeDocument/2006/relationships/image" Target="../media/image96.png"/><Relationship Id="rId1" Type="http://schemas.openxmlformats.org/officeDocument/2006/relationships/slideLayout" Target="../slideLayouts/slideLayout2.xml"/><Relationship Id="rId6" Type="http://schemas.openxmlformats.org/officeDocument/2006/relationships/package" Target="../embeddings/Microsoft_Excel_Worksheet.xlsx"/><Relationship Id="rId11" Type="http://schemas.openxmlformats.org/officeDocument/2006/relationships/image" Target="../media/image90.svg"/><Relationship Id="rId5" Type="http://schemas.openxmlformats.org/officeDocument/2006/relationships/image" Target="../media/image5.png"/><Relationship Id="rId15" Type="http://schemas.openxmlformats.org/officeDocument/2006/relationships/image" Target="../media/image95.svg"/><Relationship Id="rId10" Type="http://schemas.openxmlformats.org/officeDocument/2006/relationships/image" Target="../media/image89.png"/><Relationship Id="rId4" Type="http://schemas.openxmlformats.org/officeDocument/2006/relationships/image" Target="../media/image22.svg"/><Relationship Id="rId9" Type="http://schemas.openxmlformats.org/officeDocument/2006/relationships/image" Target="../media/image88.svg"/><Relationship Id="rId14" Type="http://schemas.openxmlformats.org/officeDocument/2006/relationships/image" Target="../media/image94.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99.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98.png"/><Relationship Id="rId5" Type="http://schemas.openxmlformats.org/officeDocument/2006/relationships/image" Target="../media/image5.png"/><Relationship Id="rId4" Type="http://schemas.openxmlformats.org/officeDocument/2006/relationships/image" Target="../media/image24.svg"/></Relationships>
</file>

<file path=ppt/slides/_rels/slide13.xml.rels><?xml version="1.0" encoding="UTF-8" standalone="yes"?>
<Relationships xmlns="http://schemas.openxmlformats.org/package/2006/relationships"><Relationship Id="rId8" Type="http://schemas.openxmlformats.org/officeDocument/2006/relationships/image" Target="../media/image102.png"/><Relationship Id="rId13" Type="http://schemas.openxmlformats.org/officeDocument/2006/relationships/image" Target="../media/image107.svg"/><Relationship Id="rId3" Type="http://schemas.openxmlformats.org/officeDocument/2006/relationships/image" Target="../media/image23.png"/><Relationship Id="rId7" Type="http://schemas.openxmlformats.org/officeDocument/2006/relationships/image" Target="../media/image101.svg"/><Relationship Id="rId12" Type="http://schemas.openxmlformats.org/officeDocument/2006/relationships/image" Target="../media/image10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0.png"/><Relationship Id="rId11" Type="http://schemas.openxmlformats.org/officeDocument/2006/relationships/image" Target="../media/image105.svg"/><Relationship Id="rId5" Type="http://schemas.openxmlformats.org/officeDocument/2006/relationships/image" Target="../media/image5.png"/><Relationship Id="rId15" Type="http://schemas.openxmlformats.org/officeDocument/2006/relationships/image" Target="../media/image109.svg"/><Relationship Id="rId10" Type="http://schemas.openxmlformats.org/officeDocument/2006/relationships/image" Target="../media/image104.png"/><Relationship Id="rId4" Type="http://schemas.openxmlformats.org/officeDocument/2006/relationships/image" Target="../media/image24.svg"/><Relationship Id="rId9" Type="http://schemas.openxmlformats.org/officeDocument/2006/relationships/image" Target="../media/image103.svg"/><Relationship Id="rId14" Type="http://schemas.openxmlformats.org/officeDocument/2006/relationships/image" Target="../media/image108.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111.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10.png"/><Relationship Id="rId5" Type="http://schemas.openxmlformats.org/officeDocument/2006/relationships/image" Target="../media/image5.png"/><Relationship Id="rId4" Type="http://schemas.openxmlformats.org/officeDocument/2006/relationships/image" Target="../media/image26.svg"/></Relationships>
</file>

<file path=ppt/slides/_rels/slide15.xml.rels><?xml version="1.0" encoding="UTF-8" standalone="yes"?>
<Relationships xmlns="http://schemas.openxmlformats.org/package/2006/relationships"><Relationship Id="rId8" Type="http://schemas.openxmlformats.org/officeDocument/2006/relationships/image" Target="../media/image114.png"/><Relationship Id="rId13" Type="http://schemas.openxmlformats.org/officeDocument/2006/relationships/image" Target="../media/image119.svg"/><Relationship Id="rId3" Type="http://schemas.openxmlformats.org/officeDocument/2006/relationships/image" Target="../media/image25.png"/><Relationship Id="rId7" Type="http://schemas.openxmlformats.org/officeDocument/2006/relationships/image" Target="../media/image113.svg"/><Relationship Id="rId12" Type="http://schemas.openxmlformats.org/officeDocument/2006/relationships/image" Target="../media/image118.png"/><Relationship Id="rId17" Type="http://schemas.openxmlformats.org/officeDocument/2006/relationships/image" Target="../media/image123.svg"/><Relationship Id="rId2" Type="http://schemas.openxmlformats.org/officeDocument/2006/relationships/image" Target="../media/image1.jpeg"/><Relationship Id="rId16" Type="http://schemas.openxmlformats.org/officeDocument/2006/relationships/image" Target="../media/image122.png"/><Relationship Id="rId1" Type="http://schemas.openxmlformats.org/officeDocument/2006/relationships/slideLayout" Target="../slideLayouts/slideLayout2.xml"/><Relationship Id="rId6" Type="http://schemas.openxmlformats.org/officeDocument/2006/relationships/image" Target="../media/image112.png"/><Relationship Id="rId11" Type="http://schemas.openxmlformats.org/officeDocument/2006/relationships/image" Target="../media/image117.svg"/><Relationship Id="rId5" Type="http://schemas.openxmlformats.org/officeDocument/2006/relationships/image" Target="../media/image5.png"/><Relationship Id="rId15" Type="http://schemas.openxmlformats.org/officeDocument/2006/relationships/image" Target="../media/image121.svg"/><Relationship Id="rId10" Type="http://schemas.openxmlformats.org/officeDocument/2006/relationships/image" Target="../media/image116.png"/><Relationship Id="rId4" Type="http://schemas.openxmlformats.org/officeDocument/2006/relationships/image" Target="../media/image26.svg"/><Relationship Id="rId9" Type="http://schemas.openxmlformats.org/officeDocument/2006/relationships/image" Target="../media/image115.svg"/><Relationship Id="rId14" Type="http://schemas.openxmlformats.org/officeDocument/2006/relationships/image" Target="../media/image12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6.emf"/><Relationship Id="rId2" Type="http://schemas.openxmlformats.org/officeDocument/2006/relationships/package" Target="../embeddings/Microsoft_Excel_Worksheet.xlsx"/><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125.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24.png"/><Relationship Id="rId5" Type="http://schemas.openxmlformats.org/officeDocument/2006/relationships/image" Target="../media/image5.png"/><Relationship Id="rId4" Type="http://schemas.openxmlformats.org/officeDocument/2006/relationships/image" Target="../media/image28.svg"/></Relationships>
</file>

<file path=ppt/slides/_rels/slide19.xml.rels><?xml version="1.0" encoding="UTF-8" standalone="yes"?>
<Relationships xmlns="http://schemas.openxmlformats.org/package/2006/relationships"><Relationship Id="rId8" Type="http://schemas.openxmlformats.org/officeDocument/2006/relationships/image" Target="../media/image128.png"/><Relationship Id="rId13" Type="http://schemas.openxmlformats.org/officeDocument/2006/relationships/image" Target="../media/image133.svg"/><Relationship Id="rId3" Type="http://schemas.openxmlformats.org/officeDocument/2006/relationships/image" Target="../media/image27.png"/><Relationship Id="rId7" Type="http://schemas.openxmlformats.org/officeDocument/2006/relationships/image" Target="../media/image127.svg"/><Relationship Id="rId12" Type="http://schemas.openxmlformats.org/officeDocument/2006/relationships/image" Target="../media/image13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26.png"/><Relationship Id="rId11" Type="http://schemas.openxmlformats.org/officeDocument/2006/relationships/image" Target="../media/image131.svg"/><Relationship Id="rId5" Type="http://schemas.openxmlformats.org/officeDocument/2006/relationships/image" Target="../media/image5.png"/><Relationship Id="rId10" Type="http://schemas.openxmlformats.org/officeDocument/2006/relationships/image" Target="../media/image130.png"/><Relationship Id="rId4" Type="http://schemas.openxmlformats.org/officeDocument/2006/relationships/image" Target="../media/image28.svg"/><Relationship Id="rId9" Type="http://schemas.openxmlformats.org/officeDocument/2006/relationships/image" Target="../media/image129.sv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135.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34.png"/><Relationship Id="rId5" Type="http://schemas.openxmlformats.org/officeDocument/2006/relationships/image" Target="../media/image5.png"/><Relationship Id="rId4" Type="http://schemas.openxmlformats.org/officeDocument/2006/relationships/image" Target="../media/image30.svg"/></Relationships>
</file>

<file path=ppt/slides/_rels/slide21.xml.rels><?xml version="1.0" encoding="UTF-8" standalone="yes"?>
<Relationships xmlns="http://schemas.openxmlformats.org/package/2006/relationships"><Relationship Id="rId8" Type="http://schemas.openxmlformats.org/officeDocument/2006/relationships/image" Target="../media/image138.png"/><Relationship Id="rId13" Type="http://schemas.microsoft.com/office/2007/relationships/hdphoto" Target="../media/hdphoto5.wdp"/><Relationship Id="rId3" Type="http://schemas.openxmlformats.org/officeDocument/2006/relationships/image" Target="../media/image29.png"/><Relationship Id="rId7" Type="http://schemas.openxmlformats.org/officeDocument/2006/relationships/image" Target="../media/image137.svg"/><Relationship Id="rId12" Type="http://schemas.openxmlformats.org/officeDocument/2006/relationships/image" Target="../media/image14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36.png"/><Relationship Id="rId11" Type="http://schemas.openxmlformats.org/officeDocument/2006/relationships/image" Target="../media/image141.svg"/><Relationship Id="rId5" Type="http://schemas.openxmlformats.org/officeDocument/2006/relationships/image" Target="../media/image5.png"/><Relationship Id="rId15" Type="http://schemas.microsoft.com/office/2007/relationships/hdphoto" Target="../media/hdphoto6.wdp"/><Relationship Id="rId10" Type="http://schemas.openxmlformats.org/officeDocument/2006/relationships/image" Target="../media/image140.png"/><Relationship Id="rId4" Type="http://schemas.openxmlformats.org/officeDocument/2006/relationships/image" Target="../media/image30.svg"/><Relationship Id="rId9" Type="http://schemas.openxmlformats.org/officeDocument/2006/relationships/image" Target="../media/image139.svg"/><Relationship Id="rId14" Type="http://schemas.openxmlformats.org/officeDocument/2006/relationships/image" Target="../media/image143.png"/></Relationships>
</file>

<file path=ppt/slides/_rels/slide22.xml.rels><?xml version="1.0" encoding="UTF-8" standalone="yes"?>
<Relationships xmlns="http://schemas.openxmlformats.org/package/2006/relationships"><Relationship Id="rId8" Type="http://schemas.openxmlformats.org/officeDocument/2006/relationships/image" Target="../media/image148.jpg"/><Relationship Id="rId3" Type="http://schemas.openxmlformats.org/officeDocument/2006/relationships/slideLayout" Target="../slideLayouts/slideLayout2.xml"/><Relationship Id="rId7" Type="http://schemas.openxmlformats.org/officeDocument/2006/relationships/image" Target="../media/image147.jpg"/><Relationship Id="rId2" Type="http://schemas.openxmlformats.org/officeDocument/2006/relationships/video" Target="../media/media4.MOV"/><Relationship Id="rId1" Type="http://schemas.microsoft.com/office/2007/relationships/media" Target="../media/media4.MOV"/><Relationship Id="rId6" Type="http://schemas.openxmlformats.org/officeDocument/2006/relationships/image" Target="../media/image146.jpg"/><Relationship Id="rId11" Type="http://schemas.openxmlformats.org/officeDocument/2006/relationships/image" Target="../media/image151.png"/><Relationship Id="rId5" Type="http://schemas.openxmlformats.org/officeDocument/2006/relationships/image" Target="../media/image145.jpg"/><Relationship Id="rId10" Type="http://schemas.openxmlformats.org/officeDocument/2006/relationships/image" Target="../media/image150.jpg"/><Relationship Id="rId4" Type="http://schemas.openxmlformats.org/officeDocument/2006/relationships/image" Target="../media/image144.jpg"/><Relationship Id="rId9" Type="http://schemas.openxmlformats.org/officeDocument/2006/relationships/image" Target="../media/image149.jpg"/></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153.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52.png"/><Relationship Id="rId5" Type="http://schemas.openxmlformats.org/officeDocument/2006/relationships/image" Target="../media/image5.png"/><Relationship Id="rId4" Type="http://schemas.openxmlformats.org/officeDocument/2006/relationships/image" Target="../media/image32.svg"/></Relationships>
</file>

<file path=ppt/slides/_rels/slide24.xml.rels><?xml version="1.0" encoding="UTF-8" standalone="yes"?>
<Relationships xmlns="http://schemas.openxmlformats.org/package/2006/relationships"><Relationship Id="rId8" Type="http://schemas.openxmlformats.org/officeDocument/2006/relationships/image" Target="../media/image156.png"/><Relationship Id="rId3" Type="http://schemas.openxmlformats.org/officeDocument/2006/relationships/image" Target="../media/image31.png"/><Relationship Id="rId7" Type="http://schemas.openxmlformats.org/officeDocument/2006/relationships/image" Target="../media/image155.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54.png"/><Relationship Id="rId11" Type="http://schemas.openxmlformats.org/officeDocument/2006/relationships/image" Target="../media/image159.svg"/><Relationship Id="rId5" Type="http://schemas.openxmlformats.org/officeDocument/2006/relationships/image" Target="../media/image5.png"/><Relationship Id="rId10" Type="http://schemas.openxmlformats.org/officeDocument/2006/relationships/image" Target="../media/image158.png"/><Relationship Id="rId4" Type="http://schemas.openxmlformats.org/officeDocument/2006/relationships/image" Target="../media/image32.svg"/><Relationship Id="rId9" Type="http://schemas.openxmlformats.org/officeDocument/2006/relationships/image" Target="../media/image157.sv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161.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60.png"/><Relationship Id="rId5" Type="http://schemas.openxmlformats.org/officeDocument/2006/relationships/image" Target="../media/image5.png"/><Relationship Id="rId4" Type="http://schemas.openxmlformats.org/officeDocument/2006/relationships/image" Target="../media/image34.svg"/></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163.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62.png"/><Relationship Id="rId5" Type="http://schemas.openxmlformats.org/officeDocument/2006/relationships/image" Target="../media/image5.png"/><Relationship Id="rId4" Type="http://schemas.openxmlformats.org/officeDocument/2006/relationships/image" Target="../media/image34.svg"/></Relationships>
</file>

<file path=ppt/slides/_rels/slide27.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164.png"/><Relationship Id="rId1" Type="http://schemas.openxmlformats.org/officeDocument/2006/relationships/slideLayout" Target="../slideLayouts/slideLayout2.xml"/><Relationship Id="rId5" Type="http://schemas.openxmlformats.org/officeDocument/2006/relationships/image" Target="../media/image167.png"/><Relationship Id="rId4" Type="http://schemas.openxmlformats.org/officeDocument/2006/relationships/image" Target="../media/image166.png"/></Relationships>
</file>

<file path=ppt/slides/_rels/slide28.xml.rels><?xml version="1.0" encoding="UTF-8" standalone="yes"?>
<Relationships xmlns="http://schemas.openxmlformats.org/package/2006/relationships"><Relationship Id="rId8" Type="http://schemas.openxmlformats.org/officeDocument/2006/relationships/hyperlink" Target="https://www.capcut.com/tools/ai-video-generator" TargetMode="External"/><Relationship Id="rId3" Type="http://schemas.openxmlformats.org/officeDocument/2006/relationships/hyperlink" Target="https://flowpads.weebly.com/" TargetMode="External"/><Relationship Id="rId7" Type="http://schemas.openxmlformats.org/officeDocument/2006/relationships/hyperlink" Target="https://invideo.io/make/ai-video-generator/" TargetMode="External"/><Relationship Id="rId2" Type="http://schemas.openxmlformats.org/officeDocument/2006/relationships/hyperlink" Target="https://unsplash.com/" TargetMode="External"/><Relationship Id="rId1" Type="http://schemas.openxmlformats.org/officeDocument/2006/relationships/slideLayout" Target="../slideLayouts/slideLayout2.xml"/><Relationship Id="rId6" Type="http://schemas.openxmlformats.org/officeDocument/2006/relationships/hyperlink" Target="https://www.pexels.com/" TargetMode="External"/><Relationship Id="rId5" Type="http://schemas.openxmlformats.org/officeDocument/2006/relationships/hyperlink" Target="https://pixabay.com/" TargetMode="External"/><Relationship Id="rId10" Type="http://schemas.openxmlformats.org/officeDocument/2006/relationships/hyperlink" Target="https://www.minimax.io/" TargetMode="External"/><Relationship Id="rId4" Type="http://schemas.openxmlformats.org/officeDocument/2006/relationships/hyperlink" Target="https://www.canva.com/" TargetMode="External"/><Relationship Id="rId9" Type="http://schemas.openxmlformats.org/officeDocument/2006/relationships/hyperlink" Target="https://leonardo.a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05D97823-5530-5351-7A9B-D140B5927EB0}"/>
              </a:ext>
            </a:extLst>
          </p:cNvPr>
          <p:cNvSpPr>
            <a:spLocks/>
          </p:cNvSpPr>
          <p:nvPr/>
        </p:nvSpPr>
        <p:spPr>
          <a:xfrm>
            <a:off x="227012" y="188913"/>
            <a:ext cx="11737975" cy="6456816"/>
          </a:xfrm>
          <a:prstGeom prst="roundRect">
            <a:avLst>
              <a:gd name="adj" fmla="val 5598"/>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9B1BB8D-8EE3-F886-9D62-6237AC8BF2AA}"/>
              </a:ext>
            </a:extLst>
          </p:cNvPr>
          <p:cNvSpPr txBox="1">
            <a:spLocks/>
          </p:cNvSpPr>
          <p:nvPr/>
        </p:nvSpPr>
        <p:spPr>
          <a:xfrm>
            <a:off x="3282043" y="431225"/>
            <a:ext cx="5976257" cy="584775"/>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3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Welcome to my presentation</a:t>
            </a:r>
            <a:endParaRPr lang="en-GB" sz="3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39941A7-8B41-16C9-AC63-B78FFF1B30F0}"/>
              </a:ext>
            </a:extLst>
          </p:cNvPr>
          <p:cNvSpPr txBox="1">
            <a:spLocks/>
          </p:cNvSpPr>
          <p:nvPr/>
        </p:nvSpPr>
        <p:spPr>
          <a:xfrm>
            <a:off x="620485" y="1144012"/>
            <a:ext cx="5976257" cy="1938992"/>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Employability Skills</a:t>
            </a:r>
          </a:p>
          <a:p>
            <a:r>
              <a:rPr lang="en-US" sz="20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Managing Enterprise (BMSW4011) </a:t>
            </a:r>
          </a:p>
          <a:p>
            <a:r>
              <a:rPr lang="en-US" sz="20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Scott James</a:t>
            </a:r>
          </a:p>
          <a:p>
            <a:r>
              <a:rPr lang="en-US" sz="20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Mircea L. Coroian (2421526) </a:t>
            </a:r>
          </a:p>
          <a:p>
            <a:r>
              <a:rPr lang="en-US" sz="20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Presentation on Angel Investor Pitch</a:t>
            </a:r>
          </a:p>
          <a:p>
            <a:r>
              <a:rPr lang="en-US" sz="20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Certificate of Higher Education</a:t>
            </a:r>
            <a:endParaRPr lang="en-GB" sz="20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C12AC03-E976-4701-9865-878B12503AD0}"/>
              </a:ext>
            </a:extLst>
          </p:cNvPr>
          <p:cNvSpPr txBox="1">
            <a:spLocks/>
          </p:cNvSpPr>
          <p:nvPr/>
        </p:nvSpPr>
        <p:spPr>
          <a:xfrm>
            <a:off x="620485" y="3755571"/>
            <a:ext cx="11021786" cy="1631216"/>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Acknowledgement </a:t>
            </a:r>
          </a:p>
          <a:p>
            <a:r>
              <a:rPr lang="en-US" sz="20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I acknowledge that AI-based tools were used in the creation and enhancement of some of the visual content included in this work. These tools  were used to increase the quality of the visual materials, and some of them in processing them. A complete list of all external tools, sources, and references utilized throughout this project will be provided in the final section.</a:t>
            </a:r>
            <a:endParaRPr lang="en-GB" sz="20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6851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video 3 male (best version, good sound and lenght)">
            <a:hlinkClick r:id="" action="ppaction://media"/>
            <a:extLst>
              <a:ext uri="{FF2B5EF4-FFF2-40B4-BE49-F238E27FC236}">
                <a16:creationId xmlns:a16="http://schemas.microsoft.com/office/drawing/2014/main" id="{0E271D64-9DEF-F7F1-A72F-C01E59626F8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40606" y="-5558368"/>
            <a:ext cx="10110788" cy="17974735"/>
          </a:xfrm>
          <a:prstGeom prst="rect">
            <a:avLst/>
          </a:prstGeom>
        </p:spPr>
      </p:pic>
    </p:spTree>
    <p:extLst>
      <p:ext uri="{BB962C8B-B14F-4D97-AF65-F5344CB8AC3E}">
        <p14:creationId xmlns:p14="http://schemas.microsoft.com/office/powerpoint/2010/main" val="492275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8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2727">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86" name="Video 85">
            <a:hlinkClick r:id="" action="ppaction://media"/>
            <a:extLst>
              <a:ext uri="{FF2B5EF4-FFF2-40B4-BE49-F238E27FC236}">
                <a16:creationId xmlns:a16="http://schemas.microsoft.com/office/drawing/2014/main" id="{53BEE953-760E-8471-7330-6071E8F3E7EA}"/>
              </a:ext>
            </a:extLst>
          </p:cNvPr>
          <p:cNvPicPr>
            <a:picLocks noGrp="1" noRot="1" noChangeAspect="1" noMove="1" noResize="1" noEditPoints="1" noAdjustHandles="1" noChangeArrowheads="1" noChangeShapeType="1" noCrop="1"/>
          </p:cNvPicPr>
          <p:nvPr>
            <a:videoFile r:link="rId2"/>
            <p:extLst>
              <p:ext uri="{DAA4B4D4-6D71-4841-9C94-3DE7FCFB9230}">
                <p14:media xmlns:p14="http://schemas.microsoft.com/office/powerpoint/2010/main" r:embed="rId1"/>
              </p:ext>
            </p:extLst>
          </p:nvPr>
        </p:nvPicPr>
        <p:blipFill>
          <a:blip r:embed="rId5">
            <a:lum bright="-40000" contrast="-40000"/>
          </a:blip>
          <a:stretch>
            <a:fillRect/>
          </a:stretch>
        </p:blipFill>
        <p:spPr>
          <a:xfrm>
            <a:off x="0" y="-6595"/>
            <a:ext cx="12185938" cy="6918943"/>
          </a:xfrm>
          <a:prstGeom prst="rect">
            <a:avLst/>
          </a:prstGeom>
        </p:spPr>
      </p:pic>
      <p:sp useBgFill="1">
        <p:nvSpPr>
          <p:cNvPr id="27" name="Rectangle: Rounded Corners 26">
            <a:extLst>
              <a:ext uri="{FF2B5EF4-FFF2-40B4-BE49-F238E27FC236}">
                <a16:creationId xmlns:a16="http://schemas.microsoft.com/office/drawing/2014/main" id="{C5BDEAFC-5375-D394-A09F-07FF343DD1F7}"/>
              </a:ext>
            </a:extLst>
          </p:cNvPr>
          <p:cNvSpPr/>
          <p:nvPr/>
        </p:nvSpPr>
        <p:spPr>
          <a:xfrm>
            <a:off x="832000" y="2350381"/>
            <a:ext cx="1440000" cy="1440000"/>
          </a:xfrm>
          <a:prstGeom prst="roundRect">
            <a:avLst/>
          </a:prstGeom>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30" name="Rectangle: Rounded Corners 29">
            <a:extLst>
              <a:ext uri="{FF2B5EF4-FFF2-40B4-BE49-F238E27FC236}">
                <a16:creationId xmlns:a16="http://schemas.microsoft.com/office/drawing/2014/main" id="{B3051A2F-AC27-08C1-875C-F9CB72BD86BE}"/>
              </a:ext>
            </a:extLst>
          </p:cNvPr>
          <p:cNvSpPr/>
          <p:nvPr/>
        </p:nvSpPr>
        <p:spPr>
          <a:xfrm>
            <a:off x="3104000" y="2350381"/>
            <a:ext cx="1440000" cy="1440000"/>
          </a:xfrm>
          <a:prstGeom prst="roundRect">
            <a:avLst/>
          </a:prstGeom>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31" name="Rectangle: Rounded Corners 30">
            <a:extLst>
              <a:ext uri="{FF2B5EF4-FFF2-40B4-BE49-F238E27FC236}">
                <a16:creationId xmlns:a16="http://schemas.microsoft.com/office/drawing/2014/main" id="{C12B650D-41A5-DBD9-D729-51B4C337EC47}"/>
              </a:ext>
            </a:extLst>
          </p:cNvPr>
          <p:cNvSpPr/>
          <p:nvPr/>
        </p:nvSpPr>
        <p:spPr>
          <a:xfrm>
            <a:off x="5385000" y="2350381"/>
            <a:ext cx="1440000" cy="1440000"/>
          </a:xfrm>
          <a:prstGeom prst="roundRect">
            <a:avLst/>
          </a:prstGeom>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34" name="Rectangle: Rounded Corners 33">
            <a:extLst>
              <a:ext uri="{FF2B5EF4-FFF2-40B4-BE49-F238E27FC236}">
                <a16:creationId xmlns:a16="http://schemas.microsoft.com/office/drawing/2014/main" id="{F8122CBE-F646-AA02-2120-659642CEA5B1}"/>
              </a:ext>
            </a:extLst>
          </p:cNvPr>
          <p:cNvSpPr/>
          <p:nvPr/>
        </p:nvSpPr>
        <p:spPr>
          <a:xfrm>
            <a:off x="7648000" y="2350381"/>
            <a:ext cx="1440000" cy="1440000"/>
          </a:xfrm>
          <a:prstGeom prst="roundRect">
            <a:avLst/>
          </a:prstGeom>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35" name="Rectangle: Rounded Corners 34">
            <a:extLst>
              <a:ext uri="{FF2B5EF4-FFF2-40B4-BE49-F238E27FC236}">
                <a16:creationId xmlns:a16="http://schemas.microsoft.com/office/drawing/2014/main" id="{548CE400-C152-DD45-37E1-A2E262917C9D}"/>
              </a:ext>
            </a:extLst>
          </p:cNvPr>
          <p:cNvSpPr/>
          <p:nvPr/>
        </p:nvSpPr>
        <p:spPr>
          <a:xfrm>
            <a:off x="9921950" y="2350381"/>
            <a:ext cx="1440000" cy="1440000"/>
          </a:xfrm>
          <a:prstGeom prst="roundRect">
            <a:avLst/>
          </a:prstGeom>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37" name="Rectangle: Rounded Corners 36">
            <a:extLst>
              <a:ext uri="{FF2B5EF4-FFF2-40B4-BE49-F238E27FC236}">
                <a16:creationId xmlns:a16="http://schemas.microsoft.com/office/drawing/2014/main" id="{8E70788B-4546-4EDA-2F0B-714E7A117808}"/>
              </a:ext>
            </a:extLst>
          </p:cNvPr>
          <p:cNvSpPr/>
          <p:nvPr/>
        </p:nvSpPr>
        <p:spPr>
          <a:xfrm>
            <a:off x="815026" y="4575568"/>
            <a:ext cx="1440000" cy="1440000"/>
          </a:xfrm>
          <a:prstGeom prst="roundRect">
            <a:avLst/>
          </a:prstGeom>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38" name="Rectangle: Rounded Corners 37">
            <a:extLst>
              <a:ext uri="{FF2B5EF4-FFF2-40B4-BE49-F238E27FC236}">
                <a16:creationId xmlns:a16="http://schemas.microsoft.com/office/drawing/2014/main" id="{3C47FBF9-73FC-0F2B-4CDA-7010597155AE}"/>
              </a:ext>
            </a:extLst>
          </p:cNvPr>
          <p:cNvSpPr/>
          <p:nvPr/>
        </p:nvSpPr>
        <p:spPr>
          <a:xfrm>
            <a:off x="3099453" y="4575568"/>
            <a:ext cx="1440000" cy="1440000"/>
          </a:xfrm>
          <a:prstGeom prst="roundRect">
            <a:avLst/>
          </a:prstGeom>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39" name="Rectangle: Rounded Corners 38">
            <a:extLst>
              <a:ext uri="{FF2B5EF4-FFF2-40B4-BE49-F238E27FC236}">
                <a16:creationId xmlns:a16="http://schemas.microsoft.com/office/drawing/2014/main" id="{6E75C114-7DFD-1E73-DE95-DF2B74DB4FDF}"/>
              </a:ext>
            </a:extLst>
          </p:cNvPr>
          <p:cNvSpPr/>
          <p:nvPr/>
        </p:nvSpPr>
        <p:spPr>
          <a:xfrm>
            <a:off x="5372969" y="4575568"/>
            <a:ext cx="1440000" cy="1440000"/>
          </a:xfrm>
          <a:prstGeom prst="roundRect">
            <a:avLst/>
          </a:prstGeom>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40" name="Rectangle: Rounded Corners 39">
            <a:extLst>
              <a:ext uri="{FF2B5EF4-FFF2-40B4-BE49-F238E27FC236}">
                <a16:creationId xmlns:a16="http://schemas.microsoft.com/office/drawing/2014/main" id="{408A1BB0-280B-AFB3-A561-CF562DB4F6AA}"/>
              </a:ext>
            </a:extLst>
          </p:cNvPr>
          <p:cNvSpPr/>
          <p:nvPr/>
        </p:nvSpPr>
        <p:spPr>
          <a:xfrm>
            <a:off x="7648000" y="4575568"/>
            <a:ext cx="1440000" cy="1440000"/>
          </a:xfrm>
          <a:prstGeom prst="roundRect">
            <a:avLst/>
          </a:prstGeom>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41" name="Rectangle: Rounded Corners 40">
            <a:extLst>
              <a:ext uri="{FF2B5EF4-FFF2-40B4-BE49-F238E27FC236}">
                <a16:creationId xmlns:a16="http://schemas.microsoft.com/office/drawing/2014/main" id="{FF377892-3307-56B5-6922-0D46F63BA320}"/>
              </a:ext>
            </a:extLst>
          </p:cNvPr>
          <p:cNvSpPr/>
          <p:nvPr/>
        </p:nvSpPr>
        <p:spPr>
          <a:xfrm>
            <a:off x="9920000" y="4575568"/>
            <a:ext cx="1440000" cy="1440000"/>
          </a:xfrm>
          <a:prstGeom prst="roundRect">
            <a:avLst/>
          </a:prstGeom>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sez="http://schemas.microsoft.com/office/powerpoint/2016/sectionzoom">
        <mc:Choice Requires="psez">
          <p:graphicFrame>
            <p:nvGraphicFramePr>
              <p:cNvPr id="50" name="Section Zoom 49">
                <a:extLst>
                  <a:ext uri="{FF2B5EF4-FFF2-40B4-BE49-F238E27FC236}">
                    <a16:creationId xmlns:a16="http://schemas.microsoft.com/office/drawing/2014/main" id="{1D108659-7882-5790-19FA-3C9B4B88BA1E}"/>
                  </a:ext>
                </a:extLst>
              </p:cNvPr>
              <p:cNvGraphicFramePr>
                <a:graphicFrameLocks noChangeAspect="1"/>
              </p:cNvGraphicFramePr>
              <p:nvPr>
                <p:extLst>
                  <p:ext uri="{D42A27DB-BD31-4B8C-83A1-F6EECF244321}">
                    <p14:modId xmlns:p14="http://schemas.microsoft.com/office/powerpoint/2010/main" val="1888309624"/>
                  </p:ext>
                </p:extLst>
              </p:nvPr>
            </p:nvGraphicFramePr>
            <p:xfrm>
              <a:off x="3122000" y="2677261"/>
              <a:ext cx="1404000" cy="786240"/>
            </p:xfrm>
            <a:graphic>
              <a:graphicData uri="http://schemas.microsoft.com/office/powerpoint/2016/sectionzoom">
                <psez:sectionZm>
                  <psez:sectionZmObj sectionId="{D25D4A81-E400-4410-A7ED-D3C6CB879E0E}">
                    <psez:zmPr id="{D3605027-E42A-4032-AD80-E029DB0D92CC}" transitionDur="1000" showBg="0">
                      <p166:blipFill xmlns:p166="http://schemas.microsoft.com/office/powerpoint/2016/6/main">
                        <a:blip r:embed="rId6"/>
                        <a:stretch>
                          <a:fillRect/>
                        </a:stretch>
                      </p166:blipFill>
                      <p166:spPr xmlns:p166="http://schemas.microsoft.com/office/powerpoint/2016/6/main">
                        <a:xfrm>
                          <a:off x="0" y="0"/>
                          <a:ext cx="1404000" cy="786240"/>
                        </a:xfrm>
                        <a:prstGeom prst="rect">
                          <a:avLst/>
                        </a:prstGeom>
                      </p166:spPr>
                    </psez:zmPr>
                  </psez:sectionZmObj>
                </psez:sectionZm>
              </a:graphicData>
            </a:graphic>
          </p:graphicFrame>
        </mc:Choice>
        <mc:Fallback xmlns="">
          <p:pic>
            <p:nvPicPr>
              <p:cNvPr id="50" name="Section Zoom 49">
                <a:hlinkClick r:id="rId7" action="ppaction://hlinksldjump"/>
                <a:extLst>
                  <a:ext uri="{FF2B5EF4-FFF2-40B4-BE49-F238E27FC236}">
                    <a16:creationId xmlns:a16="http://schemas.microsoft.com/office/drawing/2014/main" id="{1D108659-7882-5790-19FA-3C9B4B88BA1E}"/>
                  </a:ext>
                </a:extLst>
              </p:cNvPr>
              <p:cNvPicPr>
                <a:picLocks noGrp="1" noRot="1" noChangeAspect="1" noMove="1" noResize="1" noEditPoints="1" noAdjustHandles="1" noChangeArrowheads="1" noChangeShapeType="1"/>
              </p:cNvPicPr>
              <p:nvPr/>
            </p:nvPicPr>
            <p:blipFill>
              <a:blip r:embed="rId8"/>
              <a:stretch>
                <a:fillRect/>
              </a:stretch>
            </p:blipFill>
            <p:spPr>
              <a:xfrm>
                <a:off x="3122000" y="2677261"/>
                <a:ext cx="1404000" cy="786240"/>
              </a:xfrm>
              <a:prstGeom prst="rect">
                <a:avLst/>
              </a:prstGeom>
            </p:spPr>
          </p:pic>
        </mc:Fallback>
      </mc:AlternateContent>
      <p:cxnSp>
        <p:nvCxnSpPr>
          <p:cNvPr id="52" name="Straight Arrow Connector 51">
            <a:extLst>
              <a:ext uri="{FF2B5EF4-FFF2-40B4-BE49-F238E27FC236}">
                <a16:creationId xmlns:a16="http://schemas.microsoft.com/office/drawing/2014/main" id="{ED9F67E7-A156-59DA-86FD-49B769FE5F63}"/>
              </a:ext>
            </a:extLst>
          </p:cNvPr>
          <p:cNvCxnSpPr>
            <a:stCxn id="27" idx="3"/>
          </p:cNvCxnSpPr>
          <p:nvPr/>
        </p:nvCxnSpPr>
        <p:spPr>
          <a:xfrm>
            <a:off x="2272000" y="3070381"/>
            <a:ext cx="825938" cy="0"/>
          </a:xfrm>
          <a:prstGeom prst="straightConnector1">
            <a:avLst/>
          </a:prstGeom>
          <a:ln w="19050">
            <a:solidFill>
              <a:schemeClr val="bg1">
                <a:alpha val="7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E0F5D8EB-3297-688A-7652-386DC3727002}"/>
              </a:ext>
            </a:extLst>
          </p:cNvPr>
          <p:cNvCxnSpPr/>
          <p:nvPr/>
        </p:nvCxnSpPr>
        <p:spPr>
          <a:xfrm>
            <a:off x="4550062" y="3070381"/>
            <a:ext cx="825938" cy="0"/>
          </a:xfrm>
          <a:prstGeom prst="straightConnector1">
            <a:avLst/>
          </a:prstGeom>
          <a:ln w="19050">
            <a:solidFill>
              <a:schemeClr val="bg1">
                <a:alpha val="7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54" name="Straight Arrow Connector 53">
            <a:extLst>
              <a:ext uri="{FF2B5EF4-FFF2-40B4-BE49-F238E27FC236}">
                <a16:creationId xmlns:a16="http://schemas.microsoft.com/office/drawing/2014/main" id="{6ABD3001-8103-B052-4491-7EB21EA34BCB}"/>
              </a:ext>
            </a:extLst>
          </p:cNvPr>
          <p:cNvCxnSpPr/>
          <p:nvPr/>
        </p:nvCxnSpPr>
        <p:spPr>
          <a:xfrm>
            <a:off x="6822062" y="3068890"/>
            <a:ext cx="825938" cy="0"/>
          </a:xfrm>
          <a:prstGeom prst="straightConnector1">
            <a:avLst/>
          </a:prstGeom>
          <a:ln w="19050">
            <a:solidFill>
              <a:schemeClr val="bg1">
                <a:alpha val="7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55" name="Straight Arrow Connector 54">
            <a:extLst>
              <a:ext uri="{FF2B5EF4-FFF2-40B4-BE49-F238E27FC236}">
                <a16:creationId xmlns:a16="http://schemas.microsoft.com/office/drawing/2014/main" id="{57B50D46-815A-2AF5-A3B2-1D413418A237}"/>
              </a:ext>
            </a:extLst>
          </p:cNvPr>
          <p:cNvCxnSpPr/>
          <p:nvPr/>
        </p:nvCxnSpPr>
        <p:spPr>
          <a:xfrm>
            <a:off x="9094062" y="3067399"/>
            <a:ext cx="825938" cy="0"/>
          </a:xfrm>
          <a:prstGeom prst="straightConnector1">
            <a:avLst/>
          </a:prstGeom>
          <a:ln w="19050">
            <a:solidFill>
              <a:schemeClr val="bg1">
                <a:alpha val="7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56" name="Straight Arrow Connector 55">
            <a:extLst>
              <a:ext uri="{FF2B5EF4-FFF2-40B4-BE49-F238E27FC236}">
                <a16:creationId xmlns:a16="http://schemas.microsoft.com/office/drawing/2014/main" id="{9BBA0D02-6A69-FE31-AB3A-BBDEB1F35A5C}"/>
              </a:ext>
            </a:extLst>
          </p:cNvPr>
          <p:cNvCxnSpPr>
            <a:cxnSpLocks/>
            <a:stCxn id="35" idx="2"/>
          </p:cNvCxnSpPr>
          <p:nvPr/>
        </p:nvCxnSpPr>
        <p:spPr>
          <a:xfrm flipH="1">
            <a:off x="10640000" y="3790381"/>
            <a:ext cx="1950" cy="742655"/>
          </a:xfrm>
          <a:prstGeom prst="straightConnector1">
            <a:avLst/>
          </a:prstGeom>
          <a:ln w="19050">
            <a:solidFill>
              <a:schemeClr val="bg1">
                <a:alpha val="7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58" name="Straight Arrow Connector 57">
            <a:extLst>
              <a:ext uri="{FF2B5EF4-FFF2-40B4-BE49-F238E27FC236}">
                <a16:creationId xmlns:a16="http://schemas.microsoft.com/office/drawing/2014/main" id="{83EBD100-363F-0D92-5732-21C220923F8A}"/>
              </a:ext>
            </a:extLst>
          </p:cNvPr>
          <p:cNvCxnSpPr>
            <a:cxnSpLocks/>
          </p:cNvCxnSpPr>
          <p:nvPr/>
        </p:nvCxnSpPr>
        <p:spPr>
          <a:xfrm flipH="1">
            <a:off x="9088000" y="5295568"/>
            <a:ext cx="825938" cy="0"/>
          </a:xfrm>
          <a:prstGeom prst="straightConnector1">
            <a:avLst/>
          </a:prstGeom>
          <a:ln w="19050">
            <a:solidFill>
              <a:schemeClr val="bg1">
                <a:alpha val="7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59" name="Straight Arrow Connector 58">
            <a:extLst>
              <a:ext uri="{FF2B5EF4-FFF2-40B4-BE49-F238E27FC236}">
                <a16:creationId xmlns:a16="http://schemas.microsoft.com/office/drawing/2014/main" id="{7FBA12BA-CD0F-303F-7410-983AED9CEC1F}"/>
              </a:ext>
            </a:extLst>
          </p:cNvPr>
          <p:cNvCxnSpPr>
            <a:cxnSpLocks/>
          </p:cNvCxnSpPr>
          <p:nvPr/>
        </p:nvCxnSpPr>
        <p:spPr>
          <a:xfrm flipH="1">
            <a:off x="6822062" y="5295568"/>
            <a:ext cx="825938" cy="0"/>
          </a:xfrm>
          <a:prstGeom prst="straightConnector1">
            <a:avLst/>
          </a:prstGeom>
          <a:ln w="19050">
            <a:solidFill>
              <a:schemeClr val="bg1">
                <a:alpha val="7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60" name="Straight Arrow Connector 59">
            <a:extLst>
              <a:ext uri="{FF2B5EF4-FFF2-40B4-BE49-F238E27FC236}">
                <a16:creationId xmlns:a16="http://schemas.microsoft.com/office/drawing/2014/main" id="{2DFA6AF4-3A2D-3D3A-2FF0-75BF68496E64}"/>
              </a:ext>
            </a:extLst>
          </p:cNvPr>
          <p:cNvCxnSpPr>
            <a:cxnSpLocks/>
          </p:cNvCxnSpPr>
          <p:nvPr/>
        </p:nvCxnSpPr>
        <p:spPr>
          <a:xfrm flipH="1">
            <a:off x="4550062" y="5295568"/>
            <a:ext cx="825938" cy="0"/>
          </a:xfrm>
          <a:prstGeom prst="straightConnector1">
            <a:avLst/>
          </a:prstGeom>
          <a:ln w="19050">
            <a:solidFill>
              <a:schemeClr val="bg1">
                <a:alpha val="7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61" name="Straight Arrow Connector 60">
            <a:extLst>
              <a:ext uri="{FF2B5EF4-FFF2-40B4-BE49-F238E27FC236}">
                <a16:creationId xmlns:a16="http://schemas.microsoft.com/office/drawing/2014/main" id="{67FC8A25-F227-BE8A-C756-6E78C803AD99}"/>
              </a:ext>
            </a:extLst>
          </p:cNvPr>
          <p:cNvCxnSpPr>
            <a:cxnSpLocks/>
          </p:cNvCxnSpPr>
          <p:nvPr/>
        </p:nvCxnSpPr>
        <p:spPr>
          <a:xfrm flipH="1">
            <a:off x="2272000" y="5297060"/>
            <a:ext cx="825938" cy="0"/>
          </a:xfrm>
          <a:prstGeom prst="straightConnector1">
            <a:avLst/>
          </a:prstGeom>
          <a:ln w="19050">
            <a:solidFill>
              <a:schemeClr val="bg1">
                <a:alpha val="7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62" name="Rectangle: Rounded Corners 61">
            <a:extLst>
              <a:ext uri="{FF2B5EF4-FFF2-40B4-BE49-F238E27FC236}">
                <a16:creationId xmlns:a16="http://schemas.microsoft.com/office/drawing/2014/main" id="{F5411233-65FD-CD0A-EF6B-A26113E81EBF}"/>
              </a:ext>
            </a:extLst>
          </p:cNvPr>
          <p:cNvSpPr/>
          <p:nvPr/>
        </p:nvSpPr>
        <p:spPr>
          <a:xfrm>
            <a:off x="850000" y="478617"/>
            <a:ext cx="10510000" cy="1080614"/>
          </a:xfrm>
          <a:prstGeom prst="roundRect">
            <a:avLst/>
          </a:prstGeom>
          <a:blipFill dpi="0" rotWithShape="0">
            <a:blip r:embed="rId4">
              <a:lum/>
            </a:blip>
            <a:srcRect/>
            <a:stretch>
              <a:fillRect l="-688889" t="-110862" r="-57778" b="-265388"/>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blue and black letter&#10;&#10;AI-generated content may be incorrect.">
            <a:extLst>
              <a:ext uri="{FF2B5EF4-FFF2-40B4-BE49-F238E27FC236}">
                <a16:creationId xmlns:a16="http://schemas.microsoft.com/office/drawing/2014/main" id="{22DE7D60-AE09-F9E0-4954-7D421D1A506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427542" y="668038"/>
            <a:ext cx="5354917" cy="701772"/>
          </a:xfrm>
          <a:prstGeom prst="rect">
            <a:avLst/>
          </a:prstGeom>
        </p:spPr>
      </p:pic>
      <mc:AlternateContent xmlns:mc="http://schemas.openxmlformats.org/markup-compatibility/2006" xmlns:psez="http://schemas.microsoft.com/office/powerpoint/2016/sectionzoom">
        <mc:Choice Requires="psez">
          <p:graphicFrame>
            <p:nvGraphicFramePr>
              <p:cNvPr id="64" name="Section Zoom 63">
                <a:extLst>
                  <a:ext uri="{FF2B5EF4-FFF2-40B4-BE49-F238E27FC236}">
                    <a16:creationId xmlns:a16="http://schemas.microsoft.com/office/drawing/2014/main" id="{EDE9563C-1EB5-CB6C-E946-25F037EF8437}"/>
                  </a:ext>
                </a:extLst>
              </p:cNvPr>
              <p:cNvGraphicFramePr>
                <a:graphicFrameLocks noChangeAspect="1"/>
              </p:cNvGraphicFramePr>
              <p:nvPr>
                <p:extLst>
                  <p:ext uri="{D42A27DB-BD31-4B8C-83A1-F6EECF244321}">
                    <p14:modId xmlns:p14="http://schemas.microsoft.com/office/powerpoint/2010/main" val="3552887456"/>
                  </p:ext>
                </p:extLst>
              </p:nvPr>
            </p:nvGraphicFramePr>
            <p:xfrm>
              <a:off x="5403000" y="2675506"/>
              <a:ext cx="1404000" cy="789750"/>
            </p:xfrm>
            <a:graphic>
              <a:graphicData uri="http://schemas.microsoft.com/office/powerpoint/2016/sectionzoom">
                <psez:sectionZm>
                  <psez:sectionZmObj sectionId="{03BA850A-4560-4AA9-B94C-54226B8CADCB}">
                    <psez:zmPr id="{E28A88D6-1F1D-41FD-B6D1-10110842A385}" transitionDur="1000" showBg="0">
                      <p166:blipFill xmlns:p166="http://schemas.microsoft.com/office/powerpoint/2016/6/main">
                        <a:blip r:embed="rId10"/>
                        <a:stretch>
                          <a:fillRect/>
                        </a:stretch>
                      </p166:blipFill>
                      <p166:spPr xmlns:p166="http://schemas.microsoft.com/office/powerpoint/2016/6/main">
                        <a:xfrm>
                          <a:off x="0" y="0"/>
                          <a:ext cx="1404000" cy="789750"/>
                        </a:xfrm>
                        <a:prstGeom prst="rect">
                          <a:avLst/>
                        </a:prstGeom>
                      </p166:spPr>
                    </psez:zmPr>
                  </psez:sectionZmObj>
                </psez:sectionZm>
              </a:graphicData>
            </a:graphic>
          </p:graphicFrame>
        </mc:Choice>
        <mc:Fallback xmlns="">
          <p:pic>
            <p:nvPicPr>
              <p:cNvPr id="64" name="Section Zoom 63">
                <a:hlinkClick r:id="rId11" action="ppaction://hlinksldjump"/>
                <a:extLst>
                  <a:ext uri="{FF2B5EF4-FFF2-40B4-BE49-F238E27FC236}">
                    <a16:creationId xmlns:a16="http://schemas.microsoft.com/office/drawing/2014/main" id="{EDE9563C-1EB5-CB6C-E946-25F037EF8437}"/>
                  </a:ext>
                </a:extLst>
              </p:cNvPr>
              <p:cNvPicPr>
                <a:picLocks noGrp="1" noRot="1" noChangeAspect="1" noMove="1" noResize="1" noEditPoints="1" noAdjustHandles="1" noChangeArrowheads="1" noChangeShapeType="1"/>
              </p:cNvPicPr>
              <p:nvPr/>
            </p:nvPicPr>
            <p:blipFill>
              <a:blip r:embed="rId12"/>
              <a:stretch>
                <a:fillRect/>
              </a:stretch>
            </p:blipFill>
            <p:spPr>
              <a:xfrm>
                <a:off x="5403000" y="2675506"/>
                <a:ext cx="1404000" cy="789750"/>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66" name="Section Zoom 65">
                <a:extLst>
                  <a:ext uri="{FF2B5EF4-FFF2-40B4-BE49-F238E27FC236}">
                    <a16:creationId xmlns:a16="http://schemas.microsoft.com/office/drawing/2014/main" id="{174A02E2-67A2-CC0E-580F-43F5FC8DA925}"/>
                  </a:ext>
                </a:extLst>
              </p:cNvPr>
              <p:cNvGraphicFramePr>
                <a:graphicFrameLocks noChangeAspect="1"/>
              </p:cNvGraphicFramePr>
              <p:nvPr>
                <p:extLst>
                  <p:ext uri="{D42A27DB-BD31-4B8C-83A1-F6EECF244321}">
                    <p14:modId xmlns:p14="http://schemas.microsoft.com/office/powerpoint/2010/main" val="1829249189"/>
                  </p:ext>
                </p:extLst>
              </p:nvPr>
            </p:nvGraphicFramePr>
            <p:xfrm>
              <a:off x="7666000" y="2675506"/>
              <a:ext cx="1404000" cy="789750"/>
            </p:xfrm>
            <a:graphic>
              <a:graphicData uri="http://schemas.microsoft.com/office/powerpoint/2016/sectionzoom">
                <psez:sectionZm>
                  <psez:sectionZmObj sectionId="{D4C1889C-6A10-403A-96B8-39096D573224}">
                    <psez:zmPr id="{26224C3E-7B5D-4737-9437-FD52A39E48AB}" transitionDur="1000" showBg="0">
                      <p166:blipFill xmlns:p166="http://schemas.microsoft.com/office/powerpoint/2016/6/main">
                        <a:blip r:embed="rId13"/>
                        <a:stretch>
                          <a:fillRect/>
                        </a:stretch>
                      </p166:blipFill>
                      <p166:spPr xmlns:p166="http://schemas.microsoft.com/office/powerpoint/2016/6/main">
                        <a:xfrm>
                          <a:off x="0" y="0"/>
                          <a:ext cx="1404000" cy="789750"/>
                        </a:xfrm>
                        <a:prstGeom prst="rect">
                          <a:avLst/>
                        </a:prstGeom>
                      </p166:spPr>
                    </psez:zmPr>
                  </psez:sectionZmObj>
                </psez:sectionZm>
              </a:graphicData>
            </a:graphic>
          </p:graphicFrame>
        </mc:Choice>
        <mc:Fallback xmlns="">
          <p:pic>
            <p:nvPicPr>
              <p:cNvPr id="66" name="Section Zoom 65">
                <a:hlinkClick r:id="rId14" action="ppaction://hlinksldjump"/>
                <a:extLst>
                  <a:ext uri="{FF2B5EF4-FFF2-40B4-BE49-F238E27FC236}">
                    <a16:creationId xmlns:a16="http://schemas.microsoft.com/office/drawing/2014/main" id="{174A02E2-67A2-CC0E-580F-43F5FC8DA925}"/>
                  </a:ext>
                </a:extLst>
              </p:cNvPr>
              <p:cNvPicPr>
                <a:picLocks noGrp="1" noRot="1" noChangeAspect="1" noMove="1" noResize="1" noEditPoints="1" noAdjustHandles="1" noChangeArrowheads="1" noChangeShapeType="1"/>
              </p:cNvPicPr>
              <p:nvPr/>
            </p:nvPicPr>
            <p:blipFill>
              <a:blip r:embed="rId15"/>
              <a:stretch>
                <a:fillRect/>
              </a:stretch>
            </p:blipFill>
            <p:spPr>
              <a:xfrm>
                <a:off x="7666000" y="2675506"/>
                <a:ext cx="1404000" cy="789750"/>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68" name="Section Zoom 67">
                <a:extLst>
                  <a:ext uri="{FF2B5EF4-FFF2-40B4-BE49-F238E27FC236}">
                    <a16:creationId xmlns:a16="http://schemas.microsoft.com/office/drawing/2014/main" id="{D58CE7DF-302A-512E-F92F-BF3D7397B6A5}"/>
                  </a:ext>
                </a:extLst>
              </p:cNvPr>
              <p:cNvGraphicFramePr>
                <a:graphicFrameLocks noChangeAspect="1"/>
              </p:cNvGraphicFramePr>
              <p:nvPr>
                <p:extLst>
                  <p:ext uri="{D42A27DB-BD31-4B8C-83A1-F6EECF244321}">
                    <p14:modId xmlns:p14="http://schemas.microsoft.com/office/powerpoint/2010/main" val="2817143225"/>
                  </p:ext>
                </p:extLst>
              </p:nvPr>
            </p:nvGraphicFramePr>
            <p:xfrm>
              <a:off x="9939950" y="2675506"/>
              <a:ext cx="1404000" cy="789750"/>
            </p:xfrm>
            <a:graphic>
              <a:graphicData uri="http://schemas.microsoft.com/office/powerpoint/2016/sectionzoom">
                <psez:sectionZm>
                  <psez:sectionZmObj sectionId="{D69C82ED-021A-4F03-82FF-F356CF6F1009}">
                    <psez:zmPr id="{35E1739E-D48E-4890-906A-90B51D3B56EF}" transitionDur="1000" showBg="0">
                      <p166:blipFill xmlns:p166="http://schemas.microsoft.com/office/powerpoint/2016/6/main">
                        <a:blip r:embed="rId16"/>
                        <a:stretch>
                          <a:fillRect/>
                        </a:stretch>
                      </p166:blipFill>
                      <p166:spPr xmlns:p166="http://schemas.microsoft.com/office/powerpoint/2016/6/main">
                        <a:xfrm>
                          <a:off x="0" y="0"/>
                          <a:ext cx="1404000" cy="789750"/>
                        </a:xfrm>
                        <a:prstGeom prst="rect">
                          <a:avLst/>
                        </a:prstGeom>
                      </p166:spPr>
                    </psez:zmPr>
                  </psez:sectionZmObj>
                </psez:sectionZm>
              </a:graphicData>
            </a:graphic>
          </p:graphicFrame>
        </mc:Choice>
        <mc:Fallback xmlns="">
          <p:pic>
            <p:nvPicPr>
              <p:cNvPr id="68" name="Section Zoom 67">
                <a:hlinkClick r:id="rId17" action="ppaction://hlinksldjump"/>
                <a:extLst>
                  <a:ext uri="{FF2B5EF4-FFF2-40B4-BE49-F238E27FC236}">
                    <a16:creationId xmlns:a16="http://schemas.microsoft.com/office/drawing/2014/main" id="{D58CE7DF-302A-512E-F92F-BF3D7397B6A5}"/>
                  </a:ext>
                </a:extLst>
              </p:cNvPr>
              <p:cNvPicPr>
                <a:picLocks noGrp="1" noRot="1" noChangeAspect="1" noMove="1" noResize="1" noEditPoints="1" noAdjustHandles="1" noChangeArrowheads="1" noChangeShapeType="1"/>
              </p:cNvPicPr>
              <p:nvPr/>
            </p:nvPicPr>
            <p:blipFill>
              <a:blip r:embed="rId18"/>
              <a:stretch>
                <a:fillRect/>
              </a:stretch>
            </p:blipFill>
            <p:spPr>
              <a:xfrm>
                <a:off x="9939950" y="2675506"/>
                <a:ext cx="1404000" cy="789750"/>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70" name="Section Zoom 69">
                <a:extLst>
                  <a:ext uri="{FF2B5EF4-FFF2-40B4-BE49-F238E27FC236}">
                    <a16:creationId xmlns:a16="http://schemas.microsoft.com/office/drawing/2014/main" id="{4F80B701-3A8A-DD6A-42A0-7BAB0ECA48ED}"/>
                  </a:ext>
                </a:extLst>
              </p:cNvPr>
              <p:cNvGraphicFramePr>
                <a:graphicFrameLocks noChangeAspect="1"/>
              </p:cNvGraphicFramePr>
              <p:nvPr>
                <p:extLst>
                  <p:ext uri="{D42A27DB-BD31-4B8C-83A1-F6EECF244321}">
                    <p14:modId xmlns:p14="http://schemas.microsoft.com/office/powerpoint/2010/main" val="2225805555"/>
                  </p:ext>
                </p:extLst>
              </p:nvPr>
            </p:nvGraphicFramePr>
            <p:xfrm>
              <a:off x="9938000" y="4900693"/>
              <a:ext cx="1404000" cy="789750"/>
            </p:xfrm>
            <a:graphic>
              <a:graphicData uri="http://schemas.microsoft.com/office/powerpoint/2016/sectionzoom">
                <psez:sectionZm>
                  <psez:sectionZmObj sectionId="{1DE64DDC-BF7B-4C80-9979-3CDB6343D89A}">
                    <psez:zmPr id="{879BAA42-8D00-4FDC-803F-85CA19516089}" transitionDur="1000" showBg="0">
                      <p166:blipFill xmlns:p166="http://schemas.microsoft.com/office/powerpoint/2016/6/main">
                        <a:blip r:embed="rId19"/>
                        <a:stretch>
                          <a:fillRect/>
                        </a:stretch>
                      </p166:blipFill>
                      <p166:spPr xmlns:p166="http://schemas.microsoft.com/office/powerpoint/2016/6/main">
                        <a:xfrm>
                          <a:off x="0" y="0"/>
                          <a:ext cx="1404000" cy="789750"/>
                        </a:xfrm>
                        <a:prstGeom prst="rect">
                          <a:avLst/>
                        </a:prstGeom>
                      </p166:spPr>
                    </psez:zmPr>
                  </psez:sectionZmObj>
                </psez:sectionZm>
              </a:graphicData>
            </a:graphic>
          </p:graphicFrame>
        </mc:Choice>
        <mc:Fallback xmlns="">
          <p:pic>
            <p:nvPicPr>
              <p:cNvPr id="70" name="Section Zoom 69">
                <a:hlinkClick r:id="rId20" action="ppaction://hlinksldjump"/>
                <a:extLst>
                  <a:ext uri="{FF2B5EF4-FFF2-40B4-BE49-F238E27FC236}">
                    <a16:creationId xmlns:a16="http://schemas.microsoft.com/office/drawing/2014/main" id="{4F80B701-3A8A-DD6A-42A0-7BAB0ECA48ED}"/>
                  </a:ext>
                </a:extLst>
              </p:cNvPr>
              <p:cNvPicPr>
                <a:picLocks noGrp="1" noRot="1" noChangeAspect="1" noMove="1" noResize="1" noEditPoints="1" noAdjustHandles="1" noChangeArrowheads="1" noChangeShapeType="1"/>
              </p:cNvPicPr>
              <p:nvPr/>
            </p:nvPicPr>
            <p:blipFill>
              <a:blip r:embed="rId21"/>
              <a:stretch>
                <a:fillRect/>
              </a:stretch>
            </p:blipFill>
            <p:spPr>
              <a:xfrm>
                <a:off x="9938000" y="4900693"/>
                <a:ext cx="1404000" cy="789750"/>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72" name="Section Zoom 71">
                <a:extLst>
                  <a:ext uri="{FF2B5EF4-FFF2-40B4-BE49-F238E27FC236}">
                    <a16:creationId xmlns:a16="http://schemas.microsoft.com/office/drawing/2014/main" id="{1D18E6F4-C8B0-775F-0E7C-68D0F6378399}"/>
                  </a:ext>
                </a:extLst>
              </p:cNvPr>
              <p:cNvGraphicFramePr>
                <a:graphicFrameLocks noChangeAspect="1"/>
              </p:cNvGraphicFramePr>
              <p:nvPr>
                <p:extLst>
                  <p:ext uri="{D42A27DB-BD31-4B8C-83A1-F6EECF244321}">
                    <p14:modId xmlns:p14="http://schemas.microsoft.com/office/powerpoint/2010/main" val="737605318"/>
                  </p:ext>
                </p:extLst>
              </p:nvPr>
            </p:nvGraphicFramePr>
            <p:xfrm>
              <a:off x="7666000" y="4900693"/>
              <a:ext cx="1404000" cy="789750"/>
            </p:xfrm>
            <a:graphic>
              <a:graphicData uri="http://schemas.microsoft.com/office/powerpoint/2016/sectionzoom">
                <psez:sectionZm>
                  <psez:sectionZmObj sectionId="{ADC7A6A8-0D68-458B-A464-AE1000D049A4}">
                    <psez:zmPr id="{B23F39F7-EF54-41F3-9819-A005BE2E9952}" transitionDur="1000" showBg="0">
                      <p166:blipFill xmlns:p166="http://schemas.microsoft.com/office/powerpoint/2016/6/main">
                        <a:blip r:embed="rId22"/>
                        <a:stretch>
                          <a:fillRect/>
                        </a:stretch>
                      </p166:blipFill>
                      <p166:spPr xmlns:p166="http://schemas.microsoft.com/office/powerpoint/2016/6/main">
                        <a:xfrm>
                          <a:off x="0" y="0"/>
                          <a:ext cx="1404000" cy="789750"/>
                        </a:xfrm>
                        <a:prstGeom prst="rect">
                          <a:avLst/>
                        </a:prstGeom>
                      </p166:spPr>
                    </psez:zmPr>
                  </psez:sectionZmObj>
                </psez:sectionZm>
              </a:graphicData>
            </a:graphic>
          </p:graphicFrame>
        </mc:Choice>
        <mc:Fallback xmlns="">
          <p:pic>
            <p:nvPicPr>
              <p:cNvPr id="72" name="Section Zoom 71">
                <a:hlinkClick r:id="rId23" action="ppaction://hlinksldjump"/>
                <a:extLst>
                  <a:ext uri="{FF2B5EF4-FFF2-40B4-BE49-F238E27FC236}">
                    <a16:creationId xmlns:a16="http://schemas.microsoft.com/office/drawing/2014/main" id="{1D18E6F4-C8B0-775F-0E7C-68D0F6378399}"/>
                  </a:ext>
                </a:extLst>
              </p:cNvPr>
              <p:cNvPicPr>
                <a:picLocks noGrp="1" noRot="1" noChangeAspect="1" noMove="1" noResize="1" noEditPoints="1" noAdjustHandles="1" noChangeArrowheads="1" noChangeShapeType="1"/>
              </p:cNvPicPr>
              <p:nvPr/>
            </p:nvPicPr>
            <p:blipFill>
              <a:blip r:embed="rId24"/>
              <a:stretch>
                <a:fillRect/>
              </a:stretch>
            </p:blipFill>
            <p:spPr>
              <a:xfrm>
                <a:off x="7666000" y="4900693"/>
                <a:ext cx="1404000" cy="789750"/>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74" name="Section Zoom 73">
                <a:extLst>
                  <a:ext uri="{FF2B5EF4-FFF2-40B4-BE49-F238E27FC236}">
                    <a16:creationId xmlns:a16="http://schemas.microsoft.com/office/drawing/2014/main" id="{1207E23D-B985-3640-0AB7-58EC6EE2F16C}"/>
                  </a:ext>
                </a:extLst>
              </p:cNvPr>
              <p:cNvGraphicFramePr>
                <a:graphicFrameLocks noChangeAspect="1"/>
              </p:cNvGraphicFramePr>
              <p:nvPr>
                <p:extLst>
                  <p:ext uri="{D42A27DB-BD31-4B8C-83A1-F6EECF244321}">
                    <p14:modId xmlns:p14="http://schemas.microsoft.com/office/powerpoint/2010/main" val="2602321884"/>
                  </p:ext>
                </p:extLst>
              </p:nvPr>
            </p:nvGraphicFramePr>
            <p:xfrm>
              <a:off x="5390969" y="4900693"/>
              <a:ext cx="1404000" cy="789750"/>
            </p:xfrm>
            <a:graphic>
              <a:graphicData uri="http://schemas.microsoft.com/office/powerpoint/2016/sectionzoom">
                <psez:sectionZm>
                  <psez:sectionZmObj sectionId="{4FC4252B-513B-483C-8865-850C4FDE019F}">
                    <psez:zmPr id="{D9A6470F-A0C8-4975-BEA1-C76DA917D463}" transitionDur="1000" showBg="0">
                      <p166:blipFill xmlns:p166="http://schemas.microsoft.com/office/powerpoint/2016/6/main">
                        <a:blip r:embed="rId25"/>
                        <a:stretch>
                          <a:fillRect/>
                        </a:stretch>
                      </p166:blipFill>
                      <p166:spPr xmlns:p166="http://schemas.microsoft.com/office/powerpoint/2016/6/main">
                        <a:xfrm>
                          <a:off x="0" y="0"/>
                          <a:ext cx="1404000" cy="789750"/>
                        </a:xfrm>
                        <a:prstGeom prst="rect">
                          <a:avLst/>
                        </a:prstGeom>
                      </p166:spPr>
                    </psez:zmPr>
                  </psez:sectionZmObj>
                </psez:sectionZm>
              </a:graphicData>
            </a:graphic>
          </p:graphicFrame>
        </mc:Choice>
        <mc:Fallback xmlns="">
          <p:pic>
            <p:nvPicPr>
              <p:cNvPr id="74" name="Section Zoom 73">
                <a:hlinkClick r:id="rId26" action="ppaction://hlinksldjump"/>
                <a:extLst>
                  <a:ext uri="{FF2B5EF4-FFF2-40B4-BE49-F238E27FC236}">
                    <a16:creationId xmlns:a16="http://schemas.microsoft.com/office/drawing/2014/main" id="{1207E23D-B985-3640-0AB7-58EC6EE2F16C}"/>
                  </a:ext>
                </a:extLst>
              </p:cNvPr>
              <p:cNvPicPr>
                <a:picLocks noGrp="1" noRot="1" noChangeAspect="1" noMove="1" noResize="1" noEditPoints="1" noAdjustHandles="1" noChangeArrowheads="1" noChangeShapeType="1"/>
              </p:cNvPicPr>
              <p:nvPr/>
            </p:nvPicPr>
            <p:blipFill>
              <a:blip r:embed="rId27"/>
              <a:stretch>
                <a:fillRect/>
              </a:stretch>
            </p:blipFill>
            <p:spPr>
              <a:xfrm>
                <a:off x="5390969" y="4900693"/>
                <a:ext cx="1404000" cy="789750"/>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76" name="Section Zoom 75">
                <a:extLst>
                  <a:ext uri="{FF2B5EF4-FFF2-40B4-BE49-F238E27FC236}">
                    <a16:creationId xmlns:a16="http://schemas.microsoft.com/office/drawing/2014/main" id="{B0A437B1-5182-C933-3BE1-E9C1861089E5}"/>
                  </a:ext>
                </a:extLst>
              </p:cNvPr>
              <p:cNvGraphicFramePr>
                <a:graphicFrameLocks noChangeAspect="1"/>
              </p:cNvGraphicFramePr>
              <p:nvPr>
                <p:extLst>
                  <p:ext uri="{D42A27DB-BD31-4B8C-83A1-F6EECF244321}">
                    <p14:modId xmlns:p14="http://schemas.microsoft.com/office/powerpoint/2010/main" val="2578191365"/>
                  </p:ext>
                </p:extLst>
              </p:nvPr>
            </p:nvGraphicFramePr>
            <p:xfrm>
              <a:off x="3117453" y="4900693"/>
              <a:ext cx="1404000" cy="789750"/>
            </p:xfrm>
            <a:graphic>
              <a:graphicData uri="http://schemas.microsoft.com/office/powerpoint/2016/sectionzoom">
                <psez:sectionZm>
                  <psez:sectionZmObj sectionId="{DAC0C537-44FD-4646-A685-2CAC5D801147}">
                    <psez:zmPr id="{4C55EAD1-0FC3-4E2B-B87F-1F487785C1F6}" transitionDur="1000" showBg="0">
                      <p166:blipFill xmlns:p166="http://schemas.microsoft.com/office/powerpoint/2016/6/main">
                        <a:blip r:embed="rId28"/>
                        <a:stretch>
                          <a:fillRect/>
                        </a:stretch>
                      </p166:blipFill>
                      <p166:spPr xmlns:p166="http://schemas.microsoft.com/office/powerpoint/2016/6/main">
                        <a:xfrm>
                          <a:off x="0" y="0"/>
                          <a:ext cx="1404000" cy="789750"/>
                        </a:xfrm>
                        <a:prstGeom prst="rect">
                          <a:avLst/>
                        </a:prstGeom>
                      </p166:spPr>
                    </psez:zmPr>
                  </psez:sectionZmObj>
                </psez:sectionZm>
              </a:graphicData>
            </a:graphic>
          </p:graphicFrame>
        </mc:Choice>
        <mc:Fallback xmlns="">
          <p:pic>
            <p:nvPicPr>
              <p:cNvPr id="76" name="Section Zoom 75">
                <a:hlinkClick r:id="rId29" action="ppaction://hlinksldjump"/>
                <a:extLst>
                  <a:ext uri="{FF2B5EF4-FFF2-40B4-BE49-F238E27FC236}">
                    <a16:creationId xmlns:a16="http://schemas.microsoft.com/office/drawing/2014/main" id="{B0A437B1-5182-C933-3BE1-E9C1861089E5}"/>
                  </a:ext>
                </a:extLst>
              </p:cNvPr>
              <p:cNvPicPr>
                <a:picLocks noGrp="1" noRot="1" noChangeAspect="1" noMove="1" noResize="1" noEditPoints="1" noAdjustHandles="1" noChangeArrowheads="1" noChangeShapeType="1"/>
              </p:cNvPicPr>
              <p:nvPr/>
            </p:nvPicPr>
            <p:blipFill>
              <a:blip r:embed="rId30"/>
              <a:stretch>
                <a:fillRect/>
              </a:stretch>
            </p:blipFill>
            <p:spPr>
              <a:xfrm>
                <a:off x="3117453" y="4900693"/>
                <a:ext cx="1404000" cy="789750"/>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78" name="Section Zoom 77">
                <a:extLst>
                  <a:ext uri="{FF2B5EF4-FFF2-40B4-BE49-F238E27FC236}">
                    <a16:creationId xmlns:a16="http://schemas.microsoft.com/office/drawing/2014/main" id="{ED05F961-5FC8-02AF-5FFE-A41BD31B98B4}"/>
                  </a:ext>
                </a:extLst>
              </p:cNvPr>
              <p:cNvGraphicFramePr>
                <a:graphicFrameLocks noChangeAspect="1"/>
              </p:cNvGraphicFramePr>
              <p:nvPr>
                <p:extLst>
                  <p:ext uri="{D42A27DB-BD31-4B8C-83A1-F6EECF244321}">
                    <p14:modId xmlns:p14="http://schemas.microsoft.com/office/powerpoint/2010/main" val="3556424653"/>
                  </p:ext>
                </p:extLst>
              </p:nvPr>
            </p:nvGraphicFramePr>
            <p:xfrm>
              <a:off x="833026" y="4900693"/>
              <a:ext cx="1404000" cy="789750"/>
            </p:xfrm>
            <a:graphic>
              <a:graphicData uri="http://schemas.microsoft.com/office/powerpoint/2016/sectionzoom">
                <psez:sectionZm>
                  <psez:sectionZmObj sectionId="{DC056E35-B384-4BB4-87A7-6CE687B03980}">
                    <psez:zmPr id="{A2230F86-3994-433D-8A27-EF432CFE952D}" transitionDur="1000" showBg="0">
                      <p166:blipFill xmlns:p166="http://schemas.microsoft.com/office/powerpoint/2016/6/main">
                        <a:blip r:embed="rId31"/>
                        <a:stretch>
                          <a:fillRect/>
                        </a:stretch>
                      </p166:blipFill>
                      <p166:spPr xmlns:p166="http://schemas.microsoft.com/office/powerpoint/2016/6/main">
                        <a:xfrm>
                          <a:off x="0" y="0"/>
                          <a:ext cx="1404000" cy="789750"/>
                        </a:xfrm>
                        <a:prstGeom prst="rect">
                          <a:avLst/>
                        </a:prstGeom>
                      </p166:spPr>
                    </psez:zmPr>
                  </psez:sectionZmObj>
                </psez:sectionZm>
              </a:graphicData>
            </a:graphic>
          </p:graphicFrame>
        </mc:Choice>
        <mc:Fallback xmlns="">
          <p:pic>
            <p:nvPicPr>
              <p:cNvPr id="78" name="Section Zoom 77">
                <a:hlinkClick r:id="rId32" action="ppaction://hlinksldjump"/>
                <a:extLst>
                  <a:ext uri="{FF2B5EF4-FFF2-40B4-BE49-F238E27FC236}">
                    <a16:creationId xmlns:a16="http://schemas.microsoft.com/office/drawing/2014/main" id="{ED05F961-5FC8-02AF-5FFE-A41BD31B98B4}"/>
                  </a:ext>
                </a:extLst>
              </p:cNvPr>
              <p:cNvPicPr>
                <a:picLocks noGrp="1" noRot="1" noChangeAspect="1" noMove="1" noResize="1" noEditPoints="1" noAdjustHandles="1" noChangeArrowheads="1" noChangeShapeType="1"/>
              </p:cNvPicPr>
              <p:nvPr/>
            </p:nvPicPr>
            <p:blipFill>
              <a:blip r:embed="rId33"/>
              <a:stretch>
                <a:fillRect/>
              </a:stretch>
            </p:blipFill>
            <p:spPr>
              <a:xfrm>
                <a:off x="833026" y="4900693"/>
                <a:ext cx="1404000" cy="789750"/>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45" name="Section Zoom 44">
                <a:extLst>
                  <a:ext uri="{FF2B5EF4-FFF2-40B4-BE49-F238E27FC236}">
                    <a16:creationId xmlns:a16="http://schemas.microsoft.com/office/drawing/2014/main" id="{832540BB-3EC0-4612-BCAD-DF4E6E9E37CA}"/>
                  </a:ext>
                </a:extLst>
              </p:cNvPr>
              <p:cNvGraphicFramePr>
                <a:graphicFrameLocks noChangeAspect="1"/>
              </p:cNvGraphicFramePr>
              <p:nvPr>
                <p:extLst>
                  <p:ext uri="{D42A27DB-BD31-4B8C-83A1-F6EECF244321}">
                    <p14:modId xmlns:p14="http://schemas.microsoft.com/office/powerpoint/2010/main" val="1027452840"/>
                  </p:ext>
                </p:extLst>
              </p:nvPr>
            </p:nvGraphicFramePr>
            <p:xfrm>
              <a:off x="850000" y="2675506"/>
              <a:ext cx="1404000" cy="789750"/>
            </p:xfrm>
            <a:graphic>
              <a:graphicData uri="http://schemas.microsoft.com/office/powerpoint/2016/sectionzoom">
                <psez:sectionZm>
                  <psez:sectionZmObj sectionId="{79BE8B54-00F1-4EB6-AECE-89F6A9CD906F}">
                    <psez:zmPr id="{4EC18C5E-D6C5-46DB-A9F7-6C23D0951778}" transitionDur="1000" showBg="0">
                      <p166:blipFill xmlns:p166="http://schemas.microsoft.com/office/powerpoint/2016/6/main">
                        <a:blip r:embed="rId34"/>
                        <a:stretch>
                          <a:fillRect/>
                        </a:stretch>
                      </p166:blipFill>
                      <p166:spPr xmlns:p166="http://schemas.microsoft.com/office/powerpoint/2016/6/main">
                        <a:xfrm>
                          <a:off x="0" y="0"/>
                          <a:ext cx="1404000" cy="789750"/>
                        </a:xfrm>
                        <a:prstGeom prst="rect">
                          <a:avLst/>
                        </a:prstGeom>
                      </p166:spPr>
                    </psez:zmPr>
                  </psez:sectionZmObj>
                </psez:sectionZm>
              </a:graphicData>
            </a:graphic>
          </p:graphicFrame>
        </mc:Choice>
        <mc:Fallback xmlns="">
          <p:pic>
            <p:nvPicPr>
              <p:cNvPr id="45" name="Section Zoom 44">
                <a:hlinkClick r:id="rId35" action="ppaction://hlinksldjump"/>
                <a:extLst>
                  <a:ext uri="{FF2B5EF4-FFF2-40B4-BE49-F238E27FC236}">
                    <a16:creationId xmlns:a16="http://schemas.microsoft.com/office/drawing/2014/main" id="{832540BB-3EC0-4612-BCAD-DF4E6E9E37CA}"/>
                  </a:ext>
                </a:extLst>
              </p:cNvPr>
              <p:cNvPicPr>
                <a:picLocks noGrp="1" noRot="1" noChangeAspect="1" noMove="1" noResize="1" noEditPoints="1" noAdjustHandles="1" noChangeArrowheads="1" noChangeShapeType="1"/>
              </p:cNvPicPr>
              <p:nvPr/>
            </p:nvPicPr>
            <p:blipFill>
              <a:blip r:embed="rId36"/>
              <a:stretch>
                <a:fillRect/>
              </a:stretch>
            </p:blipFill>
            <p:spPr>
              <a:xfrm>
                <a:off x="850000" y="2675506"/>
                <a:ext cx="1404000" cy="789750"/>
              </a:xfrm>
              <a:prstGeom prst="rect">
                <a:avLst/>
              </a:prstGeom>
            </p:spPr>
          </p:pic>
        </mc:Fallback>
      </mc:AlternateContent>
      <p:grpSp>
        <p:nvGrpSpPr>
          <p:cNvPr id="144" name="Group 143">
            <a:extLst>
              <a:ext uri="{FF2B5EF4-FFF2-40B4-BE49-F238E27FC236}">
                <a16:creationId xmlns:a16="http://schemas.microsoft.com/office/drawing/2014/main" id="{C2ED9EF4-5C41-282A-6192-986C99C8DEA1}"/>
              </a:ext>
            </a:extLst>
          </p:cNvPr>
          <p:cNvGrpSpPr/>
          <p:nvPr/>
        </p:nvGrpSpPr>
        <p:grpSpPr>
          <a:xfrm>
            <a:off x="1195031" y="2143746"/>
            <a:ext cx="720000" cy="360000"/>
            <a:chOff x="1195031" y="2164418"/>
            <a:chExt cx="720000" cy="360000"/>
          </a:xfrm>
        </p:grpSpPr>
        <p:sp>
          <p:nvSpPr>
            <p:cNvPr id="88" name="Rectangle: Rounded Corners 87">
              <a:extLst>
                <a:ext uri="{FF2B5EF4-FFF2-40B4-BE49-F238E27FC236}">
                  <a16:creationId xmlns:a16="http://schemas.microsoft.com/office/drawing/2014/main" id="{018D7F5E-0DD2-0378-4853-3A532CA80006}"/>
                </a:ext>
              </a:extLst>
            </p:cNvPr>
            <p:cNvSpPr/>
            <p:nvPr/>
          </p:nvSpPr>
          <p:spPr>
            <a:xfrm>
              <a:off x="1195031" y="2164418"/>
              <a:ext cx="720000" cy="360000"/>
            </a:xfrm>
            <a:prstGeom prst="roundRect">
              <a:avLst/>
            </a:prstGeom>
            <a:blipFill dpi="0" rotWithShape="0">
              <a:blip r:embed="rId4">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7" name="Graphic 86" descr="Brainstorm outline">
              <a:extLst>
                <a:ext uri="{FF2B5EF4-FFF2-40B4-BE49-F238E27FC236}">
                  <a16:creationId xmlns:a16="http://schemas.microsoft.com/office/drawing/2014/main" id="{061C92BD-B21B-37C9-A7A4-31A8BF6D37AC}"/>
                </a:ext>
              </a:extLst>
            </p:cNvPr>
            <p:cNvPicPr>
              <a:picLocks noChangeAspect="1"/>
            </p:cNvPicPr>
            <p:nvPr/>
          </p:nvPicPr>
          <p:blipFill>
            <a:blip r:embed="rId37">
              <a:extLst>
                <a:ext uri="{96DAC541-7B7A-43D3-8B79-37D633B846F1}">
                  <asvg:svgBlip xmlns:asvg="http://schemas.microsoft.com/office/drawing/2016/SVG/main" r:embed="rId38"/>
                </a:ext>
              </a:extLst>
            </a:blip>
            <a:stretch>
              <a:fillRect/>
            </a:stretch>
          </p:blipFill>
          <p:spPr>
            <a:xfrm>
              <a:off x="1379087" y="2168474"/>
              <a:ext cx="351889" cy="351889"/>
            </a:xfrm>
            <a:prstGeom prst="rect">
              <a:avLst/>
            </a:prstGeom>
            <a:effectLst>
              <a:outerShdw blurRad="50800" dist="38100" dir="8100000" algn="tr" rotWithShape="0">
                <a:prstClr val="black">
                  <a:alpha val="50000"/>
                </a:prstClr>
              </a:outerShdw>
            </a:effectLst>
          </p:spPr>
        </p:pic>
      </p:grpSp>
      <p:grpSp>
        <p:nvGrpSpPr>
          <p:cNvPr id="117" name="Group 116">
            <a:extLst>
              <a:ext uri="{FF2B5EF4-FFF2-40B4-BE49-F238E27FC236}">
                <a16:creationId xmlns:a16="http://schemas.microsoft.com/office/drawing/2014/main" id="{33373A1A-7D8B-E931-BF5C-5193867D798D}"/>
              </a:ext>
            </a:extLst>
          </p:cNvPr>
          <p:cNvGrpSpPr/>
          <p:nvPr/>
        </p:nvGrpSpPr>
        <p:grpSpPr>
          <a:xfrm>
            <a:off x="3457274" y="2143746"/>
            <a:ext cx="720000" cy="360000"/>
            <a:chOff x="2035781" y="1913550"/>
            <a:chExt cx="720000" cy="360000"/>
          </a:xfrm>
        </p:grpSpPr>
        <p:sp>
          <p:nvSpPr>
            <p:cNvPr id="118" name="Rectangle: Rounded Corners 117">
              <a:extLst>
                <a:ext uri="{FF2B5EF4-FFF2-40B4-BE49-F238E27FC236}">
                  <a16:creationId xmlns:a16="http://schemas.microsoft.com/office/drawing/2014/main" id="{E42E277B-676A-0EEE-5A6B-16A715B4803D}"/>
                </a:ext>
              </a:extLst>
            </p:cNvPr>
            <p:cNvSpPr/>
            <p:nvPr/>
          </p:nvSpPr>
          <p:spPr>
            <a:xfrm>
              <a:off x="2035781" y="1913550"/>
              <a:ext cx="720000" cy="360000"/>
            </a:xfrm>
            <a:prstGeom prst="roundRect">
              <a:avLst/>
            </a:prstGeom>
            <a:blipFill dpi="0" rotWithShape="0">
              <a:blip r:embed="rId4">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9" name="Graphic 118" descr="Lightbulb and gear outline">
              <a:extLst>
                <a:ext uri="{FF2B5EF4-FFF2-40B4-BE49-F238E27FC236}">
                  <a16:creationId xmlns:a16="http://schemas.microsoft.com/office/drawing/2014/main" id="{10A30B9D-5262-1926-5F87-2908E4D5C568}"/>
                </a:ext>
              </a:extLst>
            </p:cNvPr>
            <p:cNvPicPr>
              <a:picLocks noChangeAspect="1"/>
            </p:cNvPicPr>
            <p:nvPr/>
          </p:nvPicPr>
          <p:blipFill>
            <a:blip r:embed="rId39">
              <a:extLst>
                <a:ext uri="{96DAC541-7B7A-43D3-8B79-37D633B846F1}">
                  <asvg:svgBlip xmlns:asvg="http://schemas.microsoft.com/office/drawing/2016/SVG/main" r:embed="rId40"/>
                </a:ext>
              </a:extLst>
            </a:blip>
            <a:stretch>
              <a:fillRect/>
            </a:stretch>
          </p:blipFill>
          <p:spPr>
            <a:xfrm>
              <a:off x="2244559" y="1933350"/>
              <a:ext cx="320400" cy="320400"/>
            </a:xfrm>
            <a:prstGeom prst="rect">
              <a:avLst/>
            </a:prstGeom>
            <a:effectLst>
              <a:outerShdw blurRad="50800" dist="38100" dir="8100000" algn="tr" rotWithShape="0">
                <a:prstClr val="black">
                  <a:alpha val="50000"/>
                </a:prstClr>
              </a:outerShdw>
            </a:effectLst>
          </p:spPr>
        </p:pic>
      </p:grpSp>
      <p:grpSp>
        <p:nvGrpSpPr>
          <p:cNvPr id="120" name="Group 119">
            <a:extLst>
              <a:ext uri="{FF2B5EF4-FFF2-40B4-BE49-F238E27FC236}">
                <a16:creationId xmlns:a16="http://schemas.microsoft.com/office/drawing/2014/main" id="{C1ECA01E-FAC6-844E-6894-83654581E16B}"/>
              </a:ext>
            </a:extLst>
          </p:cNvPr>
          <p:cNvGrpSpPr/>
          <p:nvPr/>
        </p:nvGrpSpPr>
        <p:grpSpPr>
          <a:xfrm>
            <a:off x="5719516" y="2143746"/>
            <a:ext cx="720000" cy="360000"/>
            <a:chOff x="3832936" y="1926150"/>
            <a:chExt cx="720000" cy="360000"/>
          </a:xfrm>
        </p:grpSpPr>
        <p:sp>
          <p:nvSpPr>
            <p:cNvPr id="121" name="Rectangle: Rounded Corners 120">
              <a:extLst>
                <a:ext uri="{FF2B5EF4-FFF2-40B4-BE49-F238E27FC236}">
                  <a16:creationId xmlns:a16="http://schemas.microsoft.com/office/drawing/2014/main" id="{AC976136-C4D4-6455-A685-2222CBB76D27}"/>
                </a:ext>
              </a:extLst>
            </p:cNvPr>
            <p:cNvSpPr/>
            <p:nvPr/>
          </p:nvSpPr>
          <p:spPr>
            <a:xfrm>
              <a:off x="3832936" y="1926150"/>
              <a:ext cx="720000" cy="360000"/>
            </a:xfrm>
            <a:prstGeom prst="roundRect">
              <a:avLst/>
            </a:prstGeom>
            <a:blipFill dpi="0" rotWithShape="0">
              <a:blip r:embed="rId4">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2" name="Graphic 121" descr="Target Audience outline">
              <a:extLst>
                <a:ext uri="{FF2B5EF4-FFF2-40B4-BE49-F238E27FC236}">
                  <a16:creationId xmlns:a16="http://schemas.microsoft.com/office/drawing/2014/main" id="{4107914F-4E7C-6F38-50A4-D9B332203CBA}"/>
                </a:ext>
              </a:extLst>
            </p:cNvPr>
            <p:cNvPicPr>
              <a:picLocks noChangeAspect="1"/>
            </p:cNvPicPr>
            <p:nvPr/>
          </p:nvPicPr>
          <p:blipFill>
            <a:blip r:embed="rId41">
              <a:extLst>
                <a:ext uri="{96DAC541-7B7A-43D3-8B79-37D633B846F1}">
                  <asvg:svgBlip xmlns:asvg="http://schemas.microsoft.com/office/drawing/2016/SVG/main" r:embed="rId42"/>
                </a:ext>
              </a:extLst>
            </a:blip>
            <a:stretch>
              <a:fillRect/>
            </a:stretch>
          </p:blipFill>
          <p:spPr>
            <a:xfrm>
              <a:off x="4016536" y="1929750"/>
              <a:ext cx="352800" cy="352800"/>
            </a:xfrm>
            <a:prstGeom prst="rect">
              <a:avLst/>
            </a:prstGeom>
            <a:effectLst>
              <a:outerShdw blurRad="50800" dist="38100" dir="8100000" algn="tr" rotWithShape="0">
                <a:prstClr val="black">
                  <a:alpha val="50000"/>
                </a:prstClr>
              </a:outerShdw>
            </a:effectLst>
          </p:spPr>
        </p:pic>
      </p:grpSp>
      <p:grpSp>
        <p:nvGrpSpPr>
          <p:cNvPr id="123" name="Group 122">
            <a:extLst>
              <a:ext uri="{FF2B5EF4-FFF2-40B4-BE49-F238E27FC236}">
                <a16:creationId xmlns:a16="http://schemas.microsoft.com/office/drawing/2014/main" id="{4ADF73C6-E16F-0FA2-6BE4-AAD911E763EB}"/>
              </a:ext>
            </a:extLst>
          </p:cNvPr>
          <p:cNvGrpSpPr/>
          <p:nvPr/>
        </p:nvGrpSpPr>
        <p:grpSpPr>
          <a:xfrm>
            <a:off x="7981758" y="2143746"/>
            <a:ext cx="720000" cy="360000"/>
            <a:chOff x="5466894" y="1808040"/>
            <a:chExt cx="720000" cy="360000"/>
          </a:xfrm>
        </p:grpSpPr>
        <p:sp>
          <p:nvSpPr>
            <p:cNvPr id="124" name="Rectangle: Rounded Corners 123">
              <a:extLst>
                <a:ext uri="{FF2B5EF4-FFF2-40B4-BE49-F238E27FC236}">
                  <a16:creationId xmlns:a16="http://schemas.microsoft.com/office/drawing/2014/main" id="{22459B34-9A17-2E29-C310-4D63463754CD}"/>
                </a:ext>
              </a:extLst>
            </p:cNvPr>
            <p:cNvSpPr/>
            <p:nvPr/>
          </p:nvSpPr>
          <p:spPr>
            <a:xfrm>
              <a:off x="5466894" y="1808040"/>
              <a:ext cx="720000" cy="360000"/>
            </a:xfrm>
            <a:prstGeom prst="roundRect">
              <a:avLst/>
            </a:prstGeom>
            <a:blipFill dpi="0" rotWithShape="0">
              <a:blip r:embed="rId4">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5" name="Graphic 124" descr="Network outline">
              <a:extLst>
                <a:ext uri="{FF2B5EF4-FFF2-40B4-BE49-F238E27FC236}">
                  <a16:creationId xmlns:a16="http://schemas.microsoft.com/office/drawing/2014/main" id="{5D6E6AC1-3067-BB5A-8701-D01A76E00FC4}"/>
                </a:ext>
              </a:extLst>
            </p:cNvPr>
            <p:cNvPicPr>
              <a:picLocks noChangeAspect="1"/>
            </p:cNvPicPr>
            <p:nvPr/>
          </p:nvPicPr>
          <p:blipFill>
            <a:blip r:embed="rId43">
              <a:extLst>
                <a:ext uri="{96DAC541-7B7A-43D3-8B79-37D633B846F1}">
                  <asvg:svgBlip xmlns:asvg="http://schemas.microsoft.com/office/drawing/2016/SVG/main" r:embed="rId44"/>
                </a:ext>
              </a:extLst>
            </a:blip>
            <a:stretch>
              <a:fillRect/>
            </a:stretch>
          </p:blipFill>
          <p:spPr>
            <a:xfrm>
              <a:off x="5650494" y="1811640"/>
              <a:ext cx="352800" cy="352800"/>
            </a:xfrm>
            <a:prstGeom prst="rect">
              <a:avLst/>
            </a:prstGeom>
            <a:effectLst>
              <a:outerShdw blurRad="50800" dist="38100" dir="8100000" algn="tr" rotWithShape="0">
                <a:prstClr val="black">
                  <a:alpha val="50000"/>
                </a:prstClr>
              </a:outerShdw>
            </a:effectLst>
          </p:spPr>
        </p:pic>
      </p:grpSp>
      <p:grpSp>
        <p:nvGrpSpPr>
          <p:cNvPr id="126" name="Group 125">
            <a:extLst>
              <a:ext uri="{FF2B5EF4-FFF2-40B4-BE49-F238E27FC236}">
                <a16:creationId xmlns:a16="http://schemas.microsoft.com/office/drawing/2014/main" id="{8CD8F18A-67FB-EF9C-54AF-65C3D013C145}"/>
              </a:ext>
            </a:extLst>
          </p:cNvPr>
          <p:cNvGrpSpPr/>
          <p:nvPr/>
        </p:nvGrpSpPr>
        <p:grpSpPr>
          <a:xfrm>
            <a:off x="10244001" y="2143746"/>
            <a:ext cx="720000" cy="360000"/>
            <a:chOff x="7207248" y="1937381"/>
            <a:chExt cx="720000" cy="360000"/>
          </a:xfrm>
        </p:grpSpPr>
        <p:sp>
          <p:nvSpPr>
            <p:cNvPr id="127" name="Rectangle: Rounded Corners 126">
              <a:extLst>
                <a:ext uri="{FF2B5EF4-FFF2-40B4-BE49-F238E27FC236}">
                  <a16:creationId xmlns:a16="http://schemas.microsoft.com/office/drawing/2014/main" id="{9F5908C7-FA73-65B1-BBA6-1567C24DDFF8}"/>
                </a:ext>
              </a:extLst>
            </p:cNvPr>
            <p:cNvSpPr/>
            <p:nvPr/>
          </p:nvSpPr>
          <p:spPr>
            <a:xfrm>
              <a:off x="7207248" y="1937381"/>
              <a:ext cx="720000" cy="360000"/>
            </a:xfrm>
            <a:prstGeom prst="roundRect">
              <a:avLst/>
            </a:prstGeom>
            <a:blipFill dpi="0" rotWithShape="0">
              <a:blip r:embed="rId4">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8" name="Graphic 127" descr="Meeting outline">
              <a:extLst>
                <a:ext uri="{FF2B5EF4-FFF2-40B4-BE49-F238E27FC236}">
                  <a16:creationId xmlns:a16="http://schemas.microsoft.com/office/drawing/2014/main" id="{F3B8C86D-7DDB-2E70-12BA-FD7798453853}"/>
                </a:ext>
              </a:extLst>
            </p:cNvPr>
            <p:cNvPicPr>
              <a:picLocks noChangeAspect="1"/>
            </p:cNvPicPr>
            <p:nvPr/>
          </p:nvPicPr>
          <p:blipFill>
            <a:blip r:embed="rId45">
              <a:extLst>
                <a:ext uri="{96DAC541-7B7A-43D3-8B79-37D633B846F1}">
                  <asvg:svgBlip xmlns:asvg="http://schemas.microsoft.com/office/drawing/2016/SVG/main" r:embed="rId46"/>
                </a:ext>
              </a:extLst>
            </a:blip>
            <a:stretch>
              <a:fillRect/>
            </a:stretch>
          </p:blipFill>
          <p:spPr>
            <a:xfrm>
              <a:off x="7390848" y="1940981"/>
              <a:ext cx="352800" cy="352800"/>
            </a:xfrm>
            <a:prstGeom prst="rect">
              <a:avLst/>
            </a:prstGeom>
            <a:effectLst>
              <a:outerShdw blurRad="50800" dist="38100" dir="8100000" algn="tr" rotWithShape="0">
                <a:prstClr val="black">
                  <a:alpha val="50000"/>
                </a:prstClr>
              </a:outerShdw>
            </a:effectLst>
          </p:spPr>
        </p:pic>
      </p:grpSp>
      <p:grpSp>
        <p:nvGrpSpPr>
          <p:cNvPr id="129" name="Group 128">
            <a:extLst>
              <a:ext uri="{FF2B5EF4-FFF2-40B4-BE49-F238E27FC236}">
                <a16:creationId xmlns:a16="http://schemas.microsoft.com/office/drawing/2014/main" id="{A8EEC2F2-84C9-4BEA-86F2-7A3CD6AEFCB6}"/>
              </a:ext>
            </a:extLst>
          </p:cNvPr>
          <p:cNvGrpSpPr/>
          <p:nvPr/>
        </p:nvGrpSpPr>
        <p:grpSpPr>
          <a:xfrm>
            <a:off x="10318762" y="4376416"/>
            <a:ext cx="720000" cy="360000"/>
            <a:chOff x="7233052" y="3434161"/>
            <a:chExt cx="720000" cy="360000"/>
          </a:xfrm>
        </p:grpSpPr>
        <p:sp>
          <p:nvSpPr>
            <p:cNvPr id="130" name="Rectangle: Rounded Corners 129">
              <a:extLst>
                <a:ext uri="{FF2B5EF4-FFF2-40B4-BE49-F238E27FC236}">
                  <a16:creationId xmlns:a16="http://schemas.microsoft.com/office/drawing/2014/main" id="{5D2C7419-D9AA-4659-D8C5-6921FFBEBBA4}"/>
                </a:ext>
              </a:extLst>
            </p:cNvPr>
            <p:cNvSpPr/>
            <p:nvPr/>
          </p:nvSpPr>
          <p:spPr>
            <a:xfrm>
              <a:off x="7233052" y="3434161"/>
              <a:ext cx="720000" cy="360000"/>
            </a:xfrm>
            <a:prstGeom prst="roundRect">
              <a:avLst/>
            </a:prstGeom>
            <a:blipFill dpi="0" rotWithShape="0">
              <a:blip r:embed="rId4">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1" name="Graphic 130" descr="Coins outline">
              <a:extLst>
                <a:ext uri="{FF2B5EF4-FFF2-40B4-BE49-F238E27FC236}">
                  <a16:creationId xmlns:a16="http://schemas.microsoft.com/office/drawing/2014/main" id="{02753A16-C270-86CF-E5A4-3C52F56594F1}"/>
                </a:ext>
              </a:extLst>
            </p:cNvPr>
            <p:cNvPicPr>
              <a:picLocks noChangeAspect="1"/>
            </p:cNvPicPr>
            <p:nvPr/>
          </p:nvPicPr>
          <p:blipFill>
            <a:blip r:embed="rId47">
              <a:extLst>
                <a:ext uri="{96DAC541-7B7A-43D3-8B79-37D633B846F1}">
                  <asvg:svgBlip xmlns:asvg="http://schemas.microsoft.com/office/drawing/2016/SVG/main" r:embed="rId48"/>
                </a:ext>
              </a:extLst>
            </a:blip>
            <a:stretch>
              <a:fillRect/>
            </a:stretch>
          </p:blipFill>
          <p:spPr>
            <a:xfrm>
              <a:off x="7416652" y="3437761"/>
              <a:ext cx="352800" cy="352800"/>
            </a:xfrm>
            <a:prstGeom prst="rect">
              <a:avLst/>
            </a:prstGeom>
            <a:effectLst>
              <a:outerShdw blurRad="50800" dist="38100" dir="8100000" algn="tr" rotWithShape="0">
                <a:prstClr val="black">
                  <a:alpha val="50000"/>
                </a:prstClr>
              </a:outerShdw>
            </a:effectLst>
          </p:spPr>
        </p:pic>
      </p:grpSp>
      <p:grpSp>
        <p:nvGrpSpPr>
          <p:cNvPr id="132" name="Group 131">
            <a:extLst>
              <a:ext uri="{FF2B5EF4-FFF2-40B4-BE49-F238E27FC236}">
                <a16:creationId xmlns:a16="http://schemas.microsoft.com/office/drawing/2014/main" id="{AB6086EC-B340-5E54-5F69-FA3327B09C09}"/>
              </a:ext>
            </a:extLst>
          </p:cNvPr>
          <p:cNvGrpSpPr/>
          <p:nvPr/>
        </p:nvGrpSpPr>
        <p:grpSpPr>
          <a:xfrm>
            <a:off x="8032828" y="4376416"/>
            <a:ext cx="720000" cy="360000"/>
            <a:chOff x="5544484" y="3539336"/>
            <a:chExt cx="720000" cy="360000"/>
          </a:xfrm>
        </p:grpSpPr>
        <p:sp>
          <p:nvSpPr>
            <p:cNvPr id="133" name="Rectangle: Rounded Corners 132">
              <a:extLst>
                <a:ext uri="{FF2B5EF4-FFF2-40B4-BE49-F238E27FC236}">
                  <a16:creationId xmlns:a16="http://schemas.microsoft.com/office/drawing/2014/main" id="{4FEDDF21-BAD7-4E2D-43D8-12BD1040D9E0}"/>
                </a:ext>
              </a:extLst>
            </p:cNvPr>
            <p:cNvSpPr/>
            <p:nvPr/>
          </p:nvSpPr>
          <p:spPr>
            <a:xfrm>
              <a:off x="5544484" y="3539336"/>
              <a:ext cx="720000" cy="360000"/>
            </a:xfrm>
            <a:prstGeom prst="roundRect">
              <a:avLst/>
            </a:prstGeom>
            <a:blipFill dpi="0" rotWithShape="0">
              <a:blip r:embed="rId4">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4" name="Graphic 133" descr="Folder Search outline">
              <a:extLst>
                <a:ext uri="{FF2B5EF4-FFF2-40B4-BE49-F238E27FC236}">
                  <a16:creationId xmlns:a16="http://schemas.microsoft.com/office/drawing/2014/main" id="{80FA4943-C858-F874-53FF-F83FAB60C0BA}"/>
                </a:ext>
              </a:extLst>
            </p:cNvPr>
            <p:cNvPicPr>
              <a:picLocks noChangeAspect="1"/>
            </p:cNvPicPr>
            <p:nvPr/>
          </p:nvPicPr>
          <p:blipFill>
            <a:blip r:embed="rId49">
              <a:extLst>
                <a:ext uri="{96DAC541-7B7A-43D3-8B79-37D633B846F1}">
                  <asvg:svgBlip xmlns:asvg="http://schemas.microsoft.com/office/drawing/2016/SVG/main" r:embed="rId50"/>
                </a:ext>
              </a:extLst>
            </a:blip>
            <a:stretch>
              <a:fillRect/>
            </a:stretch>
          </p:blipFill>
          <p:spPr>
            <a:xfrm>
              <a:off x="5728084" y="3542936"/>
              <a:ext cx="352800" cy="352800"/>
            </a:xfrm>
            <a:prstGeom prst="rect">
              <a:avLst/>
            </a:prstGeom>
            <a:effectLst>
              <a:outerShdw blurRad="50800" dist="38100" dir="8100000" algn="tr" rotWithShape="0">
                <a:prstClr val="black">
                  <a:alpha val="50000"/>
                </a:prstClr>
              </a:outerShdw>
            </a:effectLst>
          </p:spPr>
        </p:pic>
      </p:grpSp>
      <p:grpSp>
        <p:nvGrpSpPr>
          <p:cNvPr id="135" name="Group 134">
            <a:extLst>
              <a:ext uri="{FF2B5EF4-FFF2-40B4-BE49-F238E27FC236}">
                <a16:creationId xmlns:a16="http://schemas.microsoft.com/office/drawing/2014/main" id="{21EC3212-3779-F44B-D3B6-4EEE5B5603AE}"/>
              </a:ext>
            </a:extLst>
          </p:cNvPr>
          <p:cNvGrpSpPr/>
          <p:nvPr/>
        </p:nvGrpSpPr>
        <p:grpSpPr>
          <a:xfrm>
            <a:off x="5746894" y="4376416"/>
            <a:ext cx="720000" cy="360000"/>
            <a:chOff x="3855916" y="3456233"/>
            <a:chExt cx="720000" cy="360000"/>
          </a:xfrm>
        </p:grpSpPr>
        <p:sp>
          <p:nvSpPr>
            <p:cNvPr id="136" name="Rectangle: Rounded Corners 135">
              <a:extLst>
                <a:ext uri="{FF2B5EF4-FFF2-40B4-BE49-F238E27FC236}">
                  <a16:creationId xmlns:a16="http://schemas.microsoft.com/office/drawing/2014/main" id="{507A044D-792E-85DE-865A-3E843708D7A1}"/>
                </a:ext>
              </a:extLst>
            </p:cNvPr>
            <p:cNvSpPr/>
            <p:nvPr/>
          </p:nvSpPr>
          <p:spPr>
            <a:xfrm>
              <a:off x="3855916" y="3456233"/>
              <a:ext cx="720000" cy="360000"/>
            </a:xfrm>
            <a:prstGeom prst="roundRect">
              <a:avLst/>
            </a:prstGeom>
            <a:blipFill dpi="0" rotWithShape="0">
              <a:blip r:embed="rId4">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7" name="Graphic 136" descr="Marketing outline">
              <a:extLst>
                <a:ext uri="{FF2B5EF4-FFF2-40B4-BE49-F238E27FC236}">
                  <a16:creationId xmlns:a16="http://schemas.microsoft.com/office/drawing/2014/main" id="{4DB610BF-6426-5F1D-E1F0-13A01DF115DB}"/>
                </a:ext>
              </a:extLst>
            </p:cNvPr>
            <p:cNvPicPr>
              <a:picLocks noChangeAspect="1"/>
            </p:cNvPicPr>
            <p:nvPr/>
          </p:nvPicPr>
          <p:blipFill>
            <a:blip r:embed="rId51">
              <a:extLst>
                <a:ext uri="{96DAC541-7B7A-43D3-8B79-37D633B846F1}">
                  <asvg:svgBlip xmlns:asvg="http://schemas.microsoft.com/office/drawing/2016/SVG/main" r:embed="rId52"/>
                </a:ext>
              </a:extLst>
            </a:blip>
            <a:stretch>
              <a:fillRect/>
            </a:stretch>
          </p:blipFill>
          <p:spPr>
            <a:xfrm>
              <a:off x="4039516" y="3459833"/>
              <a:ext cx="352800" cy="352800"/>
            </a:xfrm>
            <a:prstGeom prst="rect">
              <a:avLst/>
            </a:prstGeom>
            <a:effectLst>
              <a:outerShdw blurRad="50800" dist="38100" dir="8100000" algn="tr" rotWithShape="0">
                <a:prstClr val="black">
                  <a:alpha val="50000"/>
                </a:prstClr>
              </a:outerShdw>
            </a:effectLst>
          </p:spPr>
        </p:pic>
      </p:grpSp>
      <p:grpSp>
        <p:nvGrpSpPr>
          <p:cNvPr id="138" name="Group 137">
            <a:extLst>
              <a:ext uri="{FF2B5EF4-FFF2-40B4-BE49-F238E27FC236}">
                <a16:creationId xmlns:a16="http://schemas.microsoft.com/office/drawing/2014/main" id="{F1EE3AD8-8BA2-C9E6-FB35-7A20516B8BEA}"/>
              </a:ext>
            </a:extLst>
          </p:cNvPr>
          <p:cNvGrpSpPr/>
          <p:nvPr/>
        </p:nvGrpSpPr>
        <p:grpSpPr>
          <a:xfrm>
            <a:off x="3460960" y="4376416"/>
            <a:ext cx="720000" cy="360000"/>
            <a:chOff x="1851484" y="3462430"/>
            <a:chExt cx="720000" cy="360000"/>
          </a:xfrm>
        </p:grpSpPr>
        <p:sp>
          <p:nvSpPr>
            <p:cNvPr id="139" name="Rectangle: Rounded Corners 138">
              <a:extLst>
                <a:ext uri="{FF2B5EF4-FFF2-40B4-BE49-F238E27FC236}">
                  <a16:creationId xmlns:a16="http://schemas.microsoft.com/office/drawing/2014/main" id="{05BD4B01-C89F-9F30-D8CD-17848F49C02F}"/>
                </a:ext>
              </a:extLst>
            </p:cNvPr>
            <p:cNvSpPr/>
            <p:nvPr/>
          </p:nvSpPr>
          <p:spPr>
            <a:xfrm>
              <a:off x="1851484" y="3462430"/>
              <a:ext cx="720000" cy="360000"/>
            </a:xfrm>
            <a:prstGeom prst="roundRect">
              <a:avLst/>
            </a:prstGeom>
            <a:blipFill dpi="0" rotWithShape="0">
              <a:blip r:embed="rId4">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0" name="Graphic 139" descr="Badge Tm outline">
              <a:extLst>
                <a:ext uri="{FF2B5EF4-FFF2-40B4-BE49-F238E27FC236}">
                  <a16:creationId xmlns:a16="http://schemas.microsoft.com/office/drawing/2014/main" id="{A85AC478-BCE1-5066-2DC1-F7F8E32DB405}"/>
                </a:ext>
              </a:extLst>
            </p:cNvPr>
            <p:cNvPicPr>
              <a:picLocks noChangeAspect="1"/>
            </p:cNvPicPr>
            <p:nvPr/>
          </p:nvPicPr>
          <p:blipFill>
            <a:blip r:embed="rId53">
              <a:extLst>
                <a:ext uri="{96DAC541-7B7A-43D3-8B79-37D633B846F1}">
                  <asvg:svgBlip xmlns:asvg="http://schemas.microsoft.com/office/drawing/2016/SVG/main" r:embed="rId54"/>
                </a:ext>
              </a:extLst>
            </a:blip>
            <a:stretch>
              <a:fillRect/>
            </a:stretch>
          </p:blipFill>
          <p:spPr>
            <a:xfrm>
              <a:off x="2035084" y="3466030"/>
              <a:ext cx="352800" cy="352800"/>
            </a:xfrm>
            <a:prstGeom prst="rect">
              <a:avLst/>
            </a:prstGeom>
            <a:effectLst>
              <a:outerShdw blurRad="50800" dist="38100" dir="8100000" algn="tr" rotWithShape="0">
                <a:prstClr val="black">
                  <a:alpha val="50000"/>
                </a:prstClr>
              </a:outerShdw>
            </a:effectLst>
          </p:spPr>
        </p:pic>
      </p:grpSp>
      <p:grpSp>
        <p:nvGrpSpPr>
          <p:cNvPr id="141" name="Group 140">
            <a:extLst>
              <a:ext uri="{FF2B5EF4-FFF2-40B4-BE49-F238E27FC236}">
                <a16:creationId xmlns:a16="http://schemas.microsoft.com/office/drawing/2014/main" id="{BC140B56-5FDA-C385-C7C5-BD99DEF45802}"/>
              </a:ext>
            </a:extLst>
          </p:cNvPr>
          <p:cNvGrpSpPr/>
          <p:nvPr/>
        </p:nvGrpSpPr>
        <p:grpSpPr>
          <a:xfrm>
            <a:off x="1175026" y="4376416"/>
            <a:ext cx="720000" cy="360000"/>
            <a:chOff x="650939" y="3583345"/>
            <a:chExt cx="720000" cy="360000"/>
          </a:xfrm>
        </p:grpSpPr>
        <p:sp>
          <p:nvSpPr>
            <p:cNvPr id="142" name="Rectangle: Rounded Corners 141">
              <a:extLst>
                <a:ext uri="{FF2B5EF4-FFF2-40B4-BE49-F238E27FC236}">
                  <a16:creationId xmlns:a16="http://schemas.microsoft.com/office/drawing/2014/main" id="{0E7B0169-FE01-CDA5-2BED-F6FC9EB609E6}"/>
                </a:ext>
              </a:extLst>
            </p:cNvPr>
            <p:cNvSpPr/>
            <p:nvPr/>
          </p:nvSpPr>
          <p:spPr>
            <a:xfrm>
              <a:off x="650939" y="3583345"/>
              <a:ext cx="720000" cy="360000"/>
            </a:xfrm>
            <a:prstGeom prst="roundRect">
              <a:avLst/>
            </a:prstGeom>
            <a:blipFill dpi="0" rotWithShape="0">
              <a:blip r:embed="rId4">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3" name="Graphic 142" descr="Piggy Bank outline">
              <a:extLst>
                <a:ext uri="{FF2B5EF4-FFF2-40B4-BE49-F238E27FC236}">
                  <a16:creationId xmlns:a16="http://schemas.microsoft.com/office/drawing/2014/main" id="{8E8886C6-EAEC-F671-2B5C-5C0CFBE42B98}"/>
                </a:ext>
              </a:extLst>
            </p:cNvPr>
            <p:cNvPicPr>
              <a:picLocks noChangeAspect="1"/>
            </p:cNvPicPr>
            <p:nvPr/>
          </p:nvPicPr>
          <p:blipFill>
            <a:blip r:embed="rId55">
              <a:extLst>
                <a:ext uri="{96DAC541-7B7A-43D3-8B79-37D633B846F1}">
                  <asvg:svgBlip xmlns:asvg="http://schemas.microsoft.com/office/drawing/2016/SVG/main" r:embed="rId56"/>
                </a:ext>
              </a:extLst>
            </a:blip>
            <a:stretch>
              <a:fillRect/>
            </a:stretch>
          </p:blipFill>
          <p:spPr>
            <a:xfrm>
              <a:off x="834539" y="3586945"/>
              <a:ext cx="352800" cy="352800"/>
            </a:xfrm>
            <a:prstGeom prst="rect">
              <a:avLst/>
            </a:prstGeom>
            <a:effectLst>
              <a:outerShdw blurRad="50800" dist="38100" dir="8100000" algn="tr" rotWithShape="0">
                <a:prstClr val="black">
                  <a:alpha val="50000"/>
                </a:prstClr>
              </a:outerShdw>
            </a:effectLst>
          </p:spPr>
        </p:pic>
      </p:grpSp>
    </p:spTree>
    <p:extLst>
      <p:ext uri="{BB962C8B-B14F-4D97-AF65-F5344CB8AC3E}">
        <p14:creationId xmlns:p14="http://schemas.microsoft.com/office/powerpoint/2010/main" val="2134033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42" fill="hold"/>
                                        <p:tgtEl>
                                          <p:spTgt spid="86"/>
                                        </p:tgtEl>
                                      </p:cBhvr>
                                    </p:cmd>
                                  </p:childTnLst>
                                </p:cTn>
                              </p:par>
                              <p:par>
                                <p:cTn id="7" presetID="26" presetClass="emph" presetSubtype="0" repeatCount="indefinite" fill="hold" nodeType="withEffect">
                                  <p:stCondLst>
                                    <p:cond delay="0"/>
                                  </p:stCondLst>
                                  <p:childTnLst>
                                    <p:animEffect transition="out" filter="fade">
                                      <p:cBhvr>
                                        <p:cTn id="8" dur="5000" tmFilter="0, 0; .2, .5; .8, .5; 1, 0"/>
                                        <p:tgtEl>
                                          <p:spTgt spid="7"/>
                                        </p:tgtEl>
                                      </p:cBhvr>
                                    </p:animEffect>
                                    <p:animScale>
                                      <p:cBhvr>
                                        <p:cTn id="9" dur="2500" autoRev="1" fill="hold"/>
                                        <p:tgtEl>
                                          <p:spTgt spid="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repeatCount="indefinite" fill="hold" display="0">
                  <p:stCondLst>
                    <p:cond delay="indefinite"/>
                  </p:stCondLst>
                </p:cTn>
                <p:tgtEl>
                  <p:spTgt spid="86"/>
                </p:tgtEl>
              </p:cMediaNode>
            </p:video>
            <p:seq concurrent="1" nextAc="seek">
              <p:cTn id="11" restart="whenNotActive" fill="hold" evtFilter="cancelBubble" nodeType="interactiveSeq">
                <p:stCondLst>
                  <p:cond evt="onClick" delay="0">
                    <p:tgtEl>
                      <p:spTgt spid="8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6"/>
                                        </p:tgtEl>
                                      </p:cBhvr>
                                    </p:cmd>
                                  </p:childTnLst>
                                </p:cTn>
                              </p:par>
                            </p:childTnLst>
                          </p:cTn>
                        </p:par>
                      </p:childTnLst>
                    </p:cTn>
                  </p:par>
                </p:childTnLst>
              </p:cTn>
              <p:nextCondLst>
                <p:cond evt="onClick" delay="0">
                  <p:tgtEl>
                    <p:spTgt spid="8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CA80E4E-F9BB-85C8-852E-CEEC00280FA1}"/>
              </a:ext>
            </a:extLst>
          </p:cNvPr>
          <p:cNvSpPr txBox="1"/>
          <p:nvPr/>
        </p:nvSpPr>
        <p:spPr>
          <a:xfrm>
            <a:off x="4639410" y="1859340"/>
            <a:ext cx="2834816"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The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7" name="TextBox 6">
            <a:extLst>
              <a:ext uri="{FF2B5EF4-FFF2-40B4-BE49-F238E27FC236}">
                <a16:creationId xmlns:a16="http://schemas.microsoft.com/office/drawing/2014/main" id="{F9D8640D-432E-D664-8DE3-DAA017652F13}"/>
              </a:ext>
            </a:extLst>
          </p:cNvPr>
          <p:cNvSpPr txBox="1"/>
          <p:nvPr/>
        </p:nvSpPr>
        <p:spPr>
          <a:xfrm>
            <a:off x="3187511" y="3429000"/>
            <a:ext cx="5738613"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Problem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10" name="Straight Connector 9">
            <a:extLst>
              <a:ext uri="{FF2B5EF4-FFF2-40B4-BE49-F238E27FC236}">
                <a16:creationId xmlns:a16="http://schemas.microsoft.com/office/drawing/2014/main" id="{862ABBC7-F901-528F-9A0A-CE99BA64A6F7}"/>
              </a:ext>
            </a:extLst>
          </p:cNvPr>
          <p:cNvCxnSpPr/>
          <p:nvPr/>
        </p:nvCxnSpPr>
        <p:spPr>
          <a:xfrm>
            <a:off x="227013" y="74153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17" name="Group 16">
            <a:extLst>
              <a:ext uri="{FF2B5EF4-FFF2-40B4-BE49-F238E27FC236}">
                <a16:creationId xmlns:a16="http://schemas.microsoft.com/office/drawing/2014/main" id="{C33CBB27-79B2-A55D-BD82-E0E9AA93381F}"/>
              </a:ext>
            </a:extLst>
          </p:cNvPr>
          <p:cNvGrpSpPr/>
          <p:nvPr/>
        </p:nvGrpSpPr>
        <p:grpSpPr>
          <a:xfrm>
            <a:off x="5736000" y="-498345"/>
            <a:ext cx="720000" cy="360000"/>
            <a:chOff x="1114424" y="2439886"/>
            <a:chExt cx="720000" cy="360000"/>
          </a:xfrm>
        </p:grpSpPr>
        <p:sp>
          <p:nvSpPr>
            <p:cNvPr id="18" name="Rectangle: Rounded Corners 17">
              <a:extLst>
                <a:ext uri="{FF2B5EF4-FFF2-40B4-BE49-F238E27FC236}">
                  <a16:creationId xmlns:a16="http://schemas.microsoft.com/office/drawing/2014/main" id="{52646BD1-A3B1-E350-C457-2F1452629124}"/>
                </a:ext>
              </a:extLst>
            </p:cNvPr>
            <p:cNvSpPr/>
            <p:nvPr/>
          </p:nvSpPr>
          <p:spPr>
            <a:xfrm>
              <a:off x="1114424" y="2439886"/>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Graphic 18" descr="Brainstorm outline">
              <a:extLst>
                <a:ext uri="{FF2B5EF4-FFF2-40B4-BE49-F238E27FC236}">
                  <a16:creationId xmlns:a16="http://schemas.microsoft.com/office/drawing/2014/main" id="{25B8E34F-5434-CBDD-168E-9CCE9A559E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98480" y="2443942"/>
              <a:ext cx="351889" cy="351889"/>
            </a:xfrm>
            <a:prstGeom prst="rect">
              <a:avLst/>
            </a:prstGeom>
            <a:effectLst>
              <a:outerShdw blurRad="50800" dist="38100" dir="8100000" algn="tr" rotWithShape="0">
                <a:prstClr val="black">
                  <a:alpha val="50000"/>
                </a:prstClr>
              </a:outerShdw>
            </a:effectLst>
          </p:spPr>
        </p:pic>
      </p:grpSp>
      <p:pic>
        <p:nvPicPr>
          <p:cNvPr id="22" name="Picture 21" descr="A blue and black letter&#10;&#10;AI-generated content may be incorrect.">
            <a:extLst>
              <a:ext uri="{FF2B5EF4-FFF2-40B4-BE49-F238E27FC236}">
                <a16:creationId xmlns:a16="http://schemas.microsoft.com/office/drawing/2014/main" id="{CD760E99-3690-6B2C-442C-A5C419D4494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7168295"/>
            <a:ext cx="1885504" cy="247099"/>
          </a:xfrm>
          <a:prstGeom prst="rect">
            <a:avLst/>
          </a:prstGeom>
        </p:spPr>
      </p:pic>
      <p:pic>
        <p:nvPicPr>
          <p:cNvPr id="24" name="Graphic 23" descr="Brainstorm outline">
            <a:extLst>
              <a:ext uri="{FF2B5EF4-FFF2-40B4-BE49-F238E27FC236}">
                <a16:creationId xmlns:a16="http://schemas.microsoft.com/office/drawing/2014/main" id="{0FA27861-0E15-1027-762C-D521F4474F6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932176" y="0"/>
            <a:ext cx="7047648" cy="7047648"/>
          </a:xfrm>
          <a:prstGeom prst="rect">
            <a:avLst/>
          </a:prstGeom>
        </p:spPr>
      </p:pic>
    </p:spTree>
    <p:extLst>
      <p:ext uri="{BB962C8B-B14F-4D97-AF65-F5344CB8AC3E}">
        <p14:creationId xmlns:p14="http://schemas.microsoft.com/office/powerpoint/2010/main" val="149506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9FDA2634-89C5-1285-DCEC-72AC6CA4B9A6}"/>
              </a:ext>
            </a:extLst>
          </p:cNvPr>
          <p:cNvCxnSpPr/>
          <p:nvPr/>
        </p:nvCxnSpPr>
        <p:spPr>
          <a:xfrm>
            <a:off x="227013" y="5573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845532AE-9474-E9C5-1AD1-5C09B7BEAAF0}"/>
              </a:ext>
            </a:extLst>
          </p:cNvPr>
          <p:cNvSpPr txBox="1"/>
          <p:nvPr/>
        </p:nvSpPr>
        <p:spPr>
          <a:xfrm>
            <a:off x="227012" y="188062"/>
            <a:ext cx="660397" cy="369332"/>
          </a:xfrm>
          <a:prstGeom prst="rect">
            <a:avLst/>
          </a:prstGeom>
          <a:noFill/>
        </p:spPr>
        <p:txBody>
          <a:bodyPr wrap="square" rtlCol="0">
            <a:spAutoFit/>
          </a:bodyPr>
          <a:lstStyle>
            <a:defPPr>
              <a:defRPr lang="en-US"/>
            </a:defPPr>
            <a:lvl1pPr>
              <a:defRPr>
                <a:gradFill>
                  <a:gsLst>
                    <a:gs pos="0">
                      <a:srgbClr val="8AE0F0"/>
                    </a:gs>
                    <a:gs pos="44000">
                      <a:schemeClr val="accent1">
                        <a:lumMod val="45000"/>
                        <a:lumOff val="55000"/>
                      </a:schemeClr>
                    </a:gs>
                    <a:gs pos="90000">
                      <a:srgbClr val="292C90"/>
                    </a:gs>
                  </a:gsLst>
                  <a:lin ang="5400000" scaled="1"/>
                </a:gradFill>
                <a:latin typeface="Arial Black" panose="020B0A04020102020204" pitchFamily="34" charset="0"/>
              </a:defRPr>
            </a:lvl1pPr>
          </a:lstStyle>
          <a:p>
            <a:r>
              <a:rPr lang="en-US" dirty="0">
                <a:gradFill>
                  <a:gsLst>
                    <a:gs pos="25000">
                      <a:schemeClr val="bg1"/>
                    </a:gs>
                    <a:gs pos="97000">
                      <a:schemeClr val="accent1">
                        <a:lumMod val="45000"/>
                        <a:lumOff val="55000"/>
                      </a:schemeClr>
                    </a:gs>
                    <a:gs pos="100000">
                      <a:srgbClr val="8AE0F0"/>
                    </a:gs>
                  </a:gsLst>
                  <a:lin ang="5400000" scaled="1"/>
                </a:gradFill>
              </a:rPr>
              <a:t>The</a:t>
            </a:r>
            <a:r>
              <a:rPr lang="en-US" dirty="0"/>
              <a:t> </a:t>
            </a:r>
            <a:endParaRPr lang="en-GB" dirty="0"/>
          </a:p>
        </p:txBody>
      </p:sp>
      <p:sp>
        <p:nvSpPr>
          <p:cNvPr id="11" name="TextBox 10">
            <a:extLst>
              <a:ext uri="{FF2B5EF4-FFF2-40B4-BE49-F238E27FC236}">
                <a16:creationId xmlns:a16="http://schemas.microsoft.com/office/drawing/2014/main" id="{4A5DD8A4-772F-CC95-95BB-32826E2D19D8}"/>
              </a:ext>
            </a:extLst>
          </p:cNvPr>
          <p:cNvSpPr txBox="1"/>
          <p:nvPr/>
        </p:nvSpPr>
        <p:spPr>
          <a:xfrm>
            <a:off x="784889" y="188062"/>
            <a:ext cx="1336864"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Problem</a:t>
            </a:r>
            <a:r>
              <a:rPr lang="en-US" dirty="0">
                <a:solidFill>
                  <a:schemeClr val="bg1"/>
                </a:solidFill>
                <a:latin typeface="Arial Black" panose="020B0A04020102020204" pitchFamily="34" charset="0"/>
              </a:rPr>
              <a:t> </a:t>
            </a:r>
            <a:endParaRPr lang="en-GB" dirty="0">
              <a:solidFill>
                <a:schemeClr val="bg1"/>
              </a:solidFill>
              <a:latin typeface="Arial Black" panose="020B0A04020102020204" pitchFamily="34" charset="0"/>
            </a:endParaRPr>
          </a:p>
        </p:txBody>
      </p:sp>
      <p:grpSp>
        <p:nvGrpSpPr>
          <p:cNvPr id="12" name="Group 11">
            <a:extLst>
              <a:ext uri="{FF2B5EF4-FFF2-40B4-BE49-F238E27FC236}">
                <a16:creationId xmlns:a16="http://schemas.microsoft.com/office/drawing/2014/main" id="{EC7B8A97-A24D-B6EE-E4AD-E2E4CBFB26E1}"/>
              </a:ext>
            </a:extLst>
          </p:cNvPr>
          <p:cNvGrpSpPr/>
          <p:nvPr/>
        </p:nvGrpSpPr>
        <p:grpSpPr>
          <a:xfrm>
            <a:off x="5736000" y="110368"/>
            <a:ext cx="720000" cy="360000"/>
            <a:chOff x="1114424" y="2439886"/>
            <a:chExt cx="720000" cy="360000"/>
          </a:xfrm>
        </p:grpSpPr>
        <p:sp>
          <p:nvSpPr>
            <p:cNvPr id="13" name="Rectangle: Rounded Corners 12">
              <a:extLst>
                <a:ext uri="{FF2B5EF4-FFF2-40B4-BE49-F238E27FC236}">
                  <a16:creationId xmlns:a16="http://schemas.microsoft.com/office/drawing/2014/main" id="{B0C2719E-B811-EF41-E504-B65BD931B16E}"/>
                </a:ext>
              </a:extLst>
            </p:cNvPr>
            <p:cNvSpPr/>
            <p:nvPr/>
          </p:nvSpPr>
          <p:spPr>
            <a:xfrm>
              <a:off x="1114424" y="2439886"/>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Graphic 13" descr="Brainstorm outline">
              <a:extLst>
                <a:ext uri="{FF2B5EF4-FFF2-40B4-BE49-F238E27FC236}">
                  <a16:creationId xmlns:a16="http://schemas.microsoft.com/office/drawing/2014/main" id="{30F23227-4445-2422-D544-DD58F12EC9E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98480" y="2443942"/>
              <a:ext cx="351889" cy="351889"/>
            </a:xfrm>
            <a:prstGeom prst="rect">
              <a:avLst/>
            </a:prstGeom>
            <a:effectLst>
              <a:outerShdw blurRad="50800" dist="38100" dir="8100000" algn="tr" rotWithShape="0">
                <a:prstClr val="black">
                  <a:alpha val="40000"/>
                </a:prstClr>
              </a:outerShdw>
            </a:effectLst>
          </p:spPr>
        </p:pic>
      </p:grpSp>
      <p:pic>
        <p:nvPicPr>
          <p:cNvPr id="16" name="Picture 15" descr="A blue and black letter&#10;&#10;AI-generated content may be incorrect.">
            <a:extLst>
              <a:ext uri="{FF2B5EF4-FFF2-40B4-BE49-F238E27FC236}">
                <a16:creationId xmlns:a16="http://schemas.microsoft.com/office/drawing/2014/main" id="{9F5AA0A1-5658-5C87-CBA2-11A46FA115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256547"/>
            <a:ext cx="1885504" cy="247099"/>
          </a:xfrm>
          <a:prstGeom prst="rect">
            <a:avLst/>
          </a:prstGeom>
        </p:spPr>
      </p:pic>
      <p:grpSp>
        <p:nvGrpSpPr>
          <p:cNvPr id="1106" name="Group 1105">
            <a:extLst>
              <a:ext uri="{FF2B5EF4-FFF2-40B4-BE49-F238E27FC236}">
                <a16:creationId xmlns:a16="http://schemas.microsoft.com/office/drawing/2014/main" id="{4609A3D9-4D3C-3049-7D01-95986CFB5FE9}"/>
              </a:ext>
            </a:extLst>
          </p:cNvPr>
          <p:cNvGrpSpPr/>
          <p:nvPr/>
        </p:nvGrpSpPr>
        <p:grpSpPr>
          <a:xfrm>
            <a:off x="-1024735" y="-5029450"/>
            <a:ext cx="5499898" cy="1700679"/>
            <a:chOff x="5653174" y="3965524"/>
            <a:chExt cx="6457071" cy="1683170"/>
          </a:xfrm>
        </p:grpSpPr>
        <p:grpSp>
          <p:nvGrpSpPr>
            <p:cNvPr id="1086" name="Group 1085">
              <a:extLst>
                <a:ext uri="{FF2B5EF4-FFF2-40B4-BE49-F238E27FC236}">
                  <a16:creationId xmlns:a16="http://schemas.microsoft.com/office/drawing/2014/main" id="{AA343988-48B6-1392-CB9B-42571E628667}"/>
                </a:ext>
              </a:extLst>
            </p:cNvPr>
            <p:cNvGrpSpPr/>
            <p:nvPr/>
          </p:nvGrpSpPr>
          <p:grpSpPr>
            <a:xfrm>
              <a:off x="5653174" y="3965524"/>
              <a:ext cx="1924394" cy="1681264"/>
              <a:chOff x="-294382" y="3795287"/>
              <a:chExt cx="2203344" cy="1681264"/>
            </a:xfrm>
          </p:grpSpPr>
          <p:sp>
            <p:nvSpPr>
              <p:cNvPr id="1063" name="TextBox 1062">
                <a:extLst>
                  <a:ext uri="{FF2B5EF4-FFF2-40B4-BE49-F238E27FC236}">
                    <a16:creationId xmlns:a16="http://schemas.microsoft.com/office/drawing/2014/main" id="{79E45870-B650-4B8D-CF41-F0C8A0270DD1}"/>
                  </a:ext>
                </a:extLst>
              </p:cNvPr>
              <p:cNvSpPr txBox="1"/>
              <p:nvPr/>
            </p:nvSpPr>
            <p:spPr>
              <a:xfrm>
                <a:off x="-294382" y="3795287"/>
                <a:ext cx="2203344"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Very easy</a:t>
                </a:r>
                <a:endParaRPr lang="en-GB" sz="1100" dirty="0">
                  <a:solidFill>
                    <a:schemeClr val="bg1"/>
                  </a:solidFill>
                  <a:latin typeface="Arial" panose="020B0604020202020204" pitchFamily="34" charset="0"/>
                  <a:cs typeface="Arial" panose="020B0604020202020204" pitchFamily="34" charset="0"/>
                </a:endParaRPr>
              </a:p>
            </p:txBody>
          </p:sp>
          <p:sp>
            <p:nvSpPr>
              <p:cNvPr id="1067" name="TextBox 1066">
                <a:extLst>
                  <a:ext uri="{FF2B5EF4-FFF2-40B4-BE49-F238E27FC236}">
                    <a16:creationId xmlns:a16="http://schemas.microsoft.com/office/drawing/2014/main" id="{458B840D-1125-7765-6565-1E29A27763F8}"/>
                  </a:ext>
                </a:extLst>
              </p:cNvPr>
              <p:cNvSpPr txBox="1"/>
              <p:nvPr/>
            </p:nvSpPr>
            <p:spPr>
              <a:xfrm>
                <a:off x="-294382" y="4254857"/>
                <a:ext cx="2203344"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Sometimes tricky</a:t>
                </a:r>
                <a:endParaRPr lang="en-GB" sz="1100" dirty="0">
                  <a:solidFill>
                    <a:schemeClr val="bg1"/>
                  </a:solidFill>
                  <a:latin typeface="Arial" panose="020B0604020202020204" pitchFamily="34" charset="0"/>
                  <a:cs typeface="Arial" panose="020B0604020202020204" pitchFamily="34" charset="0"/>
                </a:endParaRPr>
              </a:p>
            </p:txBody>
          </p:sp>
          <p:sp>
            <p:nvSpPr>
              <p:cNvPr id="1068" name="TextBox 1067">
                <a:extLst>
                  <a:ext uri="{FF2B5EF4-FFF2-40B4-BE49-F238E27FC236}">
                    <a16:creationId xmlns:a16="http://schemas.microsoft.com/office/drawing/2014/main" id="{C41E2827-4614-5877-C8D7-349A26070737}"/>
                  </a:ext>
                </a:extLst>
              </p:cNvPr>
              <p:cNvSpPr txBox="1"/>
              <p:nvPr/>
            </p:nvSpPr>
            <p:spPr>
              <a:xfrm>
                <a:off x="-294382" y="4755371"/>
                <a:ext cx="2203344"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Usually difficult</a:t>
                </a:r>
                <a:endParaRPr lang="en-GB" sz="1100" dirty="0">
                  <a:solidFill>
                    <a:schemeClr val="bg1"/>
                  </a:solidFill>
                  <a:latin typeface="Arial" panose="020B0604020202020204" pitchFamily="34" charset="0"/>
                  <a:cs typeface="Arial" panose="020B0604020202020204" pitchFamily="34" charset="0"/>
                </a:endParaRPr>
              </a:p>
            </p:txBody>
          </p:sp>
          <p:sp>
            <p:nvSpPr>
              <p:cNvPr id="1069" name="TextBox 1068">
                <a:extLst>
                  <a:ext uri="{FF2B5EF4-FFF2-40B4-BE49-F238E27FC236}">
                    <a16:creationId xmlns:a16="http://schemas.microsoft.com/office/drawing/2014/main" id="{5A7C93D5-92F7-D449-B6E4-CEF1D6A07D90}"/>
                  </a:ext>
                </a:extLst>
              </p:cNvPr>
              <p:cNvSpPr txBox="1"/>
              <p:nvPr/>
            </p:nvSpPr>
            <p:spPr>
              <a:xfrm>
                <a:off x="-294382" y="5214941"/>
                <a:ext cx="2203344"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Rarely drink outside</a:t>
                </a:r>
                <a:endParaRPr lang="en-GB" sz="1100" dirty="0">
                  <a:solidFill>
                    <a:schemeClr val="bg1"/>
                  </a:solidFill>
                  <a:latin typeface="Arial" panose="020B0604020202020204" pitchFamily="34" charset="0"/>
                  <a:cs typeface="Arial" panose="020B0604020202020204" pitchFamily="34" charset="0"/>
                </a:endParaRPr>
              </a:p>
            </p:txBody>
          </p:sp>
        </p:grpSp>
        <p:sp>
          <p:nvSpPr>
            <p:cNvPr id="1035" name="Rectangle 1034">
              <a:extLst>
                <a:ext uri="{FF2B5EF4-FFF2-40B4-BE49-F238E27FC236}">
                  <a16:creationId xmlns:a16="http://schemas.microsoft.com/office/drawing/2014/main" id="{7E45D0E5-02FD-C37E-E162-9BD1623940D9}"/>
                </a:ext>
              </a:extLst>
            </p:cNvPr>
            <p:cNvSpPr/>
            <p:nvPr/>
          </p:nvSpPr>
          <p:spPr>
            <a:xfrm>
              <a:off x="7584226" y="4025404"/>
              <a:ext cx="954616"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latin typeface="Arial" panose="020B0604020202020204" pitchFamily="34" charset="0"/>
                <a:cs typeface="Arial" panose="020B0604020202020204" pitchFamily="34" charset="0"/>
              </a:endParaRPr>
            </a:p>
          </p:txBody>
        </p:sp>
        <p:sp>
          <p:nvSpPr>
            <p:cNvPr id="1036" name="Rectangle 1035">
              <a:extLst>
                <a:ext uri="{FF2B5EF4-FFF2-40B4-BE49-F238E27FC236}">
                  <a16:creationId xmlns:a16="http://schemas.microsoft.com/office/drawing/2014/main" id="{8A9C7ADB-3A87-6D69-4674-E6582F5E2F6E}"/>
                </a:ext>
              </a:extLst>
            </p:cNvPr>
            <p:cNvSpPr/>
            <p:nvPr/>
          </p:nvSpPr>
          <p:spPr>
            <a:xfrm>
              <a:off x="7584226" y="4490717"/>
              <a:ext cx="2078331"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latin typeface="Arial" panose="020B0604020202020204" pitchFamily="34" charset="0"/>
                <a:cs typeface="Arial" panose="020B0604020202020204" pitchFamily="34" charset="0"/>
              </a:endParaRPr>
            </a:p>
          </p:txBody>
        </p:sp>
        <p:sp>
          <p:nvSpPr>
            <p:cNvPr id="1037" name="Rectangle 1036">
              <a:extLst>
                <a:ext uri="{FF2B5EF4-FFF2-40B4-BE49-F238E27FC236}">
                  <a16:creationId xmlns:a16="http://schemas.microsoft.com/office/drawing/2014/main" id="{F38874CD-3E95-1FC3-4F41-2A1F0C69BC74}"/>
                </a:ext>
              </a:extLst>
            </p:cNvPr>
            <p:cNvSpPr/>
            <p:nvPr/>
          </p:nvSpPr>
          <p:spPr>
            <a:xfrm>
              <a:off x="7584226" y="4956030"/>
              <a:ext cx="3774119"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latin typeface="Arial" panose="020B0604020202020204" pitchFamily="34" charset="0"/>
                <a:cs typeface="Arial" panose="020B0604020202020204" pitchFamily="34" charset="0"/>
              </a:endParaRPr>
            </a:p>
          </p:txBody>
        </p:sp>
        <p:sp>
          <p:nvSpPr>
            <p:cNvPr id="1038" name="Rectangle 1037">
              <a:extLst>
                <a:ext uri="{FF2B5EF4-FFF2-40B4-BE49-F238E27FC236}">
                  <a16:creationId xmlns:a16="http://schemas.microsoft.com/office/drawing/2014/main" id="{4C234C81-F7BE-9A30-9F32-D235566C75BC}"/>
                </a:ext>
              </a:extLst>
            </p:cNvPr>
            <p:cNvSpPr/>
            <p:nvPr/>
          </p:nvSpPr>
          <p:spPr>
            <a:xfrm>
              <a:off x="7584226" y="5421343"/>
              <a:ext cx="558023"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latin typeface="Arial" panose="020B0604020202020204" pitchFamily="34" charset="0"/>
                <a:cs typeface="Arial" panose="020B0604020202020204" pitchFamily="34" charset="0"/>
              </a:endParaRPr>
            </a:p>
          </p:txBody>
        </p:sp>
        <p:sp>
          <p:nvSpPr>
            <p:cNvPr id="1043" name="TextBox 1042">
              <a:extLst>
                <a:ext uri="{FF2B5EF4-FFF2-40B4-BE49-F238E27FC236}">
                  <a16:creationId xmlns:a16="http://schemas.microsoft.com/office/drawing/2014/main" id="{03140BD8-8313-36DD-74B4-D651815FCE5A}"/>
                </a:ext>
              </a:extLst>
            </p:cNvPr>
            <p:cNvSpPr txBox="1"/>
            <p:nvPr/>
          </p:nvSpPr>
          <p:spPr>
            <a:xfrm>
              <a:off x="8545192" y="4005850"/>
              <a:ext cx="631269" cy="243686"/>
            </a:xfrm>
            <a:prstGeom prst="rect">
              <a:avLst/>
            </a:prstGeom>
            <a:noFill/>
          </p:spPr>
          <p:txBody>
            <a:bodyPr wrap="square" rtlCol="0">
              <a:spAutoFit/>
            </a:bodyPr>
            <a:lstStyle/>
            <a:p>
              <a:r>
                <a:rPr lang="en-US" sz="1000" b="1" dirty="0">
                  <a:solidFill>
                    <a:schemeClr val="bg1"/>
                  </a:solidFill>
                  <a:latin typeface="Arial" panose="020B0604020202020204" pitchFamily="34" charset="0"/>
                  <a:cs typeface="Arial" panose="020B0604020202020204" pitchFamily="34" charset="0"/>
                </a:rPr>
                <a:t>16.1</a:t>
              </a:r>
              <a:r>
                <a:rPr lang="en-US" sz="800" b="1" dirty="0">
                  <a:solidFill>
                    <a:schemeClr val="bg1"/>
                  </a:solidFill>
                  <a:latin typeface="Arial" panose="020B0604020202020204" pitchFamily="34" charset="0"/>
                  <a:cs typeface="Arial" panose="020B0604020202020204" pitchFamily="34" charset="0"/>
                </a:rPr>
                <a:t>%</a:t>
              </a:r>
              <a:endParaRPr lang="en-GB" sz="900" b="1" dirty="0">
                <a:solidFill>
                  <a:schemeClr val="bg1"/>
                </a:solidFill>
                <a:latin typeface="Arial" panose="020B0604020202020204" pitchFamily="34" charset="0"/>
                <a:cs typeface="Arial" panose="020B0604020202020204" pitchFamily="34" charset="0"/>
              </a:endParaRPr>
            </a:p>
          </p:txBody>
        </p:sp>
        <p:sp>
          <p:nvSpPr>
            <p:cNvPr id="1044" name="TextBox 1043">
              <a:extLst>
                <a:ext uri="{FF2B5EF4-FFF2-40B4-BE49-F238E27FC236}">
                  <a16:creationId xmlns:a16="http://schemas.microsoft.com/office/drawing/2014/main" id="{F7A4E627-0944-59B9-EEB0-402CCD8C3681}"/>
                </a:ext>
              </a:extLst>
            </p:cNvPr>
            <p:cNvSpPr txBox="1"/>
            <p:nvPr/>
          </p:nvSpPr>
          <p:spPr>
            <a:xfrm>
              <a:off x="9668137" y="4480090"/>
              <a:ext cx="726975" cy="243686"/>
            </a:xfrm>
            <a:prstGeom prst="rect">
              <a:avLst/>
            </a:prstGeom>
            <a:noFill/>
          </p:spPr>
          <p:txBody>
            <a:bodyPr wrap="square" rtlCol="0">
              <a:spAutoFit/>
            </a:bodyPr>
            <a:lstStyle/>
            <a:p>
              <a:r>
                <a:rPr lang="en-US" sz="1000" b="1" dirty="0">
                  <a:solidFill>
                    <a:schemeClr val="bg1"/>
                  </a:solidFill>
                  <a:latin typeface="Arial" panose="020B0604020202020204" pitchFamily="34" charset="0"/>
                  <a:cs typeface="Arial" panose="020B0604020202020204" pitchFamily="34" charset="0"/>
                </a:rPr>
                <a:t>35.5%</a:t>
              </a:r>
              <a:endParaRPr lang="en-GB" sz="1000" b="1" dirty="0">
                <a:solidFill>
                  <a:schemeClr val="bg1"/>
                </a:solidFill>
                <a:latin typeface="Arial" panose="020B0604020202020204" pitchFamily="34" charset="0"/>
                <a:cs typeface="Arial" panose="020B0604020202020204" pitchFamily="34" charset="0"/>
              </a:endParaRPr>
            </a:p>
          </p:txBody>
        </p:sp>
        <p:sp>
          <p:nvSpPr>
            <p:cNvPr id="1045" name="TextBox 1044">
              <a:extLst>
                <a:ext uri="{FF2B5EF4-FFF2-40B4-BE49-F238E27FC236}">
                  <a16:creationId xmlns:a16="http://schemas.microsoft.com/office/drawing/2014/main" id="{0CE42793-0A94-3BE4-E780-4804150BBC26}"/>
                </a:ext>
              </a:extLst>
            </p:cNvPr>
            <p:cNvSpPr txBox="1"/>
            <p:nvPr/>
          </p:nvSpPr>
          <p:spPr>
            <a:xfrm>
              <a:off x="11362552" y="4939539"/>
              <a:ext cx="747693" cy="243686"/>
            </a:xfrm>
            <a:prstGeom prst="rect">
              <a:avLst/>
            </a:prstGeom>
            <a:noFill/>
          </p:spPr>
          <p:txBody>
            <a:bodyPr wrap="square" rtlCol="0">
              <a:spAutoFit/>
            </a:bodyPr>
            <a:lstStyle/>
            <a:p>
              <a:r>
                <a:rPr lang="en-US" sz="1000" b="1" dirty="0">
                  <a:solidFill>
                    <a:schemeClr val="bg1"/>
                  </a:solidFill>
                  <a:latin typeface="Arial" panose="020B0604020202020204" pitchFamily="34" charset="0"/>
                  <a:cs typeface="Arial" panose="020B0604020202020204" pitchFamily="34" charset="0"/>
                </a:rPr>
                <a:t>64.5%</a:t>
              </a:r>
              <a:endParaRPr lang="en-GB" sz="1000" b="1" dirty="0">
                <a:solidFill>
                  <a:schemeClr val="bg1"/>
                </a:solidFill>
                <a:latin typeface="Arial" panose="020B0604020202020204" pitchFamily="34" charset="0"/>
                <a:cs typeface="Arial" panose="020B0604020202020204" pitchFamily="34" charset="0"/>
              </a:endParaRPr>
            </a:p>
          </p:txBody>
        </p:sp>
        <p:sp>
          <p:nvSpPr>
            <p:cNvPr id="1046" name="TextBox 1045">
              <a:extLst>
                <a:ext uri="{FF2B5EF4-FFF2-40B4-BE49-F238E27FC236}">
                  <a16:creationId xmlns:a16="http://schemas.microsoft.com/office/drawing/2014/main" id="{894B5FDC-DEDD-C008-D0F1-59195FC5BCC1}"/>
                </a:ext>
              </a:extLst>
            </p:cNvPr>
            <p:cNvSpPr txBox="1"/>
            <p:nvPr/>
          </p:nvSpPr>
          <p:spPr>
            <a:xfrm>
              <a:off x="8148909" y="5398988"/>
              <a:ext cx="748267" cy="243686"/>
            </a:xfrm>
            <a:prstGeom prst="rect">
              <a:avLst/>
            </a:prstGeom>
            <a:noFill/>
          </p:spPr>
          <p:txBody>
            <a:bodyPr wrap="square" rtlCol="0">
              <a:spAutoFit/>
            </a:bodyPr>
            <a:lstStyle/>
            <a:p>
              <a:r>
                <a:rPr lang="en-US" sz="1000" b="1" dirty="0">
                  <a:solidFill>
                    <a:schemeClr val="bg1"/>
                  </a:solidFill>
                  <a:latin typeface="Arial" panose="020B0604020202020204" pitchFamily="34" charset="0"/>
                  <a:cs typeface="Arial" panose="020B0604020202020204" pitchFamily="34" charset="0"/>
                </a:rPr>
                <a:t>9.7%</a:t>
              </a:r>
              <a:endParaRPr lang="en-GB" sz="1000" b="1" dirty="0">
                <a:solidFill>
                  <a:schemeClr val="bg1"/>
                </a:solidFill>
                <a:latin typeface="Arial" panose="020B0604020202020204" pitchFamily="34" charset="0"/>
                <a:cs typeface="Arial" panose="020B0604020202020204" pitchFamily="34" charset="0"/>
              </a:endParaRPr>
            </a:p>
          </p:txBody>
        </p:sp>
        <p:sp>
          <p:nvSpPr>
            <p:cNvPr id="1053" name="Oval 1052">
              <a:extLst>
                <a:ext uri="{FF2B5EF4-FFF2-40B4-BE49-F238E27FC236}">
                  <a16:creationId xmlns:a16="http://schemas.microsoft.com/office/drawing/2014/main" id="{60CD9C28-D862-93ED-446F-FAC3B47BFD5E}"/>
                </a:ext>
              </a:extLst>
            </p:cNvPr>
            <p:cNvSpPr>
              <a:spLocks/>
            </p:cNvSpPr>
            <p:nvPr/>
          </p:nvSpPr>
          <p:spPr>
            <a:xfrm>
              <a:off x="10751096" y="4005850"/>
              <a:ext cx="748267" cy="646208"/>
            </a:xfrm>
            <a:prstGeom prst="ellipse">
              <a:avLst/>
            </a:prstGeom>
            <a:gradFill flip="none" rotWithShape="1">
              <a:gsLst>
                <a:gs pos="0">
                  <a:schemeClr val="tx1">
                    <a:lumMod val="50000"/>
                    <a:lumOff val="50000"/>
                  </a:schemeClr>
                </a:gs>
                <a:gs pos="50000">
                  <a:schemeClr val="tx1">
                    <a:lumMod val="75000"/>
                    <a:lumOff val="25000"/>
                  </a:schemeClr>
                </a:gs>
                <a:gs pos="100000">
                  <a:schemeClr val="tx1">
                    <a:lumMod val="85000"/>
                    <a:lumOff val="15000"/>
                  </a:schemeClr>
                </a:gs>
              </a:gsLst>
              <a:path path="circle">
                <a:fillToRect l="50000" t="50000" r="50000" b="50000"/>
              </a:path>
              <a:tileRect/>
            </a:gradFill>
            <a:ln/>
          </p:spPr>
          <p:style>
            <a:lnRef idx="0">
              <a:schemeClr val="dk1"/>
            </a:lnRef>
            <a:fillRef idx="3">
              <a:schemeClr val="dk1"/>
            </a:fillRef>
            <a:effectRef idx="3">
              <a:schemeClr val="dk1"/>
            </a:effectRef>
            <a:fontRef idx="minor">
              <a:schemeClr val="lt1"/>
            </a:fontRef>
          </p:style>
          <p:txBody>
            <a:bodyPr rtlCol="0" anchor="ctr"/>
            <a:lstStyle/>
            <a:p>
              <a:pPr algn="ctr"/>
              <a:r>
                <a:rPr lang="en-US"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Q2</a:t>
              </a:r>
              <a:endParaRPr lang="en-GB"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1122" name="Group 1121">
            <a:extLst>
              <a:ext uri="{FF2B5EF4-FFF2-40B4-BE49-F238E27FC236}">
                <a16:creationId xmlns:a16="http://schemas.microsoft.com/office/drawing/2014/main" id="{C9BC739E-E148-1D65-33BF-844C9C012FA8}"/>
              </a:ext>
            </a:extLst>
          </p:cNvPr>
          <p:cNvGrpSpPr/>
          <p:nvPr/>
        </p:nvGrpSpPr>
        <p:grpSpPr>
          <a:xfrm>
            <a:off x="13817620" y="-5581675"/>
            <a:ext cx="5370435" cy="2561814"/>
            <a:chOff x="14307422" y="1784787"/>
            <a:chExt cx="5370435" cy="2561814"/>
          </a:xfrm>
        </p:grpSpPr>
        <p:grpSp>
          <p:nvGrpSpPr>
            <p:cNvPr id="1121" name="Group 1120">
              <a:extLst>
                <a:ext uri="{FF2B5EF4-FFF2-40B4-BE49-F238E27FC236}">
                  <a16:creationId xmlns:a16="http://schemas.microsoft.com/office/drawing/2014/main" id="{09135A89-D3A3-DFCA-378C-41DA9885E2BD}"/>
                </a:ext>
              </a:extLst>
            </p:cNvPr>
            <p:cNvGrpSpPr/>
            <p:nvPr/>
          </p:nvGrpSpPr>
          <p:grpSpPr>
            <a:xfrm>
              <a:off x="17064667" y="2243968"/>
              <a:ext cx="2613190" cy="1694890"/>
              <a:chOff x="17064667" y="2243968"/>
              <a:chExt cx="2613190" cy="1694890"/>
            </a:xfrm>
          </p:grpSpPr>
          <p:grpSp>
            <p:nvGrpSpPr>
              <p:cNvPr id="1120" name="Group 1119">
                <a:extLst>
                  <a:ext uri="{FF2B5EF4-FFF2-40B4-BE49-F238E27FC236}">
                    <a16:creationId xmlns:a16="http://schemas.microsoft.com/office/drawing/2014/main" id="{C66DAE52-FC59-85F1-627A-5A74AB3C25A4}"/>
                  </a:ext>
                </a:extLst>
              </p:cNvPr>
              <p:cNvGrpSpPr/>
              <p:nvPr/>
            </p:nvGrpSpPr>
            <p:grpSpPr>
              <a:xfrm>
                <a:off x="17064667" y="2243968"/>
                <a:ext cx="2613190" cy="409846"/>
                <a:chOff x="17064667" y="2243968"/>
                <a:chExt cx="2613190" cy="409846"/>
              </a:xfrm>
            </p:grpSpPr>
            <p:sp>
              <p:nvSpPr>
                <p:cNvPr id="44" name="Oval 43">
                  <a:extLst>
                    <a:ext uri="{FF2B5EF4-FFF2-40B4-BE49-F238E27FC236}">
                      <a16:creationId xmlns:a16="http://schemas.microsoft.com/office/drawing/2014/main" id="{9024D354-6B40-E33F-9532-E8D57913DA02}"/>
                    </a:ext>
                  </a:extLst>
                </p:cNvPr>
                <p:cNvSpPr/>
                <p:nvPr/>
              </p:nvSpPr>
              <p:spPr>
                <a:xfrm>
                  <a:off x="17064667" y="2243968"/>
                  <a:ext cx="409846" cy="409846"/>
                </a:xfrm>
                <a:prstGeom prst="ellipse">
                  <a:avLst/>
                </a:prstGeom>
                <a:ln/>
                <a:effectLst>
                  <a:innerShdw blurRad="114300">
                    <a:prstClr val="black"/>
                  </a:innerShdw>
                </a:effectLst>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sz="1400">
                    <a:solidFill>
                      <a:schemeClr val="tx1"/>
                    </a:solidFill>
                    <a:latin typeface="Arial" panose="020B0604020202020204" pitchFamily="34" charset="0"/>
                    <a:cs typeface="Arial" panose="020B0604020202020204" pitchFamily="34" charset="0"/>
                  </a:endParaRPr>
                </a:p>
              </p:txBody>
            </p:sp>
            <p:sp>
              <p:nvSpPr>
                <p:cNvPr id="1057" name="TextBox 1056">
                  <a:extLst>
                    <a:ext uri="{FF2B5EF4-FFF2-40B4-BE49-F238E27FC236}">
                      <a16:creationId xmlns:a16="http://schemas.microsoft.com/office/drawing/2014/main" id="{BFAA3264-1BD4-0E57-9B7F-BA8F749EF2A1}"/>
                    </a:ext>
                  </a:extLst>
                </p:cNvPr>
                <p:cNvSpPr txBox="1"/>
                <p:nvPr/>
              </p:nvSpPr>
              <p:spPr>
                <a:xfrm>
                  <a:off x="17474513" y="2267332"/>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3-5 glasses</a:t>
                  </a:r>
                  <a:endParaRPr lang="en-GB" sz="1100" dirty="0">
                    <a:solidFill>
                      <a:schemeClr val="bg1"/>
                    </a:solidFill>
                    <a:latin typeface="Arial" panose="020B0604020202020204" pitchFamily="34" charset="0"/>
                    <a:cs typeface="Arial" panose="020B0604020202020204" pitchFamily="34" charset="0"/>
                  </a:endParaRPr>
                </a:p>
              </p:txBody>
            </p:sp>
          </p:grpSp>
          <p:grpSp>
            <p:nvGrpSpPr>
              <p:cNvPr id="1119" name="Group 1118">
                <a:extLst>
                  <a:ext uri="{FF2B5EF4-FFF2-40B4-BE49-F238E27FC236}">
                    <a16:creationId xmlns:a16="http://schemas.microsoft.com/office/drawing/2014/main" id="{5D18CB3C-E805-8141-AB8E-70ECC2F5F083}"/>
                  </a:ext>
                </a:extLst>
              </p:cNvPr>
              <p:cNvGrpSpPr/>
              <p:nvPr/>
            </p:nvGrpSpPr>
            <p:grpSpPr>
              <a:xfrm>
                <a:off x="17064667" y="2874626"/>
                <a:ext cx="2613190" cy="409846"/>
                <a:chOff x="17064667" y="2874626"/>
                <a:chExt cx="2613190" cy="409846"/>
              </a:xfrm>
            </p:grpSpPr>
            <p:sp>
              <p:nvSpPr>
                <p:cNvPr id="46" name="Oval 45">
                  <a:extLst>
                    <a:ext uri="{FF2B5EF4-FFF2-40B4-BE49-F238E27FC236}">
                      <a16:creationId xmlns:a16="http://schemas.microsoft.com/office/drawing/2014/main" id="{AD640FD5-33C2-B7C5-386F-B45AABB03138}"/>
                    </a:ext>
                  </a:extLst>
                </p:cNvPr>
                <p:cNvSpPr/>
                <p:nvPr/>
              </p:nvSpPr>
              <p:spPr>
                <a:xfrm>
                  <a:off x="17064667" y="2874626"/>
                  <a:ext cx="409846" cy="409846"/>
                </a:xfrm>
                <a:prstGeom prst="ellipse">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tx1"/>
                    </a:solidFill>
                    <a:latin typeface="Arial" panose="020B0604020202020204" pitchFamily="34" charset="0"/>
                    <a:cs typeface="Arial" panose="020B0604020202020204" pitchFamily="34" charset="0"/>
                  </a:endParaRPr>
                </a:p>
              </p:txBody>
            </p:sp>
            <p:sp>
              <p:nvSpPr>
                <p:cNvPr id="1058" name="TextBox 1057">
                  <a:extLst>
                    <a:ext uri="{FF2B5EF4-FFF2-40B4-BE49-F238E27FC236}">
                      <a16:creationId xmlns:a16="http://schemas.microsoft.com/office/drawing/2014/main" id="{6704E104-4819-61B7-58DC-3E3C1A5A3416}"/>
                    </a:ext>
                  </a:extLst>
                </p:cNvPr>
                <p:cNvSpPr txBox="1"/>
                <p:nvPr/>
              </p:nvSpPr>
              <p:spPr>
                <a:xfrm>
                  <a:off x="17474513" y="2923174"/>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6-8 glasses</a:t>
                  </a:r>
                  <a:endParaRPr lang="en-GB" sz="1100" dirty="0">
                    <a:solidFill>
                      <a:schemeClr val="bg1"/>
                    </a:solidFill>
                    <a:latin typeface="Arial" panose="020B0604020202020204" pitchFamily="34" charset="0"/>
                    <a:cs typeface="Arial" panose="020B0604020202020204" pitchFamily="34" charset="0"/>
                  </a:endParaRPr>
                </a:p>
              </p:txBody>
            </p:sp>
          </p:grpSp>
          <p:grpSp>
            <p:nvGrpSpPr>
              <p:cNvPr id="1118" name="Group 1117">
                <a:extLst>
                  <a:ext uri="{FF2B5EF4-FFF2-40B4-BE49-F238E27FC236}">
                    <a16:creationId xmlns:a16="http://schemas.microsoft.com/office/drawing/2014/main" id="{E88D4BA2-7426-9F3F-7F34-B0D4ADAD2B65}"/>
                  </a:ext>
                </a:extLst>
              </p:cNvPr>
              <p:cNvGrpSpPr/>
              <p:nvPr/>
            </p:nvGrpSpPr>
            <p:grpSpPr>
              <a:xfrm>
                <a:off x="17064667" y="3529012"/>
                <a:ext cx="2613190" cy="409846"/>
                <a:chOff x="17064667" y="3529012"/>
                <a:chExt cx="2613190" cy="409846"/>
              </a:xfrm>
            </p:grpSpPr>
            <p:sp>
              <p:nvSpPr>
                <p:cNvPr id="45" name="Oval 44">
                  <a:extLst>
                    <a:ext uri="{FF2B5EF4-FFF2-40B4-BE49-F238E27FC236}">
                      <a16:creationId xmlns:a16="http://schemas.microsoft.com/office/drawing/2014/main" id="{09E5E386-413C-FB9C-04E6-4084CF62BF20}"/>
                    </a:ext>
                  </a:extLst>
                </p:cNvPr>
                <p:cNvSpPr/>
                <p:nvPr/>
              </p:nvSpPr>
              <p:spPr>
                <a:xfrm>
                  <a:off x="17064667" y="3529012"/>
                  <a:ext cx="409846" cy="409846"/>
                </a:xfrm>
                <a:prstGeom prst="ellipse">
                  <a:avLst/>
                </a:prstGeom>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a:solidFill>
                      <a:schemeClr val="tx1"/>
                    </a:solidFill>
                    <a:latin typeface="Arial" panose="020B0604020202020204" pitchFamily="34" charset="0"/>
                    <a:cs typeface="Arial" panose="020B0604020202020204" pitchFamily="34" charset="0"/>
                  </a:endParaRPr>
                </a:p>
              </p:txBody>
            </p:sp>
            <p:sp>
              <p:nvSpPr>
                <p:cNvPr id="1059" name="TextBox 1058">
                  <a:extLst>
                    <a:ext uri="{FF2B5EF4-FFF2-40B4-BE49-F238E27FC236}">
                      <a16:creationId xmlns:a16="http://schemas.microsoft.com/office/drawing/2014/main" id="{361BE8F5-772A-9641-A52A-20635168F602}"/>
                    </a:ext>
                  </a:extLst>
                </p:cNvPr>
                <p:cNvSpPr txBox="1"/>
                <p:nvPr/>
              </p:nvSpPr>
              <p:spPr>
                <a:xfrm>
                  <a:off x="17474513" y="3579016"/>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More than 8 glasses</a:t>
                  </a:r>
                  <a:endParaRPr lang="en-GB" sz="1100" dirty="0">
                    <a:solidFill>
                      <a:schemeClr val="bg1"/>
                    </a:solidFill>
                    <a:latin typeface="Arial" panose="020B0604020202020204" pitchFamily="34" charset="0"/>
                    <a:cs typeface="Arial" panose="020B0604020202020204" pitchFamily="34" charset="0"/>
                  </a:endParaRPr>
                </a:p>
              </p:txBody>
            </p:sp>
          </p:grpSp>
        </p:grpSp>
        <p:grpSp>
          <p:nvGrpSpPr>
            <p:cNvPr id="1117" name="Group 1116">
              <a:extLst>
                <a:ext uri="{FF2B5EF4-FFF2-40B4-BE49-F238E27FC236}">
                  <a16:creationId xmlns:a16="http://schemas.microsoft.com/office/drawing/2014/main" id="{0FBB97E7-5329-232B-AC9A-BD5285B56C76}"/>
                </a:ext>
              </a:extLst>
            </p:cNvPr>
            <p:cNvGrpSpPr/>
            <p:nvPr/>
          </p:nvGrpSpPr>
          <p:grpSpPr>
            <a:xfrm>
              <a:off x="14307422" y="1784787"/>
              <a:ext cx="2561814" cy="2561814"/>
              <a:chOff x="16126213" y="-1321376"/>
              <a:chExt cx="2561814" cy="2561814"/>
            </a:xfrm>
          </p:grpSpPr>
          <p:grpSp>
            <p:nvGrpSpPr>
              <p:cNvPr id="1116" name="Group 1115">
                <a:extLst>
                  <a:ext uri="{FF2B5EF4-FFF2-40B4-BE49-F238E27FC236}">
                    <a16:creationId xmlns:a16="http://schemas.microsoft.com/office/drawing/2014/main" id="{57DD4342-CBDA-18DE-CFBD-752A4052B3BE}"/>
                  </a:ext>
                </a:extLst>
              </p:cNvPr>
              <p:cNvGrpSpPr/>
              <p:nvPr/>
            </p:nvGrpSpPr>
            <p:grpSpPr>
              <a:xfrm>
                <a:off x="16126213" y="-1321376"/>
                <a:ext cx="2561814" cy="2561814"/>
                <a:chOff x="16126213" y="-1321376"/>
                <a:chExt cx="2561814" cy="2561814"/>
              </a:xfrm>
            </p:grpSpPr>
            <p:grpSp>
              <p:nvGrpSpPr>
                <p:cNvPr id="1111" name="Group 1110">
                  <a:extLst>
                    <a:ext uri="{FF2B5EF4-FFF2-40B4-BE49-F238E27FC236}">
                      <a16:creationId xmlns:a16="http://schemas.microsoft.com/office/drawing/2014/main" id="{1B82B18C-1A28-1EFF-3054-397F7DE95FBD}"/>
                    </a:ext>
                  </a:extLst>
                </p:cNvPr>
                <p:cNvGrpSpPr/>
                <p:nvPr/>
              </p:nvGrpSpPr>
              <p:grpSpPr>
                <a:xfrm>
                  <a:off x="16126213" y="-1321376"/>
                  <a:ext cx="2561814" cy="2561814"/>
                  <a:chOff x="14325046" y="1804533"/>
                  <a:chExt cx="2561814" cy="2561814"/>
                </a:xfrm>
              </p:grpSpPr>
              <p:sp>
                <p:nvSpPr>
                  <p:cNvPr id="21" name="Partial Circle 20">
                    <a:extLst>
                      <a:ext uri="{FF2B5EF4-FFF2-40B4-BE49-F238E27FC236}">
                        <a16:creationId xmlns:a16="http://schemas.microsoft.com/office/drawing/2014/main" id="{2CF04481-7CAB-98B1-D6B5-71B65E6469C3}"/>
                      </a:ext>
                    </a:extLst>
                  </p:cNvPr>
                  <p:cNvSpPr>
                    <a:spLocks/>
                  </p:cNvSpPr>
                  <p:nvPr/>
                </p:nvSpPr>
                <p:spPr>
                  <a:xfrm>
                    <a:off x="14325046" y="1804533"/>
                    <a:ext cx="2561814" cy="2561814"/>
                  </a:xfrm>
                  <a:prstGeom prst="pie">
                    <a:avLst>
                      <a:gd name="adj1" fmla="val 9772304"/>
                      <a:gd name="adj2" fmla="val 17443534"/>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61A056D-B740-F0D6-A367-4EADB98E6D67}"/>
                      </a:ext>
                    </a:extLst>
                  </p:cNvPr>
                  <p:cNvSpPr txBox="1">
                    <a:spLocks/>
                  </p:cNvSpPr>
                  <p:nvPr/>
                </p:nvSpPr>
                <p:spPr>
                  <a:xfrm>
                    <a:off x="14577123" y="2467973"/>
                    <a:ext cx="978544" cy="246221"/>
                  </a:xfrm>
                  <a:prstGeom prst="rect">
                    <a:avLst/>
                  </a:prstGeom>
                  <a:noFill/>
                </p:spPr>
                <p:txBody>
                  <a:bodyPr wrap="square" rtlCol="0">
                    <a:spAutoFit/>
                  </a:bodyPr>
                  <a:lstStyle/>
                  <a:p>
                    <a:pPr algn="ctr"/>
                    <a:r>
                      <a:rPr lang="en-US" sz="1000" b="1" dirty="0">
                        <a:solidFill>
                          <a:schemeClr val="bg1"/>
                        </a:solidFill>
                        <a:latin typeface="Arial" panose="020B0604020202020204" pitchFamily="34" charset="0"/>
                        <a:cs typeface="Arial" panose="020B0604020202020204" pitchFamily="34" charset="0"/>
                      </a:rPr>
                      <a:t>35.5%</a:t>
                    </a:r>
                    <a:endParaRPr lang="en-GB" sz="1000" b="1" dirty="0">
                      <a:solidFill>
                        <a:schemeClr val="bg1"/>
                      </a:solidFill>
                      <a:latin typeface="Arial" panose="020B0604020202020204" pitchFamily="34" charset="0"/>
                      <a:cs typeface="Arial" panose="020B0604020202020204" pitchFamily="34" charset="0"/>
                    </a:endParaRPr>
                  </a:p>
                </p:txBody>
              </p:sp>
            </p:grpSp>
            <p:grpSp>
              <p:nvGrpSpPr>
                <p:cNvPr id="1114" name="Group 1113">
                  <a:extLst>
                    <a:ext uri="{FF2B5EF4-FFF2-40B4-BE49-F238E27FC236}">
                      <a16:creationId xmlns:a16="http://schemas.microsoft.com/office/drawing/2014/main" id="{963159E8-8E89-E4E3-E63B-C242F3CD5D09}"/>
                    </a:ext>
                  </a:extLst>
                </p:cNvPr>
                <p:cNvGrpSpPr/>
                <p:nvPr/>
              </p:nvGrpSpPr>
              <p:grpSpPr>
                <a:xfrm>
                  <a:off x="16126213" y="-1321376"/>
                  <a:ext cx="2561814" cy="2561814"/>
                  <a:chOff x="16182331" y="-1597962"/>
                  <a:chExt cx="2561814" cy="2561814"/>
                </a:xfrm>
              </p:grpSpPr>
              <p:sp>
                <p:nvSpPr>
                  <p:cNvPr id="20" name="Partial Circle 19">
                    <a:extLst>
                      <a:ext uri="{FF2B5EF4-FFF2-40B4-BE49-F238E27FC236}">
                        <a16:creationId xmlns:a16="http://schemas.microsoft.com/office/drawing/2014/main" id="{E7716739-57B5-BDB5-4FF2-870E652557E2}"/>
                      </a:ext>
                    </a:extLst>
                  </p:cNvPr>
                  <p:cNvSpPr>
                    <a:spLocks/>
                  </p:cNvSpPr>
                  <p:nvPr/>
                </p:nvSpPr>
                <p:spPr>
                  <a:xfrm>
                    <a:off x="16182331" y="-1597962"/>
                    <a:ext cx="2561814" cy="2561814"/>
                  </a:xfrm>
                  <a:prstGeom prst="pie">
                    <a:avLst>
                      <a:gd name="adj1" fmla="val 17449773"/>
                      <a:gd name="adj2" fmla="val 21577243"/>
                    </a:avLst>
                  </a:prstGeom>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9C10FEC5-8CD6-6FE9-9504-B998B93EB85D}"/>
                      </a:ext>
                    </a:extLst>
                  </p:cNvPr>
                  <p:cNvSpPr txBox="1">
                    <a:spLocks/>
                  </p:cNvSpPr>
                  <p:nvPr/>
                </p:nvSpPr>
                <p:spPr>
                  <a:xfrm>
                    <a:off x="17674880" y="-920009"/>
                    <a:ext cx="978544" cy="246221"/>
                  </a:xfrm>
                  <a:prstGeom prst="rect">
                    <a:avLst/>
                  </a:prstGeom>
                  <a:noFill/>
                </p:spPr>
                <p:txBody>
                  <a:bodyPr wrap="square" rtlCol="0">
                    <a:spAutoFit/>
                  </a:bodyPr>
                  <a:lstStyle/>
                  <a:p>
                    <a:pPr algn="ctr"/>
                    <a:r>
                      <a:rPr lang="en-US" sz="1000" b="1" dirty="0">
                        <a:solidFill>
                          <a:schemeClr val="bg1"/>
                        </a:solidFill>
                        <a:latin typeface="Arial" panose="020B0604020202020204" pitchFamily="34" charset="0"/>
                        <a:cs typeface="Arial" panose="020B0604020202020204" pitchFamily="34" charset="0"/>
                      </a:rPr>
                      <a:t>19.4%</a:t>
                    </a:r>
                    <a:endParaRPr lang="en-GB" sz="1000" b="1" dirty="0">
                      <a:solidFill>
                        <a:schemeClr val="bg1"/>
                      </a:solidFill>
                      <a:latin typeface="Arial" panose="020B0604020202020204" pitchFamily="34" charset="0"/>
                      <a:cs typeface="Arial" panose="020B0604020202020204" pitchFamily="34" charset="0"/>
                    </a:endParaRPr>
                  </a:p>
                </p:txBody>
              </p:sp>
            </p:grpSp>
            <p:grpSp>
              <p:nvGrpSpPr>
                <p:cNvPr id="1108" name="Group 1107">
                  <a:extLst>
                    <a:ext uri="{FF2B5EF4-FFF2-40B4-BE49-F238E27FC236}">
                      <a16:creationId xmlns:a16="http://schemas.microsoft.com/office/drawing/2014/main" id="{1E8EE6B6-67CD-687B-C9A4-C2989B448DDB}"/>
                    </a:ext>
                  </a:extLst>
                </p:cNvPr>
                <p:cNvGrpSpPr/>
                <p:nvPr/>
              </p:nvGrpSpPr>
              <p:grpSpPr>
                <a:xfrm>
                  <a:off x="16126213" y="-1321376"/>
                  <a:ext cx="2561814" cy="2561814"/>
                  <a:chOff x="14325046" y="1804533"/>
                  <a:chExt cx="2561814" cy="2561814"/>
                </a:xfrm>
              </p:grpSpPr>
              <p:sp>
                <p:nvSpPr>
                  <p:cNvPr id="19" name="Partial Circle 18">
                    <a:extLst>
                      <a:ext uri="{FF2B5EF4-FFF2-40B4-BE49-F238E27FC236}">
                        <a16:creationId xmlns:a16="http://schemas.microsoft.com/office/drawing/2014/main" id="{25D19357-D02F-C7A6-AD85-5DA99BDA3D77}"/>
                      </a:ext>
                    </a:extLst>
                  </p:cNvPr>
                  <p:cNvSpPr>
                    <a:spLocks/>
                  </p:cNvSpPr>
                  <p:nvPr/>
                </p:nvSpPr>
                <p:spPr>
                  <a:xfrm>
                    <a:off x="14325046" y="1804533"/>
                    <a:ext cx="2561814" cy="2561814"/>
                  </a:xfrm>
                  <a:prstGeom prst="pie">
                    <a:avLst>
                      <a:gd name="adj1" fmla="val 0"/>
                      <a:gd name="adj2" fmla="val 9727252"/>
                    </a:avLst>
                  </a:prstGeom>
                  <a:ln/>
                  <a:effectLst>
                    <a:innerShdw blurRad="114300">
                      <a:prstClr val="black"/>
                    </a:innerShdw>
                  </a:effectLst>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sz="1400">
                      <a:solidFill>
                        <a:schemeClr val="tx1"/>
                      </a:solidFill>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92AC6DE0-8660-853C-2F27-6C046612945C}"/>
                      </a:ext>
                    </a:extLst>
                  </p:cNvPr>
                  <p:cNvSpPr txBox="1">
                    <a:spLocks/>
                  </p:cNvSpPr>
                  <p:nvPr/>
                </p:nvSpPr>
                <p:spPr>
                  <a:xfrm>
                    <a:off x="15274999" y="3582188"/>
                    <a:ext cx="978544" cy="246221"/>
                  </a:xfrm>
                  <a:prstGeom prst="rect">
                    <a:avLst/>
                  </a:prstGeom>
                  <a:noFill/>
                </p:spPr>
                <p:txBody>
                  <a:bodyPr wrap="square" rtlCol="0">
                    <a:spAutoFit/>
                  </a:bodyPr>
                  <a:lstStyle/>
                  <a:p>
                    <a:pPr algn="ctr"/>
                    <a:r>
                      <a:rPr lang="en-US" sz="1000" b="1" dirty="0">
                        <a:solidFill>
                          <a:schemeClr val="bg1"/>
                        </a:solidFill>
                        <a:latin typeface="Arial" panose="020B0604020202020204" pitchFamily="34" charset="0"/>
                        <a:cs typeface="Arial" panose="020B0604020202020204" pitchFamily="34" charset="0"/>
                      </a:rPr>
                      <a:t>45.2%</a:t>
                    </a:r>
                    <a:endParaRPr lang="en-GB" sz="1000" b="1" dirty="0">
                      <a:solidFill>
                        <a:schemeClr val="bg1"/>
                      </a:solidFill>
                      <a:latin typeface="Arial" panose="020B0604020202020204" pitchFamily="34" charset="0"/>
                      <a:cs typeface="Arial" panose="020B0604020202020204" pitchFamily="34" charset="0"/>
                    </a:endParaRPr>
                  </a:p>
                </p:txBody>
              </p:sp>
            </p:grpSp>
          </p:grpSp>
          <p:sp>
            <p:nvSpPr>
              <p:cNvPr id="38" name="Oval 37">
                <a:extLst>
                  <a:ext uri="{FF2B5EF4-FFF2-40B4-BE49-F238E27FC236}">
                    <a16:creationId xmlns:a16="http://schemas.microsoft.com/office/drawing/2014/main" id="{6B53EF23-B8A8-EA2C-844E-59AAB3965950}"/>
                  </a:ext>
                </a:extLst>
              </p:cNvPr>
              <p:cNvSpPr>
                <a:spLocks/>
              </p:cNvSpPr>
              <p:nvPr/>
            </p:nvSpPr>
            <p:spPr>
              <a:xfrm>
                <a:off x="17083120" y="-364469"/>
                <a:ext cx="648000" cy="648000"/>
              </a:xfrm>
              <a:prstGeom prst="ellipse">
                <a:avLst/>
              </a:prstGeom>
              <a:gradFill>
                <a:gsLst>
                  <a:gs pos="0">
                    <a:schemeClr val="tx1">
                      <a:lumMod val="50000"/>
                      <a:lumOff val="50000"/>
                    </a:schemeClr>
                  </a:gs>
                  <a:gs pos="50000">
                    <a:schemeClr val="tx1">
                      <a:lumMod val="75000"/>
                      <a:lumOff val="25000"/>
                    </a:schemeClr>
                  </a:gs>
                  <a:gs pos="100000">
                    <a:schemeClr val="tx1">
                      <a:lumMod val="85000"/>
                      <a:lumOff val="15000"/>
                    </a:schemeClr>
                  </a:gs>
                </a:gsLst>
              </a:gradFill>
              <a:ln/>
            </p:spPr>
            <p:style>
              <a:lnRef idx="0">
                <a:schemeClr val="dk1"/>
              </a:lnRef>
              <a:fillRef idx="3">
                <a:schemeClr val="dk1"/>
              </a:fillRef>
              <a:effectRef idx="3">
                <a:schemeClr val="dk1"/>
              </a:effectRef>
              <a:fontRef idx="minor">
                <a:schemeClr val="lt1"/>
              </a:fontRef>
            </p:style>
            <p:txBody>
              <a:bodyPr rtlCol="0" anchor="ctr"/>
              <a:lstStyle/>
              <a:p>
                <a:pPr algn="ctr"/>
                <a:r>
                  <a:rPr lang="en-US"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Q1</a:t>
                </a:r>
                <a:endParaRPr lang="en-GB"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pic>
        <p:nvPicPr>
          <p:cNvPr id="1115" name="Picture 8" descr="Forms response chart. Question title: 1. How often do you drink plain water in a day?. Number of responses: 31 responses.">
            <a:extLst>
              <a:ext uri="{FF2B5EF4-FFF2-40B4-BE49-F238E27FC236}">
                <a16:creationId xmlns:a16="http://schemas.microsoft.com/office/drawing/2014/main" id="{09D5924A-5071-5193-1116-C58F0448EB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921355" y="-5055367"/>
            <a:ext cx="3845272" cy="1617718"/>
          </a:xfrm>
          <a:prstGeom prst="rect">
            <a:avLst/>
          </a:prstGeom>
          <a:noFill/>
          <a:extLst>
            <a:ext uri="{909E8E84-426E-40DD-AFC4-6F175D3DCCD1}">
              <a14:hiddenFill xmlns:a14="http://schemas.microsoft.com/office/drawing/2010/main">
                <a:solidFill>
                  <a:srgbClr val="FFFFFF"/>
                </a:solidFill>
              </a14:hiddenFill>
            </a:ext>
          </a:extLst>
        </p:spPr>
      </p:pic>
      <p:grpSp>
        <p:nvGrpSpPr>
          <p:cNvPr id="1140" name="Group 1139">
            <a:extLst>
              <a:ext uri="{FF2B5EF4-FFF2-40B4-BE49-F238E27FC236}">
                <a16:creationId xmlns:a16="http://schemas.microsoft.com/office/drawing/2014/main" id="{893AD9FC-9906-943A-6AFD-AD4FDC1FFFBA}"/>
              </a:ext>
            </a:extLst>
          </p:cNvPr>
          <p:cNvGrpSpPr/>
          <p:nvPr/>
        </p:nvGrpSpPr>
        <p:grpSpPr>
          <a:xfrm>
            <a:off x="6332836" y="-5595879"/>
            <a:ext cx="5813439" cy="2952299"/>
            <a:chOff x="6187550" y="621164"/>
            <a:chExt cx="5813439" cy="2952299"/>
          </a:xfrm>
        </p:grpSpPr>
        <p:sp>
          <p:nvSpPr>
            <p:cNvPr id="1102" name="Rectangle: Rounded Corners 1101">
              <a:extLst>
                <a:ext uri="{FF2B5EF4-FFF2-40B4-BE49-F238E27FC236}">
                  <a16:creationId xmlns:a16="http://schemas.microsoft.com/office/drawing/2014/main" id="{3B0E233D-D5F9-FFE2-6A07-C0F17590DC1D}"/>
                </a:ext>
              </a:extLst>
            </p:cNvPr>
            <p:cNvSpPr>
              <a:spLocks/>
            </p:cNvSpPr>
            <p:nvPr/>
          </p:nvSpPr>
          <p:spPr>
            <a:xfrm>
              <a:off x="6187550" y="621164"/>
              <a:ext cx="5813439" cy="2952299"/>
            </a:xfrm>
            <a:prstGeom prst="roundRect">
              <a:avLst>
                <a:gd name="adj" fmla="val 5598"/>
              </a:avLst>
            </a:prstGeom>
            <a:blipFill dpi="0" rotWithShape="0">
              <a:blip r:embed="rId2">
                <a:lum/>
              </a:blip>
              <a:srcRect/>
              <a:stretch>
                <a:fillRect l="-688889" t="-110862" r="-57778" b="-265388"/>
              </a:stretch>
            </a:blipFill>
            <a:ln w="1270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23" name="Picture 1122">
              <a:extLst>
                <a:ext uri="{FF2B5EF4-FFF2-40B4-BE49-F238E27FC236}">
                  <a16:creationId xmlns:a16="http://schemas.microsoft.com/office/drawing/2014/main" id="{72E2453C-BBD4-F886-68AC-B4026F2901CA}"/>
                </a:ext>
              </a:extLst>
            </p:cNvPr>
            <p:cNvPicPr>
              <a:picLocks noChangeAspect="1"/>
            </p:cNvPicPr>
            <p:nvPr/>
          </p:nvPicPr>
          <p:blipFill>
            <a:blip r:embed="rId7"/>
            <a:stretch>
              <a:fillRect/>
            </a:stretch>
          </p:blipFill>
          <p:spPr>
            <a:xfrm>
              <a:off x="6405700" y="817042"/>
              <a:ext cx="5377138" cy="2560542"/>
            </a:xfrm>
            <a:prstGeom prst="rect">
              <a:avLst/>
            </a:prstGeom>
          </p:spPr>
        </p:pic>
      </p:grpSp>
      <p:grpSp>
        <p:nvGrpSpPr>
          <p:cNvPr id="1141" name="Group 1140">
            <a:extLst>
              <a:ext uri="{FF2B5EF4-FFF2-40B4-BE49-F238E27FC236}">
                <a16:creationId xmlns:a16="http://schemas.microsoft.com/office/drawing/2014/main" id="{15F3E5E8-CB0B-567F-04A1-8B078DF1C0DC}"/>
              </a:ext>
            </a:extLst>
          </p:cNvPr>
          <p:cNvGrpSpPr/>
          <p:nvPr/>
        </p:nvGrpSpPr>
        <p:grpSpPr>
          <a:xfrm>
            <a:off x="-7900784" y="-5434579"/>
            <a:ext cx="5813439" cy="2952299"/>
            <a:chOff x="6145346" y="3649154"/>
            <a:chExt cx="5813439" cy="2952299"/>
          </a:xfrm>
        </p:grpSpPr>
        <p:sp>
          <p:nvSpPr>
            <p:cNvPr id="1136" name="Rectangle: Rounded Corners 1135">
              <a:extLst>
                <a:ext uri="{FF2B5EF4-FFF2-40B4-BE49-F238E27FC236}">
                  <a16:creationId xmlns:a16="http://schemas.microsoft.com/office/drawing/2014/main" id="{9C00B4F0-B2E2-B898-037D-979056D089EC}"/>
                </a:ext>
              </a:extLst>
            </p:cNvPr>
            <p:cNvSpPr>
              <a:spLocks/>
            </p:cNvSpPr>
            <p:nvPr/>
          </p:nvSpPr>
          <p:spPr>
            <a:xfrm>
              <a:off x="6145346" y="3649154"/>
              <a:ext cx="5813439" cy="2952299"/>
            </a:xfrm>
            <a:prstGeom prst="roundRect">
              <a:avLst>
                <a:gd name="adj" fmla="val 5598"/>
              </a:avLst>
            </a:prstGeom>
            <a:blipFill dpi="0" rotWithShape="0">
              <a:blip r:embed="rId2">
                <a:lum/>
              </a:blip>
              <a:srcRect/>
              <a:stretch>
                <a:fillRect l="-688889" t="-110862" r="-57778" b="-265388"/>
              </a:stretch>
            </a:blipFill>
            <a:ln w="1270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25" name="Picture 1124">
              <a:extLst>
                <a:ext uri="{FF2B5EF4-FFF2-40B4-BE49-F238E27FC236}">
                  <a16:creationId xmlns:a16="http://schemas.microsoft.com/office/drawing/2014/main" id="{F378B2ED-1093-F503-177B-52948C9D4F7D}"/>
                </a:ext>
              </a:extLst>
            </p:cNvPr>
            <p:cNvPicPr>
              <a:picLocks noChangeAspect="1"/>
            </p:cNvPicPr>
            <p:nvPr/>
          </p:nvPicPr>
          <p:blipFill>
            <a:blip r:embed="rId8"/>
            <a:stretch>
              <a:fillRect/>
            </a:stretch>
          </p:blipFill>
          <p:spPr>
            <a:xfrm>
              <a:off x="6302531" y="4253500"/>
              <a:ext cx="5499069" cy="1743607"/>
            </a:xfrm>
            <a:prstGeom prst="rect">
              <a:avLst/>
            </a:prstGeom>
          </p:spPr>
        </p:pic>
      </p:grpSp>
      <p:grpSp>
        <p:nvGrpSpPr>
          <p:cNvPr id="1190" name="Group 1189">
            <a:extLst>
              <a:ext uri="{FF2B5EF4-FFF2-40B4-BE49-F238E27FC236}">
                <a16:creationId xmlns:a16="http://schemas.microsoft.com/office/drawing/2014/main" id="{58E86E98-1B26-0746-3572-0681D1A02B4E}"/>
              </a:ext>
            </a:extLst>
          </p:cNvPr>
          <p:cNvGrpSpPr/>
          <p:nvPr/>
        </p:nvGrpSpPr>
        <p:grpSpPr>
          <a:xfrm>
            <a:off x="751119" y="878141"/>
            <a:ext cx="5125208" cy="2441184"/>
            <a:chOff x="729303" y="987816"/>
            <a:chExt cx="5125208" cy="2441184"/>
          </a:xfrm>
        </p:grpSpPr>
        <p:sp>
          <p:nvSpPr>
            <p:cNvPr id="1139" name="Rectangle: Rounded Corners 1138">
              <a:extLst>
                <a:ext uri="{FF2B5EF4-FFF2-40B4-BE49-F238E27FC236}">
                  <a16:creationId xmlns:a16="http://schemas.microsoft.com/office/drawing/2014/main" id="{2D972D4F-0998-474F-CD92-33B7CC86E3D4}"/>
                </a:ext>
              </a:extLst>
            </p:cNvPr>
            <p:cNvSpPr>
              <a:spLocks/>
            </p:cNvSpPr>
            <p:nvPr/>
          </p:nvSpPr>
          <p:spPr>
            <a:xfrm>
              <a:off x="729303" y="987816"/>
              <a:ext cx="5125208" cy="2441184"/>
            </a:xfrm>
            <a:prstGeom prst="roundRect">
              <a:avLst>
                <a:gd name="adj" fmla="val 5598"/>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43" name="TextBox 1142">
              <a:extLst>
                <a:ext uri="{FF2B5EF4-FFF2-40B4-BE49-F238E27FC236}">
                  <a16:creationId xmlns:a16="http://schemas.microsoft.com/office/drawing/2014/main" id="{A2426621-5B4D-8616-AD3C-7F45F712E72B}"/>
                </a:ext>
              </a:extLst>
            </p:cNvPr>
            <p:cNvSpPr txBox="1">
              <a:spLocks/>
            </p:cNvSpPr>
            <p:nvPr/>
          </p:nvSpPr>
          <p:spPr>
            <a:xfrm>
              <a:off x="1037993" y="1787228"/>
              <a:ext cx="1937982" cy="369332"/>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Market Demand</a:t>
              </a:r>
              <a:endParaRPr lang="en-GB"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1144" name="TextBox 1143">
              <a:extLst>
                <a:ext uri="{FF2B5EF4-FFF2-40B4-BE49-F238E27FC236}">
                  <a16:creationId xmlns:a16="http://schemas.microsoft.com/office/drawing/2014/main" id="{B7DDEEE2-9C8B-E465-53CD-FE77F6E744DE}"/>
                </a:ext>
              </a:extLst>
            </p:cNvPr>
            <p:cNvSpPr txBox="1">
              <a:spLocks/>
            </p:cNvSpPr>
            <p:nvPr/>
          </p:nvSpPr>
          <p:spPr>
            <a:xfrm>
              <a:off x="1037993" y="2277372"/>
              <a:ext cx="4136077" cy="73866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People drink water every day, but 45% (Q1) still don’t drink </a:t>
              </a:r>
              <a:r>
                <a:rPr lang="en-US" sz="14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enough</a:t>
              </a: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and 65% (Q2) </a:t>
              </a:r>
              <a:r>
                <a:rPr lang="en-US" sz="14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struggle</a:t>
              </a: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to find good-tasting water on the go (Survey, 2024).</a:t>
              </a:r>
            </a:p>
          </p:txBody>
        </p:sp>
        <p:pic>
          <p:nvPicPr>
            <p:cNvPr id="1146" name="Graphic 1145" descr="Bar graph with upward trend with solid fill">
              <a:extLst>
                <a:ext uri="{FF2B5EF4-FFF2-40B4-BE49-F238E27FC236}">
                  <a16:creationId xmlns:a16="http://schemas.microsoft.com/office/drawing/2014/main" id="{4DB71EF6-D8E8-A513-9526-3A51E9E050F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7993" y="1036404"/>
              <a:ext cx="720000" cy="720000"/>
            </a:xfrm>
            <a:prstGeom prst="rect">
              <a:avLst/>
            </a:prstGeom>
            <a:effectLst>
              <a:outerShdw blurRad="50800" dist="38100" dir="8100000" algn="tr" rotWithShape="0">
                <a:prstClr val="black">
                  <a:alpha val="40000"/>
                </a:prstClr>
              </a:outerShdw>
            </a:effectLst>
          </p:spPr>
        </p:pic>
      </p:grpSp>
      <p:grpSp>
        <p:nvGrpSpPr>
          <p:cNvPr id="1188" name="Group 1187">
            <a:extLst>
              <a:ext uri="{FF2B5EF4-FFF2-40B4-BE49-F238E27FC236}">
                <a16:creationId xmlns:a16="http://schemas.microsoft.com/office/drawing/2014/main" id="{641F5119-646D-67A1-A30E-169F00DBF22C}"/>
              </a:ext>
            </a:extLst>
          </p:cNvPr>
          <p:cNvGrpSpPr/>
          <p:nvPr/>
        </p:nvGrpSpPr>
        <p:grpSpPr>
          <a:xfrm>
            <a:off x="6332004" y="3693120"/>
            <a:ext cx="5125208" cy="2441184"/>
            <a:chOff x="6434981" y="3929432"/>
            <a:chExt cx="5125208" cy="2441184"/>
          </a:xfrm>
        </p:grpSpPr>
        <p:sp>
          <p:nvSpPr>
            <p:cNvPr id="1147" name="Rectangle: Rounded Corners 1146">
              <a:extLst>
                <a:ext uri="{FF2B5EF4-FFF2-40B4-BE49-F238E27FC236}">
                  <a16:creationId xmlns:a16="http://schemas.microsoft.com/office/drawing/2014/main" id="{676D9212-198D-3467-6160-227B8C850808}"/>
                </a:ext>
              </a:extLst>
            </p:cNvPr>
            <p:cNvSpPr>
              <a:spLocks/>
            </p:cNvSpPr>
            <p:nvPr/>
          </p:nvSpPr>
          <p:spPr>
            <a:xfrm>
              <a:off x="6434981" y="3929432"/>
              <a:ext cx="5125208" cy="2441184"/>
            </a:xfrm>
            <a:prstGeom prst="roundRect">
              <a:avLst>
                <a:gd name="adj" fmla="val 5598"/>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48" name="TextBox 1147">
              <a:extLst>
                <a:ext uri="{FF2B5EF4-FFF2-40B4-BE49-F238E27FC236}">
                  <a16:creationId xmlns:a16="http://schemas.microsoft.com/office/drawing/2014/main" id="{ABF64AA7-BF56-4ABB-74F6-C3258F7C15E4}"/>
                </a:ext>
              </a:extLst>
            </p:cNvPr>
            <p:cNvSpPr txBox="1"/>
            <p:nvPr/>
          </p:nvSpPr>
          <p:spPr>
            <a:xfrm>
              <a:off x="6747996" y="4720397"/>
              <a:ext cx="3570631" cy="369332"/>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Environmental Impact</a:t>
              </a:r>
              <a:endParaRPr lang="en-GB"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1149" name="TextBox 1148">
              <a:extLst>
                <a:ext uri="{FF2B5EF4-FFF2-40B4-BE49-F238E27FC236}">
                  <a16:creationId xmlns:a16="http://schemas.microsoft.com/office/drawing/2014/main" id="{45F2F124-77CA-CDB4-395E-E8DBC9BF391D}"/>
                </a:ext>
              </a:extLst>
            </p:cNvPr>
            <p:cNvSpPr txBox="1"/>
            <p:nvPr/>
          </p:nvSpPr>
          <p:spPr>
            <a:xfrm>
              <a:off x="6796111" y="5215512"/>
              <a:ext cx="4136077" cy="73866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This create dependency on </a:t>
              </a:r>
              <a:r>
                <a:rPr lang="en-US" sz="14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plastic</a:t>
              </a: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packaged drinks, contributing to 7.7 billion </a:t>
              </a:r>
              <a:r>
                <a:rPr lang="en-US" sz="14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bottles</a:t>
              </a: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used annually in the UK (WRAP, 2024).</a:t>
              </a:r>
            </a:p>
          </p:txBody>
        </p:sp>
        <p:pic>
          <p:nvPicPr>
            <p:cNvPr id="1153" name="Graphic 1152" descr="Recycle with solid fill">
              <a:extLst>
                <a:ext uri="{FF2B5EF4-FFF2-40B4-BE49-F238E27FC236}">
                  <a16:creationId xmlns:a16="http://schemas.microsoft.com/office/drawing/2014/main" id="{D6194819-02C3-34D8-65F4-3BB582C8B69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829361" y="3996174"/>
              <a:ext cx="720000" cy="720000"/>
            </a:xfrm>
            <a:prstGeom prst="rect">
              <a:avLst/>
            </a:prstGeom>
            <a:effectLst>
              <a:outerShdw blurRad="50800" dist="38100" dir="8100000" algn="tr" rotWithShape="0">
                <a:prstClr val="black">
                  <a:alpha val="40000"/>
                </a:prstClr>
              </a:outerShdw>
            </a:effectLst>
          </p:spPr>
        </p:pic>
      </p:grpSp>
      <p:grpSp>
        <p:nvGrpSpPr>
          <p:cNvPr id="1189" name="Group 1188">
            <a:extLst>
              <a:ext uri="{FF2B5EF4-FFF2-40B4-BE49-F238E27FC236}">
                <a16:creationId xmlns:a16="http://schemas.microsoft.com/office/drawing/2014/main" id="{F50B80D4-8422-EEE6-CE1D-CFB40547D7F5}"/>
              </a:ext>
            </a:extLst>
          </p:cNvPr>
          <p:cNvGrpSpPr/>
          <p:nvPr/>
        </p:nvGrpSpPr>
        <p:grpSpPr>
          <a:xfrm>
            <a:off x="6332004" y="878141"/>
            <a:ext cx="5125208" cy="2441184"/>
            <a:chOff x="6337489" y="1117290"/>
            <a:chExt cx="5125208" cy="2441184"/>
          </a:xfrm>
        </p:grpSpPr>
        <p:sp>
          <p:nvSpPr>
            <p:cNvPr id="1159" name="Rectangle: Rounded Corners 1158">
              <a:extLst>
                <a:ext uri="{FF2B5EF4-FFF2-40B4-BE49-F238E27FC236}">
                  <a16:creationId xmlns:a16="http://schemas.microsoft.com/office/drawing/2014/main" id="{100F34AF-A4B5-9060-0191-F6516CD09860}"/>
                </a:ext>
              </a:extLst>
            </p:cNvPr>
            <p:cNvSpPr>
              <a:spLocks/>
            </p:cNvSpPr>
            <p:nvPr/>
          </p:nvSpPr>
          <p:spPr>
            <a:xfrm>
              <a:off x="6337489" y="1117290"/>
              <a:ext cx="5125208" cy="2441184"/>
            </a:xfrm>
            <a:prstGeom prst="roundRect">
              <a:avLst>
                <a:gd name="adj" fmla="val 5598"/>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58" name="Graphic 1157" descr="Confused face outline with solid fill">
              <a:extLst>
                <a:ext uri="{FF2B5EF4-FFF2-40B4-BE49-F238E27FC236}">
                  <a16:creationId xmlns:a16="http://schemas.microsoft.com/office/drawing/2014/main" id="{F8764820-56FC-03BA-A3AE-A1B591014F1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671773" y="1184816"/>
              <a:ext cx="720000" cy="720000"/>
            </a:xfrm>
            <a:prstGeom prst="rect">
              <a:avLst/>
            </a:prstGeom>
            <a:effectLst>
              <a:outerShdw blurRad="50800" dist="38100" dir="8100000" algn="tr" rotWithShape="0">
                <a:prstClr val="black">
                  <a:alpha val="40000"/>
                </a:prstClr>
              </a:outerShdw>
            </a:effectLst>
          </p:spPr>
        </p:pic>
        <p:sp>
          <p:nvSpPr>
            <p:cNvPr id="1160" name="TextBox 1159">
              <a:extLst>
                <a:ext uri="{FF2B5EF4-FFF2-40B4-BE49-F238E27FC236}">
                  <a16:creationId xmlns:a16="http://schemas.microsoft.com/office/drawing/2014/main" id="{365FC7F7-DB7E-6CB2-A7CD-221E9034434A}"/>
                </a:ext>
              </a:extLst>
            </p:cNvPr>
            <p:cNvSpPr txBox="1"/>
            <p:nvPr/>
          </p:nvSpPr>
          <p:spPr>
            <a:xfrm>
              <a:off x="6646465" y="1917311"/>
              <a:ext cx="3570631" cy="369332"/>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Taste Concerns</a:t>
              </a:r>
              <a:endParaRPr lang="en-GB"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1178" name="TextBox 1177">
              <a:extLst>
                <a:ext uri="{FF2B5EF4-FFF2-40B4-BE49-F238E27FC236}">
                  <a16:creationId xmlns:a16="http://schemas.microsoft.com/office/drawing/2014/main" id="{3638A110-A7D3-8D23-9CEA-846FF2738140}"/>
                </a:ext>
              </a:extLst>
            </p:cNvPr>
            <p:cNvSpPr txBox="1"/>
            <p:nvPr/>
          </p:nvSpPr>
          <p:spPr>
            <a:xfrm>
              <a:off x="6668820" y="2412426"/>
              <a:ext cx="4136077" cy="73866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Consumers want better </a:t>
              </a:r>
              <a:r>
                <a:rPr lang="en-US" sz="14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taste</a:t>
              </a: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(Q4), </a:t>
              </a:r>
              <a:r>
                <a:rPr lang="en-US" sz="14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functional</a:t>
              </a: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benefits (Q7), and </a:t>
              </a:r>
              <a:r>
                <a:rPr lang="en-US" sz="14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convenience</a:t>
              </a: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without environmental waste</a:t>
              </a:r>
              <a:r>
                <a:rPr lang="en-US" sz="1400" dirty="0">
                  <a:solidFill>
                    <a:schemeClr val="bg1"/>
                  </a:solidFill>
                  <a:latin typeface="Arial" panose="020B0604020202020204" pitchFamily="34" charset="0"/>
                  <a:cs typeface="Arial" panose="020B0604020202020204" pitchFamily="34" charset="0"/>
                </a:rPr>
                <a:t>.</a:t>
              </a:r>
            </a:p>
          </p:txBody>
        </p:sp>
      </p:grpSp>
      <p:grpSp>
        <p:nvGrpSpPr>
          <p:cNvPr id="1187" name="Group 1186">
            <a:extLst>
              <a:ext uri="{FF2B5EF4-FFF2-40B4-BE49-F238E27FC236}">
                <a16:creationId xmlns:a16="http://schemas.microsoft.com/office/drawing/2014/main" id="{EC5DBA2B-F982-45A4-C04E-E2EF706F46A8}"/>
              </a:ext>
            </a:extLst>
          </p:cNvPr>
          <p:cNvGrpSpPr/>
          <p:nvPr/>
        </p:nvGrpSpPr>
        <p:grpSpPr>
          <a:xfrm>
            <a:off x="734790" y="3693120"/>
            <a:ext cx="5125208" cy="2441184"/>
            <a:chOff x="754885" y="3991719"/>
            <a:chExt cx="5125208" cy="2441184"/>
          </a:xfrm>
        </p:grpSpPr>
        <p:sp>
          <p:nvSpPr>
            <p:cNvPr id="1164" name="Rectangle: Rounded Corners 1163">
              <a:extLst>
                <a:ext uri="{FF2B5EF4-FFF2-40B4-BE49-F238E27FC236}">
                  <a16:creationId xmlns:a16="http://schemas.microsoft.com/office/drawing/2014/main" id="{B1E23E8C-2EB2-910D-C224-3734C6450ABD}"/>
                </a:ext>
              </a:extLst>
            </p:cNvPr>
            <p:cNvSpPr>
              <a:spLocks/>
            </p:cNvSpPr>
            <p:nvPr/>
          </p:nvSpPr>
          <p:spPr>
            <a:xfrm>
              <a:off x="754885" y="3991719"/>
              <a:ext cx="5125208" cy="2441184"/>
            </a:xfrm>
            <a:prstGeom prst="roundRect">
              <a:avLst>
                <a:gd name="adj" fmla="val 5598"/>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65" name="TextBox 1164">
              <a:extLst>
                <a:ext uri="{FF2B5EF4-FFF2-40B4-BE49-F238E27FC236}">
                  <a16:creationId xmlns:a16="http://schemas.microsoft.com/office/drawing/2014/main" id="{41B8CC63-5855-F2AE-BF15-91C5DD5219C5}"/>
                </a:ext>
              </a:extLst>
            </p:cNvPr>
            <p:cNvSpPr txBox="1"/>
            <p:nvPr/>
          </p:nvSpPr>
          <p:spPr>
            <a:xfrm>
              <a:off x="1067900" y="4782684"/>
              <a:ext cx="3570631" cy="369332"/>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Eco-Friendly Solution</a:t>
              </a:r>
              <a:endParaRPr lang="en-GB"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1166" name="TextBox 1165">
              <a:extLst>
                <a:ext uri="{FF2B5EF4-FFF2-40B4-BE49-F238E27FC236}">
                  <a16:creationId xmlns:a16="http://schemas.microsoft.com/office/drawing/2014/main" id="{7E061B97-DA35-5434-1BB1-CD5587037F2D}"/>
                </a:ext>
              </a:extLst>
            </p:cNvPr>
            <p:cNvSpPr txBox="1"/>
            <p:nvPr/>
          </p:nvSpPr>
          <p:spPr>
            <a:xfrm>
              <a:off x="1082395" y="5277799"/>
              <a:ext cx="4136077" cy="52322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Almost 100% of respondents (Q9) value </a:t>
              </a:r>
            </a:p>
            <a:p>
              <a:r>
                <a:rPr lang="en-US" sz="14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eco-friendly packaging </a:t>
              </a: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(Primary research, 2024). </a:t>
              </a:r>
              <a:endParaRPr lang="en-US"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pic>
          <p:nvPicPr>
            <p:cNvPr id="1183" name="Graphic 1182" descr="Open hand with plant with solid fill">
              <a:extLst>
                <a:ext uri="{FF2B5EF4-FFF2-40B4-BE49-F238E27FC236}">
                  <a16:creationId xmlns:a16="http://schemas.microsoft.com/office/drawing/2014/main" id="{6218097C-A235-C114-2A1A-D49462B9EA86}"/>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1137693" y="4039517"/>
              <a:ext cx="720000" cy="720000"/>
            </a:xfrm>
            <a:prstGeom prst="rect">
              <a:avLst/>
            </a:prstGeom>
            <a:effectLst>
              <a:outerShdw blurRad="50800" dist="38100" dir="8100000" algn="tr" rotWithShape="0">
                <a:prstClr val="black">
                  <a:alpha val="40000"/>
                </a:prstClr>
              </a:outerShdw>
            </a:effectLst>
          </p:spPr>
        </p:pic>
      </p:grpSp>
      <p:sp>
        <p:nvSpPr>
          <p:cNvPr id="1191" name="TextBox 1190">
            <a:extLst>
              <a:ext uri="{FF2B5EF4-FFF2-40B4-BE49-F238E27FC236}">
                <a16:creationId xmlns:a16="http://schemas.microsoft.com/office/drawing/2014/main" id="{41B041E5-186B-EC4F-9AEE-C81A5737E008}"/>
              </a:ext>
            </a:extLst>
          </p:cNvPr>
          <p:cNvSpPr txBox="1"/>
          <p:nvPr/>
        </p:nvSpPr>
        <p:spPr>
          <a:xfrm>
            <a:off x="10070247" y="6543915"/>
            <a:ext cx="2242206" cy="230832"/>
          </a:xfrm>
          <a:prstGeom prst="rect">
            <a:avLst/>
          </a:prstGeom>
          <a:noFill/>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WRAP (2024), Survey Data (2024)</a:t>
            </a:r>
            <a:endParaRPr lang="en-GB" sz="900" dirty="0"/>
          </a:p>
        </p:txBody>
      </p:sp>
    </p:spTree>
    <p:extLst>
      <p:ext uri="{BB962C8B-B14F-4D97-AF65-F5344CB8AC3E}">
        <p14:creationId xmlns:p14="http://schemas.microsoft.com/office/powerpoint/2010/main" val="47278958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190"/>
                                        </p:tgtEl>
                                        <p:attrNameLst>
                                          <p:attrName>style.visibility</p:attrName>
                                        </p:attrNameLst>
                                      </p:cBhvr>
                                      <p:to>
                                        <p:strVal val="visible"/>
                                      </p:to>
                                    </p:set>
                                    <p:anim calcmode="lin" valueType="num">
                                      <p:cBhvr additive="base">
                                        <p:cTn id="7" dur="500" fill="hold"/>
                                        <p:tgtEl>
                                          <p:spTgt spid="1190"/>
                                        </p:tgtEl>
                                        <p:attrNameLst>
                                          <p:attrName>ppt_x</p:attrName>
                                        </p:attrNameLst>
                                      </p:cBhvr>
                                      <p:tavLst>
                                        <p:tav tm="0">
                                          <p:val>
                                            <p:strVal val="0-#ppt_w/2"/>
                                          </p:val>
                                        </p:tav>
                                        <p:tav tm="100000">
                                          <p:val>
                                            <p:strVal val="#ppt_x"/>
                                          </p:val>
                                        </p:tav>
                                      </p:tavLst>
                                    </p:anim>
                                    <p:anim calcmode="lin" valueType="num">
                                      <p:cBhvr additive="base">
                                        <p:cTn id="8" dur="500" fill="hold"/>
                                        <p:tgtEl>
                                          <p:spTgt spid="119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1189"/>
                                        </p:tgtEl>
                                        <p:attrNameLst>
                                          <p:attrName>style.visibility</p:attrName>
                                        </p:attrNameLst>
                                      </p:cBhvr>
                                      <p:to>
                                        <p:strVal val="visible"/>
                                      </p:to>
                                    </p:set>
                                    <p:anim calcmode="lin" valueType="num">
                                      <p:cBhvr additive="base">
                                        <p:cTn id="13" dur="500" fill="hold"/>
                                        <p:tgtEl>
                                          <p:spTgt spid="1189"/>
                                        </p:tgtEl>
                                        <p:attrNameLst>
                                          <p:attrName>ppt_x</p:attrName>
                                        </p:attrNameLst>
                                      </p:cBhvr>
                                      <p:tavLst>
                                        <p:tav tm="0">
                                          <p:val>
                                            <p:strVal val="1+#ppt_w/2"/>
                                          </p:val>
                                        </p:tav>
                                        <p:tav tm="100000">
                                          <p:val>
                                            <p:strVal val="#ppt_x"/>
                                          </p:val>
                                        </p:tav>
                                      </p:tavLst>
                                    </p:anim>
                                    <p:anim calcmode="lin" valueType="num">
                                      <p:cBhvr additive="base">
                                        <p:cTn id="14" dur="500" fill="hold"/>
                                        <p:tgtEl>
                                          <p:spTgt spid="118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187"/>
                                        </p:tgtEl>
                                        <p:attrNameLst>
                                          <p:attrName>style.visibility</p:attrName>
                                        </p:attrNameLst>
                                      </p:cBhvr>
                                      <p:to>
                                        <p:strVal val="visible"/>
                                      </p:to>
                                    </p:set>
                                    <p:anim calcmode="lin" valueType="num">
                                      <p:cBhvr additive="base">
                                        <p:cTn id="19" dur="500" fill="hold"/>
                                        <p:tgtEl>
                                          <p:spTgt spid="1187"/>
                                        </p:tgtEl>
                                        <p:attrNameLst>
                                          <p:attrName>ppt_x</p:attrName>
                                        </p:attrNameLst>
                                      </p:cBhvr>
                                      <p:tavLst>
                                        <p:tav tm="0">
                                          <p:val>
                                            <p:strVal val="0-#ppt_w/2"/>
                                          </p:val>
                                        </p:tav>
                                        <p:tav tm="100000">
                                          <p:val>
                                            <p:strVal val="#ppt_x"/>
                                          </p:val>
                                        </p:tav>
                                      </p:tavLst>
                                    </p:anim>
                                    <p:anim calcmode="lin" valueType="num">
                                      <p:cBhvr additive="base">
                                        <p:cTn id="20" dur="500" fill="hold"/>
                                        <p:tgtEl>
                                          <p:spTgt spid="1187"/>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1188"/>
                                        </p:tgtEl>
                                        <p:attrNameLst>
                                          <p:attrName>style.visibility</p:attrName>
                                        </p:attrNameLst>
                                      </p:cBhvr>
                                      <p:to>
                                        <p:strVal val="visible"/>
                                      </p:to>
                                    </p:set>
                                    <p:anim calcmode="lin" valueType="num">
                                      <p:cBhvr additive="base">
                                        <p:cTn id="25" dur="500" fill="hold"/>
                                        <p:tgtEl>
                                          <p:spTgt spid="1188"/>
                                        </p:tgtEl>
                                        <p:attrNameLst>
                                          <p:attrName>ppt_x</p:attrName>
                                        </p:attrNameLst>
                                      </p:cBhvr>
                                      <p:tavLst>
                                        <p:tav tm="0">
                                          <p:val>
                                            <p:strVal val="1+#ppt_w/2"/>
                                          </p:val>
                                        </p:tav>
                                        <p:tav tm="100000">
                                          <p:val>
                                            <p:strVal val="#ppt_x"/>
                                          </p:val>
                                        </p:tav>
                                      </p:tavLst>
                                    </p:anim>
                                    <p:anim calcmode="lin" valueType="num">
                                      <p:cBhvr additive="base">
                                        <p:cTn id="26" dur="500" fill="hold"/>
                                        <p:tgtEl>
                                          <p:spTgt spid="118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7A553B-0B3C-E270-F03B-D240D493AE70}"/>
              </a:ext>
            </a:extLst>
          </p:cNvPr>
          <p:cNvSpPr txBox="1"/>
          <p:nvPr/>
        </p:nvSpPr>
        <p:spPr>
          <a:xfrm>
            <a:off x="4639410" y="1859340"/>
            <a:ext cx="2834816"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The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0B485E7E-BDB0-E21B-CC4C-14D7AB7DB7D7}"/>
              </a:ext>
            </a:extLst>
          </p:cNvPr>
          <p:cNvSpPr txBox="1"/>
          <p:nvPr/>
        </p:nvSpPr>
        <p:spPr>
          <a:xfrm>
            <a:off x="3187511" y="3429000"/>
            <a:ext cx="5738613"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Solution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0D4A70B8-1329-8446-445A-959E9E4F0938}"/>
              </a:ext>
            </a:extLst>
          </p:cNvPr>
          <p:cNvCxnSpPr/>
          <p:nvPr/>
        </p:nvCxnSpPr>
        <p:spPr>
          <a:xfrm>
            <a:off x="227013" y="732014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8237EEC3-4579-FA78-4A2F-FB0D787FF665}"/>
              </a:ext>
            </a:extLst>
          </p:cNvPr>
          <p:cNvGrpSpPr/>
          <p:nvPr/>
        </p:nvGrpSpPr>
        <p:grpSpPr>
          <a:xfrm>
            <a:off x="5736000" y="-642144"/>
            <a:ext cx="720000" cy="360000"/>
            <a:chOff x="2035781" y="1913550"/>
            <a:chExt cx="720000" cy="360000"/>
          </a:xfrm>
        </p:grpSpPr>
        <p:sp>
          <p:nvSpPr>
            <p:cNvPr id="8" name="Rectangle: Rounded Corners 7">
              <a:extLst>
                <a:ext uri="{FF2B5EF4-FFF2-40B4-BE49-F238E27FC236}">
                  <a16:creationId xmlns:a16="http://schemas.microsoft.com/office/drawing/2014/main" id="{F57E9B45-6065-6D08-B165-89BB890ACD79}"/>
                </a:ext>
              </a:extLst>
            </p:cNvPr>
            <p:cNvSpPr/>
            <p:nvPr/>
          </p:nvSpPr>
          <p:spPr>
            <a:xfrm>
              <a:off x="2035781" y="1913550"/>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Lightbulb and gear outline">
              <a:extLst>
                <a:ext uri="{FF2B5EF4-FFF2-40B4-BE49-F238E27FC236}">
                  <a16:creationId xmlns:a16="http://schemas.microsoft.com/office/drawing/2014/main" id="{10FDA032-F092-9D5A-930D-F3E485A0044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44559" y="1933350"/>
              <a:ext cx="320400" cy="3204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0E687906-4BE6-7D64-8773-3A41928032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7073045"/>
            <a:ext cx="1885504" cy="247099"/>
          </a:xfrm>
          <a:prstGeom prst="rect">
            <a:avLst/>
          </a:prstGeom>
        </p:spPr>
      </p:pic>
      <p:pic>
        <p:nvPicPr>
          <p:cNvPr id="2" name="Graphic 1" descr="Lightbulb and gear with solid fill">
            <a:extLst>
              <a:ext uri="{FF2B5EF4-FFF2-40B4-BE49-F238E27FC236}">
                <a16:creationId xmlns:a16="http://schemas.microsoft.com/office/drawing/2014/main" id="{F206DEAD-08CE-E034-431F-484376CD57D4}"/>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2932176" y="0"/>
            <a:ext cx="7047648" cy="7047648"/>
          </a:xfrm>
          <a:prstGeom prst="rect">
            <a:avLst/>
          </a:prstGeom>
        </p:spPr>
      </p:pic>
    </p:spTree>
    <p:extLst>
      <p:ext uri="{BB962C8B-B14F-4D97-AF65-F5344CB8AC3E}">
        <p14:creationId xmlns:p14="http://schemas.microsoft.com/office/powerpoint/2010/main" val="379082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pic>
        <p:nvPicPr>
          <p:cNvPr id="2237" name="canva video">
            <a:hlinkClick r:id="" action="ppaction://media"/>
            <a:extLst>
              <a:ext uri="{FF2B5EF4-FFF2-40B4-BE49-F238E27FC236}">
                <a16:creationId xmlns:a16="http://schemas.microsoft.com/office/drawing/2014/main" id="{45A0ADA5-F1E8-85F2-F797-CE76BE6C3223}"/>
              </a:ext>
            </a:extLst>
          </p:cNvPr>
          <p:cNvPicPr>
            <a:picLocks noChangeAspect="1"/>
          </p:cNvPicPr>
          <p:nvPr>
            <a:videoFile r:link="rId1"/>
            <p:extLst>
              <p:ext uri="{DAA4B4D4-6D71-4841-9C94-3DE7FCFB9230}">
                <p14:media xmlns:p14="http://schemas.microsoft.com/office/powerpoint/2010/main" r:embed="rId2">
                  <p14:trim st="2547"/>
                </p14:media>
              </p:ext>
            </p:extLst>
          </p:nvPr>
        </p:nvPicPr>
        <p:blipFill>
          <a:blip r:embed="rId4"/>
          <a:stretch>
            <a:fillRect/>
          </a:stretch>
        </p:blipFill>
        <p:spPr>
          <a:xfrm>
            <a:off x="3599481" y="771281"/>
            <a:ext cx="10635460" cy="5982446"/>
          </a:xfrm>
          <a:prstGeom prst="rect">
            <a:avLst/>
          </a:prstGeom>
        </p:spPr>
      </p:pic>
      <p:sp>
        <p:nvSpPr>
          <p:cNvPr id="2223" name="Freeform: Shape 2222">
            <a:extLst>
              <a:ext uri="{FF2B5EF4-FFF2-40B4-BE49-F238E27FC236}">
                <a16:creationId xmlns:a16="http://schemas.microsoft.com/office/drawing/2014/main" id="{667D3E0C-A946-B408-9C82-3397AFEC2662}"/>
              </a:ext>
            </a:extLst>
          </p:cNvPr>
          <p:cNvSpPr/>
          <p:nvPr/>
        </p:nvSpPr>
        <p:spPr>
          <a:xfrm>
            <a:off x="-204431" y="557393"/>
            <a:ext cx="12668671" cy="6449823"/>
          </a:xfrm>
          <a:custGeom>
            <a:avLst/>
            <a:gdLst>
              <a:gd name="connsiteX0" fmla="*/ 6415548 w 12668671"/>
              <a:gd name="connsiteY0" fmla="*/ 280528 h 6449823"/>
              <a:gd name="connsiteX1" fmla="*/ 6156148 w 12668671"/>
              <a:gd name="connsiteY1" fmla="*/ 539929 h 6449823"/>
              <a:gd name="connsiteX2" fmla="*/ 6156148 w 12668671"/>
              <a:gd name="connsiteY2" fmla="*/ 5843810 h 6449823"/>
              <a:gd name="connsiteX3" fmla="*/ 6415548 w 12668671"/>
              <a:gd name="connsiteY3" fmla="*/ 6103211 h 6449823"/>
              <a:gd name="connsiteX4" fmla="*/ 11900781 w 12668671"/>
              <a:gd name="connsiteY4" fmla="*/ 6103211 h 6449823"/>
              <a:gd name="connsiteX5" fmla="*/ 12160182 w 12668671"/>
              <a:gd name="connsiteY5" fmla="*/ 5843810 h 6449823"/>
              <a:gd name="connsiteX6" fmla="*/ 12160182 w 12668671"/>
              <a:gd name="connsiteY6" fmla="*/ 539929 h 6449823"/>
              <a:gd name="connsiteX7" fmla="*/ 11900781 w 12668671"/>
              <a:gd name="connsiteY7" fmla="*/ 280528 h 6449823"/>
              <a:gd name="connsiteX8" fmla="*/ 0 w 12668671"/>
              <a:gd name="connsiteY8" fmla="*/ 0 h 6449823"/>
              <a:gd name="connsiteX9" fmla="*/ 12668671 w 12668671"/>
              <a:gd name="connsiteY9" fmla="*/ 0 h 6449823"/>
              <a:gd name="connsiteX10" fmla="*/ 12668671 w 12668671"/>
              <a:gd name="connsiteY10" fmla="*/ 6449823 h 6449823"/>
              <a:gd name="connsiteX11" fmla="*/ 0 w 12668671"/>
              <a:gd name="connsiteY11" fmla="*/ 6449823 h 6449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68671" h="6449823">
                <a:moveTo>
                  <a:pt x="6415548" y="280528"/>
                </a:moveTo>
                <a:cubicBezTo>
                  <a:pt x="6272285" y="280528"/>
                  <a:pt x="6156148" y="396666"/>
                  <a:pt x="6156148" y="539929"/>
                </a:cubicBezTo>
                <a:lnTo>
                  <a:pt x="6156148" y="5843810"/>
                </a:lnTo>
                <a:cubicBezTo>
                  <a:pt x="6156148" y="5987073"/>
                  <a:pt x="6272285" y="6103211"/>
                  <a:pt x="6415548" y="6103211"/>
                </a:cubicBezTo>
                <a:lnTo>
                  <a:pt x="11900781" y="6103211"/>
                </a:lnTo>
                <a:cubicBezTo>
                  <a:pt x="12044044" y="6103211"/>
                  <a:pt x="12160182" y="5987073"/>
                  <a:pt x="12160182" y="5843810"/>
                </a:cubicBezTo>
                <a:lnTo>
                  <a:pt x="12160182" y="539929"/>
                </a:lnTo>
                <a:cubicBezTo>
                  <a:pt x="12160182" y="396666"/>
                  <a:pt x="12044044" y="280528"/>
                  <a:pt x="11900781" y="280528"/>
                </a:cubicBezTo>
                <a:close/>
                <a:moveTo>
                  <a:pt x="0" y="0"/>
                </a:moveTo>
                <a:lnTo>
                  <a:pt x="12668671" y="0"/>
                </a:lnTo>
                <a:lnTo>
                  <a:pt x="12668671" y="6449823"/>
                </a:lnTo>
                <a:lnTo>
                  <a:pt x="0" y="6449823"/>
                </a:lnTo>
                <a:close/>
              </a:path>
            </a:pathLst>
          </a:custGeom>
          <a:solidFill>
            <a:schemeClr val="tx1">
              <a:lumMod val="85000"/>
              <a:lumOff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4" name="TextBox 3">
            <a:extLst>
              <a:ext uri="{FF2B5EF4-FFF2-40B4-BE49-F238E27FC236}">
                <a16:creationId xmlns:a16="http://schemas.microsoft.com/office/drawing/2014/main" id="{01D2ECE3-056F-47E4-2192-1D684CAFC833}"/>
              </a:ext>
            </a:extLst>
          </p:cNvPr>
          <p:cNvSpPr txBox="1"/>
          <p:nvPr/>
        </p:nvSpPr>
        <p:spPr>
          <a:xfrm>
            <a:off x="227013" y="188913"/>
            <a:ext cx="660397"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The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E0DB1686-059B-44F1-87DE-B793AF9D7BD3}"/>
              </a:ext>
            </a:extLst>
          </p:cNvPr>
          <p:cNvSpPr txBox="1"/>
          <p:nvPr/>
        </p:nvSpPr>
        <p:spPr>
          <a:xfrm>
            <a:off x="784890" y="188913"/>
            <a:ext cx="1336864"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Solution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EE93EC5E-F30D-D4EB-813E-E65BD1C77753}"/>
              </a:ext>
            </a:extLst>
          </p:cNvPr>
          <p:cNvCxnSpPr/>
          <p:nvPr/>
        </p:nvCxnSpPr>
        <p:spPr>
          <a:xfrm>
            <a:off x="227013" y="5573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9" name="Group 8">
            <a:extLst>
              <a:ext uri="{FF2B5EF4-FFF2-40B4-BE49-F238E27FC236}">
                <a16:creationId xmlns:a16="http://schemas.microsoft.com/office/drawing/2014/main" id="{C2FF0F5A-0EB4-B59D-58E2-4A1194575BDA}"/>
              </a:ext>
            </a:extLst>
          </p:cNvPr>
          <p:cNvGrpSpPr/>
          <p:nvPr/>
        </p:nvGrpSpPr>
        <p:grpSpPr>
          <a:xfrm>
            <a:off x="5736000" y="197394"/>
            <a:ext cx="720000" cy="360000"/>
            <a:chOff x="2035781" y="1913550"/>
            <a:chExt cx="720000" cy="360000"/>
          </a:xfrm>
        </p:grpSpPr>
        <p:sp>
          <p:nvSpPr>
            <p:cNvPr id="10" name="Rectangle: Rounded Corners 9">
              <a:extLst>
                <a:ext uri="{FF2B5EF4-FFF2-40B4-BE49-F238E27FC236}">
                  <a16:creationId xmlns:a16="http://schemas.microsoft.com/office/drawing/2014/main" id="{94550006-6CE9-D9B4-5339-0A97CC746F08}"/>
                </a:ext>
              </a:extLst>
            </p:cNvPr>
            <p:cNvSpPr/>
            <p:nvPr/>
          </p:nvSpPr>
          <p:spPr>
            <a:xfrm>
              <a:off x="2035781" y="1913550"/>
              <a:ext cx="720000" cy="360000"/>
            </a:xfrm>
            <a:prstGeom prst="roundRect">
              <a:avLst/>
            </a:prstGeom>
            <a:blipFill dpi="0" rotWithShape="0">
              <a:blip r:embed="rId5">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Graphic 10" descr="Lightbulb and gear outline">
              <a:extLst>
                <a:ext uri="{FF2B5EF4-FFF2-40B4-BE49-F238E27FC236}">
                  <a16:creationId xmlns:a16="http://schemas.microsoft.com/office/drawing/2014/main" id="{68F75AA7-21EE-160A-036F-9B8698A96B5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244559" y="1933350"/>
              <a:ext cx="320400" cy="320400"/>
            </a:xfrm>
            <a:prstGeom prst="rect">
              <a:avLst/>
            </a:prstGeom>
            <a:effectLst>
              <a:outerShdw blurRad="50800" dist="38100" dir="8100000" algn="tr" rotWithShape="0">
                <a:prstClr val="black">
                  <a:alpha val="50000"/>
                </a:prstClr>
              </a:outerShdw>
            </a:effectLst>
          </p:spPr>
        </p:pic>
      </p:grpSp>
      <p:pic>
        <p:nvPicPr>
          <p:cNvPr id="12" name="Picture 11" descr="A blue and black letter&#10;&#10;AI-generated content may be incorrect.">
            <a:extLst>
              <a:ext uri="{FF2B5EF4-FFF2-40B4-BE49-F238E27FC236}">
                <a16:creationId xmlns:a16="http://schemas.microsoft.com/office/drawing/2014/main" id="{B5CF8860-DA6C-53C8-1E03-58C63A5DF22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70247" y="256547"/>
            <a:ext cx="1885504" cy="247099"/>
          </a:xfrm>
          <a:prstGeom prst="rect">
            <a:avLst/>
          </a:prstGeom>
        </p:spPr>
      </p:pic>
      <p:grpSp>
        <p:nvGrpSpPr>
          <p:cNvPr id="2074" name="Group 2073">
            <a:extLst>
              <a:ext uri="{FF2B5EF4-FFF2-40B4-BE49-F238E27FC236}">
                <a16:creationId xmlns:a16="http://schemas.microsoft.com/office/drawing/2014/main" id="{4F13C327-C35D-3C3E-E2DA-AF3747BCC6AF}"/>
              </a:ext>
            </a:extLst>
          </p:cNvPr>
          <p:cNvGrpSpPr/>
          <p:nvPr/>
        </p:nvGrpSpPr>
        <p:grpSpPr>
          <a:xfrm>
            <a:off x="-500534" y="-3623515"/>
            <a:ext cx="5244576" cy="2567346"/>
            <a:chOff x="6104978" y="3174953"/>
            <a:chExt cx="5244576" cy="2567346"/>
          </a:xfrm>
        </p:grpSpPr>
        <p:grpSp>
          <p:nvGrpSpPr>
            <p:cNvPr id="125" name="Group 124">
              <a:extLst>
                <a:ext uri="{FF2B5EF4-FFF2-40B4-BE49-F238E27FC236}">
                  <a16:creationId xmlns:a16="http://schemas.microsoft.com/office/drawing/2014/main" id="{418E391D-36DF-1F2E-F5E4-FB48664C2772}"/>
                </a:ext>
              </a:extLst>
            </p:cNvPr>
            <p:cNvGrpSpPr/>
            <p:nvPr/>
          </p:nvGrpSpPr>
          <p:grpSpPr>
            <a:xfrm>
              <a:off x="8809194" y="3174953"/>
              <a:ext cx="2540360" cy="2557424"/>
              <a:chOff x="8809194" y="3174953"/>
              <a:chExt cx="2540360" cy="2557424"/>
            </a:xfrm>
          </p:grpSpPr>
          <p:sp>
            <p:nvSpPr>
              <p:cNvPr id="45" name="Oval 44">
                <a:extLst>
                  <a:ext uri="{FF2B5EF4-FFF2-40B4-BE49-F238E27FC236}">
                    <a16:creationId xmlns:a16="http://schemas.microsoft.com/office/drawing/2014/main" id="{795365C9-FEC5-2E11-78F2-11CD1FD3F714}"/>
                  </a:ext>
                </a:extLst>
              </p:cNvPr>
              <p:cNvSpPr/>
              <p:nvPr/>
            </p:nvSpPr>
            <p:spPr>
              <a:xfrm>
                <a:off x="8809194" y="3711848"/>
                <a:ext cx="409846" cy="409846"/>
              </a:xfrm>
              <a:prstGeom prst="ellipse">
                <a:avLst/>
              </a:prstGeom>
              <a:gradFill>
                <a:gsLst>
                  <a:gs pos="2000">
                    <a:srgbClr val="FFB3B3"/>
                  </a:gs>
                  <a:gs pos="33000">
                    <a:srgbClr val="FF0000"/>
                  </a:gs>
                  <a:gs pos="78000">
                    <a:srgbClr val="C00000"/>
                  </a:gs>
                </a:gsLst>
              </a:gradFill>
              <a:ln/>
              <a:effectLst>
                <a:innerShdw blurRad="114300">
                  <a:prstClr val="black"/>
                </a:innerShdw>
              </a:effectLst>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FE48FFB1-D23F-A49F-F73A-232F16731175}"/>
                  </a:ext>
                </a:extLst>
              </p:cNvPr>
              <p:cNvSpPr txBox="1"/>
              <p:nvPr/>
            </p:nvSpPr>
            <p:spPr>
              <a:xfrm>
                <a:off x="9146210" y="3777382"/>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Taste / </a:t>
                </a:r>
                <a:r>
                  <a:rPr lang="en-US" sz="1100" dirty="0" err="1">
                    <a:solidFill>
                      <a:schemeClr val="bg1"/>
                    </a:solidFill>
                    <a:latin typeface="Arial" panose="020B0604020202020204" pitchFamily="34" charset="0"/>
                    <a:cs typeface="Arial" panose="020B0604020202020204" pitchFamily="34" charset="0"/>
                  </a:rPr>
                  <a:t>Flavour</a:t>
                </a:r>
                <a:endParaRPr lang="en-GB" sz="1100" dirty="0">
                  <a:solidFill>
                    <a:schemeClr val="bg1"/>
                  </a:solidFill>
                  <a:latin typeface="Arial" panose="020B0604020202020204" pitchFamily="34" charset="0"/>
                  <a:cs typeface="Arial" panose="020B0604020202020204" pitchFamily="34" charset="0"/>
                </a:endParaRPr>
              </a:p>
            </p:txBody>
          </p:sp>
          <p:sp>
            <p:nvSpPr>
              <p:cNvPr id="43" name="Oval 42">
                <a:extLst>
                  <a:ext uri="{FF2B5EF4-FFF2-40B4-BE49-F238E27FC236}">
                    <a16:creationId xmlns:a16="http://schemas.microsoft.com/office/drawing/2014/main" id="{290211CE-3CD6-26AB-4CFD-1EA1D36D366F}"/>
                  </a:ext>
                </a:extLst>
              </p:cNvPr>
              <p:cNvSpPr/>
              <p:nvPr/>
            </p:nvSpPr>
            <p:spPr>
              <a:xfrm>
                <a:off x="8809194" y="4248743"/>
                <a:ext cx="409846" cy="409846"/>
              </a:xfrm>
              <a:prstGeom prst="ellipse">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tx1"/>
                  </a:solidFill>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8BB958B6-DD96-C55C-DBB7-32D3DDB888C3}"/>
                  </a:ext>
                </a:extLst>
              </p:cNvPr>
              <p:cNvSpPr txBox="1"/>
              <p:nvPr/>
            </p:nvSpPr>
            <p:spPr>
              <a:xfrm>
                <a:off x="9146210" y="4310314"/>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Health benefits</a:t>
                </a:r>
                <a:endParaRPr lang="en-GB" sz="1100" dirty="0">
                  <a:solidFill>
                    <a:schemeClr val="bg1"/>
                  </a:solidFill>
                  <a:latin typeface="Arial" panose="020B0604020202020204" pitchFamily="34" charset="0"/>
                  <a:cs typeface="Arial" panose="020B0604020202020204" pitchFamily="34" charset="0"/>
                </a:endParaRPr>
              </a:p>
            </p:txBody>
          </p:sp>
          <p:sp>
            <p:nvSpPr>
              <p:cNvPr id="41" name="Oval 40">
                <a:extLst>
                  <a:ext uri="{FF2B5EF4-FFF2-40B4-BE49-F238E27FC236}">
                    <a16:creationId xmlns:a16="http://schemas.microsoft.com/office/drawing/2014/main" id="{486C216F-01B5-63BE-BEFB-CF8AC05F0AA4}"/>
                  </a:ext>
                </a:extLst>
              </p:cNvPr>
              <p:cNvSpPr/>
              <p:nvPr/>
            </p:nvSpPr>
            <p:spPr>
              <a:xfrm>
                <a:off x="8809194" y="4785638"/>
                <a:ext cx="409846" cy="409846"/>
              </a:xfrm>
              <a:prstGeom prst="ellipse">
                <a:avLst/>
              </a:prstGeom>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a:solidFill>
                    <a:schemeClr val="tx1"/>
                  </a:solidFill>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9EB4DF48-60DD-2138-9777-8ADA0EE5AFB0}"/>
                  </a:ext>
                </a:extLst>
              </p:cNvPr>
              <p:cNvSpPr txBox="1"/>
              <p:nvPr/>
            </p:nvSpPr>
            <p:spPr>
              <a:xfrm>
                <a:off x="9146210" y="4843246"/>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Convenience</a:t>
                </a:r>
                <a:endParaRPr lang="en-GB" sz="1100" dirty="0">
                  <a:solidFill>
                    <a:schemeClr val="bg1"/>
                  </a:solidFill>
                  <a:latin typeface="Arial" panose="020B0604020202020204" pitchFamily="34" charset="0"/>
                  <a:cs typeface="Arial" panose="020B0604020202020204" pitchFamily="34" charset="0"/>
                </a:endParaRPr>
              </a:p>
            </p:txBody>
          </p:sp>
          <p:sp>
            <p:nvSpPr>
              <p:cNvPr id="118" name="Oval 117">
                <a:extLst>
                  <a:ext uri="{FF2B5EF4-FFF2-40B4-BE49-F238E27FC236}">
                    <a16:creationId xmlns:a16="http://schemas.microsoft.com/office/drawing/2014/main" id="{5005869F-86C3-BD9B-E2DE-E79DA8132CEB}"/>
                  </a:ext>
                </a:extLst>
              </p:cNvPr>
              <p:cNvSpPr/>
              <p:nvPr/>
            </p:nvSpPr>
            <p:spPr>
              <a:xfrm>
                <a:off x="8809194" y="5322531"/>
                <a:ext cx="409846" cy="409846"/>
              </a:xfrm>
              <a:prstGeom prst="ellipse">
                <a:avLst/>
              </a:prstGeom>
              <a:gradFill>
                <a:gsLst>
                  <a:gs pos="0">
                    <a:srgbClr val="FF1DFF"/>
                  </a:gs>
                  <a:gs pos="82000">
                    <a:srgbClr val="7E007E"/>
                  </a:gs>
                  <a:gs pos="51000">
                    <a:srgbClr val="990099"/>
                  </a:gs>
                </a:gsLst>
              </a:gradFill>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119" name="TextBox 118">
                <a:extLst>
                  <a:ext uri="{FF2B5EF4-FFF2-40B4-BE49-F238E27FC236}">
                    <a16:creationId xmlns:a16="http://schemas.microsoft.com/office/drawing/2014/main" id="{E8DB650F-E486-CD9C-1A4C-EF17B1902F48}"/>
                  </a:ext>
                </a:extLst>
              </p:cNvPr>
              <p:cNvSpPr txBox="1"/>
              <p:nvPr/>
            </p:nvSpPr>
            <p:spPr>
              <a:xfrm>
                <a:off x="9146210" y="5376177"/>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Sustainability</a:t>
                </a:r>
                <a:endParaRPr lang="en-GB" sz="1100" dirty="0">
                  <a:solidFill>
                    <a:schemeClr val="bg1"/>
                  </a:solidFill>
                  <a:latin typeface="Arial" panose="020B0604020202020204" pitchFamily="34" charset="0"/>
                  <a:cs typeface="Arial" panose="020B0604020202020204" pitchFamily="34" charset="0"/>
                </a:endParaRPr>
              </a:p>
            </p:txBody>
          </p:sp>
          <p:sp>
            <p:nvSpPr>
              <p:cNvPr id="120" name="Oval 119">
                <a:extLst>
                  <a:ext uri="{FF2B5EF4-FFF2-40B4-BE49-F238E27FC236}">
                    <a16:creationId xmlns:a16="http://schemas.microsoft.com/office/drawing/2014/main" id="{2DE23AF3-E891-972A-164D-3C2EB409EFCC}"/>
                  </a:ext>
                </a:extLst>
              </p:cNvPr>
              <p:cNvSpPr/>
              <p:nvPr/>
            </p:nvSpPr>
            <p:spPr>
              <a:xfrm>
                <a:off x="8809194" y="3174953"/>
                <a:ext cx="409846" cy="409846"/>
              </a:xfrm>
              <a:prstGeom prst="ellipse">
                <a:avLst/>
              </a:prstGeom>
              <a:gradFill>
                <a:gsLst>
                  <a:gs pos="0">
                    <a:srgbClr val="FFBF61"/>
                  </a:gs>
                  <a:gs pos="100000">
                    <a:srgbClr val="DE8400"/>
                  </a:gs>
                  <a:gs pos="62000">
                    <a:srgbClr val="FF9900"/>
                  </a:gs>
                </a:gsLst>
              </a:gradFill>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121" name="TextBox 120">
                <a:extLst>
                  <a:ext uri="{FF2B5EF4-FFF2-40B4-BE49-F238E27FC236}">
                    <a16:creationId xmlns:a16="http://schemas.microsoft.com/office/drawing/2014/main" id="{BC57281F-02B3-D08E-8130-7816028D2CD3}"/>
                  </a:ext>
                </a:extLst>
              </p:cNvPr>
              <p:cNvSpPr txBox="1"/>
              <p:nvPr/>
            </p:nvSpPr>
            <p:spPr>
              <a:xfrm>
                <a:off x="9146210" y="3244450"/>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Price</a:t>
                </a:r>
                <a:endParaRPr lang="en-GB" sz="1100" dirty="0">
                  <a:solidFill>
                    <a:schemeClr val="bg1"/>
                  </a:solidFill>
                  <a:latin typeface="Arial" panose="020B0604020202020204" pitchFamily="34" charset="0"/>
                  <a:cs typeface="Arial" panose="020B0604020202020204" pitchFamily="34" charset="0"/>
                </a:endParaRPr>
              </a:p>
            </p:txBody>
          </p:sp>
        </p:grpSp>
        <p:grpSp>
          <p:nvGrpSpPr>
            <p:cNvPr id="124" name="Group 123">
              <a:extLst>
                <a:ext uri="{FF2B5EF4-FFF2-40B4-BE49-F238E27FC236}">
                  <a16:creationId xmlns:a16="http://schemas.microsoft.com/office/drawing/2014/main" id="{14E2216C-6873-67E4-7126-2616C887B161}"/>
                </a:ext>
              </a:extLst>
            </p:cNvPr>
            <p:cNvGrpSpPr/>
            <p:nvPr/>
          </p:nvGrpSpPr>
          <p:grpSpPr>
            <a:xfrm>
              <a:off x="6104978" y="3174953"/>
              <a:ext cx="2606983" cy="2567346"/>
              <a:chOff x="6104978" y="3174953"/>
              <a:chExt cx="2606983" cy="2567346"/>
            </a:xfrm>
          </p:grpSpPr>
          <p:grpSp>
            <p:nvGrpSpPr>
              <p:cNvPr id="123" name="Group 122">
                <a:extLst>
                  <a:ext uri="{FF2B5EF4-FFF2-40B4-BE49-F238E27FC236}">
                    <a16:creationId xmlns:a16="http://schemas.microsoft.com/office/drawing/2014/main" id="{56D6F3E7-0921-C3EC-C78B-E33F40A254EB}"/>
                  </a:ext>
                </a:extLst>
              </p:cNvPr>
              <p:cNvGrpSpPr/>
              <p:nvPr/>
            </p:nvGrpSpPr>
            <p:grpSpPr>
              <a:xfrm>
                <a:off x="6104978" y="3174953"/>
                <a:ext cx="2606983" cy="2567346"/>
                <a:chOff x="6104978" y="3174953"/>
                <a:chExt cx="2606983" cy="2567346"/>
              </a:xfrm>
            </p:grpSpPr>
            <p:sp>
              <p:nvSpPr>
                <p:cNvPr id="32" name="Partial Circle 31">
                  <a:extLst>
                    <a:ext uri="{FF2B5EF4-FFF2-40B4-BE49-F238E27FC236}">
                      <a16:creationId xmlns:a16="http://schemas.microsoft.com/office/drawing/2014/main" id="{F54CED7C-6B6D-3080-CA33-63C8592C3C63}"/>
                    </a:ext>
                  </a:extLst>
                </p:cNvPr>
                <p:cNvSpPr>
                  <a:spLocks/>
                </p:cNvSpPr>
                <p:nvPr/>
              </p:nvSpPr>
              <p:spPr>
                <a:xfrm>
                  <a:off x="6107698" y="3176071"/>
                  <a:ext cx="2561814" cy="2561814"/>
                </a:xfrm>
                <a:prstGeom prst="pie">
                  <a:avLst>
                    <a:gd name="adj1" fmla="val 15993096"/>
                    <a:gd name="adj2" fmla="val 19518299"/>
                  </a:avLst>
                </a:prstGeom>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dirty="0">
                    <a:solidFill>
                      <a:schemeClr val="tx1"/>
                    </a:solidFill>
                    <a:latin typeface="Arial" panose="020B0604020202020204" pitchFamily="34" charset="0"/>
                    <a:cs typeface="Arial" panose="020B0604020202020204" pitchFamily="34" charset="0"/>
                  </a:endParaRPr>
                </a:p>
              </p:txBody>
            </p:sp>
            <p:grpSp>
              <p:nvGrpSpPr>
                <p:cNvPr id="116" name="Group 115">
                  <a:extLst>
                    <a:ext uri="{FF2B5EF4-FFF2-40B4-BE49-F238E27FC236}">
                      <a16:creationId xmlns:a16="http://schemas.microsoft.com/office/drawing/2014/main" id="{D26FDF89-1EDC-E831-88FA-71A5C7BC9D79}"/>
                    </a:ext>
                  </a:extLst>
                </p:cNvPr>
                <p:cNvGrpSpPr/>
                <p:nvPr/>
              </p:nvGrpSpPr>
              <p:grpSpPr>
                <a:xfrm>
                  <a:off x="6107698" y="3176070"/>
                  <a:ext cx="2561814" cy="2561814"/>
                  <a:chOff x="3066513" y="3537453"/>
                  <a:chExt cx="2561814" cy="2561814"/>
                </a:xfrm>
              </p:grpSpPr>
              <p:sp>
                <p:nvSpPr>
                  <p:cNvPr id="31" name="Partial Circle 30">
                    <a:extLst>
                      <a:ext uri="{FF2B5EF4-FFF2-40B4-BE49-F238E27FC236}">
                        <a16:creationId xmlns:a16="http://schemas.microsoft.com/office/drawing/2014/main" id="{7F19BC9B-8D86-8657-625E-0C935B9B9563}"/>
                      </a:ext>
                    </a:extLst>
                  </p:cNvPr>
                  <p:cNvSpPr>
                    <a:spLocks/>
                  </p:cNvSpPr>
                  <p:nvPr/>
                </p:nvSpPr>
                <p:spPr>
                  <a:xfrm>
                    <a:off x="3066513" y="3537453"/>
                    <a:ext cx="2561814" cy="2561814"/>
                  </a:xfrm>
                  <a:prstGeom prst="pie">
                    <a:avLst>
                      <a:gd name="adj1" fmla="val 10450007"/>
                      <a:gd name="adj2" fmla="val 14610960"/>
                    </a:avLst>
                  </a:prstGeom>
                  <a:gradFill>
                    <a:gsLst>
                      <a:gs pos="2000">
                        <a:srgbClr val="FFB3B3"/>
                      </a:gs>
                      <a:gs pos="33000">
                        <a:srgbClr val="FF0000"/>
                      </a:gs>
                      <a:gs pos="78000">
                        <a:srgbClr val="C00000"/>
                      </a:gs>
                    </a:gsLst>
                  </a:gradFill>
                  <a:ln/>
                  <a:effectLst>
                    <a:innerShdw blurRad="114300">
                      <a:prstClr val="black"/>
                    </a:innerShdw>
                  </a:effectLst>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0B48A601-CBB0-52F4-F3D9-FB1CC5AD1DF8}"/>
                      </a:ext>
                    </a:extLst>
                  </p:cNvPr>
                  <p:cNvSpPr txBox="1">
                    <a:spLocks/>
                  </p:cNvSpPr>
                  <p:nvPr/>
                </p:nvSpPr>
                <p:spPr>
                  <a:xfrm>
                    <a:off x="3173186" y="4331294"/>
                    <a:ext cx="978544" cy="276999"/>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19.4%</a:t>
                    </a:r>
                    <a:endParaRPr lang="en-GB" sz="1200" b="1" dirty="0">
                      <a:solidFill>
                        <a:schemeClr val="bg1"/>
                      </a:solidFill>
                      <a:latin typeface="Arial" panose="020B0604020202020204" pitchFamily="34" charset="0"/>
                      <a:cs typeface="Arial" panose="020B0604020202020204" pitchFamily="34" charset="0"/>
                    </a:endParaRPr>
                  </a:p>
                </p:txBody>
              </p:sp>
            </p:grpSp>
            <p:grpSp>
              <p:nvGrpSpPr>
                <p:cNvPr id="113" name="Group 112">
                  <a:extLst>
                    <a:ext uri="{FF2B5EF4-FFF2-40B4-BE49-F238E27FC236}">
                      <a16:creationId xmlns:a16="http://schemas.microsoft.com/office/drawing/2014/main" id="{95BCA09C-78C1-D96B-DC5D-A057E5DCFC02}"/>
                    </a:ext>
                  </a:extLst>
                </p:cNvPr>
                <p:cNvGrpSpPr/>
                <p:nvPr/>
              </p:nvGrpSpPr>
              <p:grpSpPr>
                <a:xfrm>
                  <a:off x="6107698" y="3176070"/>
                  <a:ext cx="2561814" cy="2561814"/>
                  <a:chOff x="3066513" y="3537453"/>
                  <a:chExt cx="2561814" cy="2561814"/>
                </a:xfrm>
              </p:grpSpPr>
              <p:sp>
                <p:nvSpPr>
                  <p:cNvPr id="30" name="Partial Circle 29">
                    <a:extLst>
                      <a:ext uri="{FF2B5EF4-FFF2-40B4-BE49-F238E27FC236}">
                        <a16:creationId xmlns:a16="http://schemas.microsoft.com/office/drawing/2014/main" id="{B3F4EC77-9AAB-40AB-60B5-E3967054084B}"/>
                      </a:ext>
                    </a:extLst>
                  </p:cNvPr>
                  <p:cNvSpPr>
                    <a:spLocks/>
                  </p:cNvSpPr>
                  <p:nvPr/>
                </p:nvSpPr>
                <p:spPr>
                  <a:xfrm>
                    <a:off x="3066513" y="3537453"/>
                    <a:ext cx="2561814" cy="2561814"/>
                  </a:xfrm>
                  <a:prstGeom prst="pie">
                    <a:avLst>
                      <a:gd name="adj1" fmla="val 30785"/>
                      <a:gd name="adj2" fmla="val 10435302"/>
                    </a:avLst>
                  </a:prstGeom>
                  <a:gradFill flip="none" rotWithShape="1">
                    <a:gsLst>
                      <a:gs pos="0">
                        <a:schemeClr val="accent1">
                          <a:satMod val="103000"/>
                          <a:lumMod val="102000"/>
                          <a:tint val="94000"/>
                        </a:schemeClr>
                      </a:gs>
                      <a:gs pos="36000">
                        <a:schemeClr val="accent1">
                          <a:satMod val="110000"/>
                          <a:lumMod val="100000"/>
                          <a:shade val="100000"/>
                        </a:schemeClr>
                      </a:gs>
                      <a:gs pos="52000">
                        <a:schemeClr val="accent1">
                          <a:lumMod val="99000"/>
                          <a:satMod val="120000"/>
                          <a:shade val="78000"/>
                        </a:schemeClr>
                      </a:gs>
                    </a:gsLst>
                    <a:path path="circle">
                      <a:fillToRect l="50000" t="50000" r="50000" b="50000"/>
                    </a:path>
                    <a:tileRect/>
                  </a:gradFill>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tx1"/>
                      </a:solidFill>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312F2D02-5757-876B-ABC7-73C498202085}"/>
                      </a:ext>
                    </a:extLst>
                  </p:cNvPr>
                  <p:cNvSpPr txBox="1">
                    <a:spLocks/>
                  </p:cNvSpPr>
                  <p:nvPr/>
                </p:nvSpPr>
                <p:spPr>
                  <a:xfrm>
                    <a:off x="3873159" y="5356413"/>
                    <a:ext cx="978544" cy="276999"/>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48.4%</a:t>
                    </a:r>
                    <a:endParaRPr lang="en-GB" sz="1200" b="1" dirty="0">
                      <a:solidFill>
                        <a:schemeClr val="bg1"/>
                      </a:solidFill>
                      <a:latin typeface="Arial" panose="020B0604020202020204" pitchFamily="34" charset="0"/>
                      <a:cs typeface="Arial" panose="020B0604020202020204" pitchFamily="34" charset="0"/>
                    </a:endParaRPr>
                  </a:p>
                </p:txBody>
              </p:sp>
            </p:grpSp>
            <p:sp>
              <p:nvSpPr>
                <p:cNvPr id="77" name="Partial Circle 76">
                  <a:extLst>
                    <a:ext uri="{FF2B5EF4-FFF2-40B4-BE49-F238E27FC236}">
                      <a16:creationId xmlns:a16="http://schemas.microsoft.com/office/drawing/2014/main" id="{E438441D-C1E0-B84F-25F3-83F725128B69}"/>
                    </a:ext>
                  </a:extLst>
                </p:cNvPr>
                <p:cNvSpPr>
                  <a:spLocks/>
                </p:cNvSpPr>
                <p:nvPr/>
              </p:nvSpPr>
              <p:spPr>
                <a:xfrm>
                  <a:off x="6104978" y="3180485"/>
                  <a:ext cx="2561814" cy="2561814"/>
                </a:xfrm>
                <a:prstGeom prst="pie">
                  <a:avLst>
                    <a:gd name="adj1" fmla="val 14633484"/>
                    <a:gd name="adj2" fmla="val 15941457"/>
                  </a:avLst>
                </a:prstGeom>
                <a:gradFill>
                  <a:gsLst>
                    <a:gs pos="0">
                      <a:srgbClr val="FFBF61"/>
                    </a:gs>
                    <a:gs pos="100000">
                      <a:srgbClr val="DE8400"/>
                    </a:gs>
                    <a:gs pos="62000">
                      <a:srgbClr val="FF9900"/>
                    </a:gs>
                  </a:gsLst>
                </a:gradFill>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dirty="0">
                    <a:solidFill>
                      <a:schemeClr val="tx1"/>
                    </a:solidFill>
                    <a:latin typeface="Arial" panose="020B0604020202020204" pitchFamily="34" charset="0"/>
                    <a:cs typeface="Arial" panose="020B0604020202020204" pitchFamily="34" charset="0"/>
                  </a:endParaRPr>
                </a:p>
              </p:txBody>
            </p:sp>
            <p:grpSp>
              <p:nvGrpSpPr>
                <p:cNvPr id="115" name="Group 114">
                  <a:extLst>
                    <a:ext uri="{FF2B5EF4-FFF2-40B4-BE49-F238E27FC236}">
                      <a16:creationId xmlns:a16="http://schemas.microsoft.com/office/drawing/2014/main" id="{88C29468-9506-A1A9-291F-7402556DD01A}"/>
                    </a:ext>
                  </a:extLst>
                </p:cNvPr>
                <p:cNvGrpSpPr/>
                <p:nvPr/>
              </p:nvGrpSpPr>
              <p:grpSpPr>
                <a:xfrm>
                  <a:off x="6115951" y="3174953"/>
                  <a:ext cx="2596010" cy="2561814"/>
                  <a:chOff x="3074766" y="3536336"/>
                  <a:chExt cx="2596010" cy="2561814"/>
                </a:xfrm>
              </p:grpSpPr>
              <p:sp>
                <p:nvSpPr>
                  <p:cNvPr id="78" name="TextBox 77">
                    <a:extLst>
                      <a:ext uri="{FF2B5EF4-FFF2-40B4-BE49-F238E27FC236}">
                        <a16:creationId xmlns:a16="http://schemas.microsoft.com/office/drawing/2014/main" id="{291E8C93-9D10-ED53-8130-079FE84FF56B}"/>
                      </a:ext>
                    </a:extLst>
                  </p:cNvPr>
                  <p:cNvSpPr txBox="1">
                    <a:spLocks/>
                  </p:cNvSpPr>
                  <p:nvPr/>
                </p:nvSpPr>
                <p:spPr>
                  <a:xfrm>
                    <a:off x="4321918" y="3943894"/>
                    <a:ext cx="978544" cy="276999"/>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16.1%</a:t>
                    </a:r>
                    <a:endParaRPr lang="en-GB" sz="1200" b="1" dirty="0">
                      <a:solidFill>
                        <a:schemeClr val="bg1"/>
                      </a:solidFill>
                      <a:latin typeface="Arial" panose="020B0604020202020204" pitchFamily="34" charset="0"/>
                      <a:cs typeface="Arial" panose="020B0604020202020204" pitchFamily="34" charset="0"/>
                    </a:endParaRPr>
                  </a:p>
                </p:txBody>
              </p:sp>
              <p:grpSp>
                <p:nvGrpSpPr>
                  <p:cNvPr id="114" name="Group 113">
                    <a:extLst>
                      <a:ext uri="{FF2B5EF4-FFF2-40B4-BE49-F238E27FC236}">
                        <a16:creationId xmlns:a16="http://schemas.microsoft.com/office/drawing/2014/main" id="{B2DDCFFC-546F-3EDE-75C3-77DB9E7BA46B}"/>
                      </a:ext>
                    </a:extLst>
                  </p:cNvPr>
                  <p:cNvGrpSpPr/>
                  <p:nvPr/>
                </p:nvGrpSpPr>
                <p:grpSpPr>
                  <a:xfrm>
                    <a:off x="3074766" y="3536336"/>
                    <a:ext cx="2596010" cy="2561814"/>
                    <a:chOff x="3074766" y="3536336"/>
                    <a:chExt cx="2596010" cy="2561814"/>
                  </a:xfrm>
                </p:grpSpPr>
                <p:sp>
                  <p:nvSpPr>
                    <p:cNvPr id="76" name="Partial Circle 75">
                      <a:extLst>
                        <a:ext uri="{FF2B5EF4-FFF2-40B4-BE49-F238E27FC236}">
                          <a16:creationId xmlns:a16="http://schemas.microsoft.com/office/drawing/2014/main" id="{1ADEFFE5-A0AF-9B54-1323-1A962DA4F1AB}"/>
                        </a:ext>
                      </a:extLst>
                    </p:cNvPr>
                    <p:cNvSpPr>
                      <a:spLocks/>
                    </p:cNvSpPr>
                    <p:nvPr/>
                  </p:nvSpPr>
                  <p:spPr>
                    <a:xfrm>
                      <a:off x="3074766" y="3536336"/>
                      <a:ext cx="2561814" cy="2561814"/>
                    </a:xfrm>
                    <a:prstGeom prst="pie">
                      <a:avLst>
                        <a:gd name="adj1" fmla="val 19512501"/>
                        <a:gd name="adj2" fmla="val 27445"/>
                      </a:avLst>
                    </a:prstGeom>
                    <a:gradFill>
                      <a:gsLst>
                        <a:gs pos="0">
                          <a:srgbClr val="FF1DFF"/>
                        </a:gs>
                        <a:gs pos="82000">
                          <a:srgbClr val="7E007E"/>
                        </a:gs>
                        <a:gs pos="51000">
                          <a:srgbClr val="990099"/>
                        </a:gs>
                      </a:gsLst>
                    </a:gradFill>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A835A7E7-1442-61A1-42BE-73FC7CE684AA}"/>
                        </a:ext>
                      </a:extLst>
                    </p:cNvPr>
                    <p:cNvSpPr txBox="1">
                      <a:spLocks/>
                    </p:cNvSpPr>
                    <p:nvPr/>
                  </p:nvSpPr>
                  <p:spPr>
                    <a:xfrm>
                      <a:off x="4692232" y="4402615"/>
                      <a:ext cx="978544" cy="276999"/>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9.7%</a:t>
                      </a:r>
                      <a:endParaRPr lang="en-GB" sz="1200" b="1" dirty="0">
                        <a:solidFill>
                          <a:schemeClr val="bg1"/>
                        </a:solidFill>
                        <a:latin typeface="Arial" panose="020B0604020202020204" pitchFamily="34" charset="0"/>
                        <a:cs typeface="Arial" panose="020B0604020202020204" pitchFamily="34" charset="0"/>
                      </a:endParaRPr>
                    </a:p>
                  </p:txBody>
                </p:sp>
              </p:grpSp>
            </p:grpSp>
          </p:grpSp>
          <p:sp>
            <p:nvSpPr>
              <p:cNvPr id="122" name="Oval 121">
                <a:extLst>
                  <a:ext uri="{FF2B5EF4-FFF2-40B4-BE49-F238E27FC236}">
                    <a16:creationId xmlns:a16="http://schemas.microsoft.com/office/drawing/2014/main" id="{1B56FBAF-F64D-7559-3A3E-8674822A80C3}"/>
                  </a:ext>
                </a:extLst>
              </p:cNvPr>
              <p:cNvSpPr>
                <a:spLocks/>
              </p:cNvSpPr>
              <p:nvPr/>
            </p:nvSpPr>
            <p:spPr>
              <a:xfrm>
                <a:off x="7084469" y="4134626"/>
                <a:ext cx="648000" cy="648000"/>
              </a:xfrm>
              <a:prstGeom prst="ellipse">
                <a:avLst/>
              </a:prstGeom>
              <a:gradFill>
                <a:gsLst>
                  <a:gs pos="0">
                    <a:schemeClr val="tx1">
                      <a:lumMod val="50000"/>
                      <a:lumOff val="50000"/>
                    </a:schemeClr>
                  </a:gs>
                  <a:gs pos="50000">
                    <a:schemeClr val="tx1">
                      <a:lumMod val="75000"/>
                      <a:lumOff val="25000"/>
                    </a:schemeClr>
                  </a:gs>
                  <a:gs pos="100000">
                    <a:schemeClr val="tx1">
                      <a:lumMod val="85000"/>
                      <a:lumOff val="15000"/>
                    </a:schemeClr>
                  </a:gs>
                </a:gsLst>
              </a:gradFill>
              <a:ln/>
            </p:spPr>
            <p:style>
              <a:lnRef idx="0">
                <a:schemeClr val="dk1"/>
              </a:lnRef>
              <a:fillRef idx="3">
                <a:schemeClr val="dk1"/>
              </a:fillRef>
              <a:effectRef idx="3">
                <a:schemeClr val="dk1"/>
              </a:effectRef>
              <a:fontRef idx="minor">
                <a:schemeClr val="lt1"/>
              </a:fontRef>
            </p:style>
            <p:txBody>
              <a:bodyPr rtlCol="0" anchor="ctr"/>
              <a:lstStyle/>
              <a:p>
                <a:pPr algn="ctr"/>
                <a:r>
                  <a:rPr lang="en-US"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Q7</a:t>
                </a:r>
                <a:endParaRPr lang="en-GB"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grpSp>
        <p:nvGrpSpPr>
          <p:cNvPr id="2095" name="Group 2094">
            <a:extLst>
              <a:ext uri="{FF2B5EF4-FFF2-40B4-BE49-F238E27FC236}">
                <a16:creationId xmlns:a16="http://schemas.microsoft.com/office/drawing/2014/main" id="{0EBB4608-6A58-F2AE-3529-5D3E7516660E}"/>
              </a:ext>
            </a:extLst>
          </p:cNvPr>
          <p:cNvGrpSpPr/>
          <p:nvPr/>
        </p:nvGrpSpPr>
        <p:grpSpPr>
          <a:xfrm>
            <a:off x="7611375" y="-3316202"/>
            <a:ext cx="5239528" cy="2562932"/>
            <a:chOff x="-2381163" y="9907382"/>
            <a:chExt cx="5239528" cy="2562932"/>
          </a:xfrm>
        </p:grpSpPr>
        <p:grpSp>
          <p:nvGrpSpPr>
            <p:cNvPr id="2082" name="Group 2081">
              <a:extLst>
                <a:ext uri="{FF2B5EF4-FFF2-40B4-BE49-F238E27FC236}">
                  <a16:creationId xmlns:a16="http://schemas.microsoft.com/office/drawing/2014/main" id="{051F26D4-544E-F9A6-414F-D7E307670CF6}"/>
                </a:ext>
              </a:extLst>
            </p:cNvPr>
            <p:cNvGrpSpPr/>
            <p:nvPr/>
          </p:nvGrpSpPr>
          <p:grpSpPr>
            <a:xfrm>
              <a:off x="-2381163" y="9907382"/>
              <a:ext cx="2604263" cy="2562932"/>
              <a:chOff x="2725996" y="2677657"/>
              <a:chExt cx="2604263" cy="2562932"/>
            </a:xfrm>
          </p:grpSpPr>
          <p:grpSp>
            <p:nvGrpSpPr>
              <p:cNvPr id="2081" name="Group 2080">
                <a:extLst>
                  <a:ext uri="{FF2B5EF4-FFF2-40B4-BE49-F238E27FC236}">
                    <a16:creationId xmlns:a16="http://schemas.microsoft.com/office/drawing/2014/main" id="{C9007EBC-DB6D-15BA-4D2B-4DE289892C6C}"/>
                  </a:ext>
                </a:extLst>
              </p:cNvPr>
              <p:cNvGrpSpPr/>
              <p:nvPr/>
            </p:nvGrpSpPr>
            <p:grpSpPr>
              <a:xfrm>
                <a:off x="2725996" y="2677657"/>
                <a:ext cx="2604263" cy="2562932"/>
                <a:chOff x="2725996" y="2677657"/>
                <a:chExt cx="2604263" cy="2562932"/>
              </a:xfrm>
            </p:grpSpPr>
            <p:sp>
              <p:nvSpPr>
                <p:cNvPr id="2072" name="Partial Circle 2071">
                  <a:extLst>
                    <a:ext uri="{FF2B5EF4-FFF2-40B4-BE49-F238E27FC236}">
                      <a16:creationId xmlns:a16="http://schemas.microsoft.com/office/drawing/2014/main" id="{2C9475F5-C236-AE83-BA56-A8438489DE7B}"/>
                    </a:ext>
                  </a:extLst>
                </p:cNvPr>
                <p:cNvSpPr>
                  <a:spLocks/>
                </p:cNvSpPr>
                <p:nvPr/>
              </p:nvSpPr>
              <p:spPr>
                <a:xfrm>
                  <a:off x="2725996" y="2678774"/>
                  <a:ext cx="2561814" cy="2561814"/>
                </a:xfrm>
                <a:prstGeom prst="pie">
                  <a:avLst>
                    <a:gd name="adj1" fmla="val 7679749"/>
                    <a:gd name="adj2" fmla="val 16079007"/>
                  </a:avLst>
                </a:prstGeom>
                <a:gradFill>
                  <a:gsLst>
                    <a:gs pos="2000">
                      <a:srgbClr val="FFB3B3"/>
                    </a:gs>
                    <a:gs pos="33000">
                      <a:srgbClr val="FF0000"/>
                    </a:gs>
                    <a:gs pos="78000">
                      <a:srgbClr val="C00000"/>
                    </a:gs>
                  </a:gsLst>
                </a:gradFill>
                <a:ln/>
                <a:effectLst>
                  <a:innerShdw blurRad="114300">
                    <a:prstClr val="black"/>
                  </a:innerShdw>
                </a:effectLst>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sz="1400" dirty="0">
                    <a:solidFill>
                      <a:schemeClr val="tx1"/>
                    </a:solidFill>
                    <a:latin typeface="Arial" panose="020B0604020202020204" pitchFamily="34" charset="0"/>
                    <a:cs typeface="Arial" panose="020B0604020202020204" pitchFamily="34" charset="0"/>
                  </a:endParaRPr>
                </a:p>
              </p:txBody>
            </p:sp>
            <p:grpSp>
              <p:nvGrpSpPr>
                <p:cNvPr id="2080" name="Group 2079">
                  <a:extLst>
                    <a:ext uri="{FF2B5EF4-FFF2-40B4-BE49-F238E27FC236}">
                      <a16:creationId xmlns:a16="http://schemas.microsoft.com/office/drawing/2014/main" id="{B6D70776-46CF-7FB9-392C-737BAA6194C8}"/>
                    </a:ext>
                  </a:extLst>
                </p:cNvPr>
                <p:cNvGrpSpPr/>
                <p:nvPr/>
              </p:nvGrpSpPr>
              <p:grpSpPr>
                <a:xfrm>
                  <a:off x="2725996" y="2678774"/>
                  <a:ext cx="2561814" cy="2561814"/>
                  <a:chOff x="2725996" y="2678774"/>
                  <a:chExt cx="2561814" cy="2561814"/>
                </a:xfrm>
              </p:grpSpPr>
              <p:sp>
                <p:nvSpPr>
                  <p:cNvPr id="2073" name="TextBox 2072">
                    <a:extLst>
                      <a:ext uri="{FF2B5EF4-FFF2-40B4-BE49-F238E27FC236}">
                        <a16:creationId xmlns:a16="http://schemas.microsoft.com/office/drawing/2014/main" id="{49222ABB-4F4B-6BD4-877A-2273F1955772}"/>
                      </a:ext>
                    </a:extLst>
                  </p:cNvPr>
                  <p:cNvSpPr txBox="1">
                    <a:spLocks/>
                  </p:cNvSpPr>
                  <p:nvPr/>
                </p:nvSpPr>
                <p:spPr>
                  <a:xfrm>
                    <a:off x="2832669" y="3472615"/>
                    <a:ext cx="978544" cy="276999"/>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38.7%</a:t>
                    </a:r>
                    <a:endParaRPr lang="en-GB" sz="1200" b="1" dirty="0">
                      <a:solidFill>
                        <a:schemeClr val="bg1"/>
                      </a:solidFill>
                      <a:latin typeface="Arial" panose="020B0604020202020204" pitchFamily="34" charset="0"/>
                      <a:cs typeface="Arial" panose="020B0604020202020204" pitchFamily="34" charset="0"/>
                    </a:endParaRPr>
                  </a:p>
                </p:txBody>
              </p:sp>
              <p:grpSp>
                <p:nvGrpSpPr>
                  <p:cNvPr id="2076" name="Group 2075">
                    <a:extLst>
                      <a:ext uri="{FF2B5EF4-FFF2-40B4-BE49-F238E27FC236}">
                        <a16:creationId xmlns:a16="http://schemas.microsoft.com/office/drawing/2014/main" id="{A03B7C5C-9339-B03D-D040-E63DF0439F52}"/>
                      </a:ext>
                    </a:extLst>
                  </p:cNvPr>
                  <p:cNvGrpSpPr/>
                  <p:nvPr/>
                </p:nvGrpSpPr>
                <p:grpSpPr>
                  <a:xfrm>
                    <a:off x="2725996" y="2678774"/>
                    <a:ext cx="2561814" cy="2561814"/>
                    <a:chOff x="2725996" y="2678774"/>
                    <a:chExt cx="2561814" cy="2561814"/>
                  </a:xfrm>
                </p:grpSpPr>
                <p:sp>
                  <p:nvSpPr>
                    <p:cNvPr id="2070" name="Partial Circle 2069">
                      <a:extLst>
                        <a:ext uri="{FF2B5EF4-FFF2-40B4-BE49-F238E27FC236}">
                          <a16:creationId xmlns:a16="http://schemas.microsoft.com/office/drawing/2014/main" id="{A2530EB0-E6C1-F7D5-3A69-F04CF30608B1}"/>
                        </a:ext>
                      </a:extLst>
                    </p:cNvPr>
                    <p:cNvSpPr>
                      <a:spLocks/>
                    </p:cNvSpPr>
                    <p:nvPr/>
                  </p:nvSpPr>
                  <p:spPr>
                    <a:xfrm>
                      <a:off x="2725996" y="2678774"/>
                      <a:ext cx="2561814" cy="2561814"/>
                    </a:xfrm>
                    <a:prstGeom prst="pie">
                      <a:avLst>
                        <a:gd name="adj1" fmla="val 21533019"/>
                        <a:gd name="adj2" fmla="val 7652399"/>
                      </a:avLst>
                    </a:prstGeom>
                    <a:gradFill flip="none" rotWithShape="1">
                      <a:gsLst>
                        <a:gs pos="0">
                          <a:schemeClr val="accent1">
                            <a:satMod val="103000"/>
                            <a:lumMod val="102000"/>
                            <a:tint val="94000"/>
                          </a:schemeClr>
                        </a:gs>
                        <a:gs pos="36000">
                          <a:schemeClr val="accent1">
                            <a:satMod val="110000"/>
                            <a:lumMod val="100000"/>
                            <a:shade val="100000"/>
                          </a:schemeClr>
                        </a:gs>
                        <a:gs pos="52000">
                          <a:schemeClr val="accent1">
                            <a:lumMod val="99000"/>
                            <a:satMod val="120000"/>
                            <a:shade val="78000"/>
                          </a:schemeClr>
                        </a:gs>
                      </a:gsLst>
                      <a:path path="circle">
                        <a:fillToRect l="50000" t="50000" r="50000" b="50000"/>
                      </a:path>
                      <a:tileRect/>
                    </a:gradFill>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tx1"/>
                        </a:solidFill>
                        <a:latin typeface="Arial" panose="020B0604020202020204" pitchFamily="34" charset="0"/>
                        <a:cs typeface="Arial" panose="020B0604020202020204" pitchFamily="34" charset="0"/>
                      </a:endParaRPr>
                    </a:p>
                  </p:txBody>
                </p:sp>
                <p:sp>
                  <p:nvSpPr>
                    <p:cNvPr id="2071" name="TextBox 2070">
                      <a:extLst>
                        <a:ext uri="{FF2B5EF4-FFF2-40B4-BE49-F238E27FC236}">
                          <a16:creationId xmlns:a16="http://schemas.microsoft.com/office/drawing/2014/main" id="{FE1449A4-E7D6-5FC1-CCEA-774F5ED75051}"/>
                        </a:ext>
                      </a:extLst>
                    </p:cNvPr>
                    <p:cNvSpPr txBox="1">
                      <a:spLocks/>
                    </p:cNvSpPr>
                    <p:nvPr/>
                  </p:nvSpPr>
                  <p:spPr>
                    <a:xfrm>
                      <a:off x="3862443" y="4419725"/>
                      <a:ext cx="978544" cy="276999"/>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35.5%</a:t>
                      </a:r>
                      <a:endParaRPr lang="en-GB" sz="1200" b="1" dirty="0">
                        <a:solidFill>
                          <a:schemeClr val="bg1"/>
                        </a:solidFill>
                        <a:latin typeface="Arial" panose="020B0604020202020204" pitchFamily="34" charset="0"/>
                        <a:cs typeface="Arial" panose="020B0604020202020204" pitchFamily="34" charset="0"/>
                      </a:endParaRPr>
                    </a:p>
                  </p:txBody>
                </p:sp>
              </p:grpSp>
            </p:grpSp>
            <p:grpSp>
              <p:nvGrpSpPr>
                <p:cNvPr id="2079" name="Group 2078">
                  <a:extLst>
                    <a:ext uri="{FF2B5EF4-FFF2-40B4-BE49-F238E27FC236}">
                      <a16:creationId xmlns:a16="http://schemas.microsoft.com/office/drawing/2014/main" id="{E54ABA28-62D7-3D8D-AFA3-9A3FB9B938C2}"/>
                    </a:ext>
                  </a:extLst>
                </p:cNvPr>
                <p:cNvGrpSpPr/>
                <p:nvPr/>
              </p:nvGrpSpPr>
              <p:grpSpPr>
                <a:xfrm>
                  <a:off x="2725996" y="2678775"/>
                  <a:ext cx="2561814" cy="2561814"/>
                  <a:chOff x="2725996" y="2678775"/>
                  <a:chExt cx="2561814" cy="2561814"/>
                </a:xfrm>
              </p:grpSpPr>
              <p:sp>
                <p:nvSpPr>
                  <p:cNvPr id="2061" name="Partial Circle 2060">
                    <a:extLst>
                      <a:ext uri="{FF2B5EF4-FFF2-40B4-BE49-F238E27FC236}">
                        <a16:creationId xmlns:a16="http://schemas.microsoft.com/office/drawing/2014/main" id="{F9217338-9409-1FB5-71FC-8A0AA4EBA94C}"/>
                      </a:ext>
                    </a:extLst>
                  </p:cNvPr>
                  <p:cNvSpPr>
                    <a:spLocks/>
                  </p:cNvSpPr>
                  <p:nvPr/>
                </p:nvSpPr>
                <p:spPr>
                  <a:xfrm>
                    <a:off x="2725996" y="2678775"/>
                    <a:ext cx="2561814" cy="2561814"/>
                  </a:xfrm>
                  <a:prstGeom prst="pie">
                    <a:avLst>
                      <a:gd name="adj1" fmla="val 16057765"/>
                      <a:gd name="adj2" fmla="val 19454561"/>
                    </a:avLst>
                  </a:prstGeom>
                  <a:gradFill>
                    <a:gsLst>
                      <a:gs pos="0">
                        <a:srgbClr val="FFBF61"/>
                      </a:gs>
                      <a:gs pos="100000">
                        <a:srgbClr val="DE8400"/>
                      </a:gs>
                      <a:gs pos="62000">
                        <a:srgbClr val="FF9900"/>
                      </a:gs>
                    </a:gsLst>
                  </a:gradFill>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2066" name="TextBox 2065">
                    <a:extLst>
                      <a:ext uri="{FF2B5EF4-FFF2-40B4-BE49-F238E27FC236}">
                        <a16:creationId xmlns:a16="http://schemas.microsoft.com/office/drawing/2014/main" id="{B69311CA-87A1-6690-8AA2-DC7AF4E504D9}"/>
                      </a:ext>
                    </a:extLst>
                  </p:cNvPr>
                  <p:cNvSpPr txBox="1">
                    <a:spLocks/>
                  </p:cNvSpPr>
                  <p:nvPr/>
                </p:nvSpPr>
                <p:spPr>
                  <a:xfrm>
                    <a:off x="3981401" y="3085215"/>
                    <a:ext cx="978544" cy="276999"/>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16.1%</a:t>
                    </a:r>
                    <a:endParaRPr lang="en-GB" sz="1200" b="1" dirty="0">
                      <a:solidFill>
                        <a:schemeClr val="bg1"/>
                      </a:solidFill>
                      <a:latin typeface="Arial" panose="020B0604020202020204" pitchFamily="34" charset="0"/>
                      <a:cs typeface="Arial" panose="020B0604020202020204" pitchFamily="34" charset="0"/>
                    </a:endParaRPr>
                  </a:p>
                </p:txBody>
              </p:sp>
            </p:grpSp>
            <p:grpSp>
              <p:nvGrpSpPr>
                <p:cNvPr id="2078" name="Group 2077">
                  <a:extLst>
                    <a:ext uri="{FF2B5EF4-FFF2-40B4-BE49-F238E27FC236}">
                      <a16:creationId xmlns:a16="http://schemas.microsoft.com/office/drawing/2014/main" id="{45A4FD33-3DF3-ED14-7650-BFC6CE59C373}"/>
                    </a:ext>
                  </a:extLst>
                </p:cNvPr>
                <p:cNvGrpSpPr/>
                <p:nvPr/>
              </p:nvGrpSpPr>
              <p:grpSpPr>
                <a:xfrm>
                  <a:off x="2734249" y="2677657"/>
                  <a:ext cx="2596010" cy="2561814"/>
                  <a:chOff x="2734249" y="2677657"/>
                  <a:chExt cx="2596010" cy="2561814"/>
                </a:xfrm>
              </p:grpSpPr>
              <p:sp>
                <p:nvSpPr>
                  <p:cNvPr id="2068" name="Partial Circle 2067">
                    <a:extLst>
                      <a:ext uri="{FF2B5EF4-FFF2-40B4-BE49-F238E27FC236}">
                        <a16:creationId xmlns:a16="http://schemas.microsoft.com/office/drawing/2014/main" id="{FCE33C2D-E771-A79C-3AFF-32BDD92F40D7}"/>
                      </a:ext>
                    </a:extLst>
                  </p:cNvPr>
                  <p:cNvSpPr>
                    <a:spLocks/>
                  </p:cNvSpPr>
                  <p:nvPr/>
                </p:nvSpPr>
                <p:spPr>
                  <a:xfrm>
                    <a:off x="2734249" y="2677657"/>
                    <a:ext cx="2561814" cy="2561814"/>
                  </a:xfrm>
                  <a:prstGeom prst="pie">
                    <a:avLst>
                      <a:gd name="adj1" fmla="val 19455171"/>
                      <a:gd name="adj2" fmla="val 21513508"/>
                    </a:avLst>
                  </a:prstGeom>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2069" name="TextBox 2068">
                    <a:extLst>
                      <a:ext uri="{FF2B5EF4-FFF2-40B4-BE49-F238E27FC236}">
                        <a16:creationId xmlns:a16="http://schemas.microsoft.com/office/drawing/2014/main" id="{F9C4FC13-04D8-E825-A4F7-04073F8073F0}"/>
                      </a:ext>
                    </a:extLst>
                  </p:cNvPr>
                  <p:cNvSpPr txBox="1">
                    <a:spLocks/>
                  </p:cNvSpPr>
                  <p:nvPr/>
                </p:nvSpPr>
                <p:spPr>
                  <a:xfrm>
                    <a:off x="4351715" y="3543936"/>
                    <a:ext cx="978544" cy="276999"/>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9.7%</a:t>
                    </a:r>
                    <a:endParaRPr lang="en-GB" sz="1200" b="1" dirty="0">
                      <a:solidFill>
                        <a:schemeClr val="bg1"/>
                      </a:solidFill>
                      <a:latin typeface="Arial" panose="020B0604020202020204" pitchFamily="34" charset="0"/>
                      <a:cs typeface="Arial" panose="020B0604020202020204" pitchFamily="34" charset="0"/>
                    </a:endParaRPr>
                  </a:p>
                </p:txBody>
              </p:sp>
            </p:grpSp>
          </p:grpSp>
          <p:sp>
            <p:nvSpPr>
              <p:cNvPr id="2060" name="Oval 2059">
                <a:extLst>
                  <a:ext uri="{FF2B5EF4-FFF2-40B4-BE49-F238E27FC236}">
                    <a16:creationId xmlns:a16="http://schemas.microsoft.com/office/drawing/2014/main" id="{DEAD6753-E2E2-5696-BD67-45D1ADA1C9B4}"/>
                  </a:ext>
                </a:extLst>
              </p:cNvPr>
              <p:cNvSpPr>
                <a:spLocks/>
              </p:cNvSpPr>
              <p:nvPr/>
            </p:nvSpPr>
            <p:spPr>
              <a:xfrm>
                <a:off x="3704127" y="3635123"/>
                <a:ext cx="648000" cy="648000"/>
              </a:xfrm>
              <a:prstGeom prst="ellipse">
                <a:avLst/>
              </a:prstGeom>
              <a:gradFill>
                <a:gsLst>
                  <a:gs pos="0">
                    <a:schemeClr val="tx1">
                      <a:lumMod val="50000"/>
                      <a:lumOff val="50000"/>
                    </a:schemeClr>
                  </a:gs>
                  <a:gs pos="50000">
                    <a:schemeClr val="tx1">
                      <a:lumMod val="75000"/>
                      <a:lumOff val="25000"/>
                    </a:schemeClr>
                  </a:gs>
                  <a:gs pos="100000">
                    <a:schemeClr val="tx1">
                      <a:lumMod val="85000"/>
                      <a:lumOff val="15000"/>
                    </a:schemeClr>
                  </a:gs>
                </a:gsLst>
              </a:gradFill>
              <a:ln/>
            </p:spPr>
            <p:style>
              <a:lnRef idx="0">
                <a:schemeClr val="dk1"/>
              </a:lnRef>
              <a:fillRef idx="3">
                <a:schemeClr val="dk1"/>
              </a:fillRef>
              <a:effectRef idx="3">
                <a:schemeClr val="dk1"/>
              </a:effectRef>
              <a:fontRef idx="minor">
                <a:schemeClr val="lt1"/>
              </a:fontRef>
            </p:style>
            <p:txBody>
              <a:bodyPr rtlCol="0" anchor="ctr"/>
              <a:lstStyle/>
              <a:p>
                <a:pPr algn="ctr"/>
                <a:r>
                  <a:rPr lang="en-US"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Q4</a:t>
                </a:r>
                <a:endParaRPr lang="en-GB"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2093" name="Group 2092">
              <a:extLst>
                <a:ext uri="{FF2B5EF4-FFF2-40B4-BE49-F238E27FC236}">
                  <a16:creationId xmlns:a16="http://schemas.microsoft.com/office/drawing/2014/main" id="{7B4138FA-78A0-AC54-1B57-5970A6263446}"/>
                </a:ext>
              </a:extLst>
            </p:cNvPr>
            <p:cNvGrpSpPr/>
            <p:nvPr/>
          </p:nvGrpSpPr>
          <p:grpSpPr>
            <a:xfrm>
              <a:off x="318005" y="10137236"/>
              <a:ext cx="2540360" cy="2020531"/>
              <a:chOff x="6604194" y="2367483"/>
              <a:chExt cx="2540360" cy="2020531"/>
            </a:xfrm>
          </p:grpSpPr>
          <p:sp>
            <p:nvSpPr>
              <p:cNvPr id="127" name="Oval 126">
                <a:extLst>
                  <a:ext uri="{FF2B5EF4-FFF2-40B4-BE49-F238E27FC236}">
                    <a16:creationId xmlns:a16="http://schemas.microsoft.com/office/drawing/2014/main" id="{A61912B8-FA99-28E7-81EF-3372AED15A47}"/>
                  </a:ext>
                </a:extLst>
              </p:cNvPr>
              <p:cNvSpPr/>
              <p:nvPr/>
            </p:nvSpPr>
            <p:spPr>
              <a:xfrm>
                <a:off x="6604194" y="2904378"/>
                <a:ext cx="409846" cy="409846"/>
              </a:xfrm>
              <a:prstGeom prst="ellipse">
                <a:avLst/>
              </a:prstGeom>
              <a:gradFill>
                <a:gsLst>
                  <a:gs pos="2000">
                    <a:srgbClr val="FFB3B3"/>
                  </a:gs>
                  <a:gs pos="33000">
                    <a:srgbClr val="FF0000"/>
                  </a:gs>
                  <a:gs pos="78000">
                    <a:srgbClr val="C00000"/>
                  </a:gs>
                </a:gsLst>
              </a:gradFill>
              <a:ln/>
              <a:effectLst>
                <a:innerShdw blurRad="114300">
                  <a:prstClr val="black"/>
                </a:innerShdw>
              </a:effectLst>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GB" sz="1400" dirty="0">
                  <a:solidFill>
                    <a:schemeClr val="tx1"/>
                  </a:solidFill>
                  <a:latin typeface="Arial" panose="020B0604020202020204" pitchFamily="34" charset="0"/>
                  <a:cs typeface="Arial" panose="020B0604020202020204" pitchFamily="34" charset="0"/>
                </a:endParaRPr>
              </a:p>
            </p:txBody>
          </p:sp>
          <p:sp>
            <p:nvSpPr>
              <p:cNvPr id="2048" name="TextBox 2047">
                <a:extLst>
                  <a:ext uri="{FF2B5EF4-FFF2-40B4-BE49-F238E27FC236}">
                    <a16:creationId xmlns:a16="http://schemas.microsoft.com/office/drawing/2014/main" id="{773D4157-ABAF-AD40-556B-FDA1B636F594}"/>
                  </a:ext>
                </a:extLst>
              </p:cNvPr>
              <p:cNvSpPr txBox="1"/>
              <p:nvPr/>
            </p:nvSpPr>
            <p:spPr>
              <a:xfrm>
                <a:off x="6941210" y="2969912"/>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Added vitamins and electrolytes</a:t>
                </a:r>
                <a:endParaRPr lang="en-GB" sz="1100" dirty="0">
                  <a:solidFill>
                    <a:schemeClr val="bg1"/>
                  </a:solidFill>
                  <a:latin typeface="Arial" panose="020B0604020202020204" pitchFamily="34" charset="0"/>
                  <a:cs typeface="Arial" panose="020B0604020202020204" pitchFamily="34" charset="0"/>
                </a:endParaRPr>
              </a:p>
            </p:txBody>
          </p:sp>
          <p:sp>
            <p:nvSpPr>
              <p:cNvPr id="2049" name="Oval 2048">
                <a:extLst>
                  <a:ext uri="{FF2B5EF4-FFF2-40B4-BE49-F238E27FC236}">
                    <a16:creationId xmlns:a16="http://schemas.microsoft.com/office/drawing/2014/main" id="{6B168A30-7CB7-B48A-64CC-53A814C60B2B}"/>
                  </a:ext>
                </a:extLst>
              </p:cNvPr>
              <p:cNvSpPr/>
              <p:nvPr/>
            </p:nvSpPr>
            <p:spPr>
              <a:xfrm>
                <a:off x="6604194" y="3441273"/>
                <a:ext cx="409846" cy="409846"/>
              </a:xfrm>
              <a:prstGeom prst="ellipse">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endParaRPr lang="en-GB" sz="1400">
                  <a:solidFill>
                    <a:schemeClr val="tx1"/>
                  </a:solidFill>
                  <a:latin typeface="Arial" panose="020B0604020202020204" pitchFamily="34" charset="0"/>
                  <a:cs typeface="Arial" panose="020B0604020202020204" pitchFamily="34" charset="0"/>
                </a:endParaRPr>
              </a:p>
            </p:txBody>
          </p:sp>
          <p:sp>
            <p:nvSpPr>
              <p:cNvPr id="2051" name="TextBox 2050">
                <a:extLst>
                  <a:ext uri="{FF2B5EF4-FFF2-40B4-BE49-F238E27FC236}">
                    <a16:creationId xmlns:a16="http://schemas.microsoft.com/office/drawing/2014/main" id="{F65401BF-6C66-D612-807E-00F50164F604}"/>
                  </a:ext>
                </a:extLst>
              </p:cNvPr>
              <p:cNvSpPr txBox="1"/>
              <p:nvPr/>
            </p:nvSpPr>
            <p:spPr>
              <a:xfrm>
                <a:off x="6941210" y="3502844"/>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Better taste / </a:t>
                </a:r>
                <a:r>
                  <a:rPr lang="en-US" sz="1100" dirty="0" err="1">
                    <a:solidFill>
                      <a:schemeClr val="bg1"/>
                    </a:solidFill>
                    <a:latin typeface="Arial" panose="020B0604020202020204" pitchFamily="34" charset="0"/>
                    <a:cs typeface="Arial" panose="020B0604020202020204" pitchFamily="34" charset="0"/>
                  </a:rPr>
                  <a:t>Flavour</a:t>
                </a:r>
                <a:endParaRPr lang="en-GB" sz="1100" dirty="0">
                  <a:solidFill>
                    <a:schemeClr val="bg1"/>
                  </a:solidFill>
                  <a:latin typeface="Arial" panose="020B0604020202020204" pitchFamily="34" charset="0"/>
                  <a:cs typeface="Arial" panose="020B0604020202020204" pitchFamily="34" charset="0"/>
                </a:endParaRPr>
              </a:p>
            </p:txBody>
          </p:sp>
          <p:sp>
            <p:nvSpPr>
              <p:cNvPr id="2052" name="Oval 2051">
                <a:extLst>
                  <a:ext uri="{FF2B5EF4-FFF2-40B4-BE49-F238E27FC236}">
                    <a16:creationId xmlns:a16="http://schemas.microsoft.com/office/drawing/2014/main" id="{FC5E66BA-022C-BE8C-679E-A2AD6058972D}"/>
                  </a:ext>
                </a:extLst>
              </p:cNvPr>
              <p:cNvSpPr/>
              <p:nvPr/>
            </p:nvSpPr>
            <p:spPr>
              <a:xfrm>
                <a:off x="6604194" y="3978168"/>
                <a:ext cx="409846" cy="409846"/>
              </a:xfrm>
              <a:prstGeom prst="ellipse">
                <a:avLst/>
              </a:prstGeom>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endParaRPr lang="en-GB" sz="1400">
                  <a:solidFill>
                    <a:schemeClr val="tx1"/>
                  </a:solidFill>
                  <a:latin typeface="Arial" panose="020B0604020202020204" pitchFamily="34" charset="0"/>
                  <a:cs typeface="Arial" panose="020B0604020202020204" pitchFamily="34" charset="0"/>
                </a:endParaRPr>
              </a:p>
            </p:txBody>
          </p:sp>
          <p:sp>
            <p:nvSpPr>
              <p:cNvPr id="2053" name="TextBox 2052">
                <a:extLst>
                  <a:ext uri="{FF2B5EF4-FFF2-40B4-BE49-F238E27FC236}">
                    <a16:creationId xmlns:a16="http://schemas.microsoft.com/office/drawing/2014/main" id="{A01962F3-F3C4-A46C-25EE-360FE2BB4B1D}"/>
                  </a:ext>
                </a:extLst>
              </p:cNvPr>
              <p:cNvSpPr txBox="1"/>
              <p:nvPr/>
            </p:nvSpPr>
            <p:spPr>
              <a:xfrm>
                <a:off x="6941210" y="4035776"/>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Fresh sensation</a:t>
                </a:r>
                <a:endParaRPr lang="en-GB" sz="1100" dirty="0">
                  <a:solidFill>
                    <a:schemeClr val="bg1"/>
                  </a:solidFill>
                  <a:latin typeface="Arial" panose="020B0604020202020204" pitchFamily="34" charset="0"/>
                  <a:cs typeface="Arial" panose="020B0604020202020204" pitchFamily="34" charset="0"/>
                </a:endParaRPr>
              </a:p>
            </p:txBody>
          </p:sp>
          <p:sp>
            <p:nvSpPr>
              <p:cNvPr id="2056" name="Oval 2055">
                <a:extLst>
                  <a:ext uri="{FF2B5EF4-FFF2-40B4-BE49-F238E27FC236}">
                    <a16:creationId xmlns:a16="http://schemas.microsoft.com/office/drawing/2014/main" id="{A538C76B-B0CE-8294-9A72-F3443B76B81A}"/>
                  </a:ext>
                </a:extLst>
              </p:cNvPr>
              <p:cNvSpPr/>
              <p:nvPr/>
            </p:nvSpPr>
            <p:spPr>
              <a:xfrm>
                <a:off x="6604194" y="2367483"/>
                <a:ext cx="409846" cy="409846"/>
              </a:xfrm>
              <a:prstGeom prst="ellipse">
                <a:avLst/>
              </a:prstGeom>
              <a:gradFill>
                <a:gsLst>
                  <a:gs pos="0">
                    <a:srgbClr val="FFBF61"/>
                  </a:gs>
                  <a:gs pos="100000">
                    <a:srgbClr val="DE8400"/>
                  </a:gs>
                  <a:gs pos="62000">
                    <a:srgbClr val="FF9900"/>
                  </a:gs>
                </a:gsLst>
              </a:gradFill>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endParaRPr lang="en-GB" sz="1400" dirty="0">
                  <a:solidFill>
                    <a:schemeClr val="tx1"/>
                  </a:solidFill>
                  <a:latin typeface="Arial" panose="020B0604020202020204" pitchFamily="34" charset="0"/>
                  <a:cs typeface="Arial" panose="020B0604020202020204" pitchFamily="34" charset="0"/>
                </a:endParaRPr>
              </a:p>
            </p:txBody>
          </p:sp>
          <p:sp>
            <p:nvSpPr>
              <p:cNvPr id="2057" name="TextBox 2056">
                <a:extLst>
                  <a:ext uri="{FF2B5EF4-FFF2-40B4-BE49-F238E27FC236}">
                    <a16:creationId xmlns:a16="http://schemas.microsoft.com/office/drawing/2014/main" id="{72280CB4-4B37-D1DF-31E6-493950B4E25A}"/>
                  </a:ext>
                </a:extLst>
              </p:cNvPr>
              <p:cNvSpPr txBox="1"/>
              <p:nvPr/>
            </p:nvSpPr>
            <p:spPr>
              <a:xfrm>
                <a:off x="6941210" y="2436980"/>
                <a:ext cx="2203344" cy="261610"/>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 Balanced Ph / smoother feel</a:t>
                </a:r>
                <a:endParaRPr lang="en-GB" sz="1100" dirty="0">
                  <a:solidFill>
                    <a:schemeClr val="bg1"/>
                  </a:solidFill>
                  <a:latin typeface="Arial" panose="020B0604020202020204" pitchFamily="34" charset="0"/>
                  <a:cs typeface="Arial" panose="020B0604020202020204" pitchFamily="34" charset="0"/>
                </a:endParaRPr>
              </a:p>
            </p:txBody>
          </p:sp>
        </p:grpSp>
      </p:grpSp>
      <p:grpSp>
        <p:nvGrpSpPr>
          <p:cNvPr id="2114" name="Group 2113">
            <a:extLst>
              <a:ext uri="{FF2B5EF4-FFF2-40B4-BE49-F238E27FC236}">
                <a16:creationId xmlns:a16="http://schemas.microsoft.com/office/drawing/2014/main" id="{C1B91106-C1D9-FA76-D196-B86DB92E649C}"/>
              </a:ext>
            </a:extLst>
          </p:cNvPr>
          <p:cNvGrpSpPr/>
          <p:nvPr/>
        </p:nvGrpSpPr>
        <p:grpSpPr>
          <a:xfrm>
            <a:off x="15230118" y="-2710164"/>
            <a:ext cx="5631930" cy="1480540"/>
            <a:chOff x="2849301" y="3183627"/>
            <a:chExt cx="5631930" cy="1480540"/>
          </a:xfrm>
        </p:grpSpPr>
        <p:sp>
          <p:nvSpPr>
            <p:cNvPr id="27" name="TextBox 26">
              <a:extLst>
                <a:ext uri="{FF2B5EF4-FFF2-40B4-BE49-F238E27FC236}">
                  <a16:creationId xmlns:a16="http://schemas.microsoft.com/office/drawing/2014/main" id="{F41A34D3-3BD8-BDDC-548F-4DFEF4EF422B}"/>
                </a:ext>
              </a:extLst>
            </p:cNvPr>
            <p:cNvSpPr txBox="1"/>
            <p:nvPr/>
          </p:nvSpPr>
          <p:spPr>
            <a:xfrm>
              <a:off x="2849301" y="3183627"/>
              <a:ext cx="2191308" cy="261610"/>
            </a:xfrm>
            <a:prstGeom prst="rect">
              <a:avLst/>
            </a:prstGeom>
            <a:noFill/>
          </p:spPr>
          <p:txBody>
            <a:bodyPr wrap="square" rtlCol="0">
              <a:spAutoFit/>
            </a:bodyPr>
            <a:lstStyle/>
            <a:p>
              <a:pPr algn="r"/>
              <a:r>
                <a:rPr lang="en-US" sz="1100" dirty="0">
                  <a:solidFill>
                    <a:schemeClr val="bg1"/>
                  </a:solidFill>
                </a:rPr>
                <a:t>Very Important</a:t>
              </a:r>
              <a:endParaRPr lang="en-GB" sz="1100" dirty="0">
                <a:solidFill>
                  <a:schemeClr val="bg1"/>
                </a:solidFill>
              </a:endParaRPr>
            </a:p>
          </p:txBody>
        </p:sp>
        <p:sp>
          <p:nvSpPr>
            <p:cNvPr id="28" name="TextBox 27">
              <a:extLst>
                <a:ext uri="{FF2B5EF4-FFF2-40B4-BE49-F238E27FC236}">
                  <a16:creationId xmlns:a16="http://schemas.microsoft.com/office/drawing/2014/main" id="{FE0F730B-4FCC-9BDF-4351-97F0B212807B}"/>
                </a:ext>
              </a:extLst>
            </p:cNvPr>
            <p:cNvSpPr txBox="1"/>
            <p:nvPr/>
          </p:nvSpPr>
          <p:spPr>
            <a:xfrm>
              <a:off x="2849301" y="3684141"/>
              <a:ext cx="2191308" cy="261610"/>
            </a:xfrm>
            <a:prstGeom prst="rect">
              <a:avLst/>
            </a:prstGeom>
            <a:noFill/>
          </p:spPr>
          <p:txBody>
            <a:bodyPr wrap="square" rtlCol="0">
              <a:spAutoFit/>
            </a:bodyPr>
            <a:lstStyle/>
            <a:p>
              <a:pPr algn="r"/>
              <a:r>
                <a:rPr lang="en-US" sz="1100" dirty="0">
                  <a:solidFill>
                    <a:schemeClr val="bg1"/>
                  </a:solidFill>
                </a:rPr>
                <a:t>Somehow Important</a:t>
              </a:r>
              <a:endParaRPr lang="en-GB" sz="1100" dirty="0">
                <a:solidFill>
                  <a:schemeClr val="bg1"/>
                </a:solidFill>
              </a:endParaRPr>
            </a:p>
          </p:txBody>
        </p:sp>
        <p:sp>
          <p:nvSpPr>
            <p:cNvPr id="18" name="Rectangle 17">
              <a:extLst>
                <a:ext uri="{FF2B5EF4-FFF2-40B4-BE49-F238E27FC236}">
                  <a16:creationId xmlns:a16="http://schemas.microsoft.com/office/drawing/2014/main" id="{03F26903-FFF6-BA24-FC22-BBFBABBEC03E}"/>
                </a:ext>
              </a:extLst>
            </p:cNvPr>
            <p:cNvSpPr/>
            <p:nvPr/>
          </p:nvSpPr>
          <p:spPr>
            <a:xfrm>
              <a:off x="5048191" y="3249250"/>
              <a:ext cx="2666548"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endParaRPr>
            </a:p>
          </p:txBody>
        </p:sp>
        <p:sp>
          <p:nvSpPr>
            <p:cNvPr id="19" name="Rectangle 18">
              <a:extLst>
                <a:ext uri="{FF2B5EF4-FFF2-40B4-BE49-F238E27FC236}">
                  <a16:creationId xmlns:a16="http://schemas.microsoft.com/office/drawing/2014/main" id="{52824573-CFDE-DC75-720F-B05979E1D28C}"/>
                </a:ext>
              </a:extLst>
            </p:cNvPr>
            <p:cNvSpPr/>
            <p:nvPr/>
          </p:nvSpPr>
          <p:spPr>
            <a:xfrm>
              <a:off x="5048191" y="3714563"/>
              <a:ext cx="2841360"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endParaRPr>
            </a:p>
          </p:txBody>
        </p:sp>
        <p:sp>
          <p:nvSpPr>
            <p:cNvPr id="22" name="TextBox 21">
              <a:extLst>
                <a:ext uri="{FF2B5EF4-FFF2-40B4-BE49-F238E27FC236}">
                  <a16:creationId xmlns:a16="http://schemas.microsoft.com/office/drawing/2014/main" id="{A24CE55E-B20F-97FB-82CA-6F009AB04903}"/>
                </a:ext>
              </a:extLst>
            </p:cNvPr>
            <p:cNvSpPr txBox="1"/>
            <p:nvPr/>
          </p:nvSpPr>
          <p:spPr>
            <a:xfrm>
              <a:off x="7677991" y="3238623"/>
              <a:ext cx="589037" cy="261610"/>
            </a:xfrm>
            <a:prstGeom prst="rect">
              <a:avLst/>
            </a:prstGeom>
            <a:noFill/>
          </p:spPr>
          <p:txBody>
            <a:bodyPr wrap="square" rtlCol="0">
              <a:spAutoFit/>
            </a:bodyPr>
            <a:lstStyle/>
            <a:p>
              <a:r>
                <a:rPr lang="en-US" sz="1100" b="1" dirty="0">
                  <a:solidFill>
                    <a:schemeClr val="bg1"/>
                  </a:solidFill>
                </a:rPr>
                <a:t>48.4%</a:t>
              </a:r>
              <a:endParaRPr lang="en-GB" sz="1100" b="1" dirty="0">
                <a:solidFill>
                  <a:schemeClr val="bg1"/>
                </a:solidFill>
              </a:endParaRPr>
            </a:p>
          </p:txBody>
        </p:sp>
        <p:sp>
          <p:nvSpPr>
            <p:cNvPr id="23" name="TextBox 22">
              <a:extLst>
                <a:ext uri="{FF2B5EF4-FFF2-40B4-BE49-F238E27FC236}">
                  <a16:creationId xmlns:a16="http://schemas.microsoft.com/office/drawing/2014/main" id="{BD5CA8D8-2E8F-6297-81C8-F714386A81A1}"/>
                </a:ext>
              </a:extLst>
            </p:cNvPr>
            <p:cNvSpPr txBox="1"/>
            <p:nvPr/>
          </p:nvSpPr>
          <p:spPr>
            <a:xfrm>
              <a:off x="7889551" y="3698072"/>
              <a:ext cx="591680" cy="261610"/>
            </a:xfrm>
            <a:prstGeom prst="rect">
              <a:avLst/>
            </a:prstGeom>
            <a:noFill/>
          </p:spPr>
          <p:txBody>
            <a:bodyPr wrap="square" rtlCol="0">
              <a:spAutoFit/>
            </a:bodyPr>
            <a:lstStyle/>
            <a:p>
              <a:r>
                <a:rPr lang="en-US" sz="1100" b="1" dirty="0">
                  <a:solidFill>
                    <a:schemeClr val="bg1"/>
                  </a:solidFill>
                </a:rPr>
                <a:t>51.6%</a:t>
              </a:r>
              <a:endParaRPr lang="en-GB" sz="1100" b="1" dirty="0">
                <a:solidFill>
                  <a:schemeClr val="bg1"/>
                </a:solidFill>
              </a:endParaRPr>
            </a:p>
          </p:txBody>
        </p:sp>
        <p:sp>
          <p:nvSpPr>
            <p:cNvPr id="25" name="Oval 24">
              <a:extLst>
                <a:ext uri="{FF2B5EF4-FFF2-40B4-BE49-F238E27FC236}">
                  <a16:creationId xmlns:a16="http://schemas.microsoft.com/office/drawing/2014/main" id="{64ECB39D-3B9C-EB54-D007-19C613925E92}"/>
                </a:ext>
              </a:extLst>
            </p:cNvPr>
            <p:cNvSpPr>
              <a:spLocks/>
            </p:cNvSpPr>
            <p:nvPr/>
          </p:nvSpPr>
          <p:spPr>
            <a:xfrm>
              <a:off x="5040609" y="4017959"/>
              <a:ext cx="642678" cy="646208"/>
            </a:xfrm>
            <a:prstGeom prst="ellipse">
              <a:avLst/>
            </a:prstGeom>
            <a:gradFill>
              <a:gsLst>
                <a:gs pos="0">
                  <a:schemeClr val="tx1">
                    <a:lumMod val="50000"/>
                    <a:lumOff val="50000"/>
                  </a:schemeClr>
                </a:gs>
                <a:gs pos="50000">
                  <a:schemeClr val="tx1">
                    <a:lumMod val="75000"/>
                    <a:lumOff val="25000"/>
                  </a:schemeClr>
                </a:gs>
                <a:gs pos="100000">
                  <a:schemeClr val="tx1">
                    <a:lumMod val="85000"/>
                    <a:lumOff val="15000"/>
                  </a:schemeClr>
                </a:gs>
              </a:gsLst>
            </a:gradFill>
            <a:ln/>
          </p:spPr>
          <p:style>
            <a:lnRef idx="0">
              <a:schemeClr val="dk1"/>
            </a:lnRef>
            <a:fillRef idx="3">
              <a:schemeClr val="dk1"/>
            </a:fillRef>
            <a:effectRef idx="3">
              <a:schemeClr val="dk1"/>
            </a:effectRef>
            <a:fontRef idx="minor">
              <a:schemeClr val="lt1"/>
            </a:fontRef>
          </p:style>
          <p:txBody>
            <a:bodyPr rtlCol="0" anchor="ctr"/>
            <a:lstStyle/>
            <a:p>
              <a:pPr algn="ctr"/>
              <a:r>
                <a:rPr lang="en-US" sz="900" dirty="0">
                  <a:solidFill>
                    <a:schemeClr val="bg1"/>
                  </a:solidFill>
                  <a:effectLst>
                    <a:outerShdw blurRad="50800" dist="38100" dir="8100000" algn="tr" rotWithShape="0">
                      <a:prstClr val="black">
                        <a:alpha val="40000"/>
                      </a:prstClr>
                    </a:outerShdw>
                  </a:effectLst>
                  <a:latin typeface="Arial Black" panose="020B0A04020102020204" pitchFamily="34" charset="0"/>
                </a:rPr>
                <a:t>Q9</a:t>
              </a:r>
              <a:endParaRPr lang="en-GB" sz="900" dirty="0">
                <a:solidFill>
                  <a:schemeClr val="bg1"/>
                </a:solidFill>
                <a:effectLst>
                  <a:outerShdw blurRad="50800" dist="38100" dir="8100000" algn="tr" rotWithShape="0">
                    <a:prstClr val="black">
                      <a:alpha val="40000"/>
                    </a:prstClr>
                  </a:outerShdw>
                </a:effectLst>
                <a:latin typeface="Arial Black" panose="020B0A04020102020204" pitchFamily="34" charset="0"/>
              </a:endParaRPr>
            </a:p>
          </p:txBody>
        </p:sp>
      </p:grpSp>
      <p:pic>
        <p:nvPicPr>
          <p:cNvPr id="2150" name="Graphic 2149" descr="Continuous Improvement with solid fill">
            <a:extLst>
              <a:ext uri="{FF2B5EF4-FFF2-40B4-BE49-F238E27FC236}">
                <a16:creationId xmlns:a16="http://schemas.microsoft.com/office/drawing/2014/main" id="{171EE07E-F0E4-7AC0-078B-E90ECE73BA8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7561027" y="2709622"/>
            <a:ext cx="914400" cy="914400"/>
          </a:xfrm>
          <a:prstGeom prst="rect">
            <a:avLst/>
          </a:prstGeom>
        </p:spPr>
      </p:pic>
      <p:pic>
        <p:nvPicPr>
          <p:cNvPr id="2152" name="Graphic 2151" descr="Box with solid fill">
            <a:extLst>
              <a:ext uri="{FF2B5EF4-FFF2-40B4-BE49-F238E27FC236}">
                <a16:creationId xmlns:a16="http://schemas.microsoft.com/office/drawing/2014/main" id="{1E5C495D-71DF-B8A9-672E-5C476D7B2F5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6672755" y="1593642"/>
            <a:ext cx="914400" cy="914400"/>
          </a:xfrm>
          <a:prstGeom prst="rect">
            <a:avLst/>
          </a:prstGeom>
        </p:spPr>
      </p:pic>
      <p:pic>
        <p:nvPicPr>
          <p:cNvPr id="2154" name="Graphic 2153" descr="Leaf with solid fill">
            <a:extLst>
              <a:ext uri="{FF2B5EF4-FFF2-40B4-BE49-F238E27FC236}">
                <a16:creationId xmlns:a16="http://schemas.microsoft.com/office/drawing/2014/main" id="{9037E1E0-5CE5-2D61-670D-4A56632A30C6}"/>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7285565" y="3994750"/>
            <a:ext cx="914400" cy="914400"/>
          </a:xfrm>
          <a:prstGeom prst="rect">
            <a:avLst/>
          </a:prstGeom>
        </p:spPr>
      </p:pic>
      <p:grpSp>
        <p:nvGrpSpPr>
          <p:cNvPr id="2175" name="Group 2174">
            <a:extLst>
              <a:ext uri="{FF2B5EF4-FFF2-40B4-BE49-F238E27FC236}">
                <a16:creationId xmlns:a16="http://schemas.microsoft.com/office/drawing/2014/main" id="{CC4A2683-597E-81A3-74F0-AB899809870D}"/>
              </a:ext>
            </a:extLst>
          </p:cNvPr>
          <p:cNvGrpSpPr/>
          <p:nvPr/>
        </p:nvGrpSpPr>
        <p:grpSpPr>
          <a:xfrm>
            <a:off x="373426" y="1104209"/>
            <a:ext cx="2523106" cy="2217272"/>
            <a:chOff x="373426" y="691371"/>
            <a:chExt cx="2523106" cy="2217272"/>
          </a:xfrm>
        </p:grpSpPr>
        <p:sp>
          <p:nvSpPr>
            <p:cNvPr id="2157" name="Rectangle: Rounded Corners 2156">
              <a:extLst>
                <a:ext uri="{FF2B5EF4-FFF2-40B4-BE49-F238E27FC236}">
                  <a16:creationId xmlns:a16="http://schemas.microsoft.com/office/drawing/2014/main" id="{F3C3BDE3-F66D-BA29-BC32-0743F59BAE3A}"/>
                </a:ext>
              </a:extLst>
            </p:cNvPr>
            <p:cNvSpPr>
              <a:spLocks/>
            </p:cNvSpPr>
            <p:nvPr/>
          </p:nvSpPr>
          <p:spPr>
            <a:xfrm>
              <a:off x="373426" y="691371"/>
              <a:ext cx="2523106" cy="2217272"/>
            </a:xfrm>
            <a:prstGeom prst="roundRect">
              <a:avLst>
                <a:gd name="adj" fmla="val 5598"/>
              </a:avLst>
            </a:prstGeom>
            <a:blipFill dpi="0" rotWithShape="0">
              <a:blip r:embed="rId5">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56" name="Graphic 2155" descr="Hourglass 90% with solid fill">
              <a:extLst>
                <a:ext uri="{FF2B5EF4-FFF2-40B4-BE49-F238E27FC236}">
                  <a16:creationId xmlns:a16="http://schemas.microsoft.com/office/drawing/2014/main" id="{EBB94EFE-016F-4E85-6625-1961D09DFE5B}"/>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706129" y="881413"/>
              <a:ext cx="432000" cy="432000"/>
            </a:xfrm>
            <a:prstGeom prst="rect">
              <a:avLst/>
            </a:prstGeom>
            <a:effectLst>
              <a:outerShdw blurRad="50800" dist="38100" dir="8100000" algn="tr" rotWithShape="0">
                <a:prstClr val="black">
                  <a:alpha val="40000"/>
                </a:prstClr>
              </a:outerShdw>
            </a:effectLst>
          </p:spPr>
        </p:pic>
        <p:sp>
          <p:nvSpPr>
            <p:cNvPr id="2147" name="TextBox 2146">
              <a:extLst>
                <a:ext uri="{FF2B5EF4-FFF2-40B4-BE49-F238E27FC236}">
                  <a16:creationId xmlns:a16="http://schemas.microsoft.com/office/drawing/2014/main" id="{BECD61DD-5566-59A8-5C72-4A17F065B689}"/>
                </a:ext>
              </a:extLst>
            </p:cNvPr>
            <p:cNvSpPr txBox="1"/>
            <p:nvPr/>
          </p:nvSpPr>
          <p:spPr>
            <a:xfrm>
              <a:off x="478957" y="1289560"/>
              <a:ext cx="1868064" cy="33855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b="1" dirty="0">
                  <a:solidFill>
                    <a:schemeClr val="bg1"/>
                  </a:solidFill>
                  <a:latin typeface="Arial" panose="020B0604020202020204" pitchFamily="34" charset="0"/>
                  <a:cs typeface="Arial" panose="020B0604020202020204" pitchFamily="34" charset="0"/>
                </a:rPr>
                <a:t>Quick Solution</a:t>
              </a:r>
              <a:endParaRPr lang="en-GB" sz="1600" b="1" dirty="0">
                <a:solidFill>
                  <a:schemeClr val="bg1"/>
                </a:solidFill>
                <a:latin typeface="Arial" panose="020B0604020202020204" pitchFamily="34" charset="0"/>
                <a:cs typeface="Arial" panose="020B0604020202020204" pitchFamily="34" charset="0"/>
              </a:endParaRPr>
            </a:p>
          </p:txBody>
        </p:sp>
        <p:sp>
          <p:nvSpPr>
            <p:cNvPr id="2148" name="TextBox 2147">
              <a:extLst>
                <a:ext uri="{FF2B5EF4-FFF2-40B4-BE49-F238E27FC236}">
                  <a16:creationId xmlns:a16="http://schemas.microsoft.com/office/drawing/2014/main" id="{A00E0E7C-BC05-8497-A998-B82BDF0A0D5D}"/>
                </a:ext>
              </a:extLst>
            </p:cNvPr>
            <p:cNvSpPr txBox="1"/>
            <p:nvPr/>
          </p:nvSpPr>
          <p:spPr>
            <a:xfrm>
              <a:off x="478957" y="1907595"/>
              <a:ext cx="2383931" cy="646331"/>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FlowPads are compact, dissolvable pads that enhance water in </a:t>
              </a:r>
              <a:r>
                <a:rPr lang="en-US" sz="12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10–15 seconds</a:t>
              </a:r>
              <a:r>
                <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t>
              </a:r>
            </a:p>
          </p:txBody>
        </p:sp>
        <p:sp>
          <p:nvSpPr>
            <p:cNvPr id="2166" name="TextBox 2165">
              <a:extLst>
                <a:ext uri="{FF2B5EF4-FFF2-40B4-BE49-F238E27FC236}">
                  <a16:creationId xmlns:a16="http://schemas.microsoft.com/office/drawing/2014/main" id="{53B81746-C348-C77D-8302-AE19E263C5FE}"/>
                </a:ext>
              </a:extLst>
            </p:cNvPr>
            <p:cNvSpPr txBox="1"/>
            <p:nvPr/>
          </p:nvSpPr>
          <p:spPr>
            <a:xfrm>
              <a:off x="478957" y="1277030"/>
              <a:ext cx="1868064" cy="33855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Quick Solution</a:t>
              </a:r>
              <a:endParaRPr lang="en-GB"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pic>
        <p:nvPicPr>
          <p:cNvPr id="2162" name="Graphic 2161">
            <a:extLst>
              <a:ext uri="{FF2B5EF4-FFF2-40B4-BE49-F238E27FC236}">
                <a16:creationId xmlns:a16="http://schemas.microsoft.com/office/drawing/2014/main" id="{08921185-D017-72BA-1CF5-31D31409A90E}"/>
              </a:ext>
            </a:extLst>
          </p:cNvPr>
          <p:cNvPicPr>
            <a:picLocks noChangeAspect="1"/>
          </p:cNvPicPr>
          <p:nvPr/>
        </p:nvPicPr>
        <p:blipFill>
          <a:blip r:embed="rId17">
            <a:extLst>
              <a:ext uri="{96DAC541-7B7A-43D3-8B79-37D633B846F1}">
                <asvg:svgBlip xmlns:asvg="http://schemas.microsoft.com/office/drawing/2016/SVG/main" r:embed="rId18"/>
              </a:ext>
            </a:extLst>
          </a:blip>
          <a:srcRect/>
          <a:stretch/>
        </p:blipFill>
        <p:spPr>
          <a:xfrm>
            <a:off x="18046083" y="1946133"/>
            <a:ext cx="432000" cy="432000"/>
          </a:xfrm>
          <a:prstGeom prst="rect">
            <a:avLst/>
          </a:prstGeom>
          <a:effectLst>
            <a:outerShdw blurRad="50800" dist="38100" dir="8100000" algn="tr" rotWithShape="0">
              <a:prstClr val="black">
                <a:alpha val="40000"/>
              </a:prstClr>
            </a:outerShdw>
          </a:effectLst>
        </p:spPr>
      </p:pic>
      <p:grpSp>
        <p:nvGrpSpPr>
          <p:cNvPr id="2240" name="Group 2239">
            <a:extLst>
              <a:ext uri="{FF2B5EF4-FFF2-40B4-BE49-F238E27FC236}">
                <a16:creationId xmlns:a16="http://schemas.microsoft.com/office/drawing/2014/main" id="{B01B3DFA-6116-0A4A-BA18-EA457CCB5BA4}"/>
              </a:ext>
            </a:extLst>
          </p:cNvPr>
          <p:cNvGrpSpPr/>
          <p:nvPr/>
        </p:nvGrpSpPr>
        <p:grpSpPr>
          <a:xfrm>
            <a:off x="3162571" y="4397210"/>
            <a:ext cx="2523106" cy="1860481"/>
            <a:chOff x="3162571" y="4397210"/>
            <a:chExt cx="2523106" cy="1860481"/>
          </a:xfrm>
        </p:grpSpPr>
        <p:sp>
          <p:nvSpPr>
            <p:cNvPr id="2159" name="Rectangle: Rounded Corners 2158">
              <a:extLst>
                <a:ext uri="{FF2B5EF4-FFF2-40B4-BE49-F238E27FC236}">
                  <a16:creationId xmlns:a16="http://schemas.microsoft.com/office/drawing/2014/main" id="{FD941D2D-E375-0D8E-3CAA-70F8C0BFEC25}"/>
                </a:ext>
              </a:extLst>
            </p:cNvPr>
            <p:cNvSpPr>
              <a:spLocks/>
            </p:cNvSpPr>
            <p:nvPr/>
          </p:nvSpPr>
          <p:spPr>
            <a:xfrm>
              <a:off x="3162571" y="4397210"/>
              <a:ext cx="2523106" cy="1860481"/>
            </a:xfrm>
            <a:prstGeom prst="roundRect">
              <a:avLst>
                <a:gd name="adj" fmla="val 5598"/>
              </a:avLst>
            </a:prstGeom>
            <a:blipFill dpi="0" rotWithShape="0">
              <a:blip r:embed="rId5">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65" name="TextBox 2164">
              <a:extLst>
                <a:ext uri="{FF2B5EF4-FFF2-40B4-BE49-F238E27FC236}">
                  <a16:creationId xmlns:a16="http://schemas.microsoft.com/office/drawing/2014/main" id="{9FE3FBE2-0067-420B-A09F-C4BB2E8A86B8}"/>
                </a:ext>
              </a:extLst>
            </p:cNvPr>
            <p:cNvSpPr txBox="1"/>
            <p:nvPr/>
          </p:nvSpPr>
          <p:spPr>
            <a:xfrm>
              <a:off x="3261735" y="5019472"/>
              <a:ext cx="1868064" cy="33855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Eco - Friendly</a:t>
              </a:r>
              <a:endParaRPr lang="en-GB"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2169" name="TextBox 2168">
              <a:extLst>
                <a:ext uri="{FF2B5EF4-FFF2-40B4-BE49-F238E27FC236}">
                  <a16:creationId xmlns:a16="http://schemas.microsoft.com/office/drawing/2014/main" id="{2B77E5D5-E01C-CAD0-52F5-8E48580F3BAA}"/>
                </a:ext>
              </a:extLst>
            </p:cNvPr>
            <p:cNvSpPr txBox="1"/>
            <p:nvPr/>
          </p:nvSpPr>
          <p:spPr>
            <a:xfrm>
              <a:off x="3232158" y="5418735"/>
              <a:ext cx="2383931" cy="461665"/>
            </a:xfrm>
            <a:prstGeom prst="rect">
              <a:avLst/>
            </a:prstGeom>
            <a:noFill/>
            <a:effectLst>
              <a:outerShdw blurRad="50800" dist="38100" dir="8100000" algn="tr" rotWithShape="0">
                <a:prstClr val="black">
                  <a:alpha val="40000"/>
                </a:prstClr>
              </a:outerShdw>
            </a:effectLst>
          </p:spPr>
          <p:txBody>
            <a:bodyPr wrap="square" rtlCol="0">
              <a:spAutoFit/>
            </a:bodyPr>
            <a:lstStyle/>
            <a:p>
              <a:r>
                <a:rPr lang="fr-FR"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100% compostable packaging (Nielsen IQ, 2023).</a:t>
              </a:r>
              <a:endPar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2172" name="Group 2171">
            <a:extLst>
              <a:ext uri="{FF2B5EF4-FFF2-40B4-BE49-F238E27FC236}">
                <a16:creationId xmlns:a16="http://schemas.microsoft.com/office/drawing/2014/main" id="{FAF33D6E-3511-984F-2E45-C839C15F842A}"/>
              </a:ext>
            </a:extLst>
          </p:cNvPr>
          <p:cNvGrpSpPr/>
          <p:nvPr/>
        </p:nvGrpSpPr>
        <p:grpSpPr>
          <a:xfrm>
            <a:off x="373426" y="3532079"/>
            <a:ext cx="2523106" cy="2961527"/>
            <a:chOff x="373426" y="3151507"/>
            <a:chExt cx="2523106" cy="2961527"/>
          </a:xfrm>
        </p:grpSpPr>
        <p:sp>
          <p:nvSpPr>
            <p:cNvPr id="2158" name="Rectangle: Rounded Corners 2157">
              <a:extLst>
                <a:ext uri="{FF2B5EF4-FFF2-40B4-BE49-F238E27FC236}">
                  <a16:creationId xmlns:a16="http://schemas.microsoft.com/office/drawing/2014/main" id="{3A24B0ED-9168-DBD9-557F-00E1498E0011}"/>
                </a:ext>
              </a:extLst>
            </p:cNvPr>
            <p:cNvSpPr>
              <a:spLocks/>
            </p:cNvSpPr>
            <p:nvPr/>
          </p:nvSpPr>
          <p:spPr>
            <a:xfrm>
              <a:off x="373426" y="3151507"/>
              <a:ext cx="2523106" cy="2961527"/>
            </a:xfrm>
            <a:prstGeom prst="roundRect">
              <a:avLst>
                <a:gd name="adj" fmla="val 5598"/>
              </a:avLst>
            </a:prstGeom>
            <a:blipFill dpi="0" rotWithShape="0">
              <a:blip r:embed="rId5">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61" name="Graphic 2160" descr="Compost with solid fill">
              <a:extLst>
                <a:ext uri="{FF2B5EF4-FFF2-40B4-BE49-F238E27FC236}">
                  <a16:creationId xmlns:a16="http://schemas.microsoft.com/office/drawing/2014/main" id="{7F9AE22B-A4BF-55AC-5CA7-93773AEEC7C9}"/>
                </a:ext>
              </a:extLst>
            </p:cNvPr>
            <p:cNvPicPr>
              <a:picLocks noChangeAspect="1"/>
            </p:cNvPicPr>
            <p:nvPr/>
          </p:nvPicPr>
          <p:blipFill>
            <a:blip r:embed="rId19">
              <a:extLst>
                <a:ext uri="{96DAC541-7B7A-43D3-8B79-37D633B846F1}">
                  <asvg:svgBlip xmlns:asvg="http://schemas.microsoft.com/office/drawing/2016/SVG/main" r:embed="rId20"/>
                </a:ext>
              </a:extLst>
            </a:blip>
            <a:srcRect/>
            <a:stretch/>
          </p:blipFill>
          <p:spPr>
            <a:xfrm>
              <a:off x="706129" y="3442533"/>
              <a:ext cx="432000" cy="432000"/>
            </a:xfrm>
            <a:prstGeom prst="rect">
              <a:avLst/>
            </a:prstGeom>
            <a:effectLst>
              <a:outerShdw blurRad="50800" dist="38100" dir="8100000" algn="tr" rotWithShape="0">
                <a:prstClr val="black">
                  <a:alpha val="40000"/>
                </a:prstClr>
              </a:outerShdw>
            </a:effectLst>
          </p:spPr>
        </p:pic>
        <p:sp>
          <p:nvSpPr>
            <p:cNvPr id="2167" name="TextBox 2166">
              <a:extLst>
                <a:ext uri="{FF2B5EF4-FFF2-40B4-BE49-F238E27FC236}">
                  <a16:creationId xmlns:a16="http://schemas.microsoft.com/office/drawing/2014/main" id="{74EE1093-4459-3D55-D066-122527D76205}"/>
                </a:ext>
              </a:extLst>
            </p:cNvPr>
            <p:cNvSpPr txBox="1"/>
            <p:nvPr/>
          </p:nvSpPr>
          <p:spPr>
            <a:xfrm>
              <a:off x="478957" y="3872164"/>
              <a:ext cx="1868064" cy="33855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Natural Formula</a:t>
              </a:r>
              <a:endParaRPr lang="en-GB"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2170" name="TextBox 2169">
              <a:extLst>
                <a:ext uri="{FF2B5EF4-FFF2-40B4-BE49-F238E27FC236}">
                  <a16:creationId xmlns:a16="http://schemas.microsoft.com/office/drawing/2014/main" id="{3418B954-2981-F0A8-3110-DCB2014FB720}"/>
                </a:ext>
              </a:extLst>
            </p:cNvPr>
            <p:cNvSpPr txBox="1"/>
            <p:nvPr/>
          </p:nvSpPr>
          <p:spPr>
            <a:xfrm>
              <a:off x="478562" y="4511862"/>
              <a:ext cx="2383931" cy="461665"/>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Made with </a:t>
              </a:r>
              <a:r>
                <a:rPr lang="en-US" sz="12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natural</a:t>
              </a:r>
              <a:r>
                <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ingredients, and low on sugar.</a:t>
              </a:r>
            </a:p>
          </p:txBody>
        </p:sp>
      </p:grpSp>
      <p:grpSp>
        <p:nvGrpSpPr>
          <p:cNvPr id="2239" name="Group 2238">
            <a:extLst>
              <a:ext uri="{FF2B5EF4-FFF2-40B4-BE49-F238E27FC236}">
                <a16:creationId xmlns:a16="http://schemas.microsoft.com/office/drawing/2014/main" id="{0209265B-8D16-5275-9FE7-BBAD417FE7A5}"/>
              </a:ext>
            </a:extLst>
          </p:cNvPr>
          <p:cNvGrpSpPr/>
          <p:nvPr/>
        </p:nvGrpSpPr>
        <p:grpSpPr>
          <a:xfrm>
            <a:off x="3162571" y="837922"/>
            <a:ext cx="2712463" cy="3321326"/>
            <a:chOff x="3162571" y="837922"/>
            <a:chExt cx="2712463" cy="3321326"/>
          </a:xfrm>
        </p:grpSpPr>
        <p:sp>
          <p:nvSpPr>
            <p:cNvPr id="2145" name="Rectangle: Rounded Corners 2144">
              <a:extLst>
                <a:ext uri="{FF2B5EF4-FFF2-40B4-BE49-F238E27FC236}">
                  <a16:creationId xmlns:a16="http://schemas.microsoft.com/office/drawing/2014/main" id="{7A5AF406-7A19-9137-CE26-72DB0C8E6400}"/>
                </a:ext>
              </a:extLst>
            </p:cNvPr>
            <p:cNvSpPr>
              <a:spLocks/>
            </p:cNvSpPr>
            <p:nvPr/>
          </p:nvSpPr>
          <p:spPr>
            <a:xfrm>
              <a:off x="3162571" y="837922"/>
              <a:ext cx="2523106" cy="3321326"/>
            </a:xfrm>
            <a:prstGeom prst="roundRect">
              <a:avLst>
                <a:gd name="adj" fmla="val 5598"/>
              </a:avLst>
            </a:prstGeom>
            <a:blipFill dpi="0" rotWithShape="0">
              <a:blip r:embed="rId5">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64" name="TextBox 2163">
              <a:extLst>
                <a:ext uri="{FF2B5EF4-FFF2-40B4-BE49-F238E27FC236}">
                  <a16:creationId xmlns:a16="http://schemas.microsoft.com/office/drawing/2014/main" id="{40242F0D-E7AC-C624-7E19-409DFFB2DFE2}"/>
                </a:ext>
              </a:extLst>
            </p:cNvPr>
            <p:cNvSpPr txBox="1"/>
            <p:nvPr/>
          </p:nvSpPr>
          <p:spPr>
            <a:xfrm>
              <a:off x="3275590" y="1702398"/>
              <a:ext cx="1868064" cy="33855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b="1" dirty="0">
                  <a:solidFill>
                    <a:schemeClr val="bg1"/>
                  </a:solidFill>
                  <a:latin typeface="Arial" panose="020B0604020202020204" pitchFamily="34" charset="0"/>
                  <a:cs typeface="Arial" panose="020B0604020202020204" pitchFamily="34" charset="0"/>
                </a:rPr>
                <a:t>Product line </a:t>
              </a:r>
              <a:endParaRPr lang="en-GB" sz="1600" b="1" dirty="0">
                <a:solidFill>
                  <a:schemeClr val="bg1"/>
                </a:solidFill>
                <a:latin typeface="Arial" panose="020B0604020202020204" pitchFamily="34" charset="0"/>
                <a:cs typeface="Arial" panose="020B0604020202020204" pitchFamily="34" charset="0"/>
              </a:endParaRPr>
            </a:p>
          </p:txBody>
        </p:sp>
        <p:sp>
          <p:nvSpPr>
            <p:cNvPr id="2168" name="TextBox 2167">
              <a:extLst>
                <a:ext uri="{FF2B5EF4-FFF2-40B4-BE49-F238E27FC236}">
                  <a16:creationId xmlns:a16="http://schemas.microsoft.com/office/drawing/2014/main" id="{5CFEF143-63EF-ABDD-C0CD-72F0E985A8F8}"/>
                </a:ext>
              </a:extLst>
            </p:cNvPr>
            <p:cNvSpPr txBox="1"/>
            <p:nvPr/>
          </p:nvSpPr>
          <p:spPr>
            <a:xfrm>
              <a:off x="3451091" y="2050842"/>
              <a:ext cx="2423943" cy="1661993"/>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Designed around survey demand(Q7,Q4):</a:t>
              </a:r>
            </a:p>
            <a:p>
              <a:endPar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a:p>
              <a:r>
                <a:rPr lang="en-US" sz="1400" dirty="0">
                  <a:solidFill>
                    <a:srgbClr val="243773"/>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Functional</a:t>
              </a:r>
              <a:r>
                <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 performance, energy, vitamins (48.4%).</a:t>
              </a:r>
            </a:p>
            <a:p>
              <a:r>
                <a:rPr lang="en-US" sz="1400" dirty="0" err="1">
                  <a:solidFill>
                    <a:srgbClr val="BB3113"/>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Flavour</a:t>
              </a:r>
              <a:r>
                <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 better taste (35.5%).</a:t>
              </a:r>
            </a:p>
            <a:p>
              <a:r>
                <a:rPr lang="en-US" sz="1400" dirty="0">
                  <a:solidFill>
                    <a:srgbClr val="6ABF59"/>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Wellness</a:t>
              </a:r>
              <a:r>
                <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 pH balance, detox, herbs (16.1%).</a:t>
              </a:r>
            </a:p>
          </p:txBody>
        </p:sp>
      </p:grpSp>
      <p:pic>
        <p:nvPicPr>
          <p:cNvPr id="67" name="Picture 66" descr="A group of green packages on a table">
            <a:extLst>
              <a:ext uri="{FF2B5EF4-FFF2-40B4-BE49-F238E27FC236}">
                <a16:creationId xmlns:a16="http://schemas.microsoft.com/office/drawing/2014/main" id="{F02F76F1-DFB8-F173-0E46-A94399EC20A1}"/>
              </a:ext>
            </a:extLst>
          </p:cNvPr>
          <p:cNvPicPr>
            <a:picLocks noChangeAspect="1"/>
          </p:cNvPicPr>
          <p:nvPr/>
        </p:nvPicPr>
        <p:blipFill>
          <a:blip r:embed="rId21">
            <a:extLst>
              <a:ext uri="{BEBA8EAE-BF5A-486C-A8C5-ECC9F3942E4B}">
                <a14:imgProps xmlns:a14="http://schemas.microsoft.com/office/drawing/2010/main">
                  <a14:imgLayer r:embed="rId22">
                    <a14:imgEffect>
                      <a14:backgroundRemoval t="10000" b="90000" l="10000" r="90000">
                        <a14:foregroundMark x1="51436" y1="37269" x2="51436" y2="37269"/>
                        <a14:foregroundMark x1="51098" y1="66551" x2="51098" y2="66551"/>
                        <a14:backgroundMark x1="32432" y1="36574" x2="32432" y2="36574"/>
                      </a14:backgroundRemoval>
                    </a14:imgEffect>
                    <a14:imgEffect>
                      <a14:saturation sat="162000"/>
                    </a14:imgEffect>
                  </a14:imgLayer>
                </a14:imgProps>
              </a:ext>
              <a:ext uri="{28A0092B-C50C-407E-A947-70E740481C1C}">
                <a14:useLocalDpi xmlns:a14="http://schemas.microsoft.com/office/drawing/2010/main" val="0"/>
              </a:ext>
            </a:extLst>
          </a:blip>
          <a:srcRect l="39363" t="21912" r="36157" b="25214"/>
          <a:stretch>
            <a:fillRect/>
          </a:stretch>
        </p:blipFill>
        <p:spPr>
          <a:xfrm>
            <a:off x="4932822" y="1053803"/>
            <a:ext cx="420967" cy="648000"/>
          </a:xfrm>
          <a:custGeom>
            <a:avLst/>
            <a:gdLst>
              <a:gd name="connsiteX0" fmla="*/ 0 w 2086522"/>
              <a:gd name="connsiteY0" fmla="*/ 0 h 3211799"/>
              <a:gd name="connsiteX1" fmla="*/ 2086522 w 2086522"/>
              <a:gd name="connsiteY1" fmla="*/ 0 h 3211799"/>
              <a:gd name="connsiteX2" fmla="*/ 2086522 w 2086522"/>
              <a:gd name="connsiteY2" fmla="*/ 3211799 h 3211799"/>
              <a:gd name="connsiteX3" fmla="*/ 0 w 2086522"/>
              <a:gd name="connsiteY3" fmla="*/ 3211799 h 3211799"/>
              <a:gd name="connsiteX4" fmla="*/ 0 w 2086522"/>
              <a:gd name="connsiteY4" fmla="*/ 0 h 3211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6522" h="3211799">
                <a:moveTo>
                  <a:pt x="0" y="0"/>
                </a:moveTo>
                <a:lnTo>
                  <a:pt x="2086522" y="0"/>
                </a:lnTo>
                <a:lnTo>
                  <a:pt x="2086522" y="3211799"/>
                </a:lnTo>
                <a:lnTo>
                  <a:pt x="0" y="3211799"/>
                </a:lnTo>
                <a:lnTo>
                  <a:pt x="0" y="0"/>
                </a:lnTo>
                <a:close/>
              </a:path>
            </a:pathLst>
          </a:custGeom>
          <a:effectLst>
            <a:outerShdw blurRad="50800" dist="38100" dir="8100000" algn="tr" rotWithShape="0">
              <a:prstClr val="black">
                <a:alpha val="40000"/>
              </a:prstClr>
            </a:outerShdw>
          </a:effectLst>
        </p:spPr>
      </p:pic>
      <p:pic>
        <p:nvPicPr>
          <p:cNvPr id="69" name="Picture 68" descr="A group of blue bags on a table">
            <a:extLst>
              <a:ext uri="{FF2B5EF4-FFF2-40B4-BE49-F238E27FC236}">
                <a16:creationId xmlns:a16="http://schemas.microsoft.com/office/drawing/2014/main" id="{E9193DE5-0F2C-0415-BAB3-2307DF9AA415}"/>
              </a:ext>
            </a:extLst>
          </p:cNvPr>
          <p:cNvPicPr>
            <a:picLocks noChangeAspect="1"/>
          </p:cNvPicPr>
          <p:nvPr/>
        </p:nvPicPr>
        <p:blipFill>
          <a:blip r:embed="rId23">
            <a:extLst>
              <a:ext uri="{BEBA8EAE-BF5A-486C-A8C5-ECC9F3942E4B}">
                <a14:imgProps xmlns:a14="http://schemas.microsoft.com/office/drawing/2010/main">
                  <a14:imgLayer r:embed="rId24">
                    <a14:imgEffect>
                      <a14:backgroundRemoval t="10000" b="90000" l="10000" r="90000">
                        <a14:foregroundMark x1="49324" y1="35069" x2="49324" y2="35069"/>
                      </a14:backgroundRemoval>
                    </a14:imgEffect>
                    <a14:imgEffect>
                      <a14:saturation sat="155000"/>
                    </a14:imgEffect>
                  </a14:imgLayer>
                </a14:imgProps>
              </a:ext>
              <a:ext uri="{28A0092B-C50C-407E-A947-70E740481C1C}">
                <a14:useLocalDpi xmlns:a14="http://schemas.microsoft.com/office/drawing/2010/main" val="0"/>
              </a:ext>
            </a:extLst>
          </a:blip>
          <a:srcRect l="39576" t="22703" r="36537" b="25370"/>
          <a:stretch>
            <a:fillRect/>
          </a:stretch>
        </p:blipFill>
        <p:spPr>
          <a:xfrm>
            <a:off x="3513071" y="1033922"/>
            <a:ext cx="420967" cy="648000"/>
          </a:xfrm>
          <a:custGeom>
            <a:avLst/>
            <a:gdLst>
              <a:gd name="connsiteX0" fmla="*/ 0 w 2086522"/>
              <a:gd name="connsiteY0" fmla="*/ 0 h 3211799"/>
              <a:gd name="connsiteX1" fmla="*/ 2086522 w 2086522"/>
              <a:gd name="connsiteY1" fmla="*/ 0 h 3211799"/>
              <a:gd name="connsiteX2" fmla="*/ 2086522 w 2086522"/>
              <a:gd name="connsiteY2" fmla="*/ 3211799 h 3211799"/>
              <a:gd name="connsiteX3" fmla="*/ 0 w 2086522"/>
              <a:gd name="connsiteY3" fmla="*/ 3211799 h 3211799"/>
              <a:gd name="connsiteX4" fmla="*/ 0 w 2086522"/>
              <a:gd name="connsiteY4" fmla="*/ 0 h 3211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6522" h="3211799">
                <a:moveTo>
                  <a:pt x="0" y="0"/>
                </a:moveTo>
                <a:lnTo>
                  <a:pt x="2086522" y="0"/>
                </a:lnTo>
                <a:lnTo>
                  <a:pt x="2086522" y="3211799"/>
                </a:lnTo>
                <a:lnTo>
                  <a:pt x="0" y="3211799"/>
                </a:lnTo>
                <a:lnTo>
                  <a:pt x="0" y="0"/>
                </a:lnTo>
                <a:close/>
              </a:path>
            </a:pathLst>
          </a:custGeom>
          <a:effectLst>
            <a:outerShdw blurRad="50800" dist="38100" dir="8100000" algn="tr" rotWithShape="0">
              <a:prstClr val="black">
                <a:alpha val="40000"/>
              </a:prstClr>
            </a:outerShdw>
          </a:effectLst>
        </p:spPr>
      </p:pic>
      <p:pic>
        <p:nvPicPr>
          <p:cNvPr id="65" name="Picture 64" descr="A group of bags on a table">
            <a:extLst>
              <a:ext uri="{FF2B5EF4-FFF2-40B4-BE49-F238E27FC236}">
                <a16:creationId xmlns:a16="http://schemas.microsoft.com/office/drawing/2014/main" id="{CE7F4EDD-0682-4831-CEFC-E49458B9C3E5}"/>
              </a:ext>
            </a:extLst>
          </p:cNvPr>
          <p:cNvPicPr>
            <a:picLocks noChangeAspect="1"/>
          </p:cNvPicPr>
          <p:nvPr/>
        </p:nvPicPr>
        <p:blipFill>
          <a:blip r:embed="rId25">
            <a:extLst>
              <a:ext uri="{BEBA8EAE-BF5A-486C-A8C5-ECC9F3942E4B}">
                <a14:imgProps xmlns:a14="http://schemas.microsoft.com/office/drawing/2010/main">
                  <a14:imgLayer r:embed="rId26">
                    <a14:imgEffect>
                      <a14:backgroundRemoval t="10000" b="90000" l="10000" r="90000"/>
                    </a14:imgEffect>
                    <a14:imgEffect>
                      <a14:saturation sat="150000"/>
                    </a14:imgEffect>
                  </a14:imgLayer>
                </a14:imgProps>
              </a:ext>
              <a:ext uri="{28A0092B-C50C-407E-A947-70E740481C1C}">
                <a14:useLocalDpi xmlns:a14="http://schemas.microsoft.com/office/drawing/2010/main" val="0"/>
              </a:ext>
            </a:extLst>
          </a:blip>
          <a:srcRect l="39493" t="29164" r="38306" b="24003"/>
          <a:stretch>
            <a:fillRect/>
          </a:stretch>
        </p:blipFill>
        <p:spPr>
          <a:xfrm>
            <a:off x="4222946" y="1034379"/>
            <a:ext cx="420968" cy="648000"/>
          </a:xfrm>
          <a:custGeom>
            <a:avLst/>
            <a:gdLst>
              <a:gd name="connsiteX0" fmla="*/ 0 w 2086522"/>
              <a:gd name="connsiteY0" fmla="*/ 0 h 3211799"/>
              <a:gd name="connsiteX1" fmla="*/ 2086522 w 2086522"/>
              <a:gd name="connsiteY1" fmla="*/ 0 h 3211799"/>
              <a:gd name="connsiteX2" fmla="*/ 2086522 w 2086522"/>
              <a:gd name="connsiteY2" fmla="*/ 3211799 h 3211799"/>
              <a:gd name="connsiteX3" fmla="*/ 0 w 2086522"/>
              <a:gd name="connsiteY3" fmla="*/ 3211799 h 3211799"/>
              <a:gd name="connsiteX4" fmla="*/ 0 w 2086522"/>
              <a:gd name="connsiteY4" fmla="*/ 0 h 3211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6522" h="3211799">
                <a:moveTo>
                  <a:pt x="0" y="0"/>
                </a:moveTo>
                <a:lnTo>
                  <a:pt x="2086522" y="0"/>
                </a:lnTo>
                <a:lnTo>
                  <a:pt x="2086522" y="3211799"/>
                </a:lnTo>
                <a:lnTo>
                  <a:pt x="0" y="3211799"/>
                </a:lnTo>
                <a:lnTo>
                  <a:pt x="0" y="0"/>
                </a:lnTo>
                <a:close/>
              </a:path>
            </a:pathLst>
          </a:custGeom>
          <a:effectLst>
            <a:outerShdw blurRad="50800" dist="38100" dir="8100000" algn="tr" rotWithShape="0">
              <a:prstClr val="black">
                <a:alpha val="40000"/>
              </a:prstClr>
            </a:outerShdw>
          </a:effectLst>
        </p:spPr>
      </p:pic>
      <p:pic>
        <p:nvPicPr>
          <p:cNvPr id="74" name="Picture 73" descr="A brown bag with green logo">
            <a:extLst>
              <a:ext uri="{FF2B5EF4-FFF2-40B4-BE49-F238E27FC236}">
                <a16:creationId xmlns:a16="http://schemas.microsoft.com/office/drawing/2014/main" id="{C40A3B94-A0AB-061B-6D19-D4886C7EF937}"/>
              </a:ext>
            </a:extLst>
          </p:cNvPr>
          <p:cNvPicPr>
            <a:picLocks noChangeAspect="1"/>
          </p:cNvPicPr>
          <p:nvPr/>
        </p:nvPicPr>
        <p:blipFill>
          <a:blip r:embed="rId27">
            <a:extLst>
              <a:ext uri="{BEBA8EAE-BF5A-486C-A8C5-ECC9F3942E4B}">
                <a14:imgProps xmlns:a14="http://schemas.microsoft.com/office/drawing/2010/main">
                  <a14:imgLayer r:embed="rId28">
                    <a14:imgEffect>
                      <a14:saturation sat="150000"/>
                    </a14:imgEffect>
                  </a14:imgLayer>
                </a14:imgProps>
              </a:ext>
              <a:ext uri="{28A0092B-C50C-407E-A947-70E740481C1C}">
                <a14:useLocalDpi xmlns:a14="http://schemas.microsoft.com/office/drawing/2010/main" val="0"/>
              </a:ext>
            </a:extLst>
          </a:blip>
          <a:srcRect l="26409" t="21400" r="26848" b="6713"/>
          <a:stretch>
            <a:fillRect/>
          </a:stretch>
        </p:blipFill>
        <p:spPr>
          <a:xfrm>
            <a:off x="3550898" y="4561968"/>
            <a:ext cx="310204" cy="477073"/>
          </a:xfrm>
          <a:custGeom>
            <a:avLst/>
            <a:gdLst>
              <a:gd name="connsiteX0" fmla="*/ 0 w 2088000"/>
              <a:gd name="connsiteY0" fmla="*/ 0 h 3211200"/>
              <a:gd name="connsiteX1" fmla="*/ 2088000 w 2088000"/>
              <a:gd name="connsiteY1" fmla="*/ 0 h 3211200"/>
              <a:gd name="connsiteX2" fmla="*/ 2088000 w 2088000"/>
              <a:gd name="connsiteY2" fmla="*/ 3211200 h 3211200"/>
              <a:gd name="connsiteX3" fmla="*/ 0 w 2088000"/>
              <a:gd name="connsiteY3" fmla="*/ 3211200 h 3211200"/>
              <a:gd name="connsiteX4" fmla="*/ 0 w 2088000"/>
              <a:gd name="connsiteY4" fmla="*/ 0 h 3211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8000" h="3211200">
                <a:moveTo>
                  <a:pt x="0" y="0"/>
                </a:moveTo>
                <a:lnTo>
                  <a:pt x="2088000" y="0"/>
                </a:lnTo>
                <a:lnTo>
                  <a:pt x="2088000" y="3211200"/>
                </a:lnTo>
                <a:lnTo>
                  <a:pt x="0" y="3211200"/>
                </a:lnTo>
                <a:lnTo>
                  <a:pt x="0" y="0"/>
                </a:lnTo>
                <a:close/>
              </a:path>
            </a:pathLst>
          </a:custGeom>
          <a:effectLst>
            <a:outerShdw blurRad="50800" dist="38100" dir="8100000" algn="tr" rotWithShape="0">
              <a:prstClr val="black">
                <a:alpha val="40000"/>
              </a:prstClr>
            </a:outerShdw>
          </a:effectLst>
        </p:spPr>
      </p:pic>
      <p:pic>
        <p:nvPicPr>
          <p:cNvPr id="2226" name="Picture 2225" descr="A brown bag with a green logo on it">
            <a:extLst>
              <a:ext uri="{FF2B5EF4-FFF2-40B4-BE49-F238E27FC236}">
                <a16:creationId xmlns:a16="http://schemas.microsoft.com/office/drawing/2014/main" id="{0B2B67DD-E244-BB9D-FEFB-4EA3ECBEB4ED}"/>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23864480" y="4235352"/>
            <a:ext cx="1472451" cy="1472451"/>
          </a:xfrm>
          <a:prstGeom prst="rect">
            <a:avLst/>
          </a:prstGeom>
        </p:spPr>
      </p:pic>
      <p:pic>
        <p:nvPicPr>
          <p:cNvPr id="2228" name="Picture 2227" descr="A brown bag with a green label on it">
            <a:extLst>
              <a:ext uri="{FF2B5EF4-FFF2-40B4-BE49-F238E27FC236}">
                <a16:creationId xmlns:a16="http://schemas.microsoft.com/office/drawing/2014/main" id="{FAB08376-A348-F8B7-06E2-C855D86D596F}"/>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19355320" y="1022950"/>
            <a:ext cx="6858000" cy="6858000"/>
          </a:xfrm>
          <a:prstGeom prst="rect">
            <a:avLst/>
          </a:prstGeom>
        </p:spPr>
      </p:pic>
      <p:pic>
        <p:nvPicPr>
          <p:cNvPr id="2230" name="Picture 2229" descr="A brown bag with green text">
            <a:extLst>
              <a:ext uri="{FF2B5EF4-FFF2-40B4-BE49-F238E27FC236}">
                <a16:creationId xmlns:a16="http://schemas.microsoft.com/office/drawing/2014/main" id="{78CEAF87-03C0-713F-5219-DBA72ACDD4DF}"/>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9410014" y="771281"/>
            <a:ext cx="6858000" cy="6858000"/>
          </a:xfrm>
          <a:prstGeom prst="rect">
            <a:avLst/>
          </a:prstGeom>
        </p:spPr>
      </p:pic>
      <p:pic>
        <p:nvPicPr>
          <p:cNvPr id="2232" name="Picture 2231" descr="A group of brown bags with green labels">
            <a:extLst>
              <a:ext uri="{FF2B5EF4-FFF2-40B4-BE49-F238E27FC236}">
                <a16:creationId xmlns:a16="http://schemas.microsoft.com/office/drawing/2014/main" id="{1674B480-288C-4B53-7385-16DFBAAC2AE1}"/>
              </a:ext>
            </a:extLst>
          </p:cNvPr>
          <p:cNvPicPr>
            <a:picLocks noChangeAspect="1"/>
          </p:cNvPicPr>
          <p:nvPr/>
        </p:nvPicPr>
        <p:blipFill>
          <a:blip r:embed="rId32">
            <a:extLst>
              <a:ext uri="{28A0092B-C50C-407E-A947-70E740481C1C}">
                <a14:useLocalDpi xmlns:a14="http://schemas.microsoft.com/office/drawing/2010/main" val="0"/>
              </a:ext>
            </a:extLst>
          </a:blip>
          <a:stretch>
            <a:fillRect/>
          </a:stretch>
        </p:blipFill>
        <p:spPr>
          <a:xfrm>
            <a:off x="21506230" y="4520908"/>
            <a:ext cx="1472451" cy="1472451"/>
          </a:xfrm>
          <a:prstGeom prst="rect">
            <a:avLst/>
          </a:prstGeom>
        </p:spPr>
      </p:pic>
      <p:pic>
        <p:nvPicPr>
          <p:cNvPr id="2234" name="Picture 2233" descr="A brown bag with green logo">
            <a:extLst>
              <a:ext uri="{FF2B5EF4-FFF2-40B4-BE49-F238E27FC236}">
                <a16:creationId xmlns:a16="http://schemas.microsoft.com/office/drawing/2014/main" id="{4FDB644B-6F50-148B-0E01-053DB551FFFC}"/>
              </a:ext>
            </a:extLst>
          </p:cNvPr>
          <p:cNvPicPr>
            <a:picLocks noChangeAspect="1"/>
          </p:cNvPicPr>
          <p:nvPr/>
        </p:nvPicPr>
        <p:blipFill>
          <a:blip r:embed="rId33">
            <a:extLst>
              <a:ext uri="{28A0092B-C50C-407E-A947-70E740481C1C}">
                <a14:useLocalDpi xmlns:a14="http://schemas.microsoft.com/office/drawing/2010/main" val="0"/>
              </a:ext>
            </a:extLst>
          </a:blip>
          <a:stretch>
            <a:fillRect/>
          </a:stretch>
        </p:blipFill>
        <p:spPr>
          <a:xfrm>
            <a:off x="18959974" y="2441092"/>
            <a:ext cx="5143500" cy="5143500"/>
          </a:xfrm>
          <a:prstGeom prst="rect">
            <a:avLst/>
          </a:prstGeom>
        </p:spPr>
      </p:pic>
      <p:pic>
        <p:nvPicPr>
          <p:cNvPr id="2236" name="Picture 2235" descr="A group of white bags with green labels">
            <a:extLst>
              <a:ext uri="{FF2B5EF4-FFF2-40B4-BE49-F238E27FC236}">
                <a16:creationId xmlns:a16="http://schemas.microsoft.com/office/drawing/2014/main" id="{30067890-B2DE-05ED-0C60-FF53C1B6CC76}"/>
              </a:ext>
            </a:extLst>
          </p:cNvPr>
          <p:cNvPicPr>
            <a:picLocks noChangeAspect="1"/>
          </p:cNvPicPr>
          <p:nvPr/>
        </p:nvPicPr>
        <p:blipFill>
          <a:blip r:embed="rId34">
            <a:extLst>
              <a:ext uri="{28A0092B-C50C-407E-A947-70E740481C1C}">
                <a14:useLocalDpi xmlns:a14="http://schemas.microsoft.com/office/drawing/2010/main" val="0"/>
              </a:ext>
            </a:extLst>
          </a:blip>
          <a:stretch>
            <a:fillRect/>
          </a:stretch>
        </p:blipFill>
        <p:spPr>
          <a:xfrm>
            <a:off x="18675756" y="-1056169"/>
            <a:ext cx="5143500" cy="5143500"/>
          </a:xfrm>
          <a:prstGeom prst="rect">
            <a:avLst/>
          </a:prstGeom>
        </p:spPr>
      </p:pic>
    </p:spTree>
    <p:extLst>
      <p:ext uri="{BB962C8B-B14F-4D97-AF65-F5344CB8AC3E}">
        <p14:creationId xmlns:p14="http://schemas.microsoft.com/office/powerpoint/2010/main" val="2748215506"/>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9753" fill="hold"/>
                                        <p:tgtEl>
                                          <p:spTgt spid="2237"/>
                                        </p:tgtEl>
                                      </p:cBhvr>
                                    </p:cmd>
                                  </p:childTnLst>
                                </p:cTn>
                              </p:par>
                              <p:par>
                                <p:cTn id="7" presetID="2" presetClass="entr" presetSubtype="4" fill="hold" nodeType="withEffect">
                                  <p:stCondLst>
                                    <p:cond delay="0"/>
                                  </p:stCondLst>
                                  <p:childTnLst>
                                    <p:set>
                                      <p:cBhvr>
                                        <p:cTn id="8" dur="1" fill="hold">
                                          <p:stCondLst>
                                            <p:cond delay="0"/>
                                          </p:stCondLst>
                                        </p:cTn>
                                        <p:tgtEl>
                                          <p:spTgt spid="2175"/>
                                        </p:tgtEl>
                                        <p:attrNameLst>
                                          <p:attrName>style.visibility</p:attrName>
                                        </p:attrNameLst>
                                      </p:cBhvr>
                                      <p:to>
                                        <p:strVal val="visible"/>
                                      </p:to>
                                    </p:set>
                                    <p:anim calcmode="lin" valueType="num">
                                      <p:cBhvr additive="base">
                                        <p:cTn id="9" dur="500" fill="hold"/>
                                        <p:tgtEl>
                                          <p:spTgt spid="2175"/>
                                        </p:tgtEl>
                                        <p:attrNameLst>
                                          <p:attrName>ppt_x</p:attrName>
                                        </p:attrNameLst>
                                      </p:cBhvr>
                                      <p:tavLst>
                                        <p:tav tm="0">
                                          <p:val>
                                            <p:strVal val="#ppt_x"/>
                                          </p:val>
                                        </p:tav>
                                        <p:tav tm="100000">
                                          <p:val>
                                            <p:strVal val="#ppt_x"/>
                                          </p:val>
                                        </p:tav>
                                      </p:tavLst>
                                    </p:anim>
                                    <p:anim calcmode="lin" valueType="num">
                                      <p:cBhvr additive="base">
                                        <p:cTn id="10" dur="500" fill="hold"/>
                                        <p:tgtEl>
                                          <p:spTgt spid="2175"/>
                                        </p:tgtEl>
                                        <p:attrNameLst>
                                          <p:attrName>ppt_y</p:attrName>
                                        </p:attrNameLst>
                                      </p:cBhvr>
                                      <p:tavLst>
                                        <p:tav tm="0">
                                          <p:val>
                                            <p:strVal val="1+#ppt_h/2"/>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2239"/>
                                        </p:tgtEl>
                                        <p:attrNameLst>
                                          <p:attrName>style.visibility</p:attrName>
                                        </p:attrNameLst>
                                      </p:cBhvr>
                                      <p:to>
                                        <p:strVal val="visible"/>
                                      </p:to>
                                    </p:set>
                                    <p:anim calcmode="lin" valueType="num">
                                      <p:cBhvr additive="base">
                                        <p:cTn id="15" dur="500" fill="hold"/>
                                        <p:tgtEl>
                                          <p:spTgt spid="2239"/>
                                        </p:tgtEl>
                                        <p:attrNameLst>
                                          <p:attrName>ppt_x</p:attrName>
                                        </p:attrNameLst>
                                      </p:cBhvr>
                                      <p:tavLst>
                                        <p:tav tm="0">
                                          <p:val>
                                            <p:strVal val="#ppt_x"/>
                                          </p:val>
                                        </p:tav>
                                        <p:tav tm="100000">
                                          <p:val>
                                            <p:strVal val="#ppt_x"/>
                                          </p:val>
                                        </p:tav>
                                      </p:tavLst>
                                    </p:anim>
                                    <p:anim calcmode="lin" valueType="num">
                                      <p:cBhvr additive="base">
                                        <p:cTn id="16" dur="500" fill="hold"/>
                                        <p:tgtEl>
                                          <p:spTgt spid="2239"/>
                                        </p:tgtEl>
                                        <p:attrNameLst>
                                          <p:attrName>ppt_y</p:attrName>
                                        </p:attrNameLst>
                                      </p:cBhvr>
                                      <p:tavLst>
                                        <p:tav tm="0">
                                          <p:val>
                                            <p:strVal val="1+#ppt_h/2"/>
                                          </p:val>
                                        </p:tav>
                                        <p:tav tm="100000">
                                          <p:val>
                                            <p:strVal val="#ppt_y"/>
                                          </p:val>
                                        </p:tav>
                                      </p:tavLst>
                                    </p:anim>
                                  </p:childTnLst>
                                </p:cTn>
                              </p:par>
                              <p:par>
                                <p:cTn id="17" presetID="26" presetClass="entr" presetSubtype="0" fill="hold" nodeType="withEffect">
                                  <p:stCondLst>
                                    <p:cond delay="0"/>
                                  </p:stCondLst>
                                  <p:childTnLst>
                                    <p:set>
                                      <p:cBhvr>
                                        <p:cTn id="18" dur="1" fill="hold">
                                          <p:stCondLst>
                                            <p:cond delay="0"/>
                                          </p:stCondLst>
                                        </p:cTn>
                                        <p:tgtEl>
                                          <p:spTgt spid="69"/>
                                        </p:tgtEl>
                                        <p:attrNameLst>
                                          <p:attrName>style.visibility</p:attrName>
                                        </p:attrNameLst>
                                      </p:cBhvr>
                                      <p:to>
                                        <p:strVal val="visible"/>
                                      </p:to>
                                    </p:set>
                                    <p:animEffect transition="in" filter="wipe(down)">
                                      <p:cBhvr>
                                        <p:cTn id="19" dur="290">
                                          <p:stCondLst>
                                            <p:cond delay="0"/>
                                          </p:stCondLst>
                                        </p:cTn>
                                        <p:tgtEl>
                                          <p:spTgt spid="69"/>
                                        </p:tgtEl>
                                      </p:cBhvr>
                                    </p:animEffect>
                                    <p:anim calcmode="lin" valueType="num">
                                      <p:cBhvr>
                                        <p:cTn id="20" dur="911" tmFilter="0,0; 0.14,0.36; 0.43,0.73; 0.71,0.91; 1.0,1.0">
                                          <p:stCondLst>
                                            <p:cond delay="0"/>
                                          </p:stCondLst>
                                        </p:cTn>
                                        <p:tgtEl>
                                          <p:spTgt spid="69"/>
                                        </p:tgtEl>
                                        <p:attrNameLst>
                                          <p:attrName>ppt_x</p:attrName>
                                        </p:attrNameLst>
                                      </p:cBhvr>
                                      <p:tavLst>
                                        <p:tav tm="0">
                                          <p:val>
                                            <p:strVal val="#ppt_x-0.25"/>
                                          </p:val>
                                        </p:tav>
                                        <p:tav tm="100000">
                                          <p:val>
                                            <p:strVal val="#ppt_x"/>
                                          </p:val>
                                        </p:tav>
                                      </p:tavLst>
                                    </p:anim>
                                    <p:anim calcmode="lin" valueType="num">
                                      <p:cBhvr>
                                        <p:cTn id="21" dur="332" tmFilter="0.0,0.0; 0.25,0.07; 0.50,0.2; 0.75,0.467; 1.0,1.0">
                                          <p:stCondLst>
                                            <p:cond delay="0"/>
                                          </p:stCondLst>
                                        </p:cTn>
                                        <p:tgtEl>
                                          <p:spTgt spid="69"/>
                                        </p:tgtEl>
                                        <p:attrNameLst>
                                          <p:attrName>ppt_y</p:attrName>
                                        </p:attrNameLst>
                                      </p:cBhvr>
                                      <p:tavLst>
                                        <p:tav tm="0" fmla="#ppt_y-sin(pi*$)/3">
                                          <p:val>
                                            <p:fltVal val="0.5"/>
                                          </p:val>
                                        </p:tav>
                                        <p:tav tm="100000">
                                          <p:val>
                                            <p:fltVal val="1"/>
                                          </p:val>
                                        </p:tav>
                                      </p:tavLst>
                                    </p:anim>
                                    <p:anim calcmode="lin" valueType="num">
                                      <p:cBhvr>
                                        <p:cTn id="22" dur="332" tmFilter="0, 0; 0.125,0.2665; 0.25,0.4; 0.375,0.465; 0.5,0.5;  0.625,0.535; 0.75,0.6; 0.875,0.7335; 1,1">
                                          <p:stCondLst>
                                            <p:cond delay="332"/>
                                          </p:stCondLst>
                                        </p:cTn>
                                        <p:tgtEl>
                                          <p:spTgt spid="69"/>
                                        </p:tgtEl>
                                        <p:attrNameLst>
                                          <p:attrName>ppt_y</p:attrName>
                                        </p:attrNameLst>
                                      </p:cBhvr>
                                      <p:tavLst>
                                        <p:tav tm="0" fmla="#ppt_y-sin(pi*$)/9">
                                          <p:val>
                                            <p:fltVal val="0"/>
                                          </p:val>
                                        </p:tav>
                                        <p:tav tm="100000">
                                          <p:val>
                                            <p:fltVal val="1"/>
                                          </p:val>
                                        </p:tav>
                                      </p:tavLst>
                                    </p:anim>
                                    <p:anim calcmode="lin" valueType="num">
                                      <p:cBhvr>
                                        <p:cTn id="23" dur="166" tmFilter="0, 0; 0.125,0.2665; 0.25,0.4; 0.375,0.465; 0.5,0.5;  0.625,0.535; 0.75,0.6; 0.875,0.7335; 1,1">
                                          <p:stCondLst>
                                            <p:cond delay="662"/>
                                          </p:stCondLst>
                                        </p:cTn>
                                        <p:tgtEl>
                                          <p:spTgt spid="69"/>
                                        </p:tgtEl>
                                        <p:attrNameLst>
                                          <p:attrName>ppt_y</p:attrName>
                                        </p:attrNameLst>
                                      </p:cBhvr>
                                      <p:tavLst>
                                        <p:tav tm="0" fmla="#ppt_y-sin(pi*$)/27">
                                          <p:val>
                                            <p:fltVal val="0"/>
                                          </p:val>
                                        </p:tav>
                                        <p:tav tm="100000">
                                          <p:val>
                                            <p:fltVal val="1"/>
                                          </p:val>
                                        </p:tav>
                                      </p:tavLst>
                                    </p:anim>
                                    <p:anim calcmode="lin" valueType="num">
                                      <p:cBhvr>
                                        <p:cTn id="24" dur="82" tmFilter="0, 0; 0.125,0.2665; 0.25,0.4; 0.375,0.465; 0.5,0.5;  0.625,0.535; 0.75,0.6; 0.875,0.7335; 1,1">
                                          <p:stCondLst>
                                            <p:cond delay="828"/>
                                          </p:stCondLst>
                                        </p:cTn>
                                        <p:tgtEl>
                                          <p:spTgt spid="69"/>
                                        </p:tgtEl>
                                        <p:attrNameLst>
                                          <p:attrName>ppt_y</p:attrName>
                                        </p:attrNameLst>
                                      </p:cBhvr>
                                      <p:tavLst>
                                        <p:tav tm="0" fmla="#ppt_y-sin(pi*$)/81">
                                          <p:val>
                                            <p:fltVal val="0"/>
                                          </p:val>
                                        </p:tav>
                                        <p:tav tm="100000">
                                          <p:val>
                                            <p:fltVal val="1"/>
                                          </p:val>
                                        </p:tav>
                                      </p:tavLst>
                                    </p:anim>
                                    <p:animScale>
                                      <p:cBhvr>
                                        <p:cTn id="25" dur="13">
                                          <p:stCondLst>
                                            <p:cond delay="325"/>
                                          </p:stCondLst>
                                        </p:cTn>
                                        <p:tgtEl>
                                          <p:spTgt spid="69"/>
                                        </p:tgtEl>
                                      </p:cBhvr>
                                      <p:to x="100000" y="60000"/>
                                    </p:animScale>
                                    <p:animScale>
                                      <p:cBhvr>
                                        <p:cTn id="26" dur="83" decel="50000">
                                          <p:stCondLst>
                                            <p:cond delay="338"/>
                                          </p:stCondLst>
                                        </p:cTn>
                                        <p:tgtEl>
                                          <p:spTgt spid="69"/>
                                        </p:tgtEl>
                                      </p:cBhvr>
                                      <p:to x="100000" y="100000"/>
                                    </p:animScale>
                                    <p:animScale>
                                      <p:cBhvr>
                                        <p:cTn id="27" dur="13">
                                          <p:stCondLst>
                                            <p:cond delay="656"/>
                                          </p:stCondLst>
                                        </p:cTn>
                                        <p:tgtEl>
                                          <p:spTgt spid="69"/>
                                        </p:tgtEl>
                                      </p:cBhvr>
                                      <p:to x="100000" y="80000"/>
                                    </p:animScale>
                                    <p:animScale>
                                      <p:cBhvr>
                                        <p:cTn id="28" dur="83" decel="50000">
                                          <p:stCondLst>
                                            <p:cond delay="669"/>
                                          </p:stCondLst>
                                        </p:cTn>
                                        <p:tgtEl>
                                          <p:spTgt spid="69"/>
                                        </p:tgtEl>
                                      </p:cBhvr>
                                      <p:to x="100000" y="100000"/>
                                    </p:animScale>
                                    <p:animScale>
                                      <p:cBhvr>
                                        <p:cTn id="29" dur="13">
                                          <p:stCondLst>
                                            <p:cond delay="821"/>
                                          </p:stCondLst>
                                        </p:cTn>
                                        <p:tgtEl>
                                          <p:spTgt spid="69"/>
                                        </p:tgtEl>
                                      </p:cBhvr>
                                      <p:to x="100000" y="90000"/>
                                    </p:animScale>
                                    <p:animScale>
                                      <p:cBhvr>
                                        <p:cTn id="30" dur="83" decel="50000">
                                          <p:stCondLst>
                                            <p:cond delay="834"/>
                                          </p:stCondLst>
                                        </p:cTn>
                                        <p:tgtEl>
                                          <p:spTgt spid="69"/>
                                        </p:tgtEl>
                                      </p:cBhvr>
                                      <p:to x="100000" y="100000"/>
                                    </p:animScale>
                                    <p:animScale>
                                      <p:cBhvr>
                                        <p:cTn id="31" dur="13">
                                          <p:stCondLst>
                                            <p:cond delay="904"/>
                                          </p:stCondLst>
                                        </p:cTn>
                                        <p:tgtEl>
                                          <p:spTgt spid="69"/>
                                        </p:tgtEl>
                                      </p:cBhvr>
                                      <p:to x="100000" y="95000"/>
                                    </p:animScale>
                                    <p:animScale>
                                      <p:cBhvr>
                                        <p:cTn id="32" dur="83" decel="50000">
                                          <p:stCondLst>
                                            <p:cond delay="917"/>
                                          </p:stCondLst>
                                        </p:cTn>
                                        <p:tgtEl>
                                          <p:spTgt spid="69"/>
                                        </p:tgtEl>
                                      </p:cBhvr>
                                      <p:to x="100000" y="100000"/>
                                    </p:animScale>
                                  </p:childTnLst>
                                </p:cTn>
                              </p:par>
                              <p:par>
                                <p:cTn id="33" presetID="26" presetClass="entr" presetSubtype="0" fill="hold" nodeType="withEffect">
                                  <p:stCondLst>
                                    <p:cond delay="250"/>
                                  </p:stCondLst>
                                  <p:childTnLst>
                                    <p:set>
                                      <p:cBhvr>
                                        <p:cTn id="34" dur="1" fill="hold">
                                          <p:stCondLst>
                                            <p:cond delay="0"/>
                                          </p:stCondLst>
                                        </p:cTn>
                                        <p:tgtEl>
                                          <p:spTgt spid="65"/>
                                        </p:tgtEl>
                                        <p:attrNameLst>
                                          <p:attrName>style.visibility</p:attrName>
                                        </p:attrNameLst>
                                      </p:cBhvr>
                                      <p:to>
                                        <p:strVal val="visible"/>
                                      </p:to>
                                    </p:set>
                                    <p:animEffect transition="in" filter="wipe(down)">
                                      <p:cBhvr>
                                        <p:cTn id="35" dur="290">
                                          <p:stCondLst>
                                            <p:cond delay="0"/>
                                          </p:stCondLst>
                                        </p:cTn>
                                        <p:tgtEl>
                                          <p:spTgt spid="65"/>
                                        </p:tgtEl>
                                      </p:cBhvr>
                                    </p:animEffect>
                                    <p:anim calcmode="lin" valueType="num">
                                      <p:cBhvr>
                                        <p:cTn id="36" dur="911" tmFilter="0,0; 0.14,0.36; 0.43,0.73; 0.71,0.91; 1.0,1.0">
                                          <p:stCondLst>
                                            <p:cond delay="0"/>
                                          </p:stCondLst>
                                        </p:cTn>
                                        <p:tgtEl>
                                          <p:spTgt spid="65"/>
                                        </p:tgtEl>
                                        <p:attrNameLst>
                                          <p:attrName>ppt_x</p:attrName>
                                        </p:attrNameLst>
                                      </p:cBhvr>
                                      <p:tavLst>
                                        <p:tav tm="0">
                                          <p:val>
                                            <p:strVal val="#ppt_x-0.25"/>
                                          </p:val>
                                        </p:tav>
                                        <p:tav tm="100000">
                                          <p:val>
                                            <p:strVal val="#ppt_x"/>
                                          </p:val>
                                        </p:tav>
                                      </p:tavLst>
                                    </p:anim>
                                    <p:anim calcmode="lin" valueType="num">
                                      <p:cBhvr>
                                        <p:cTn id="37" dur="332" tmFilter="0.0,0.0; 0.25,0.07; 0.50,0.2; 0.75,0.467; 1.0,1.0">
                                          <p:stCondLst>
                                            <p:cond delay="0"/>
                                          </p:stCondLst>
                                        </p:cTn>
                                        <p:tgtEl>
                                          <p:spTgt spid="65"/>
                                        </p:tgtEl>
                                        <p:attrNameLst>
                                          <p:attrName>ppt_y</p:attrName>
                                        </p:attrNameLst>
                                      </p:cBhvr>
                                      <p:tavLst>
                                        <p:tav tm="0" fmla="#ppt_y-sin(pi*$)/3">
                                          <p:val>
                                            <p:fltVal val="0.5"/>
                                          </p:val>
                                        </p:tav>
                                        <p:tav tm="100000">
                                          <p:val>
                                            <p:fltVal val="1"/>
                                          </p:val>
                                        </p:tav>
                                      </p:tavLst>
                                    </p:anim>
                                    <p:anim calcmode="lin" valueType="num">
                                      <p:cBhvr>
                                        <p:cTn id="38" dur="332" tmFilter="0, 0; 0.125,0.2665; 0.25,0.4; 0.375,0.465; 0.5,0.5;  0.625,0.535; 0.75,0.6; 0.875,0.7335; 1,1">
                                          <p:stCondLst>
                                            <p:cond delay="332"/>
                                          </p:stCondLst>
                                        </p:cTn>
                                        <p:tgtEl>
                                          <p:spTgt spid="65"/>
                                        </p:tgtEl>
                                        <p:attrNameLst>
                                          <p:attrName>ppt_y</p:attrName>
                                        </p:attrNameLst>
                                      </p:cBhvr>
                                      <p:tavLst>
                                        <p:tav tm="0" fmla="#ppt_y-sin(pi*$)/9">
                                          <p:val>
                                            <p:fltVal val="0"/>
                                          </p:val>
                                        </p:tav>
                                        <p:tav tm="100000">
                                          <p:val>
                                            <p:fltVal val="1"/>
                                          </p:val>
                                        </p:tav>
                                      </p:tavLst>
                                    </p:anim>
                                    <p:anim calcmode="lin" valueType="num">
                                      <p:cBhvr>
                                        <p:cTn id="39" dur="166" tmFilter="0, 0; 0.125,0.2665; 0.25,0.4; 0.375,0.465; 0.5,0.5;  0.625,0.535; 0.75,0.6; 0.875,0.7335; 1,1">
                                          <p:stCondLst>
                                            <p:cond delay="662"/>
                                          </p:stCondLst>
                                        </p:cTn>
                                        <p:tgtEl>
                                          <p:spTgt spid="65"/>
                                        </p:tgtEl>
                                        <p:attrNameLst>
                                          <p:attrName>ppt_y</p:attrName>
                                        </p:attrNameLst>
                                      </p:cBhvr>
                                      <p:tavLst>
                                        <p:tav tm="0" fmla="#ppt_y-sin(pi*$)/27">
                                          <p:val>
                                            <p:fltVal val="0"/>
                                          </p:val>
                                        </p:tav>
                                        <p:tav tm="100000">
                                          <p:val>
                                            <p:fltVal val="1"/>
                                          </p:val>
                                        </p:tav>
                                      </p:tavLst>
                                    </p:anim>
                                    <p:anim calcmode="lin" valueType="num">
                                      <p:cBhvr>
                                        <p:cTn id="40" dur="82" tmFilter="0, 0; 0.125,0.2665; 0.25,0.4; 0.375,0.465; 0.5,0.5;  0.625,0.535; 0.75,0.6; 0.875,0.7335; 1,1">
                                          <p:stCondLst>
                                            <p:cond delay="828"/>
                                          </p:stCondLst>
                                        </p:cTn>
                                        <p:tgtEl>
                                          <p:spTgt spid="65"/>
                                        </p:tgtEl>
                                        <p:attrNameLst>
                                          <p:attrName>ppt_y</p:attrName>
                                        </p:attrNameLst>
                                      </p:cBhvr>
                                      <p:tavLst>
                                        <p:tav tm="0" fmla="#ppt_y-sin(pi*$)/81">
                                          <p:val>
                                            <p:fltVal val="0"/>
                                          </p:val>
                                        </p:tav>
                                        <p:tav tm="100000">
                                          <p:val>
                                            <p:fltVal val="1"/>
                                          </p:val>
                                        </p:tav>
                                      </p:tavLst>
                                    </p:anim>
                                    <p:animScale>
                                      <p:cBhvr>
                                        <p:cTn id="41" dur="13">
                                          <p:stCondLst>
                                            <p:cond delay="325"/>
                                          </p:stCondLst>
                                        </p:cTn>
                                        <p:tgtEl>
                                          <p:spTgt spid="65"/>
                                        </p:tgtEl>
                                      </p:cBhvr>
                                      <p:to x="100000" y="60000"/>
                                    </p:animScale>
                                    <p:animScale>
                                      <p:cBhvr>
                                        <p:cTn id="42" dur="83" decel="50000">
                                          <p:stCondLst>
                                            <p:cond delay="338"/>
                                          </p:stCondLst>
                                        </p:cTn>
                                        <p:tgtEl>
                                          <p:spTgt spid="65"/>
                                        </p:tgtEl>
                                      </p:cBhvr>
                                      <p:to x="100000" y="100000"/>
                                    </p:animScale>
                                    <p:animScale>
                                      <p:cBhvr>
                                        <p:cTn id="43" dur="13">
                                          <p:stCondLst>
                                            <p:cond delay="656"/>
                                          </p:stCondLst>
                                        </p:cTn>
                                        <p:tgtEl>
                                          <p:spTgt spid="65"/>
                                        </p:tgtEl>
                                      </p:cBhvr>
                                      <p:to x="100000" y="80000"/>
                                    </p:animScale>
                                    <p:animScale>
                                      <p:cBhvr>
                                        <p:cTn id="44" dur="83" decel="50000">
                                          <p:stCondLst>
                                            <p:cond delay="669"/>
                                          </p:stCondLst>
                                        </p:cTn>
                                        <p:tgtEl>
                                          <p:spTgt spid="65"/>
                                        </p:tgtEl>
                                      </p:cBhvr>
                                      <p:to x="100000" y="100000"/>
                                    </p:animScale>
                                    <p:animScale>
                                      <p:cBhvr>
                                        <p:cTn id="45" dur="13">
                                          <p:stCondLst>
                                            <p:cond delay="821"/>
                                          </p:stCondLst>
                                        </p:cTn>
                                        <p:tgtEl>
                                          <p:spTgt spid="65"/>
                                        </p:tgtEl>
                                      </p:cBhvr>
                                      <p:to x="100000" y="90000"/>
                                    </p:animScale>
                                    <p:animScale>
                                      <p:cBhvr>
                                        <p:cTn id="46" dur="83" decel="50000">
                                          <p:stCondLst>
                                            <p:cond delay="834"/>
                                          </p:stCondLst>
                                        </p:cTn>
                                        <p:tgtEl>
                                          <p:spTgt spid="65"/>
                                        </p:tgtEl>
                                      </p:cBhvr>
                                      <p:to x="100000" y="100000"/>
                                    </p:animScale>
                                    <p:animScale>
                                      <p:cBhvr>
                                        <p:cTn id="47" dur="13">
                                          <p:stCondLst>
                                            <p:cond delay="904"/>
                                          </p:stCondLst>
                                        </p:cTn>
                                        <p:tgtEl>
                                          <p:spTgt spid="65"/>
                                        </p:tgtEl>
                                      </p:cBhvr>
                                      <p:to x="100000" y="95000"/>
                                    </p:animScale>
                                    <p:animScale>
                                      <p:cBhvr>
                                        <p:cTn id="48" dur="83" decel="50000">
                                          <p:stCondLst>
                                            <p:cond delay="917"/>
                                          </p:stCondLst>
                                        </p:cTn>
                                        <p:tgtEl>
                                          <p:spTgt spid="65"/>
                                        </p:tgtEl>
                                      </p:cBhvr>
                                      <p:to x="100000" y="100000"/>
                                    </p:animScale>
                                  </p:childTnLst>
                                </p:cTn>
                              </p:par>
                              <p:par>
                                <p:cTn id="49" presetID="26" presetClass="entr" presetSubtype="0" fill="hold" nodeType="withEffect">
                                  <p:stCondLst>
                                    <p:cond delay="500"/>
                                  </p:stCondLst>
                                  <p:childTnLst>
                                    <p:set>
                                      <p:cBhvr>
                                        <p:cTn id="50" dur="1" fill="hold">
                                          <p:stCondLst>
                                            <p:cond delay="0"/>
                                          </p:stCondLst>
                                        </p:cTn>
                                        <p:tgtEl>
                                          <p:spTgt spid="67"/>
                                        </p:tgtEl>
                                        <p:attrNameLst>
                                          <p:attrName>style.visibility</p:attrName>
                                        </p:attrNameLst>
                                      </p:cBhvr>
                                      <p:to>
                                        <p:strVal val="visible"/>
                                      </p:to>
                                    </p:set>
                                    <p:animEffect transition="in" filter="wipe(down)">
                                      <p:cBhvr>
                                        <p:cTn id="51" dur="290">
                                          <p:stCondLst>
                                            <p:cond delay="0"/>
                                          </p:stCondLst>
                                        </p:cTn>
                                        <p:tgtEl>
                                          <p:spTgt spid="67"/>
                                        </p:tgtEl>
                                      </p:cBhvr>
                                    </p:animEffect>
                                    <p:anim calcmode="lin" valueType="num">
                                      <p:cBhvr>
                                        <p:cTn id="52" dur="911" tmFilter="0,0; 0.14,0.36; 0.43,0.73; 0.71,0.91; 1.0,1.0">
                                          <p:stCondLst>
                                            <p:cond delay="0"/>
                                          </p:stCondLst>
                                        </p:cTn>
                                        <p:tgtEl>
                                          <p:spTgt spid="67"/>
                                        </p:tgtEl>
                                        <p:attrNameLst>
                                          <p:attrName>ppt_x</p:attrName>
                                        </p:attrNameLst>
                                      </p:cBhvr>
                                      <p:tavLst>
                                        <p:tav tm="0">
                                          <p:val>
                                            <p:strVal val="#ppt_x-0.25"/>
                                          </p:val>
                                        </p:tav>
                                        <p:tav tm="100000">
                                          <p:val>
                                            <p:strVal val="#ppt_x"/>
                                          </p:val>
                                        </p:tav>
                                      </p:tavLst>
                                    </p:anim>
                                    <p:anim calcmode="lin" valueType="num">
                                      <p:cBhvr>
                                        <p:cTn id="53" dur="332" tmFilter="0.0,0.0; 0.25,0.07; 0.50,0.2; 0.75,0.467; 1.0,1.0">
                                          <p:stCondLst>
                                            <p:cond delay="0"/>
                                          </p:stCondLst>
                                        </p:cTn>
                                        <p:tgtEl>
                                          <p:spTgt spid="67"/>
                                        </p:tgtEl>
                                        <p:attrNameLst>
                                          <p:attrName>ppt_y</p:attrName>
                                        </p:attrNameLst>
                                      </p:cBhvr>
                                      <p:tavLst>
                                        <p:tav tm="0" fmla="#ppt_y-sin(pi*$)/3">
                                          <p:val>
                                            <p:fltVal val="0.5"/>
                                          </p:val>
                                        </p:tav>
                                        <p:tav tm="100000">
                                          <p:val>
                                            <p:fltVal val="1"/>
                                          </p:val>
                                        </p:tav>
                                      </p:tavLst>
                                    </p:anim>
                                    <p:anim calcmode="lin" valueType="num">
                                      <p:cBhvr>
                                        <p:cTn id="54" dur="332" tmFilter="0, 0; 0.125,0.2665; 0.25,0.4; 0.375,0.465; 0.5,0.5;  0.625,0.535; 0.75,0.6; 0.875,0.7335; 1,1">
                                          <p:stCondLst>
                                            <p:cond delay="332"/>
                                          </p:stCondLst>
                                        </p:cTn>
                                        <p:tgtEl>
                                          <p:spTgt spid="67"/>
                                        </p:tgtEl>
                                        <p:attrNameLst>
                                          <p:attrName>ppt_y</p:attrName>
                                        </p:attrNameLst>
                                      </p:cBhvr>
                                      <p:tavLst>
                                        <p:tav tm="0" fmla="#ppt_y-sin(pi*$)/9">
                                          <p:val>
                                            <p:fltVal val="0"/>
                                          </p:val>
                                        </p:tav>
                                        <p:tav tm="100000">
                                          <p:val>
                                            <p:fltVal val="1"/>
                                          </p:val>
                                        </p:tav>
                                      </p:tavLst>
                                    </p:anim>
                                    <p:anim calcmode="lin" valueType="num">
                                      <p:cBhvr>
                                        <p:cTn id="55" dur="166" tmFilter="0, 0; 0.125,0.2665; 0.25,0.4; 0.375,0.465; 0.5,0.5;  0.625,0.535; 0.75,0.6; 0.875,0.7335; 1,1">
                                          <p:stCondLst>
                                            <p:cond delay="662"/>
                                          </p:stCondLst>
                                        </p:cTn>
                                        <p:tgtEl>
                                          <p:spTgt spid="67"/>
                                        </p:tgtEl>
                                        <p:attrNameLst>
                                          <p:attrName>ppt_y</p:attrName>
                                        </p:attrNameLst>
                                      </p:cBhvr>
                                      <p:tavLst>
                                        <p:tav tm="0" fmla="#ppt_y-sin(pi*$)/27">
                                          <p:val>
                                            <p:fltVal val="0"/>
                                          </p:val>
                                        </p:tav>
                                        <p:tav tm="100000">
                                          <p:val>
                                            <p:fltVal val="1"/>
                                          </p:val>
                                        </p:tav>
                                      </p:tavLst>
                                    </p:anim>
                                    <p:anim calcmode="lin" valueType="num">
                                      <p:cBhvr>
                                        <p:cTn id="56" dur="82" tmFilter="0, 0; 0.125,0.2665; 0.25,0.4; 0.375,0.465; 0.5,0.5;  0.625,0.535; 0.75,0.6; 0.875,0.7335; 1,1">
                                          <p:stCondLst>
                                            <p:cond delay="828"/>
                                          </p:stCondLst>
                                        </p:cTn>
                                        <p:tgtEl>
                                          <p:spTgt spid="67"/>
                                        </p:tgtEl>
                                        <p:attrNameLst>
                                          <p:attrName>ppt_y</p:attrName>
                                        </p:attrNameLst>
                                      </p:cBhvr>
                                      <p:tavLst>
                                        <p:tav tm="0" fmla="#ppt_y-sin(pi*$)/81">
                                          <p:val>
                                            <p:fltVal val="0"/>
                                          </p:val>
                                        </p:tav>
                                        <p:tav tm="100000">
                                          <p:val>
                                            <p:fltVal val="1"/>
                                          </p:val>
                                        </p:tav>
                                      </p:tavLst>
                                    </p:anim>
                                    <p:animScale>
                                      <p:cBhvr>
                                        <p:cTn id="57" dur="13">
                                          <p:stCondLst>
                                            <p:cond delay="325"/>
                                          </p:stCondLst>
                                        </p:cTn>
                                        <p:tgtEl>
                                          <p:spTgt spid="67"/>
                                        </p:tgtEl>
                                      </p:cBhvr>
                                      <p:to x="100000" y="60000"/>
                                    </p:animScale>
                                    <p:animScale>
                                      <p:cBhvr>
                                        <p:cTn id="58" dur="83" decel="50000">
                                          <p:stCondLst>
                                            <p:cond delay="338"/>
                                          </p:stCondLst>
                                        </p:cTn>
                                        <p:tgtEl>
                                          <p:spTgt spid="67"/>
                                        </p:tgtEl>
                                      </p:cBhvr>
                                      <p:to x="100000" y="100000"/>
                                    </p:animScale>
                                    <p:animScale>
                                      <p:cBhvr>
                                        <p:cTn id="59" dur="13">
                                          <p:stCondLst>
                                            <p:cond delay="656"/>
                                          </p:stCondLst>
                                        </p:cTn>
                                        <p:tgtEl>
                                          <p:spTgt spid="67"/>
                                        </p:tgtEl>
                                      </p:cBhvr>
                                      <p:to x="100000" y="80000"/>
                                    </p:animScale>
                                    <p:animScale>
                                      <p:cBhvr>
                                        <p:cTn id="60" dur="83" decel="50000">
                                          <p:stCondLst>
                                            <p:cond delay="669"/>
                                          </p:stCondLst>
                                        </p:cTn>
                                        <p:tgtEl>
                                          <p:spTgt spid="67"/>
                                        </p:tgtEl>
                                      </p:cBhvr>
                                      <p:to x="100000" y="100000"/>
                                    </p:animScale>
                                    <p:animScale>
                                      <p:cBhvr>
                                        <p:cTn id="61" dur="13">
                                          <p:stCondLst>
                                            <p:cond delay="821"/>
                                          </p:stCondLst>
                                        </p:cTn>
                                        <p:tgtEl>
                                          <p:spTgt spid="67"/>
                                        </p:tgtEl>
                                      </p:cBhvr>
                                      <p:to x="100000" y="90000"/>
                                    </p:animScale>
                                    <p:animScale>
                                      <p:cBhvr>
                                        <p:cTn id="62" dur="83" decel="50000">
                                          <p:stCondLst>
                                            <p:cond delay="834"/>
                                          </p:stCondLst>
                                        </p:cTn>
                                        <p:tgtEl>
                                          <p:spTgt spid="67"/>
                                        </p:tgtEl>
                                      </p:cBhvr>
                                      <p:to x="100000" y="100000"/>
                                    </p:animScale>
                                    <p:animScale>
                                      <p:cBhvr>
                                        <p:cTn id="63" dur="13">
                                          <p:stCondLst>
                                            <p:cond delay="904"/>
                                          </p:stCondLst>
                                        </p:cTn>
                                        <p:tgtEl>
                                          <p:spTgt spid="67"/>
                                        </p:tgtEl>
                                      </p:cBhvr>
                                      <p:to x="100000" y="95000"/>
                                    </p:animScale>
                                    <p:animScale>
                                      <p:cBhvr>
                                        <p:cTn id="64" dur="83" decel="50000">
                                          <p:stCondLst>
                                            <p:cond delay="917"/>
                                          </p:stCondLst>
                                        </p:cTn>
                                        <p:tgtEl>
                                          <p:spTgt spid="67"/>
                                        </p:tgtEl>
                                      </p:cBhvr>
                                      <p:to x="100000" y="100000"/>
                                    </p:animScale>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2172"/>
                                        </p:tgtEl>
                                        <p:attrNameLst>
                                          <p:attrName>style.visibility</p:attrName>
                                        </p:attrNameLst>
                                      </p:cBhvr>
                                      <p:to>
                                        <p:strVal val="visible"/>
                                      </p:to>
                                    </p:set>
                                    <p:anim calcmode="lin" valueType="num">
                                      <p:cBhvr additive="base">
                                        <p:cTn id="69" dur="500" fill="hold"/>
                                        <p:tgtEl>
                                          <p:spTgt spid="2172"/>
                                        </p:tgtEl>
                                        <p:attrNameLst>
                                          <p:attrName>ppt_x</p:attrName>
                                        </p:attrNameLst>
                                      </p:cBhvr>
                                      <p:tavLst>
                                        <p:tav tm="0">
                                          <p:val>
                                            <p:strVal val="#ppt_x"/>
                                          </p:val>
                                        </p:tav>
                                        <p:tav tm="100000">
                                          <p:val>
                                            <p:strVal val="#ppt_x"/>
                                          </p:val>
                                        </p:tav>
                                      </p:tavLst>
                                    </p:anim>
                                    <p:anim calcmode="lin" valueType="num">
                                      <p:cBhvr additive="base">
                                        <p:cTn id="70" dur="500" fill="hold"/>
                                        <p:tgtEl>
                                          <p:spTgt spid="2172"/>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2240"/>
                                        </p:tgtEl>
                                        <p:attrNameLst>
                                          <p:attrName>style.visibility</p:attrName>
                                        </p:attrNameLst>
                                      </p:cBhvr>
                                      <p:to>
                                        <p:strVal val="visible"/>
                                      </p:to>
                                    </p:set>
                                    <p:anim calcmode="lin" valueType="num">
                                      <p:cBhvr additive="base">
                                        <p:cTn id="75" dur="500" fill="hold"/>
                                        <p:tgtEl>
                                          <p:spTgt spid="2240"/>
                                        </p:tgtEl>
                                        <p:attrNameLst>
                                          <p:attrName>ppt_x</p:attrName>
                                        </p:attrNameLst>
                                      </p:cBhvr>
                                      <p:tavLst>
                                        <p:tav tm="0">
                                          <p:val>
                                            <p:strVal val="#ppt_x"/>
                                          </p:val>
                                        </p:tav>
                                        <p:tav tm="100000">
                                          <p:val>
                                            <p:strVal val="#ppt_x"/>
                                          </p:val>
                                        </p:tav>
                                      </p:tavLst>
                                    </p:anim>
                                    <p:anim calcmode="lin" valueType="num">
                                      <p:cBhvr additive="base">
                                        <p:cTn id="76" dur="500" fill="hold"/>
                                        <p:tgtEl>
                                          <p:spTgt spid="2240"/>
                                        </p:tgtEl>
                                        <p:attrNameLst>
                                          <p:attrName>ppt_y</p:attrName>
                                        </p:attrNameLst>
                                      </p:cBhvr>
                                      <p:tavLst>
                                        <p:tav tm="0">
                                          <p:val>
                                            <p:strVal val="1+#ppt_h/2"/>
                                          </p:val>
                                        </p:tav>
                                        <p:tav tm="100000">
                                          <p:val>
                                            <p:strVal val="#ppt_y"/>
                                          </p:val>
                                        </p:tav>
                                      </p:tavLst>
                                    </p:anim>
                                  </p:childTnLst>
                                </p:cTn>
                              </p:par>
                              <p:par>
                                <p:cTn id="77" presetID="26" presetClass="entr" presetSubtype="0" fill="hold" nodeType="withEffect">
                                  <p:stCondLst>
                                    <p:cond delay="0"/>
                                  </p:stCondLst>
                                  <p:childTnLst>
                                    <p:set>
                                      <p:cBhvr>
                                        <p:cTn id="78" dur="1" fill="hold">
                                          <p:stCondLst>
                                            <p:cond delay="0"/>
                                          </p:stCondLst>
                                        </p:cTn>
                                        <p:tgtEl>
                                          <p:spTgt spid="74"/>
                                        </p:tgtEl>
                                        <p:attrNameLst>
                                          <p:attrName>style.visibility</p:attrName>
                                        </p:attrNameLst>
                                      </p:cBhvr>
                                      <p:to>
                                        <p:strVal val="visible"/>
                                      </p:to>
                                    </p:set>
                                    <p:animEffect transition="in" filter="wipe(down)">
                                      <p:cBhvr>
                                        <p:cTn id="79" dur="725">
                                          <p:stCondLst>
                                            <p:cond delay="0"/>
                                          </p:stCondLst>
                                        </p:cTn>
                                        <p:tgtEl>
                                          <p:spTgt spid="74"/>
                                        </p:tgtEl>
                                      </p:cBhvr>
                                    </p:animEffect>
                                    <p:anim calcmode="lin" valueType="num">
                                      <p:cBhvr>
                                        <p:cTn id="80" dur="2278" tmFilter="0,0; 0.14,0.36; 0.43,0.73; 0.71,0.91; 1.0,1.0">
                                          <p:stCondLst>
                                            <p:cond delay="0"/>
                                          </p:stCondLst>
                                        </p:cTn>
                                        <p:tgtEl>
                                          <p:spTgt spid="74"/>
                                        </p:tgtEl>
                                        <p:attrNameLst>
                                          <p:attrName>ppt_x</p:attrName>
                                        </p:attrNameLst>
                                      </p:cBhvr>
                                      <p:tavLst>
                                        <p:tav tm="0">
                                          <p:val>
                                            <p:strVal val="#ppt_x-0.25"/>
                                          </p:val>
                                        </p:tav>
                                        <p:tav tm="100000">
                                          <p:val>
                                            <p:strVal val="#ppt_x"/>
                                          </p:val>
                                        </p:tav>
                                      </p:tavLst>
                                    </p:anim>
                                    <p:anim calcmode="lin" valueType="num">
                                      <p:cBhvr>
                                        <p:cTn id="81" dur="830" tmFilter="0.0,0.0; 0.25,0.07; 0.50,0.2; 0.75,0.467; 1.0,1.0">
                                          <p:stCondLst>
                                            <p:cond delay="0"/>
                                          </p:stCondLst>
                                        </p:cTn>
                                        <p:tgtEl>
                                          <p:spTgt spid="74"/>
                                        </p:tgtEl>
                                        <p:attrNameLst>
                                          <p:attrName>ppt_y</p:attrName>
                                        </p:attrNameLst>
                                      </p:cBhvr>
                                      <p:tavLst>
                                        <p:tav tm="0" fmla="#ppt_y-sin(pi*$)/3">
                                          <p:val>
                                            <p:fltVal val="0.5"/>
                                          </p:val>
                                        </p:tav>
                                        <p:tav tm="100000">
                                          <p:val>
                                            <p:fltVal val="1"/>
                                          </p:val>
                                        </p:tav>
                                      </p:tavLst>
                                    </p:anim>
                                    <p:anim calcmode="lin" valueType="num">
                                      <p:cBhvr>
                                        <p:cTn id="82" dur="830" tmFilter="0, 0; 0.125,0.2665; 0.25,0.4; 0.375,0.465; 0.5,0.5;  0.625,0.535; 0.75,0.6; 0.875,0.7335; 1,1">
                                          <p:stCondLst>
                                            <p:cond delay="830"/>
                                          </p:stCondLst>
                                        </p:cTn>
                                        <p:tgtEl>
                                          <p:spTgt spid="74"/>
                                        </p:tgtEl>
                                        <p:attrNameLst>
                                          <p:attrName>ppt_y</p:attrName>
                                        </p:attrNameLst>
                                      </p:cBhvr>
                                      <p:tavLst>
                                        <p:tav tm="0" fmla="#ppt_y-sin(pi*$)/9">
                                          <p:val>
                                            <p:fltVal val="0"/>
                                          </p:val>
                                        </p:tav>
                                        <p:tav tm="100000">
                                          <p:val>
                                            <p:fltVal val="1"/>
                                          </p:val>
                                        </p:tav>
                                      </p:tavLst>
                                    </p:anim>
                                    <p:anim calcmode="lin" valueType="num">
                                      <p:cBhvr>
                                        <p:cTn id="83" dur="415" tmFilter="0, 0; 0.125,0.2665; 0.25,0.4; 0.375,0.465; 0.5,0.5;  0.625,0.535; 0.75,0.6; 0.875,0.7335; 1,1">
                                          <p:stCondLst>
                                            <p:cond delay="1655"/>
                                          </p:stCondLst>
                                        </p:cTn>
                                        <p:tgtEl>
                                          <p:spTgt spid="74"/>
                                        </p:tgtEl>
                                        <p:attrNameLst>
                                          <p:attrName>ppt_y</p:attrName>
                                        </p:attrNameLst>
                                      </p:cBhvr>
                                      <p:tavLst>
                                        <p:tav tm="0" fmla="#ppt_y-sin(pi*$)/27">
                                          <p:val>
                                            <p:fltVal val="0"/>
                                          </p:val>
                                        </p:tav>
                                        <p:tav tm="100000">
                                          <p:val>
                                            <p:fltVal val="1"/>
                                          </p:val>
                                        </p:tav>
                                      </p:tavLst>
                                    </p:anim>
                                    <p:anim calcmode="lin" valueType="num">
                                      <p:cBhvr>
                                        <p:cTn id="84" dur="205" tmFilter="0, 0; 0.125,0.2665; 0.25,0.4; 0.375,0.465; 0.5,0.5;  0.625,0.535; 0.75,0.6; 0.875,0.7335; 1,1">
                                          <p:stCondLst>
                                            <p:cond delay="2070"/>
                                          </p:stCondLst>
                                        </p:cTn>
                                        <p:tgtEl>
                                          <p:spTgt spid="74"/>
                                        </p:tgtEl>
                                        <p:attrNameLst>
                                          <p:attrName>ppt_y</p:attrName>
                                        </p:attrNameLst>
                                      </p:cBhvr>
                                      <p:tavLst>
                                        <p:tav tm="0" fmla="#ppt_y-sin(pi*$)/81">
                                          <p:val>
                                            <p:fltVal val="0"/>
                                          </p:val>
                                        </p:tav>
                                        <p:tav tm="100000">
                                          <p:val>
                                            <p:fltVal val="1"/>
                                          </p:val>
                                        </p:tav>
                                      </p:tavLst>
                                    </p:anim>
                                    <p:animScale>
                                      <p:cBhvr>
                                        <p:cTn id="85" dur="33">
                                          <p:stCondLst>
                                            <p:cond delay="812"/>
                                          </p:stCondLst>
                                        </p:cTn>
                                        <p:tgtEl>
                                          <p:spTgt spid="74"/>
                                        </p:tgtEl>
                                      </p:cBhvr>
                                      <p:to x="100000" y="60000"/>
                                    </p:animScale>
                                    <p:animScale>
                                      <p:cBhvr>
                                        <p:cTn id="86" dur="207" decel="50000">
                                          <p:stCondLst>
                                            <p:cond delay="845"/>
                                          </p:stCondLst>
                                        </p:cTn>
                                        <p:tgtEl>
                                          <p:spTgt spid="74"/>
                                        </p:tgtEl>
                                      </p:cBhvr>
                                      <p:to x="100000" y="100000"/>
                                    </p:animScale>
                                    <p:animScale>
                                      <p:cBhvr>
                                        <p:cTn id="87" dur="33">
                                          <p:stCondLst>
                                            <p:cond delay="1640"/>
                                          </p:stCondLst>
                                        </p:cTn>
                                        <p:tgtEl>
                                          <p:spTgt spid="74"/>
                                        </p:tgtEl>
                                      </p:cBhvr>
                                      <p:to x="100000" y="80000"/>
                                    </p:animScale>
                                    <p:animScale>
                                      <p:cBhvr>
                                        <p:cTn id="88" dur="207" decel="50000">
                                          <p:stCondLst>
                                            <p:cond delay="1673"/>
                                          </p:stCondLst>
                                        </p:cTn>
                                        <p:tgtEl>
                                          <p:spTgt spid="74"/>
                                        </p:tgtEl>
                                      </p:cBhvr>
                                      <p:to x="100000" y="100000"/>
                                    </p:animScale>
                                    <p:animScale>
                                      <p:cBhvr>
                                        <p:cTn id="89" dur="33">
                                          <p:stCondLst>
                                            <p:cond delay="2052"/>
                                          </p:stCondLst>
                                        </p:cTn>
                                        <p:tgtEl>
                                          <p:spTgt spid="74"/>
                                        </p:tgtEl>
                                      </p:cBhvr>
                                      <p:to x="100000" y="90000"/>
                                    </p:animScale>
                                    <p:animScale>
                                      <p:cBhvr>
                                        <p:cTn id="90" dur="207" decel="50000">
                                          <p:stCondLst>
                                            <p:cond delay="2085"/>
                                          </p:stCondLst>
                                        </p:cTn>
                                        <p:tgtEl>
                                          <p:spTgt spid="74"/>
                                        </p:tgtEl>
                                      </p:cBhvr>
                                      <p:to x="100000" y="100000"/>
                                    </p:animScale>
                                    <p:animScale>
                                      <p:cBhvr>
                                        <p:cTn id="91" dur="33">
                                          <p:stCondLst>
                                            <p:cond delay="2260"/>
                                          </p:stCondLst>
                                        </p:cTn>
                                        <p:tgtEl>
                                          <p:spTgt spid="74"/>
                                        </p:tgtEl>
                                      </p:cBhvr>
                                      <p:to x="100000" y="95000"/>
                                    </p:animScale>
                                    <p:animScale>
                                      <p:cBhvr>
                                        <p:cTn id="92" dur="207" decel="50000">
                                          <p:stCondLst>
                                            <p:cond delay="2293"/>
                                          </p:stCondLst>
                                        </p:cTn>
                                        <p:tgtEl>
                                          <p:spTgt spid="7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3" repeatCount="indefinite" fill="hold" display="0">
                  <p:stCondLst>
                    <p:cond delay="indefinite"/>
                  </p:stCondLst>
                </p:cTn>
                <p:tgtEl>
                  <p:spTgt spid="2237"/>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CF7627-3B20-5FF6-D6FB-1A69686A5B5E}"/>
              </a:ext>
            </a:extLst>
          </p:cNvPr>
          <p:cNvSpPr txBox="1"/>
          <p:nvPr/>
        </p:nvSpPr>
        <p:spPr>
          <a:xfrm>
            <a:off x="3619116" y="1859340"/>
            <a:ext cx="4953769"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Market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FFEEB77B-E029-298D-34D6-365335F603D0}"/>
              </a:ext>
            </a:extLst>
          </p:cNvPr>
          <p:cNvSpPr txBox="1"/>
          <p:nvPr/>
        </p:nvSpPr>
        <p:spPr>
          <a:xfrm>
            <a:off x="2596387" y="3429000"/>
            <a:ext cx="6999226"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Validation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7" name="Straight Connector 6">
            <a:extLst>
              <a:ext uri="{FF2B5EF4-FFF2-40B4-BE49-F238E27FC236}">
                <a16:creationId xmlns:a16="http://schemas.microsoft.com/office/drawing/2014/main" id="{9B8ACA55-B89D-31C0-9A36-A9FF9DA4C799}"/>
              </a:ext>
            </a:extLst>
          </p:cNvPr>
          <p:cNvCxnSpPr/>
          <p:nvPr/>
        </p:nvCxnSpPr>
        <p:spPr>
          <a:xfrm>
            <a:off x="227013" y="7583837"/>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8" name="Group 7">
            <a:extLst>
              <a:ext uri="{FF2B5EF4-FFF2-40B4-BE49-F238E27FC236}">
                <a16:creationId xmlns:a16="http://schemas.microsoft.com/office/drawing/2014/main" id="{4A3C9360-38A6-6A18-BE24-10474FA4FDBC}"/>
              </a:ext>
            </a:extLst>
          </p:cNvPr>
          <p:cNvGrpSpPr/>
          <p:nvPr/>
        </p:nvGrpSpPr>
        <p:grpSpPr>
          <a:xfrm>
            <a:off x="5736000" y="-618152"/>
            <a:ext cx="720000" cy="360000"/>
            <a:chOff x="3832936" y="1926150"/>
            <a:chExt cx="720000" cy="360000"/>
          </a:xfrm>
        </p:grpSpPr>
        <p:sp>
          <p:nvSpPr>
            <p:cNvPr id="9" name="Rectangle: Rounded Corners 8">
              <a:extLst>
                <a:ext uri="{FF2B5EF4-FFF2-40B4-BE49-F238E27FC236}">
                  <a16:creationId xmlns:a16="http://schemas.microsoft.com/office/drawing/2014/main" id="{010D01E0-C7D4-923C-F72B-4D40AEB90F06}"/>
                </a:ext>
              </a:extLst>
            </p:cNvPr>
            <p:cNvSpPr/>
            <p:nvPr/>
          </p:nvSpPr>
          <p:spPr>
            <a:xfrm>
              <a:off x="3832936" y="1926150"/>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Graphic 9" descr="Target Audience outline">
              <a:extLst>
                <a:ext uri="{FF2B5EF4-FFF2-40B4-BE49-F238E27FC236}">
                  <a16:creationId xmlns:a16="http://schemas.microsoft.com/office/drawing/2014/main" id="{69262E8C-7D93-49AC-BCE3-84A68AD0590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16536" y="1929750"/>
              <a:ext cx="352800" cy="352800"/>
            </a:xfrm>
            <a:prstGeom prst="rect">
              <a:avLst/>
            </a:prstGeom>
            <a:effectLst>
              <a:outerShdw blurRad="50800" dist="38100" dir="8100000" algn="tr" rotWithShape="0">
                <a:prstClr val="black">
                  <a:alpha val="50000"/>
                </a:prstClr>
              </a:outerShdw>
            </a:effectLst>
          </p:spPr>
        </p:pic>
      </p:grpSp>
      <p:pic>
        <p:nvPicPr>
          <p:cNvPr id="11" name="Picture 10" descr="A blue and black letter&#10;&#10;AI-generated content may be incorrect.">
            <a:extLst>
              <a:ext uri="{FF2B5EF4-FFF2-40B4-BE49-F238E27FC236}">
                <a16:creationId xmlns:a16="http://schemas.microsoft.com/office/drawing/2014/main" id="{2281B431-58A3-7D82-3813-5BBB73CFCD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7161200"/>
            <a:ext cx="1885504" cy="247099"/>
          </a:xfrm>
          <a:prstGeom prst="rect">
            <a:avLst/>
          </a:prstGeom>
        </p:spPr>
      </p:pic>
      <p:pic>
        <p:nvPicPr>
          <p:cNvPr id="2" name="Graphic 1" descr="Checklist with solid fill">
            <a:extLst>
              <a:ext uri="{FF2B5EF4-FFF2-40B4-BE49-F238E27FC236}">
                <a16:creationId xmlns:a16="http://schemas.microsoft.com/office/drawing/2014/main" id="{D508BEF3-6E5E-87B4-0977-8E4C7AD43326}"/>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2932176" y="0"/>
            <a:ext cx="7047648" cy="7047648"/>
          </a:xfrm>
          <a:prstGeom prst="rect">
            <a:avLst/>
          </a:prstGeom>
        </p:spPr>
      </p:pic>
    </p:spTree>
    <p:extLst>
      <p:ext uri="{BB962C8B-B14F-4D97-AF65-F5344CB8AC3E}">
        <p14:creationId xmlns:p14="http://schemas.microsoft.com/office/powerpoint/2010/main" val="3002584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5C93183-D8A8-FEF2-B6BE-2B5FDFD81115}"/>
              </a:ext>
            </a:extLst>
          </p:cNvPr>
          <p:cNvSpPr txBox="1"/>
          <p:nvPr/>
        </p:nvSpPr>
        <p:spPr>
          <a:xfrm>
            <a:off x="227013" y="188913"/>
            <a:ext cx="1067930"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Market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A71099C2-3B09-2B1B-389A-CBFAA03ED7E1}"/>
              </a:ext>
            </a:extLst>
          </p:cNvPr>
          <p:cNvSpPr txBox="1"/>
          <p:nvPr/>
        </p:nvSpPr>
        <p:spPr>
          <a:xfrm>
            <a:off x="1195008" y="188913"/>
            <a:ext cx="1508888"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Validation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F52C154C-8B84-0D14-E749-359891F4D537}"/>
              </a:ext>
            </a:extLst>
          </p:cNvPr>
          <p:cNvCxnSpPr/>
          <p:nvPr/>
        </p:nvCxnSpPr>
        <p:spPr>
          <a:xfrm>
            <a:off x="227013" y="5573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55372D6C-C5A5-700C-92BD-7935CB5DC4BC}"/>
              </a:ext>
            </a:extLst>
          </p:cNvPr>
          <p:cNvGrpSpPr/>
          <p:nvPr/>
        </p:nvGrpSpPr>
        <p:grpSpPr>
          <a:xfrm>
            <a:off x="5736000" y="139787"/>
            <a:ext cx="720000" cy="360000"/>
            <a:chOff x="3832936" y="1926150"/>
            <a:chExt cx="720000" cy="360000"/>
          </a:xfrm>
        </p:grpSpPr>
        <p:sp>
          <p:nvSpPr>
            <p:cNvPr id="8" name="Rectangle: Rounded Corners 7">
              <a:extLst>
                <a:ext uri="{FF2B5EF4-FFF2-40B4-BE49-F238E27FC236}">
                  <a16:creationId xmlns:a16="http://schemas.microsoft.com/office/drawing/2014/main" id="{A10214E3-2B92-7A5B-0685-A49A558249F5}"/>
                </a:ext>
              </a:extLst>
            </p:cNvPr>
            <p:cNvSpPr/>
            <p:nvPr/>
          </p:nvSpPr>
          <p:spPr>
            <a:xfrm>
              <a:off x="3832936" y="1926150"/>
              <a:ext cx="720000" cy="360000"/>
            </a:xfrm>
            <a:prstGeom prst="roundRect">
              <a:avLst/>
            </a:prstGeom>
            <a:blipFill dpi="0" rotWithShape="0">
              <a:blip r:embed="rId3">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Target Audience outline">
              <a:extLst>
                <a:ext uri="{FF2B5EF4-FFF2-40B4-BE49-F238E27FC236}">
                  <a16:creationId xmlns:a16="http://schemas.microsoft.com/office/drawing/2014/main" id="{A74762DD-022E-B87F-25C8-0F15177356B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16536" y="1929750"/>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D51B6F7D-C5D4-A17E-1FE5-51BF39DB8B2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70247" y="256547"/>
            <a:ext cx="1885504" cy="247099"/>
          </a:xfrm>
          <a:prstGeom prst="rect">
            <a:avLst/>
          </a:prstGeom>
        </p:spPr>
      </p:pic>
      <p:grpSp>
        <p:nvGrpSpPr>
          <p:cNvPr id="12" name="Group 11">
            <a:extLst>
              <a:ext uri="{FF2B5EF4-FFF2-40B4-BE49-F238E27FC236}">
                <a16:creationId xmlns:a16="http://schemas.microsoft.com/office/drawing/2014/main" id="{506C965B-79BF-D72B-9764-19BF815D1C8F}"/>
              </a:ext>
            </a:extLst>
          </p:cNvPr>
          <p:cNvGrpSpPr/>
          <p:nvPr/>
        </p:nvGrpSpPr>
        <p:grpSpPr>
          <a:xfrm>
            <a:off x="-8640005" y="-2638216"/>
            <a:ext cx="7092950" cy="5654258"/>
            <a:chOff x="4809863" y="661608"/>
            <a:chExt cx="7092950" cy="5654258"/>
          </a:xfrm>
        </p:grpSpPr>
        <p:grpSp>
          <p:nvGrpSpPr>
            <p:cNvPr id="13" name="Group 12">
              <a:extLst>
                <a:ext uri="{FF2B5EF4-FFF2-40B4-BE49-F238E27FC236}">
                  <a16:creationId xmlns:a16="http://schemas.microsoft.com/office/drawing/2014/main" id="{CF0009DA-853B-3121-EB69-115C75BF9CA3}"/>
                </a:ext>
              </a:extLst>
            </p:cNvPr>
            <p:cNvGrpSpPr/>
            <p:nvPr/>
          </p:nvGrpSpPr>
          <p:grpSpPr>
            <a:xfrm>
              <a:off x="6191291" y="661608"/>
              <a:ext cx="5352811" cy="2561815"/>
              <a:chOff x="6456000" y="3947332"/>
              <a:chExt cx="5352811" cy="2561815"/>
            </a:xfrm>
          </p:grpSpPr>
          <p:sp>
            <p:nvSpPr>
              <p:cNvPr id="29" name="Partial Circle 28">
                <a:extLst>
                  <a:ext uri="{FF2B5EF4-FFF2-40B4-BE49-F238E27FC236}">
                    <a16:creationId xmlns:a16="http://schemas.microsoft.com/office/drawing/2014/main" id="{DCE41877-D9C5-8FC3-4075-5D2A61A27489}"/>
                  </a:ext>
                </a:extLst>
              </p:cNvPr>
              <p:cNvSpPr>
                <a:spLocks/>
              </p:cNvSpPr>
              <p:nvPr/>
            </p:nvSpPr>
            <p:spPr>
              <a:xfrm>
                <a:off x="6456000" y="3947332"/>
                <a:ext cx="2561814" cy="2561814"/>
              </a:xfrm>
              <a:prstGeom prst="pie">
                <a:avLst>
                  <a:gd name="adj1" fmla="val 0"/>
                  <a:gd name="adj2" fmla="val 9727252"/>
                </a:avLst>
              </a:prstGeom>
              <a:ln/>
              <a:effectLst>
                <a:innerShdw blurRad="114300">
                  <a:prstClr val="black"/>
                </a:innerShdw>
              </a:effectLst>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sz="1400">
                  <a:solidFill>
                    <a:schemeClr val="tx1"/>
                  </a:solidFill>
                </a:endParaRPr>
              </a:p>
            </p:txBody>
          </p:sp>
          <p:sp>
            <p:nvSpPr>
              <p:cNvPr id="30" name="Partial Circle 29">
                <a:extLst>
                  <a:ext uri="{FF2B5EF4-FFF2-40B4-BE49-F238E27FC236}">
                    <a16:creationId xmlns:a16="http://schemas.microsoft.com/office/drawing/2014/main" id="{30B300FE-09A1-20AB-C472-5A4F1DDE35C5}"/>
                  </a:ext>
                </a:extLst>
              </p:cNvPr>
              <p:cNvSpPr>
                <a:spLocks/>
              </p:cNvSpPr>
              <p:nvPr/>
            </p:nvSpPr>
            <p:spPr>
              <a:xfrm>
                <a:off x="6456000" y="3947332"/>
                <a:ext cx="2561814" cy="2561814"/>
              </a:xfrm>
              <a:prstGeom prst="pie">
                <a:avLst>
                  <a:gd name="adj1" fmla="val 9772304"/>
                  <a:gd name="adj2" fmla="val 17443534"/>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dirty="0">
                  <a:solidFill>
                    <a:schemeClr val="tx1"/>
                  </a:solidFill>
                </a:endParaRPr>
              </a:p>
            </p:txBody>
          </p:sp>
          <p:sp>
            <p:nvSpPr>
              <p:cNvPr id="31" name="Partial Circle 30">
                <a:extLst>
                  <a:ext uri="{FF2B5EF4-FFF2-40B4-BE49-F238E27FC236}">
                    <a16:creationId xmlns:a16="http://schemas.microsoft.com/office/drawing/2014/main" id="{9B44BCD6-E565-918A-5B5E-485742E2B0AC}"/>
                  </a:ext>
                </a:extLst>
              </p:cNvPr>
              <p:cNvSpPr>
                <a:spLocks/>
              </p:cNvSpPr>
              <p:nvPr/>
            </p:nvSpPr>
            <p:spPr>
              <a:xfrm>
                <a:off x="6456000" y="3947333"/>
                <a:ext cx="2561814" cy="2561814"/>
              </a:xfrm>
              <a:prstGeom prst="pie">
                <a:avLst>
                  <a:gd name="adj1" fmla="val 17449773"/>
                  <a:gd name="adj2" fmla="val 21577243"/>
                </a:avLst>
              </a:prstGeom>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dirty="0">
                  <a:solidFill>
                    <a:schemeClr val="tx1"/>
                  </a:solidFill>
                </a:endParaRPr>
              </a:p>
            </p:txBody>
          </p:sp>
          <p:sp>
            <p:nvSpPr>
              <p:cNvPr id="32" name="Oval 31">
                <a:extLst>
                  <a:ext uri="{FF2B5EF4-FFF2-40B4-BE49-F238E27FC236}">
                    <a16:creationId xmlns:a16="http://schemas.microsoft.com/office/drawing/2014/main" id="{41101721-8F8A-83F4-DC55-3596B08F79FB}"/>
                  </a:ext>
                </a:extLst>
              </p:cNvPr>
              <p:cNvSpPr>
                <a:spLocks/>
              </p:cNvSpPr>
              <p:nvPr/>
            </p:nvSpPr>
            <p:spPr>
              <a:xfrm>
                <a:off x="7405953" y="4897285"/>
                <a:ext cx="648000" cy="648000"/>
              </a:xfrm>
              <a:prstGeom prst="ellipse">
                <a:avLst/>
              </a:prstGeom>
              <a:gradFill>
                <a:gsLst>
                  <a:gs pos="0">
                    <a:schemeClr val="tx1">
                      <a:lumMod val="50000"/>
                      <a:lumOff val="50000"/>
                    </a:schemeClr>
                  </a:gs>
                  <a:gs pos="50000">
                    <a:schemeClr val="tx1">
                      <a:lumMod val="75000"/>
                      <a:lumOff val="25000"/>
                    </a:schemeClr>
                  </a:gs>
                  <a:gs pos="100000">
                    <a:schemeClr val="tx1">
                      <a:lumMod val="85000"/>
                      <a:lumOff val="15000"/>
                    </a:schemeClr>
                  </a:gs>
                </a:gsLst>
              </a:gradFill>
              <a:ln/>
            </p:spPr>
            <p:style>
              <a:lnRef idx="0">
                <a:schemeClr val="dk1"/>
              </a:lnRef>
              <a:fillRef idx="3">
                <a:schemeClr val="dk1"/>
              </a:fillRef>
              <a:effectRef idx="3">
                <a:schemeClr val="dk1"/>
              </a:effectRef>
              <a:fontRef idx="minor">
                <a:schemeClr val="lt1"/>
              </a:fontRef>
            </p:style>
            <p:txBody>
              <a:bodyPr rtlCol="0" anchor="ctr"/>
              <a:lstStyle/>
              <a:p>
                <a:pPr algn="ctr"/>
                <a:r>
                  <a:rPr lang="en-US" sz="900" dirty="0">
                    <a:solidFill>
                      <a:schemeClr val="bg1"/>
                    </a:solidFill>
                    <a:effectLst>
                      <a:outerShdw blurRad="50800" dist="38100" dir="8100000" algn="tr" rotWithShape="0">
                        <a:prstClr val="black">
                          <a:alpha val="40000"/>
                        </a:prstClr>
                      </a:outerShdw>
                    </a:effectLst>
                    <a:latin typeface="Arial Black" panose="020B0A04020102020204" pitchFamily="34" charset="0"/>
                  </a:rPr>
                  <a:t>Q1</a:t>
                </a:r>
                <a:endParaRPr lang="en-GB" sz="900" dirty="0">
                  <a:solidFill>
                    <a:schemeClr val="bg1"/>
                  </a:solidFill>
                  <a:effectLst>
                    <a:outerShdw blurRad="50800" dist="38100" dir="8100000" algn="tr" rotWithShape="0">
                      <a:prstClr val="black">
                        <a:alpha val="40000"/>
                      </a:prstClr>
                    </a:outerShdw>
                  </a:effectLst>
                  <a:latin typeface="Arial Black" panose="020B0A04020102020204" pitchFamily="34" charset="0"/>
                </a:endParaRPr>
              </a:p>
            </p:txBody>
          </p:sp>
          <p:sp>
            <p:nvSpPr>
              <p:cNvPr id="33" name="TextBox 32">
                <a:extLst>
                  <a:ext uri="{FF2B5EF4-FFF2-40B4-BE49-F238E27FC236}">
                    <a16:creationId xmlns:a16="http://schemas.microsoft.com/office/drawing/2014/main" id="{93529ADB-4762-4F6E-6775-8A546897A9AF}"/>
                  </a:ext>
                </a:extLst>
              </p:cNvPr>
              <p:cNvSpPr txBox="1">
                <a:spLocks/>
              </p:cNvSpPr>
              <p:nvPr/>
            </p:nvSpPr>
            <p:spPr>
              <a:xfrm>
                <a:off x="6708077" y="4610772"/>
                <a:ext cx="978544" cy="276999"/>
              </a:xfrm>
              <a:prstGeom prst="rect">
                <a:avLst/>
              </a:prstGeom>
              <a:noFill/>
            </p:spPr>
            <p:txBody>
              <a:bodyPr wrap="square" rtlCol="0">
                <a:spAutoFit/>
              </a:bodyPr>
              <a:lstStyle/>
              <a:p>
                <a:pPr algn="ctr"/>
                <a:r>
                  <a:rPr lang="en-US" sz="1200" b="1" dirty="0">
                    <a:solidFill>
                      <a:schemeClr val="bg1"/>
                    </a:solidFill>
                    <a:latin typeface="+mj-lt"/>
                  </a:rPr>
                  <a:t>35.5%</a:t>
                </a:r>
                <a:endParaRPr lang="en-GB" sz="1200" b="1" dirty="0">
                  <a:solidFill>
                    <a:schemeClr val="bg1"/>
                  </a:solidFill>
                  <a:latin typeface="+mj-lt"/>
                </a:endParaRPr>
              </a:p>
            </p:txBody>
          </p:sp>
          <p:sp>
            <p:nvSpPr>
              <p:cNvPr id="34" name="TextBox 33">
                <a:extLst>
                  <a:ext uri="{FF2B5EF4-FFF2-40B4-BE49-F238E27FC236}">
                    <a16:creationId xmlns:a16="http://schemas.microsoft.com/office/drawing/2014/main" id="{655172C0-0DB2-3001-4ECF-3C90FC166829}"/>
                  </a:ext>
                </a:extLst>
              </p:cNvPr>
              <p:cNvSpPr txBox="1">
                <a:spLocks/>
              </p:cNvSpPr>
              <p:nvPr/>
            </p:nvSpPr>
            <p:spPr>
              <a:xfrm>
                <a:off x="7951849" y="4610772"/>
                <a:ext cx="978544" cy="276999"/>
              </a:xfrm>
              <a:prstGeom prst="rect">
                <a:avLst/>
              </a:prstGeom>
              <a:noFill/>
            </p:spPr>
            <p:txBody>
              <a:bodyPr wrap="square" rtlCol="0">
                <a:spAutoFit/>
              </a:bodyPr>
              <a:lstStyle/>
              <a:p>
                <a:pPr algn="ctr"/>
                <a:r>
                  <a:rPr lang="en-US" sz="1200" b="1" dirty="0">
                    <a:solidFill>
                      <a:schemeClr val="bg1"/>
                    </a:solidFill>
                    <a:latin typeface="+mj-lt"/>
                  </a:rPr>
                  <a:t>19.4%</a:t>
                </a:r>
                <a:endParaRPr lang="en-GB" sz="1200" b="1" dirty="0">
                  <a:solidFill>
                    <a:schemeClr val="bg1"/>
                  </a:solidFill>
                  <a:latin typeface="+mj-lt"/>
                </a:endParaRPr>
              </a:p>
            </p:txBody>
          </p:sp>
          <p:sp>
            <p:nvSpPr>
              <p:cNvPr id="35" name="TextBox 34">
                <a:extLst>
                  <a:ext uri="{FF2B5EF4-FFF2-40B4-BE49-F238E27FC236}">
                    <a16:creationId xmlns:a16="http://schemas.microsoft.com/office/drawing/2014/main" id="{C68D8F77-7520-B917-CEAF-9D9C06F7278C}"/>
                  </a:ext>
                </a:extLst>
              </p:cNvPr>
              <p:cNvSpPr txBox="1">
                <a:spLocks/>
              </p:cNvSpPr>
              <p:nvPr/>
            </p:nvSpPr>
            <p:spPr>
              <a:xfrm>
                <a:off x="7405953" y="5724987"/>
                <a:ext cx="978544" cy="276999"/>
              </a:xfrm>
              <a:prstGeom prst="rect">
                <a:avLst/>
              </a:prstGeom>
              <a:noFill/>
            </p:spPr>
            <p:txBody>
              <a:bodyPr wrap="square" rtlCol="0">
                <a:spAutoFit/>
              </a:bodyPr>
              <a:lstStyle/>
              <a:p>
                <a:pPr algn="ctr"/>
                <a:r>
                  <a:rPr lang="en-US" sz="1200" b="1" dirty="0">
                    <a:solidFill>
                      <a:schemeClr val="bg1"/>
                    </a:solidFill>
                    <a:latin typeface="+mj-lt"/>
                  </a:rPr>
                  <a:t>45.2%</a:t>
                </a:r>
                <a:endParaRPr lang="en-GB" sz="1200" b="1" dirty="0">
                  <a:solidFill>
                    <a:schemeClr val="bg1"/>
                  </a:solidFill>
                  <a:latin typeface="+mj-lt"/>
                </a:endParaRPr>
              </a:p>
            </p:txBody>
          </p:sp>
          <p:grpSp>
            <p:nvGrpSpPr>
              <p:cNvPr id="36" name="Group 35">
                <a:extLst>
                  <a:ext uri="{FF2B5EF4-FFF2-40B4-BE49-F238E27FC236}">
                    <a16:creationId xmlns:a16="http://schemas.microsoft.com/office/drawing/2014/main" id="{3F725233-AC53-9675-B9C6-C4AD7FBF18D5}"/>
                  </a:ext>
                </a:extLst>
              </p:cNvPr>
              <p:cNvGrpSpPr/>
              <p:nvPr/>
            </p:nvGrpSpPr>
            <p:grpSpPr>
              <a:xfrm>
                <a:off x="9195621" y="4386767"/>
                <a:ext cx="2613190" cy="1694890"/>
                <a:chOff x="3122810" y="1163257"/>
                <a:chExt cx="2613190" cy="1694890"/>
              </a:xfrm>
            </p:grpSpPr>
            <p:grpSp>
              <p:nvGrpSpPr>
                <p:cNvPr id="37" name="Group 36">
                  <a:extLst>
                    <a:ext uri="{FF2B5EF4-FFF2-40B4-BE49-F238E27FC236}">
                      <a16:creationId xmlns:a16="http://schemas.microsoft.com/office/drawing/2014/main" id="{827FDD9A-DA88-556A-F804-DEC11D967918}"/>
                    </a:ext>
                  </a:extLst>
                </p:cNvPr>
                <p:cNvGrpSpPr/>
                <p:nvPr/>
              </p:nvGrpSpPr>
              <p:grpSpPr>
                <a:xfrm>
                  <a:off x="3122810" y="1163257"/>
                  <a:ext cx="2613190" cy="409846"/>
                  <a:chOff x="3122810" y="1163257"/>
                  <a:chExt cx="2613190" cy="409846"/>
                </a:xfrm>
              </p:grpSpPr>
              <p:sp>
                <p:nvSpPr>
                  <p:cNvPr id="44" name="Oval 43">
                    <a:extLst>
                      <a:ext uri="{FF2B5EF4-FFF2-40B4-BE49-F238E27FC236}">
                        <a16:creationId xmlns:a16="http://schemas.microsoft.com/office/drawing/2014/main" id="{9C36DDFB-6C26-7295-698E-0EC0A227862F}"/>
                      </a:ext>
                    </a:extLst>
                  </p:cNvPr>
                  <p:cNvSpPr/>
                  <p:nvPr/>
                </p:nvSpPr>
                <p:spPr>
                  <a:xfrm>
                    <a:off x="3122810" y="1163257"/>
                    <a:ext cx="409846" cy="409846"/>
                  </a:xfrm>
                  <a:prstGeom prst="ellipse">
                    <a:avLst/>
                  </a:prstGeom>
                  <a:ln/>
                  <a:effectLst>
                    <a:innerShdw blurRad="114300">
                      <a:prstClr val="black"/>
                    </a:innerShdw>
                  </a:effectLst>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sz="1400">
                      <a:solidFill>
                        <a:schemeClr val="tx1"/>
                      </a:solidFill>
                    </a:endParaRPr>
                  </a:p>
                </p:txBody>
              </p:sp>
              <p:sp>
                <p:nvSpPr>
                  <p:cNvPr id="45" name="TextBox 44">
                    <a:extLst>
                      <a:ext uri="{FF2B5EF4-FFF2-40B4-BE49-F238E27FC236}">
                        <a16:creationId xmlns:a16="http://schemas.microsoft.com/office/drawing/2014/main" id="{5FDB2297-2C60-AA14-148C-DA7053BFD355}"/>
                      </a:ext>
                    </a:extLst>
                  </p:cNvPr>
                  <p:cNvSpPr txBox="1"/>
                  <p:nvPr/>
                </p:nvSpPr>
                <p:spPr>
                  <a:xfrm>
                    <a:off x="3532656" y="1186621"/>
                    <a:ext cx="2203344" cy="261610"/>
                  </a:xfrm>
                  <a:prstGeom prst="rect">
                    <a:avLst/>
                  </a:prstGeom>
                  <a:noFill/>
                </p:spPr>
                <p:txBody>
                  <a:bodyPr wrap="square" rtlCol="0">
                    <a:spAutoFit/>
                  </a:bodyPr>
                  <a:lstStyle/>
                  <a:p>
                    <a:r>
                      <a:rPr lang="en-US" sz="1100" dirty="0">
                        <a:solidFill>
                          <a:schemeClr val="bg1"/>
                        </a:solidFill>
                      </a:rPr>
                      <a:t>3-5 glasses</a:t>
                    </a:r>
                    <a:endParaRPr lang="en-GB" sz="1100" dirty="0">
                      <a:solidFill>
                        <a:schemeClr val="bg1"/>
                      </a:solidFill>
                    </a:endParaRPr>
                  </a:p>
                </p:txBody>
              </p:sp>
            </p:grpSp>
            <p:grpSp>
              <p:nvGrpSpPr>
                <p:cNvPr id="38" name="Group 37">
                  <a:extLst>
                    <a:ext uri="{FF2B5EF4-FFF2-40B4-BE49-F238E27FC236}">
                      <a16:creationId xmlns:a16="http://schemas.microsoft.com/office/drawing/2014/main" id="{2EFFFDE4-CC1F-FE0A-25DE-D6907A99E545}"/>
                    </a:ext>
                  </a:extLst>
                </p:cNvPr>
                <p:cNvGrpSpPr/>
                <p:nvPr/>
              </p:nvGrpSpPr>
              <p:grpSpPr>
                <a:xfrm>
                  <a:off x="3122810" y="1793915"/>
                  <a:ext cx="2613190" cy="409846"/>
                  <a:chOff x="3122810" y="1793915"/>
                  <a:chExt cx="2613190" cy="409846"/>
                </a:xfrm>
              </p:grpSpPr>
              <p:sp>
                <p:nvSpPr>
                  <p:cNvPr id="42" name="Oval 41">
                    <a:extLst>
                      <a:ext uri="{FF2B5EF4-FFF2-40B4-BE49-F238E27FC236}">
                        <a16:creationId xmlns:a16="http://schemas.microsoft.com/office/drawing/2014/main" id="{09964835-F85E-BE55-E011-FF0FE6EE943A}"/>
                      </a:ext>
                    </a:extLst>
                  </p:cNvPr>
                  <p:cNvSpPr/>
                  <p:nvPr/>
                </p:nvSpPr>
                <p:spPr>
                  <a:xfrm>
                    <a:off x="3122810" y="1793915"/>
                    <a:ext cx="409846" cy="409846"/>
                  </a:xfrm>
                  <a:prstGeom prst="ellipse">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tx1"/>
                      </a:solidFill>
                    </a:endParaRPr>
                  </a:p>
                </p:txBody>
              </p:sp>
              <p:sp>
                <p:nvSpPr>
                  <p:cNvPr id="43" name="TextBox 42">
                    <a:extLst>
                      <a:ext uri="{FF2B5EF4-FFF2-40B4-BE49-F238E27FC236}">
                        <a16:creationId xmlns:a16="http://schemas.microsoft.com/office/drawing/2014/main" id="{97CB062B-6D3E-E698-5656-AF19C9F55B36}"/>
                      </a:ext>
                    </a:extLst>
                  </p:cNvPr>
                  <p:cNvSpPr txBox="1"/>
                  <p:nvPr/>
                </p:nvSpPr>
                <p:spPr>
                  <a:xfrm>
                    <a:off x="3532656" y="1842463"/>
                    <a:ext cx="2203344" cy="261610"/>
                  </a:xfrm>
                  <a:prstGeom prst="rect">
                    <a:avLst/>
                  </a:prstGeom>
                  <a:noFill/>
                </p:spPr>
                <p:txBody>
                  <a:bodyPr wrap="square" rtlCol="0">
                    <a:spAutoFit/>
                  </a:bodyPr>
                  <a:lstStyle/>
                  <a:p>
                    <a:r>
                      <a:rPr lang="en-US" sz="1100" dirty="0">
                        <a:solidFill>
                          <a:schemeClr val="bg1"/>
                        </a:solidFill>
                      </a:rPr>
                      <a:t>6-8 glasses</a:t>
                    </a:r>
                    <a:endParaRPr lang="en-GB" sz="1100" dirty="0">
                      <a:solidFill>
                        <a:schemeClr val="bg1"/>
                      </a:solidFill>
                    </a:endParaRPr>
                  </a:p>
                </p:txBody>
              </p:sp>
            </p:grpSp>
            <p:grpSp>
              <p:nvGrpSpPr>
                <p:cNvPr id="39" name="Group 38">
                  <a:extLst>
                    <a:ext uri="{FF2B5EF4-FFF2-40B4-BE49-F238E27FC236}">
                      <a16:creationId xmlns:a16="http://schemas.microsoft.com/office/drawing/2014/main" id="{B4A5CBFA-818E-2B32-259F-606F6D39B976}"/>
                    </a:ext>
                  </a:extLst>
                </p:cNvPr>
                <p:cNvGrpSpPr/>
                <p:nvPr/>
              </p:nvGrpSpPr>
              <p:grpSpPr>
                <a:xfrm>
                  <a:off x="3122810" y="2448301"/>
                  <a:ext cx="2613190" cy="409846"/>
                  <a:chOff x="3122810" y="2448301"/>
                  <a:chExt cx="2613190" cy="409846"/>
                </a:xfrm>
              </p:grpSpPr>
              <p:sp>
                <p:nvSpPr>
                  <p:cNvPr id="40" name="Oval 39">
                    <a:extLst>
                      <a:ext uri="{FF2B5EF4-FFF2-40B4-BE49-F238E27FC236}">
                        <a16:creationId xmlns:a16="http://schemas.microsoft.com/office/drawing/2014/main" id="{B375A8C9-5BCB-8624-ECE5-AFC3721C68C8}"/>
                      </a:ext>
                    </a:extLst>
                  </p:cNvPr>
                  <p:cNvSpPr/>
                  <p:nvPr/>
                </p:nvSpPr>
                <p:spPr>
                  <a:xfrm>
                    <a:off x="3122810" y="2448301"/>
                    <a:ext cx="409846" cy="409846"/>
                  </a:xfrm>
                  <a:prstGeom prst="ellipse">
                    <a:avLst/>
                  </a:prstGeom>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a:solidFill>
                        <a:schemeClr val="tx1"/>
                      </a:solidFill>
                    </a:endParaRPr>
                  </a:p>
                </p:txBody>
              </p:sp>
              <p:sp>
                <p:nvSpPr>
                  <p:cNvPr id="41" name="TextBox 40">
                    <a:extLst>
                      <a:ext uri="{FF2B5EF4-FFF2-40B4-BE49-F238E27FC236}">
                        <a16:creationId xmlns:a16="http://schemas.microsoft.com/office/drawing/2014/main" id="{7E8A648A-D637-B0EA-9502-8DAADC0DD219}"/>
                      </a:ext>
                    </a:extLst>
                  </p:cNvPr>
                  <p:cNvSpPr txBox="1"/>
                  <p:nvPr/>
                </p:nvSpPr>
                <p:spPr>
                  <a:xfrm>
                    <a:off x="3532656" y="2498305"/>
                    <a:ext cx="2203344" cy="261610"/>
                  </a:xfrm>
                  <a:prstGeom prst="rect">
                    <a:avLst/>
                  </a:prstGeom>
                  <a:noFill/>
                </p:spPr>
                <p:txBody>
                  <a:bodyPr wrap="square" rtlCol="0">
                    <a:spAutoFit/>
                  </a:bodyPr>
                  <a:lstStyle/>
                  <a:p>
                    <a:r>
                      <a:rPr lang="en-US" sz="1100" dirty="0">
                        <a:solidFill>
                          <a:schemeClr val="bg1"/>
                        </a:solidFill>
                      </a:rPr>
                      <a:t>More than 8 glasses</a:t>
                    </a:r>
                    <a:endParaRPr lang="en-GB" sz="1100" dirty="0">
                      <a:solidFill>
                        <a:schemeClr val="bg1"/>
                      </a:solidFill>
                    </a:endParaRPr>
                  </a:p>
                </p:txBody>
              </p:sp>
            </p:grpSp>
          </p:grpSp>
        </p:grpSp>
        <p:grpSp>
          <p:nvGrpSpPr>
            <p:cNvPr id="14" name="Group 13">
              <a:extLst>
                <a:ext uri="{FF2B5EF4-FFF2-40B4-BE49-F238E27FC236}">
                  <a16:creationId xmlns:a16="http://schemas.microsoft.com/office/drawing/2014/main" id="{D7D9AA04-9439-D658-AF19-8547B6DCB3ED}"/>
                </a:ext>
              </a:extLst>
            </p:cNvPr>
            <p:cNvGrpSpPr/>
            <p:nvPr/>
          </p:nvGrpSpPr>
          <p:grpSpPr>
            <a:xfrm>
              <a:off x="4809863" y="3790434"/>
              <a:ext cx="7092950" cy="2525432"/>
              <a:chOff x="4782147" y="3790378"/>
              <a:chExt cx="7092950" cy="2525432"/>
            </a:xfrm>
          </p:grpSpPr>
          <p:grpSp>
            <p:nvGrpSpPr>
              <p:cNvPr id="15" name="Group 14">
                <a:extLst>
                  <a:ext uri="{FF2B5EF4-FFF2-40B4-BE49-F238E27FC236}">
                    <a16:creationId xmlns:a16="http://schemas.microsoft.com/office/drawing/2014/main" id="{41D70992-FFA0-5D8E-5B8A-928E55CE7BDA}"/>
                  </a:ext>
                </a:extLst>
              </p:cNvPr>
              <p:cNvGrpSpPr/>
              <p:nvPr/>
            </p:nvGrpSpPr>
            <p:grpSpPr>
              <a:xfrm>
                <a:off x="4782147" y="3790378"/>
                <a:ext cx="2191308" cy="1681264"/>
                <a:chOff x="-294382" y="3795287"/>
                <a:chExt cx="2203344" cy="1681264"/>
              </a:xfrm>
            </p:grpSpPr>
            <p:sp>
              <p:nvSpPr>
                <p:cNvPr id="25" name="TextBox 24">
                  <a:extLst>
                    <a:ext uri="{FF2B5EF4-FFF2-40B4-BE49-F238E27FC236}">
                      <a16:creationId xmlns:a16="http://schemas.microsoft.com/office/drawing/2014/main" id="{88032F7A-7573-A2AC-AC2E-ADEE0C9D11E8}"/>
                    </a:ext>
                  </a:extLst>
                </p:cNvPr>
                <p:cNvSpPr txBox="1"/>
                <p:nvPr/>
              </p:nvSpPr>
              <p:spPr>
                <a:xfrm>
                  <a:off x="-294382" y="3795287"/>
                  <a:ext cx="2203344" cy="261610"/>
                </a:xfrm>
                <a:prstGeom prst="rect">
                  <a:avLst/>
                </a:prstGeom>
                <a:noFill/>
              </p:spPr>
              <p:txBody>
                <a:bodyPr wrap="square" rtlCol="0">
                  <a:spAutoFit/>
                </a:bodyPr>
                <a:lstStyle/>
                <a:p>
                  <a:pPr algn="r"/>
                  <a:r>
                    <a:rPr lang="en-US" sz="1100" dirty="0">
                      <a:solidFill>
                        <a:schemeClr val="bg1"/>
                      </a:solidFill>
                    </a:rPr>
                    <a:t>Very easy</a:t>
                  </a:r>
                  <a:endParaRPr lang="en-GB" sz="1100" dirty="0">
                    <a:solidFill>
                      <a:schemeClr val="bg1"/>
                    </a:solidFill>
                  </a:endParaRPr>
                </a:p>
              </p:txBody>
            </p:sp>
            <p:sp>
              <p:nvSpPr>
                <p:cNvPr id="26" name="TextBox 25">
                  <a:extLst>
                    <a:ext uri="{FF2B5EF4-FFF2-40B4-BE49-F238E27FC236}">
                      <a16:creationId xmlns:a16="http://schemas.microsoft.com/office/drawing/2014/main" id="{391700FC-2AE1-35F6-E9B8-0F14F174852D}"/>
                    </a:ext>
                  </a:extLst>
                </p:cNvPr>
                <p:cNvSpPr txBox="1"/>
                <p:nvPr/>
              </p:nvSpPr>
              <p:spPr>
                <a:xfrm>
                  <a:off x="-294382" y="4254857"/>
                  <a:ext cx="2203344" cy="261610"/>
                </a:xfrm>
                <a:prstGeom prst="rect">
                  <a:avLst/>
                </a:prstGeom>
                <a:noFill/>
              </p:spPr>
              <p:txBody>
                <a:bodyPr wrap="square" rtlCol="0">
                  <a:spAutoFit/>
                </a:bodyPr>
                <a:lstStyle/>
                <a:p>
                  <a:pPr algn="r"/>
                  <a:r>
                    <a:rPr lang="en-US" sz="1100" dirty="0">
                      <a:solidFill>
                        <a:schemeClr val="bg1"/>
                      </a:solidFill>
                    </a:rPr>
                    <a:t>Sometimes tricky</a:t>
                  </a:r>
                  <a:endParaRPr lang="en-GB" sz="1100" dirty="0">
                    <a:solidFill>
                      <a:schemeClr val="bg1"/>
                    </a:solidFill>
                  </a:endParaRPr>
                </a:p>
              </p:txBody>
            </p:sp>
            <p:sp>
              <p:nvSpPr>
                <p:cNvPr id="27" name="TextBox 26">
                  <a:extLst>
                    <a:ext uri="{FF2B5EF4-FFF2-40B4-BE49-F238E27FC236}">
                      <a16:creationId xmlns:a16="http://schemas.microsoft.com/office/drawing/2014/main" id="{E941D2D9-0AE3-1EA9-748A-DC645B01DAC5}"/>
                    </a:ext>
                  </a:extLst>
                </p:cNvPr>
                <p:cNvSpPr txBox="1"/>
                <p:nvPr/>
              </p:nvSpPr>
              <p:spPr>
                <a:xfrm>
                  <a:off x="-294382" y="4755371"/>
                  <a:ext cx="2203344" cy="261610"/>
                </a:xfrm>
                <a:prstGeom prst="rect">
                  <a:avLst/>
                </a:prstGeom>
                <a:noFill/>
              </p:spPr>
              <p:txBody>
                <a:bodyPr wrap="square" rtlCol="0">
                  <a:spAutoFit/>
                </a:bodyPr>
                <a:lstStyle/>
                <a:p>
                  <a:pPr algn="r"/>
                  <a:r>
                    <a:rPr lang="en-US" sz="1100" dirty="0">
                      <a:solidFill>
                        <a:schemeClr val="bg1"/>
                      </a:solidFill>
                    </a:rPr>
                    <a:t>Usually difficult</a:t>
                  </a:r>
                  <a:endParaRPr lang="en-GB" sz="1100" dirty="0">
                    <a:solidFill>
                      <a:schemeClr val="bg1"/>
                    </a:solidFill>
                  </a:endParaRPr>
                </a:p>
              </p:txBody>
            </p:sp>
            <p:sp>
              <p:nvSpPr>
                <p:cNvPr id="28" name="TextBox 27">
                  <a:extLst>
                    <a:ext uri="{FF2B5EF4-FFF2-40B4-BE49-F238E27FC236}">
                      <a16:creationId xmlns:a16="http://schemas.microsoft.com/office/drawing/2014/main" id="{F10A5384-24B1-42D2-DD57-5F7017E9ECE8}"/>
                    </a:ext>
                  </a:extLst>
                </p:cNvPr>
                <p:cNvSpPr txBox="1"/>
                <p:nvPr/>
              </p:nvSpPr>
              <p:spPr>
                <a:xfrm>
                  <a:off x="-294382" y="5214941"/>
                  <a:ext cx="2203344" cy="261610"/>
                </a:xfrm>
                <a:prstGeom prst="rect">
                  <a:avLst/>
                </a:prstGeom>
                <a:noFill/>
              </p:spPr>
              <p:txBody>
                <a:bodyPr wrap="square" rtlCol="0">
                  <a:spAutoFit/>
                </a:bodyPr>
                <a:lstStyle/>
                <a:p>
                  <a:pPr algn="r"/>
                  <a:r>
                    <a:rPr lang="en-US" sz="1100" dirty="0">
                      <a:solidFill>
                        <a:schemeClr val="bg1"/>
                      </a:solidFill>
                    </a:rPr>
                    <a:t>Rarely drink outside</a:t>
                  </a:r>
                  <a:endParaRPr lang="en-GB" sz="1100" dirty="0">
                    <a:solidFill>
                      <a:schemeClr val="bg1"/>
                    </a:solidFill>
                  </a:endParaRPr>
                </a:p>
              </p:txBody>
            </p:sp>
          </p:grpSp>
          <p:sp>
            <p:nvSpPr>
              <p:cNvPr id="16" name="Rectangle 15">
                <a:extLst>
                  <a:ext uri="{FF2B5EF4-FFF2-40B4-BE49-F238E27FC236}">
                    <a16:creationId xmlns:a16="http://schemas.microsoft.com/office/drawing/2014/main" id="{066C78E7-BAB3-0846-1BFC-57FA8F026124}"/>
                  </a:ext>
                </a:extLst>
              </p:cNvPr>
              <p:cNvSpPr/>
              <p:nvPr/>
            </p:nvSpPr>
            <p:spPr>
              <a:xfrm>
                <a:off x="6981037" y="3850258"/>
                <a:ext cx="1087021"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endParaRPr>
              </a:p>
            </p:txBody>
          </p:sp>
          <p:sp>
            <p:nvSpPr>
              <p:cNvPr id="17" name="Rectangle 16">
                <a:extLst>
                  <a:ext uri="{FF2B5EF4-FFF2-40B4-BE49-F238E27FC236}">
                    <a16:creationId xmlns:a16="http://schemas.microsoft.com/office/drawing/2014/main" id="{7E3EC1E8-AC59-A30A-EFAF-E9B083A14A83}"/>
                  </a:ext>
                </a:extLst>
              </p:cNvPr>
              <p:cNvSpPr/>
              <p:nvPr/>
            </p:nvSpPr>
            <p:spPr>
              <a:xfrm>
                <a:off x="6981037" y="4315571"/>
                <a:ext cx="2366596"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endParaRPr>
              </a:p>
            </p:txBody>
          </p:sp>
          <p:sp>
            <p:nvSpPr>
              <p:cNvPr id="18" name="Rectangle 17">
                <a:extLst>
                  <a:ext uri="{FF2B5EF4-FFF2-40B4-BE49-F238E27FC236}">
                    <a16:creationId xmlns:a16="http://schemas.microsoft.com/office/drawing/2014/main" id="{E709A4B9-B6F4-CF2D-29A7-6B949335D645}"/>
                  </a:ext>
                </a:extLst>
              </p:cNvPr>
              <p:cNvSpPr/>
              <p:nvPr/>
            </p:nvSpPr>
            <p:spPr>
              <a:xfrm>
                <a:off x="6981037" y="4780884"/>
                <a:ext cx="4297590"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endParaRPr>
              </a:p>
            </p:txBody>
          </p:sp>
          <p:sp>
            <p:nvSpPr>
              <p:cNvPr id="19" name="Rectangle 18">
                <a:extLst>
                  <a:ext uri="{FF2B5EF4-FFF2-40B4-BE49-F238E27FC236}">
                    <a16:creationId xmlns:a16="http://schemas.microsoft.com/office/drawing/2014/main" id="{1A0AD071-CB91-1BD0-6CA2-85F2CA1B6D07}"/>
                  </a:ext>
                </a:extLst>
              </p:cNvPr>
              <p:cNvSpPr/>
              <p:nvPr/>
            </p:nvSpPr>
            <p:spPr>
              <a:xfrm>
                <a:off x="6981037" y="5246197"/>
                <a:ext cx="635421"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endParaRPr>
              </a:p>
            </p:txBody>
          </p:sp>
          <p:sp>
            <p:nvSpPr>
              <p:cNvPr id="20" name="TextBox 19">
                <a:extLst>
                  <a:ext uri="{FF2B5EF4-FFF2-40B4-BE49-F238E27FC236}">
                    <a16:creationId xmlns:a16="http://schemas.microsoft.com/office/drawing/2014/main" id="{4E759C76-D07A-248A-B730-50A513669FCF}"/>
                  </a:ext>
                </a:extLst>
              </p:cNvPr>
              <p:cNvSpPr txBox="1"/>
              <p:nvPr/>
            </p:nvSpPr>
            <p:spPr>
              <a:xfrm>
                <a:off x="8075290" y="3830704"/>
                <a:ext cx="602997" cy="261610"/>
              </a:xfrm>
              <a:prstGeom prst="rect">
                <a:avLst/>
              </a:prstGeom>
              <a:noFill/>
            </p:spPr>
            <p:txBody>
              <a:bodyPr wrap="square" rtlCol="0">
                <a:spAutoFit/>
              </a:bodyPr>
              <a:lstStyle/>
              <a:p>
                <a:r>
                  <a:rPr lang="en-US" sz="1100" b="1" dirty="0">
                    <a:solidFill>
                      <a:schemeClr val="bg1"/>
                    </a:solidFill>
                  </a:rPr>
                  <a:t>16.1</a:t>
                </a:r>
                <a:r>
                  <a:rPr lang="en-US" sz="1000" b="1" dirty="0">
                    <a:solidFill>
                      <a:schemeClr val="bg1"/>
                    </a:solidFill>
                  </a:rPr>
                  <a:t>%</a:t>
                </a:r>
                <a:endParaRPr lang="en-GB" sz="1050" b="1" dirty="0">
                  <a:solidFill>
                    <a:schemeClr val="bg1"/>
                  </a:solidFill>
                </a:endParaRPr>
              </a:p>
            </p:txBody>
          </p:sp>
          <p:sp>
            <p:nvSpPr>
              <p:cNvPr id="21" name="TextBox 20">
                <a:extLst>
                  <a:ext uri="{FF2B5EF4-FFF2-40B4-BE49-F238E27FC236}">
                    <a16:creationId xmlns:a16="http://schemas.microsoft.com/office/drawing/2014/main" id="{FAE53921-08FC-A9BD-140A-28142FF9FF09}"/>
                  </a:ext>
                </a:extLst>
              </p:cNvPr>
              <p:cNvSpPr txBox="1"/>
              <p:nvPr/>
            </p:nvSpPr>
            <p:spPr>
              <a:xfrm>
                <a:off x="9353987" y="4304944"/>
                <a:ext cx="589037" cy="253916"/>
              </a:xfrm>
              <a:prstGeom prst="rect">
                <a:avLst/>
              </a:prstGeom>
              <a:noFill/>
            </p:spPr>
            <p:txBody>
              <a:bodyPr wrap="square" rtlCol="0">
                <a:spAutoFit/>
              </a:bodyPr>
              <a:lstStyle/>
              <a:p>
                <a:r>
                  <a:rPr lang="en-US" sz="1050" b="1" dirty="0">
                    <a:solidFill>
                      <a:schemeClr val="bg1"/>
                    </a:solidFill>
                  </a:rPr>
                  <a:t>35.5</a:t>
                </a:r>
                <a:r>
                  <a:rPr lang="en-US" sz="1000" b="1" dirty="0">
                    <a:solidFill>
                      <a:schemeClr val="bg1"/>
                    </a:solidFill>
                  </a:rPr>
                  <a:t>%</a:t>
                </a:r>
                <a:endParaRPr lang="en-GB" sz="1600" b="1" dirty="0">
                  <a:solidFill>
                    <a:schemeClr val="bg1"/>
                  </a:solidFill>
                </a:endParaRPr>
              </a:p>
            </p:txBody>
          </p:sp>
          <p:sp>
            <p:nvSpPr>
              <p:cNvPr id="22" name="TextBox 21">
                <a:extLst>
                  <a:ext uri="{FF2B5EF4-FFF2-40B4-BE49-F238E27FC236}">
                    <a16:creationId xmlns:a16="http://schemas.microsoft.com/office/drawing/2014/main" id="{A0DEAC5E-67BC-9D50-910F-19E74F1DB553}"/>
                  </a:ext>
                </a:extLst>
              </p:cNvPr>
              <p:cNvSpPr txBox="1"/>
              <p:nvPr/>
            </p:nvSpPr>
            <p:spPr>
              <a:xfrm>
                <a:off x="11283417" y="4764393"/>
                <a:ext cx="591680" cy="276999"/>
              </a:xfrm>
              <a:prstGeom prst="rect">
                <a:avLst/>
              </a:prstGeom>
              <a:noFill/>
            </p:spPr>
            <p:txBody>
              <a:bodyPr wrap="square" rtlCol="0">
                <a:spAutoFit/>
              </a:bodyPr>
              <a:lstStyle/>
              <a:p>
                <a:r>
                  <a:rPr lang="en-US" sz="1200" b="1" dirty="0">
                    <a:solidFill>
                      <a:schemeClr val="bg1"/>
                    </a:solidFill>
                  </a:rPr>
                  <a:t>64.5</a:t>
                </a:r>
                <a:r>
                  <a:rPr lang="en-US" sz="1100" b="1" dirty="0">
                    <a:solidFill>
                      <a:schemeClr val="bg1"/>
                    </a:solidFill>
                  </a:rPr>
                  <a:t>%</a:t>
                </a:r>
                <a:endParaRPr lang="en-GB" sz="1200" b="1" dirty="0">
                  <a:solidFill>
                    <a:schemeClr val="bg1"/>
                  </a:solidFill>
                </a:endParaRPr>
              </a:p>
            </p:txBody>
          </p:sp>
          <p:sp>
            <p:nvSpPr>
              <p:cNvPr id="23" name="TextBox 22">
                <a:extLst>
                  <a:ext uri="{FF2B5EF4-FFF2-40B4-BE49-F238E27FC236}">
                    <a16:creationId xmlns:a16="http://schemas.microsoft.com/office/drawing/2014/main" id="{DE50D19D-5DF1-342F-8F39-4FE873EB600B}"/>
                  </a:ext>
                </a:extLst>
              </p:cNvPr>
              <p:cNvSpPr txBox="1"/>
              <p:nvPr/>
            </p:nvSpPr>
            <p:spPr>
              <a:xfrm>
                <a:off x="7624041" y="5223842"/>
                <a:ext cx="521260" cy="276999"/>
              </a:xfrm>
              <a:prstGeom prst="rect">
                <a:avLst/>
              </a:prstGeom>
              <a:noFill/>
            </p:spPr>
            <p:txBody>
              <a:bodyPr wrap="square" rtlCol="0">
                <a:spAutoFit/>
              </a:bodyPr>
              <a:lstStyle/>
              <a:p>
                <a:r>
                  <a:rPr lang="en-US" sz="1200" b="1" dirty="0">
                    <a:solidFill>
                      <a:schemeClr val="bg1"/>
                    </a:solidFill>
                  </a:rPr>
                  <a:t>9.7</a:t>
                </a:r>
                <a:r>
                  <a:rPr lang="en-US" sz="1100" b="1" dirty="0">
                    <a:solidFill>
                      <a:schemeClr val="bg1"/>
                    </a:solidFill>
                  </a:rPr>
                  <a:t>%</a:t>
                </a:r>
                <a:endParaRPr lang="en-GB" sz="1200" b="1" dirty="0">
                  <a:solidFill>
                    <a:schemeClr val="bg1"/>
                  </a:solidFill>
                </a:endParaRPr>
              </a:p>
            </p:txBody>
          </p:sp>
          <p:sp>
            <p:nvSpPr>
              <p:cNvPr id="24" name="Oval 23">
                <a:extLst>
                  <a:ext uri="{FF2B5EF4-FFF2-40B4-BE49-F238E27FC236}">
                    <a16:creationId xmlns:a16="http://schemas.microsoft.com/office/drawing/2014/main" id="{F1867F6E-11A1-B678-576A-F61D73BD0676}"/>
                  </a:ext>
                </a:extLst>
              </p:cNvPr>
              <p:cNvSpPr>
                <a:spLocks/>
              </p:cNvSpPr>
              <p:nvPr/>
            </p:nvSpPr>
            <p:spPr>
              <a:xfrm>
                <a:off x="6973455" y="5669602"/>
                <a:ext cx="642678" cy="646208"/>
              </a:xfrm>
              <a:prstGeom prst="ellipse">
                <a:avLst/>
              </a:prstGeom>
              <a:gradFill>
                <a:gsLst>
                  <a:gs pos="0">
                    <a:schemeClr val="tx1">
                      <a:lumMod val="50000"/>
                      <a:lumOff val="50000"/>
                    </a:schemeClr>
                  </a:gs>
                  <a:gs pos="50000">
                    <a:schemeClr val="tx1">
                      <a:lumMod val="75000"/>
                      <a:lumOff val="25000"/>
                    </a:schemeClr>
                  </a:gs>
                  <a:gs pos="100000">
                    <a:schemeClr val="tx1">
                      <a:lumMod val="85000"/>
                      <a:lumOff val="15000"/>
                    </a:schemeClr>
                  </a:gs>
                </a:gsLst>
              </a:gradFill>
              <a:ln/>
            </p:spPr>
            <p:style>
              <a:lnRef idx="0">
                <a:schemeClr val="dk1"/>
              </a:lnRef>
              <a:fillRef idx="3">
                <a:schemeClr val="dk1"/>
              </a:fillRef>
              <a:effectRef idx="3">
                <a:schemeClr val="dk1"/>
              </a:effectRef>
              <a:fontRef idx="minor">
                <a:schemeClr val="lt1"/>
              </a:fontRef>
            </p:style>
            <p:txBody>
              <a:bodyPr rtlCol="0" anchor="ctr"/>
              <a:lstStyle/>
              <a:p>
                <a:pPr algn="ctr"/>
                <a:r>
                  <a:rPr lang="en-US" sz="900" dirty="0">
                    <a:solidFill>
                      <a:schemeClr val="bg1"/>
                    </a:solidFill>
                    <a:effectLst>
                      <a:outerShdw blurRad="50800" dist="38100" dir="8100000" algn="tr" rotWithShape="0">
                        <a:prstClr val="black">
                          <a:alpha val="40000"/>
                        </a:prstClr>
                      </a:outerShdw>
                    </a:effectLst>
                    <a:latin typeface="Arial Black" panose="020B0A04020102020204" pitchFamily="34" charset="0"/>
                  </a:rPr>
                  <a:t>Q2</a:t>
                </a:r>
                <a:endParaRPr lang="en-GB" sz="900" dirty="0">
                  <a:solidFill>
                    <a:schemeClr val="bg1"/>
                  </a:solidFill>
                  <a:effectLst>
                    <a:outerShdw blurRad="50800" dist="38100" dir="8100000" algn="tr" rotWithShape="0">
                      <a:prstClr val="black">
                        <a:alpha val="40000"/>
                      </a:prstClr>
                    </a:outerShdw>
                  </a:effectLst>
                  <a:latin typeface="Arial Black" panose="020B0A04020102020204" pitchFamily="34" charset="0"/>
                </a:endParaRPr>
              </a:p>
            </p:txBody>
          </p:sp>
        </p:grpSp>
      </p:grpSp>
      <p:grpSp>
        <p:nvGrpSpPr>
          <p:cNvPr id="112" name="Group 111">
            <a:extLst>
              <a:ext uri="{FF2B5EF4-FFF2-40B4-BE49-F238E27FC236}">
                <a16:creationId xmlns:a16="http://schemas.microsoft.com/office/drawing/2014/main" id="{BA3202E3-60CE-6FF2-E69C-13FBEECCA7E9}"/>
              </a:ext>
            </a:extLst>
          </p:cNvPr>
          <p:cNvGrpSpPr/>
          <p:nvPr/>
        </p:nvGrpSpPr>
        <p:grpSpPr>
          <a:xfrm>
            <a:off x="791471" y="9610225"/>
            <a:ext cx="4139093" cy="2557424"/>
            <a:chOff x="16732201" y="6363643"/>
            <a:chExt cx="4139093" cy="2557424"/>
          </a:xfrm>
        </p:grpSpPr>
        <p:sp>
          <p:nvSpPr>
            <p:cNvPr id="11" name="Oval 10">
              <a:extLst>
                <a:ext uri="{FF2B5EF4-FFF2-40B4-BE49-F238E27FC236}">
                  <a16:creationId xmlns:a16="http://schemas.microsoft.com/office/drawing/2014/main" id="{D616EA30-A5D6-89FB-C524-04086AD0DA81}"/>
                </a:ext>
              </a:extLst>
            </p:cNvPr>
            <p:cNvSpPr>
              <a:spLocks/>
            </p:cNvSpPr>
            <p:nvPr/>
          </p:nvSpPr>
          <p:spPr>
            <a:xfrm>
              <a:off x="16732201" y="6672403"/>
              <a:ext cx="648000" cy="648000"/>
            </a:xfrm>
            <a:prstGeom prst="ellipse">
              <a:avLst/>
            </a:prstGeom>
            <a:gradFill>
              <a:gsLst>
                <a:gs pos="0">
                  <a:schemeClr val="tx1">
                    <a:lumMod val="50000"/>
                    <a:lumOff val="50000"/>
                  </a:schemeClr>
                </a:gs>
                <a:gs pos="50000">
                  <a:schemeClr val="tx1">
                    <a:lumMod val="75000"/>
                    <a:lumOff val="25000"/>
                  </a:schemeClr>
                </a:gs>
                <a:gs pos="100000">
                  <a:schemeClr val="tx1">
                    <a:lumMod val="85000"/>
                    <a:lumOff val="15000"/>
                  </a:schemeClr>
                </a:gs>
              </a:gsLst>
            </a:gradFill>
            <a:ln/>
          </p:spPr>
          <p:style>
            <a:lnRef idx="0">
              <a:schemeClr val="dk1"/>
            </a:lnRef>
            <a:fillRef idx="3">
              <a:schemeClr val="dk1"/>
            </a:fillRef>
            <a:effectRef idx="3">
              <a:schemeClr val="dk1"/>
            </a:effectRef>
            <a:fontRef idx="minor">
              <a:schemeClr val="lt1"/>
            </a:fontRef>
          </p:style>
          <p:txBody>
            <a:bodyPr rtlCol="0" anchor="ctr"/>
            <a:lstStyle/>
            <a:p>
              <a:pPr algn="ctr"/>
              <a:r>
                <a:rPr lang="en-US" sz="900" dirty="0">
                  <a:solidFill>
                    <a:schemeClr val="bg1"/>
                  </a:solidFill>
                  <a:effectLst>
                    <a:outerShdw blurRad="50800" dist="38100" dir="8100000" algn="tr" rotWithShape="0">
                      <a:prstClr val="black">
                        <a:alpha val="40000"/>
                      </a:prstClr>
                    </a:outerShdw>
                  </a:effectLst>
                  <a:latin typeface="Arial Black" panose="020B0A04020102020204" pitchFamily="34" charset="0"/>
                </a:rPr>
                <a:t>Q7</a:t>
              </a:r>
              <a:endParaRPr lang="en-GB" sz="900" dirty="0">
                <a:solidFill>
                  <a:schemeClr val="bg1"/>
                </a:solidFill>
                <a:effectLst>
                  <a:outerShdw blurRad="50800" dist="38100" dir="8100000" algn="tr" rotWithShape="0">
                    <a:prstClr val="black">
                      <a:alpha val="40000"/>
                    </a:prstClr>
                  </a:outerShdw>
                </a:effectLst>
                <a:latin typeface="Arial Black" panose="020B0A04020102020204" pitchFamily="34" charset="0"/>
              </a:endParaRPr>
            </a:p>
          </p:txBody>
        </p:sp>
        <p:sp>
          <p:nvSpPr>
            <p:cNvPr id="46" name="Oval 45">
              <a:extLst>
                <a:ext uri="{FF2B5EF4-FFF2-40B4-BE49-F238E27FC236}">
                  <a16:creationId xmlns:a16="http://schemas.microsoft.com/office/drawing/2014/main" id="{A3CE4E49-7194-5052-C523-9E3431138682}"/>
                </a:ext>
              </a:extLst>
            </p:cNvPr>
            <p:cNvSpPr/>
            <p:nvPr/>
          </p:nvSpPr>
          <p:spPr>
            <a:xfrm>
              <a:off x="18330934" y="6900538"/>
              <a:ext cx="409846" cy="409846"/>
            </a:xfrm>
            <a:prstGeom prst="ellipse">
              <a:avLst/>
            </a:prstGeom>
            <a:gradFill>
              <a:gsLst>
                <a:gs pos="2000">
                  <a:srgbClr val="FFB3B3"/>
                </a:gs>
                <a:gs pos="33000">
                  <a:srgbClr val="FF0000"/>
                </a:gs>
                <a:gs pos="78000">
                  <a:srgbClr val="C00000"/>
                </a:gs>
              </a:gsLst>
            </a:gradFill>
            <a:ln/>
            <a:effectLst>
              <a:innerShdw blurRad="114300">
                <a:prstClr val="black"/>
              </a:innerShdw>
            </a:effectLst>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sz="1400" dirty="0">
                <a:solidFill>
                  <a:schemeClr val="tx1"/>
                </a:solidFill>
              </a:endParaRPr>
            </a:p>
          </p:txBody>
        </p:sp>
        <p:sp>
          <p:nvSpPr>
            <p:cNvPr id="48" name="Oval 47">
              <a:extLst>
                <a:ext uri="{FF2B5EF4-FFF2-40B4-BE49-F238E27FC236}">
                  <a16:creationId xmlns:a16="http://schemas.microsoft.com/office/drawing/2014/main" id="{DB19FC00-3684-2D49-0BA1-6E9E38E97254}"/>
                </a:ext>
              </a:extLst>
            </p:cNvPr>
            <p:cNvSpPr/>
            <p:nvPr/>
          </p:nvSpPr>
          <p:spPr>
            <a:xfrm>
              <a:off x="18330934" y="7437433"/>
              <a:ext cx="409846" cy="409846"/>
            </a:xfrm>
            <a:prstGeom prst="ellipse">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tx1"/>
                </a:solidFill>
              </a:endParaRPr>
            </a:p>
          </p:txBody>
        </p:sp>
        <p:sp>
          <p:nvSpPr>
            <p:cNvPr id="49" name="TextBox 48">
              <a:extLst>
                <a:ext uri="{FF2B5EF4-FFF2-40B4-BE49-F238E27FC236}">
                  <a16:creationId xmlns:a16="http://schemas.microsoft.com/office/drawing/2014/main" id="{510CADDB-ACE8-1646-5E2A-8D92D7790A17}"/>
                </a:ext>
              </a:extLst>
            </p:cNvPr>
            <p:cNvSpPr txBox="1"/>
            <p:nvPr/>
          </p:nvSpPr>
          <p:spPr>
            <a:xfrm>
              <a:off x="18667950" y="7499004"/>
              <a:ext cx="2203344" cy="261610"/>
            </a:xfrm>
            <a:prstGeom prst="rect">
              <a:avLst/>
            </a:prstGeom>
            <a:noFill/>
          </p:spPr>
          <p:txBody>
            <a:bodyPr wrap="square" rtlCol="0">
              <a:spAutoFit/>
            </a:bodyPr>
            <a:lstStyle/>
            <a:p>
              <a:r>
                <a:rPr lang="en-US" sz="1100" dirty="0">
                  <a:solidFill>
                    <a:schemeClr val="bg1"/>
                  </a:solidFill>
                </a:rPr>
                <a:t>Health benefits</a:t>
              </a:r>
              <a:endParaRPr lang="en-GB" sz="1100" dirty="0">
                <a:solidFill>
                  <a:schemeClr val="bg1"/>
                </a:solidFill>
              </a:endParaRPr>
            </a:p>
          </p:txBody>
        </p:sp>
        <p:sp>
          <p:nvSpPr>
            <p:cNvPr id="50" name="Oval 49">
              <a:extLst>
                <a:ext uri="{FF2B5EF4-FFF2-40B4-BE49-F238E27FC236}">
                  <a16:creationId xmlns:a16="http://schemas.microsoft.com/office/drawing/2014/main" id="{93379D0E-540A-BABE-5195-F642306E6A9E}"/>
                </a:ext>
              </a:extLst>
            </p:cNvPr>
            <p:cNvSpPr/>
            <p:nvPr/>
          </p:nvSpPr>
          <p:spPr>
            <a:xfrm>
              <a:off x="18330934" y="7974328"/>
              <a:ext cx="409846" cy="409846"/>
            </a:xfrm>
            <a:prstGeom prst="ellipse">
              <a:avLst/>
            </a:prstGeom>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a:solidFill>
                  <a:schemeClr val="tx1"/>
                </a:solidFill>
              </a:endParaRPr>
            </a:p>
          </p:txBody>
        </p:sp>
        <p:sp>
          <p:nvSpPr>
            <p:cNvPr id="51" name="TextBox 50">
              <a:extLst>
                <a:ext uri="{FF2B5EF4-FFF2-40B4-BE49-F238E27FC236}">
                  <a16:creationId xmlns:a16="http://schemas.microsoft.com/office/drawing/2014/main" id="{C2760228-D8A9-B1E1-022E-FE590FC65D2C}"/>
                </a:ext>
              </a:extLst>
            </p:cNvPr>
            <p:cNvSpPr txBox="1"/>
            <p:nvPr/>
          </p:nvSpPr>
          <p:spPr>
            <a:xfrm>
              <a:off x="18667950" y="8031936"/>
              <a:ext cx="2203344" cy="261610"/>
            </a:xfrm>
            <a:prstGeom prst="rect">
              <a:avLst/>
            </a:prstGeom>
            <a:noFill/>
          </p:spPr>
          <p:txBody>
            <a:bodyPr wrap="square" rtlCol="0">
              <a:spAutoFit/>
            </a:bodyPr>
            <a:lstStyle/>
            <a:p>
              <a:r>
                <a:rPr lang="en-US" sz="1100" dirty="0">
                  <a:solidFill>
                    <a:schemeClr val="bg1"/>
                  </a:solidFill>
                </a:rPr>
                <a:t>Convenience</a:t>
              </a:r>
              <a:endParaRPr lang="en-GB" sz="1100" dirty="0">
                <a:solidFill>
                  <a:schemeClr val="bg1"/>
                </a:solidFill>
              </a:endParaRPr>
            </a:p>
          </p:txBody>
        </p:sp>
        <p:sp>
          <p:nvSpPr>
            <p:cNvPr id="52" name="Oval 51">
              <a:extLst>
                <a:ext uri="{FF2B5EF4-FFF2-40B4-BE49-F238E27FC236}">
                  <a16:creationId xmlns:a16="http://schemas.microsoft.com/office/drawing/2014/main" id="{9251AABB-82A8-05AC-8B00-619A7AFAF71B}"/>
                </a:ext>
              </a:extLst>
            </p:cNvPr>
            <p:cNvSpPr/>
            <p:nvPr/>
          </p:nvSpPr>
          <p:spPr>
            <a:xfrm>
              <a:off x="18330934" y="8511221"/>
              <a:ext cx="409846" cy="409846"/>
            </a:xfrm>
            <a:prstGeom prst="ellipse">
              <a:avLst/>
            </a:prstGeom>
            <a:gradFill>
              <a:gsLst>
                <a:gs pos="0">
                  <a:srgbClr val="FF1DFF"/>
                </a:gs>
                <a:gs pos="82000">
                  <a:srgbClr val="7E007E"/>
                </a:gs>
                <a:gs pos="51000">
                  <a:srgbClr val="990099"/>
                </a:gs>
              </a:gsLst>
            </a:gradFill>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dirty="0">
                <a:solidFill>
                  <a:schemeClr val="tx1"/>
                </a:solidFill>
              </a:endParaRPr>
            </a:p>
          </p:txBody>
        </p:sp>
        <p:sp>
          <p:nvSpPr>
            <p:cNvPr id="53" name="TextBox 52">
              <a:extLst>
                <a:ext uri="{FF2B5EF4-FFF2-40B4-BE49-F238E27FC236}">
                  <a16:creationId xmlns:a16="http://schemas.microsoft.com/office/drawing/2014/main" id="{8561F9A1-12C7-A855-0759-5B706B5201C2}"/>
                </a:ext>
              </a:extLst>
            </p:cNvPr>
            <p:cNvSpPr txBox="1"/>
            <p:nvPr/>
          </p:nvSpPr>
          <p:spPr>
            <a:xfrm>
              <a:off x="18667950" y="8564867"/>
              <a:ext cx="2203344" cy="261610"/>
            </a:xfrm>
            <a:prstGeom prst="rect">
              <a:avLst/>
            </a:prstGeom>
            <a:noFill/>
          </p:spPr>
          <p:txBody>
            <a:bodyPr wrap="square" rtlCol="0">
              <a:spAutoFit/>
            </a:bodyPr>
            <a:lstStyle/>
            <a:p>
              <a:r>
                <a:rPr lang="en-US" sz="1100" dirty="0">
                  <a:solidFill>
                    <a:schemeClr val="bg1"/>
                  </a:solidFill>
                </a:rPr>
                <a:t>Sustainability</a:t>
              </a:r>
              <a:endParaRPr lang="en-GB" sz="1100" dirty="0">
                <a:solidFill>
                  <a:schemeClr val="bg1"/>
                </a:solidFill>
              </a:endParaRPr>
            </a:p>
          </p:txBody>
        </p:sp>
        <p:sp>
          <p:nvSpPr>
            <p:cNvPr id="54" name="Oval 53">
              <a:extLst>
                <a:ext uri="{FF2B5EF4-FFF2-40B4-BE49-F238E27FC236}">
                  <a16:creationId xmlns:a16="http://schemas.microsoft.com/office/drawing/2014/main" id="{1ACA7FE7-1AE8-7B5D-60CC-F240CE1F6204}"/>
                </a:ext>
              </a:extLst>
            </p:cNvPr>
            <p:cNvSpPr/>
            <p:nvPr/>
          </p:nvSpPr>
          <p:spPr>
            <a:xfrm>
              <a:off x="18330934" y="6363643"/>
              <a:ext cx="409846" cy="409846"/>
            </a:xfrm>
            <a:prstGeom prst="ellipse">
              <a:avLst/>
            </a:prstGeom>
            <a:gradFill>
              <a:gsLst>
                <a:gs pos="0">
                  <a:srgbClr val="FFBF61"/>
                </a:gs>
                <a:gs pos="100000">
                  <a:srgbClr val="DE8400"/>
                </a:gs>
                <a:gs pos="62000">
                  <a:srgbClr val="FF9900"/>
                </a:gs>
              </a:gsLst>
            </a:gradFill>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sz="1400" dirty="0">
                <a:solidFill>
                  <a:schemeClr val="tx1"/>
                </a:solidFill>
              </a:endParaRPr>
            </a:p>
          </p:txBody>
        </p:sp>
        <p:sp>
          <p:nvSpPr>
            <p:cNvPr id="55" name="TextBox 54">
              <a:extLst>
                <a:ext uri="{FF2B5EF4-FFF2-40B4-BE49-F238E27FC236}">
                  <a16:creationId xmlns:a16="http://schemas.microsoft.com/office/drawing/2014/main" id="{E64ABB02-C5DC-B3BC-2493-6F6122ADD02C}"/>
                </a:ext>
              </a:extLst>
            </p:cNvPr>
            <p:cNvSpPr txBox="1"/>
            <p:nvPr/>
          </p:nvSpPr>
          <p:spPr>
            <a:xfrm>
              <a:off x="18667950" y="6433140"/>
              <a:ext cx="2203344" cy="261610"/>
            </a:xfrm>
            <a:prstGeom prst="rect">
              <a:avLst/>
            </a:prstGeom>
            <a:noFill/>
          </p:spPr>
          <p:txBody>
            <a:bodyPr wrap="square" rtlCol="0">
              <a:spAutoFit/>
            </a:bodyPr>
            <a:lstStyle/>
            <a:p>
              <a:r>
                <a:rPr lang="en-US" sz="1100" dirty="0">
                  <a:solidFill>
                    <a:schemeClr val="bg1"/>
                  </a:solidFill>
                </a:rPr>
                <a:t>Price</a:t>
              </a:r>
              <a:endParaRPr lang="en-GB" sz="1100" dirty="0">
                <a:solidFill>
                  <a:schemeClr val="bg1"/>
                </a:solidFill>
              </a:endParaRPr>
            </a:p>
          </p:txBody>
        </p:sp>
      </p:grpSp>
      <p:grpSp>
        <p:nvGrpSpPr>
          <p:cNvPr id="86" name="Group 85">
            <a:extLst>
              <a:ext uri="{FF2B5EF4-FFF2-40B4-BE49-F238E27FC236}">
                <a16:creationId xmlns:a16="http://schemas.microsoft.com/office/drawing/2014/main" id="{BFEC4604-5E31-C127-E073-CC61B93508BA}"/>
              </a:ext>
            </a:extLst>
          </p:cNvPr>
          <p:cNvGrpSpPr/>
          <p:nvPr/>
        </p:nvGrpSpPr>
        <p:grpSpPr>
          <a:xfrm>
            <a:off x="-8934635" y="11181431"/>
            <a:ext cx="6000085" cy="1262884"/>
            <a:chOff x="417348" y="3107718"/>
            <a:chExt cx="6290620" cy="1262884"/>
          </a:xfrm>
        </p:grpSpPr>
        <p:sp>
          <p:nvSpPr>
            <p:cNvPr id="63" name="Rectangle 62">
              <a:extLst>
                <a:ext uri="{FF2B5EF4-FFF2-40B4-BE49-F238E27FC236}">
                  <a16:creationId xmlns:a16="http://schemas.microsoft.com/office/drawing/2014/main" id="{D06F17B4-85B6-FFE5-AF45-643FFE3CC3B3}"/>
                </a:ext>
              </a:extLst>
            </p:cNvPr>
            <p:cNvSpPr/>
            <p:nvPr/>
          </p:nvSpPr>
          <p:spPr>
            <a:xfrm>
              <a:off x="2662960" y="3139227"/>
              <a:ext cx="3491541"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latin typeface="Arial" panose="020B0604020202020204" pitchFamily="34" charset="0"/>
                <a:cs typeface="Arial" panose="020B0604020202020204" pitchFamily="34" charset="0"/>
              </a:endParaRPr>
            </a:p>
          </p:txBody>
        </p:sp>
        <p:sp>
          <p:nvSpPr>
            <p:cNvPr id="64" name="Rectangle 63">
              <a:extLst>
                <a:ext uri="{FF2B5EF4-FFF2-40B4-BE49-F238E27FC236}">
                  <a16:creationId xmlns:a16="http://schemas.microsoft.com/office/drawing/2014/main" id="{8BFC6603-C3A8-4ECC-57DC-75624C9946A7}"/>
                </a:ext>
              </a:extLst>
            </p:cNvPr>
            <p:cNvSpPr/>
            <p:nvPr/>
          </p:nvSpPr>
          <p:spPr>
            <a:xfrm>
              <a:off x="2662960" y="3604540"/>
              <a:ext cx="1220020"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latin typeface="Arial" panose="020B0604020202020204" pitchFamily="34" charset="0"/>
                <a:cs typeface="Arial" panose="020B0604020202020204" pitchFamily="34" charset="0"/>
              </a:endParaRPr>
            </a:p>
          </p:txBody>
        </p:sp>
        <p:sp>
          <p:nvSpPr>
            <p:cNvPr id="65" name="Rectangle 64">
              <a:extLst>
                <a:ext uri="{FF2B5EF4-FFF2-40B4-BE49-F238E27FC236}">
                  <a16:creationId xmlns:a16="http://schemas.microsoft.com/office/drawing/2014/main" id="{86CC7619-6CAF-9778-56FC-1D9AE1173998}"/>
                </a:ext>
              </a:extLst>
            </p:cNvPr>
            <p:cNvSpPr/>
            <p:nvPr/>
          </p:nvSpPr>
          <p:spPr>
            <a:xfrm>
              <a:off x="2662960" y="4069853"/>
              <a:ext cx="275075"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9BA9CEE0-2276-E97A-1199-345E02847CA5}"/>
                </a:ext>
              </a:extLst>
            </p:cNvPr>
            <p:cNvSpPr txBox="1"/>
            <p:nvPr/>
          </p:nvSpPr>
          <p:spPr>
            <a:xfrm>
              <a:off x="6104971" y="3119673"/>
              <a:ext cx="602997" cy="261610"/>
            </a:xfrm>
            <a:prstGeom prst="rect">
              <a:avLst/>
            </a:prstGeom>
            <a:noFill/>
          </p:spPr>
          <p:txBody>
            <a:bodyPr wrap="square" rtlCol="0">
              <a:spAutoFit/>
            </a:bodyPr>
            <a:lstStyle/>
            <a:p>
              <a:r>
                <a:rPr lang="en-US" sz="1100" b="1" dirty="0">
                  <a:solidFill>
                    <a:schemeClr val="bg1"/>
                  </a:solidFill>
                  <a:latin typeface="Arial" panose="020B0604020202020204" pitchFamily="34" charset="0"/>
                  <a:cs typeface="Arial" panose="020B0604020202020204" pitchFamily="34" charset="0"/>
                </a:rPr>
                <a:t>74.2</a:t>
              </a:r>
              <a:r>
                <a:rPr lang="en-US" sz="1000" b="1" dirty="0">
                  <a:solidFill>
                    <a:schemeClr val="bg1"/>
                  </a:solidFill>
                  <a:latin typeface="Arial" panose="020B0604020202020204" pitchFamily="34" charset="0"/>
                  <a:cs typeface="Arial" panose="020B0604020202020204" pitchFamily="34" charset="0"/>
                </a:rPr>
                <a:t>%</a:t>
              </a:r>
              <a:endParaRPr lang="en-GB" sz="1050" b="1" dirty="0">
                <a:solidFill>
                  <a:schemeClr val="bg1"/>
                </a:solidFill>
                <a:latin typeface="Arial" panose="020B0604020202020204" pitchFamily="34" charset="0"/>
                <a:cs typeface="Arial" panose="020B0604020202020204" pitchFamily="34" charset="0"/>
              </a:endParaRPr>
            </a:p>
          </p:txBody>
        </p:sp>
        <p:sp>
          <p:nvSpPr>
            <p:cNvPr id="68" name="TextBox 67">
              <a:extLst>
                <a:ext uri="{FF2B5EF4-FFF2-40B4-BE49-F238E27FC236}">
                  <a16:creationId xmlns:a16="http://schemas.microsoft.com/office/drawing/2014/main" id="{1C8DB640-C225-962E-2116-5F5944AE0BA6}"/>
                </a:ext>
              </a:extLst>
            </p:cNvPr>
            <p:cNvSpPr txBox="1"/>
            <p:nvPr/>
          </p:nvSpPr>
          <p:spPr>
            <a:xfrm>
              <a:off x="3834569" y="3593913"/>
              <a:ext cx="589037" cy="253916"/>
            </a:xfrm>
            <a:prstGeom prst="rect">
              <a:avLst/>
            </a:prstGeom>
            <a:noFill/>
          </p:spPr>
          <p:txBody>
            <a:bodyPr wrap="square" rtlCol="0">
              <a:spAutoFit/>
            </a:bodyPr>
            <a:lstStyle/>
            <a:p>
              <a:r>
                <a:rPr lang="en-US" sz="1050" b="1" dirty="0">
                  <a:solidFill>
                    <a:schemeClr val="bg1"/>
                  </a:solidFill>
                  <a:latin typeface="Arial" panose="020B0604020202020204" pitchFamily="34" charset="0"/>
                  <a:cs typeface="Arial" panose="020B0604020202020204" pitchFamily="34" charset="0"/>
                </a:rPr>
                <a:t>25.8</a:t>
              </a:r>
              <a:r>
                <a:rPr lang="en-US" sz="1000" b="1" dirty="0">
                  <a:solidFill>
                    <a:schemeClr val="bg1"/>
                  </a:solidFill>
                  <a:latin typeface="Arial" panose="020B0604020202020204" pitchFamily="34" charset="0"/>
                  <a:cs typeface="Arial" panose="020B0604020202020204" pitchFamily="34" charset="0"/>
                </a:rPr>
                <a:t>%</a:t>
              </a:r>
              <a:endParaRPr lang="en-GB" sz="1600" b="1" dirty="0">
                <a:solidFill>
                  <a:schemeClr val="bg1"/>
                </a:solidFill>
                <a:latin typeface="Arial" panose="020B0604020202020204" pitchFamily="34" charset="0"/>
                <a:cs typeface="Arial" panose="020B0604020202020204" pitchFamily="34" charset="0"/>
              </a:endParaRPr>
            </a:p>
          </p:txBody>
        </p:sp>
        <p:sp>
          <p:nvSpPr>
            <p:cNvPr id="69" name="TextBox 68">
              <a:extLst>
                <a:ext uri="{FF2B5EF4-FFF2-40B4-BE49-F238E27FC236}">
                  <a16:creationId xmlns:a16="http://schemas.microsoft.com/office/drawing/2014/main" id="{98490EEB-460C-5118-B48A-4D94EF6D22C6}"/>
                </a:ext>
              </a:extLst>
            </p:cNvPr>
            <p:cNvSpPr txBox="1"/>
            <p:nvPr/>
          </p:nvSpPr>
          <p:spPr>
            <a:xfrm>
              <a:off x="2911140" y="4053362"/>
              <a:ext cx="591680" cy="276999"/>
            </a:xfrm>
            <a:prstGeom prst="rect">
              <a:avLst/>
            </a:prstGeom>
            <a:noFill/>
          </p:spPr>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6.5</a:t>
              </a:r>
              <a:r>
                <a:rPr lang="en-US" sz="1100" b="1" dirty="0">
                  <a:solidFill>
                    <a:schemeClr val="bg1"/>
                  </a:solidFill>
                  <a:latin typeface="Arial" panose="020B0604020202020204" pitchFamily="34" charset="0"/>
                  <a:cs typeface="Arial" panose="020B0604020202020204" pitchFamily="34" charset="0"/>
                </a:rPr>
                <a:t>%</a:t>
              </a:r>
              <a:endParaRPr lang="en-GB" sz="1200" b="1" dirty="0">
                <a:solidFill>
                  <a:schemeClr val="bg1"/>
                </a:solidFill>
                <a:latin typeface="Arial" panose="020B0604020202020204" pitchFamily="34" charset="0"/>
                <a:cs typeface="Arial" panose="020B0604020202020204" pitchFamily="34" charset="0"/>
              </a:endParaRPr>
            </a:p>
          </p:txBody>
        </p:sp>
        <p:sp>
          <p:nvSpPr>
            <p:cNvPr id="71" name="Oval 70">
              <a:extLst>
                <a:ext uri="{FF2B5EF4-FFF2-40B4-BE49-F238E27FC236}">
                  <a16:creationId xmlns:a16="http://schemas.microsoft.com/office/drawing/2014/main" id="{083D45B6-0D8C-7BAA-0BFA-2F613C562AB2}"/>
                </a:ext>
              </a:extLst>
            </p:cNvPr>
            <p:cNvSpPr>
              <a:spLocks/>
            </p:cNvSpPr>
            <p:nvPr/>
          </p:nvSpPr>
          <p:spPr>
            <a:xfrm>
              <a:off x="4629144" y="3724394"/>
              <a:ext cx="642678" cy="646208"/>
            </a:xfrm>
            <a:prstGeom prst="ellipse">
              <a:avLst/>
            </a:prstGeom>
            <a:gradFill>
              <a:gsLst>
                <a:gs pos="0">
                  <a:schemeClr val="tx1">
                    <a:lumMod val="50000"/>
                    <a:lumOff val="50000"/>
                  </a:schemeClr>
                </a:gs>
                <a:gs pos="50000">
                  <a:schemeClr val="tx1">
                    <a:lumMod val="75000"/>
                    <a:lumOff val="25000"/>
                  </a:schemeClr>
                </a:gs>
                <a:gs pos="100000">
                  <a:schemeClr val="tx1">
                    <a:lumMod val="85000"/>
                    <a:lumOff val="15000"/>
                  </a:schemeClr>
                </a:gs>
              </a:gsLst>
            </a:gradFill>
            <a:ln/>
          </p:spPr>
          <p:style>
            <a:lnRef idx="0">
              <a:schemeClr val="dk1"/>
            </a:lnRef>
            <a:fillRef idx="3">
              <a:schemeClr val="dk1"/>
            </a:fillRef>
            <a:effectRef idx="3">
              <a:schemeClr val="dk1"/>
            </a:effectRef>
            <a:fontRef idx="minor">
              <a:schemeClr val="lt1"/>
            </a:fontRef>
          </p:style>
          <p:txBody>
            <a:bodyPr rtlCol="0" anchor="ctr"/>
            <a:lstStyle/>
            <a:p>
              <a:pPr algn="ctr"/>
              <a:r>
                <a:rPr lang="en-US"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Q6</a:t>
              </a:r>
              <a:endParaRPr lang="en-GB"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nvGrpSpPr>
            <p:cNvPr id="85" name="Group 84">
              <a:extLst>
                <a:ext uri="{FF2B5EF4-FFF2-40B4-BE49-F238E27FC236}">
                  <a16:creationId xmlns:a16="http://schemas.microsoft.com/office/drawing/2014/main" id="{2EF21A67-A43F-8E0D-F27C-51745203BDBD}"/>
                </a:ext>
              </a:extLst>
            </p:cNvPr>
            <p:cNvGrpSpPr/>
            <p:nvPr/>
          </p:nvGrpSpPr>
          <p:grpSpPr>
            <a:xfrm>
              <a:off x="417348" y="3107718"/>
              <a:ext cx="2191308" cy="1221694"/>
              <a:chOff x="417348" y="3107718"/>
              <a:chExt cx="2191308" cy="1221694"/>
            </a:xfrm>
          </p:grpSpPr>
          <p:sp>
            <p:nvSpPr>
              <p:cNvPr id="59" name="TextBox 58">
                <a:extLst>
                  <a:ext uri="{FF2B5EF4-FFF2-40B4-BE49-F238E27FC236}">
                    <a16:creationId xmlns:a16="http://schemas.microsoft.com/office/drawing/2014/main" id="{798729A6-B465-4AF5-BFE2-4A614C002724}"/>
                  </a:ext>
                </a:extLst>
              </p:cNvPr>
              <p:cNvSpPr txBox="1"/>
              <p:nvPr/>
            </p:nvSpPr>
            <p:spPr>
              <a:xfrm>
                <a:off x="417348" y="3107718"/>
                <a:ext cx="2191308"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Very interested</a:t>
                </a:r>
                <a:endParaRPr lang="en-GB" sz="1100" dirty="0">
                  <a:solidFill>
                    <a:schemeClr val="bg1"/>
                  </a:solidFill>
                  <a:latin typeface="Arial" panose="020B0604020202020204" pitchFamily="34" charset="0"/>
                  <a:cs typeface="Arial" panose="020B0604020202020204" pitchFamily="34" charset="0"/>
                </a:endParaRPr>
              </a:p>
            </p:txBody>
          </p:sp>
          <p:sp>
            <p:nvSpPr>
              <p:cNvPr id="60" name="TextBox 59">
                <a:extLst>
                  <a:ext uri="{FF2B5EF4-FFF2-40B4-BE49-F238E27FC236}">
                    <a16:creationId xmlns:a16="http://schemas.microsoft.com/office/drawing/2014/main" id="{AA4F2719-35F7-8C33-ABFB-3F38E2A1068F}"/>
                  </a:ext>
                </a:extLst>
              </p:cNvPr>
              <p:cNvSpPr txBox="1"/>
              <p:nvPr/>
            </p:nvSpPr>
            <p:spPr>
              <a:xfrm>
                <a:off x="417348" y="3567288"/>
                <a:ext cx="2191308"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Somehow interested</a:t>
                </a:r>
                <a:endParaRPr lang="en-GB" sz="1100" dirty="0">
                  <a:solidFill>
                    <a:schemeClr val="bg1"/>
                  </a:solidFill>
                  <a:latin typeface="Arial" panose="020B0604020202020204" pitchFamily="34" charset="0"/>
                  <a:cs typeface="Arial" panose="020B0604020202020204" pitchFamily="34" charset="0"/>
                </a:endParaRPr>
              </a:p>
            </p:txBody>
          </p:sp>
          <p:sp>
            <p:nvSpPr>
              <p:cNvPr id="61" name="TextBox 60">
                <a:extLst>
                  <a:ext uri="{FF2B5EF4-FFF2-40B4-BE49-F238E27FC236}">
                    <a16:creationId xmlns:a16="http://schemas.microsoft.com/office/drawing/2014/main" id="{1461F906-0AAE-4B93-2441-AB926738C9FD}"/>
                  </a:ext>
                </a:extLst>
              </p:cNvPr>
              <p:cNvSpPr txBox="1"/>
              <p:nvPr/>
            </p:nvSpPr>
            <p:spPr>
              <a:xfrm>
                <a:off x="417348" y="4067802"/>
                <a:ext cx="2191308"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Not sure</a:t>
                </a:r>
                <a:endParaRPr lang="en-GB" sz="1100" dirty="0">
                  <a:solidFill>
                    <a:schemeClr val="bg1"/>
                  </a:solidFill>
                  <a:latin typeface="Arial" panose="020B0604020202020204" pitchFamily="34" charset="0"/>
                  <a:cs typeface="Arial" panose="020B0604020202020204" pitchFamily="34" charset="0"/>
                </a:endParaRPr>
              </a:p>
            </p:txBody>
          </p:sp>
        </p:grpSp>
      </p:grpSp>
      <p:grpSp>
        <p:nvGrpSpPr>
          <p:cNvPr id="87" name="Group 86">
            <a:extLst>
              <a:ext uri="{FF2B5EF4-FFF2-40B4-BE49-F238E27FC236}">
                <a16:creationId xmlns:a16="http://schemas.microsoft.com/office/drawing/2014/main" id="{7264A706-5D4F-1C78-E022-50F3F2EA0A5B}"/>
              </a:ext>
            </a:extLst>
          </p:cNvPr>
          <p:cNvGrpSpPr/>
          <p:nvPr/>
        </p:nvGrpSpPr>
        <p:grpSpPr>
          <a:xfrm>
            <a:off x="-8476589" y="4656928"/>
            <a:ext cx="5631930" cy="1480540"/>
            <a:chOff x="2849301" y="3183627"/>
            <a:chExt cx="5631930" cy="1480540"/>
          </a:xfrm>
        </p:grpSpPr>
        <p:sp>
          <p:nvSpPr>
            <p:cNvPr id="88" name="TextBox 87">
              <a:extLst>
                <a:ext uri="{FF2B5EF4-FFF2-40B4-BE49-F238E27FC236}">
                  <a16:creationId xmlns:a16="http://schemas.microsoft.com/office/drawing/2014/main" id="{5A28FC63-9AF7-5974-A8B3-0991F01711DF}"/>
                </a:ext>
              </a:extLst>
            </p:cNvPr>
            <p:cNvSpPr txBox="1"/>
            <p:nvPr/>
          </p:nvSpPr>
          <p:spPr>
            <a:xfrm>
              <a:off x="2849301" y="3183627"/>
              <a:ext cx="2191308"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Very Important</a:t>
              </a:r>
              <a:endParaRPr lang="en-GB" sz="1100" dirty="0">
                <a:solidFill>
                  <a:schemeClr val="bg1"/>
                </a:solidFill>
                <a:latin typeface="Arial" panose="020B0604020202020204" pitchFamily="34" charset="0"/>
                <a:cs typeface="Arial" panose="020B0604020202020204" pitchFamily="34" charset="0"/>
              </a:endParaRPr>
            </a:p>
          </p:txBody>
        </p:sp>
        <p:sp>
          <p:nvSpPr>
            <p:cNvPr id="89" name="TextBox 88">
              <a:extLst>
                <a:ext uri="{FF2B5EF4-FFF2-40B4-BE49-F238E27FC236}">
                  <a16:creationId xmlns:a16="http://schemas.microsoft.com/office/drawing/2014/main" id="{79C9CD82-CEE6-9F00-D29A-22F59BAFE224}"/>
                </a:ext>
              </a:extLst>
            </p:cNvPr>
            <p:cNvSpPr txBox="1"/>
            <p:nvPr/>
          </p:nvSpPr>
          <p:spPr>
            <a:xfrm>
              <a:off x="2849301" y="3684141"/>
              <a:ext cx="2191308"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Somehow Important</a:t>
              </a:r>
              <a:endParaRPr lang="en-GB" sz="1100" dirty="0">
                <a:solidFill>
                  <a:schemeClr val="bg1"/>
                </a:solidFill>
                <a:latin typeface="Arial" panose="020B0604020202020204" pitchFamily="34" charset="0"/>
                <a:cs typeface="Arial" panose="020B0604020202020204" pitchFamily="34" charset="0"/>
              </a:endParaRPr>
            </a:p>
          </p:txBody>
        </p:sp>
        <p:sp>
          <p:nvSpPr>
            <p:cNvPr id="90" name="Rectangle 89">
              <a:extLst>
                <a:ext uri="{FF2B5EF4-FFF2-40B4-BE49-F238E27FC236}">
                  <a16:creationId xmlns:a16="http://schemas.microsoft.com/office/drawing/2014/main" id="{821EBE19-34A8-E22A-EF20-21D17D9FE42B}"/>
                </a:ext>
              </a:extLst>
            </p:cNvPr>
            <p:cNvSpPr/>
            <p:nvPr/>
          </p:nvSpPr>
          <p:spPr>
            <a:xfrm>
              <a:off x="5048191" y="3249250"/>
              <a:ext cx="2666548"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latin typeface="Arial" panose="020B0604020202020204" pitchFamily="34" charset="0"/>
                <a:cs typeface="Arial" panose="020B0604020202020204" pitchFamily="34" charset="0"/>
              </a:endParaRPr>
            </a:p>
          </p:txBody>
        </p:sp>
        <p:sp>
          <p:nvSpPr>
            <p:cNvPr id="91" name="Rectangle 90">
              <a:extLst>
                <a:ext uri="{FF2B5EF4-FFF2-40B4-BE49-F238E27FC236}">
                  <a16:creationId xmlns:a16="http://schemas.microsoft.com/office/drawing/2014/main" id="{7DB997E2-41AB-9FE8-2CE5-0CC86D9F1E97}"/>
                </a:ext>
              </a:extLst>
            </p:cNvPr>
            <p:cNvSpPr/>
            <p:nvPr/>
          </p:nvSpPr>
          <p:spPr>
            <a:xfrm>
              <a:off x="5048191" y="3714563"/>
              <a:ext cx="2841360"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chemeClr val="bg1"/>
                </a:solidFill>
                <a:latin typeface="Arial" panose="020B0604020202020204" pitchFamily="34" charset="0"/>
                <a:cs typeface="Arial" panose="020B0604020202020204" pitchFamily="34" charset="0"/>
              </a:endParaRPr>
            </a:p>
          </p:txBody>
        </p:sp>
        <p:sp>
          <p:nvSpPr>
            <p:cNvPr id="92" name="TextBox 91">
              <a:extLst>
                <a:ext uri="{FF2B5EF4-FFF2-40B4-BE49-F238E27FC236}">
                  <a16:creationId xmlns:a16="http://schemas.microsoft.com/office/drawing/2014/main" id="{94134C92-EDB4-791C-5FA5-B4837B2F8288}"/>
                </a:ext>
              </a:extLst>
            </p:cNvPr>
            <p:cNvSpPr txBox="1"/>
            <p:nvPr/>
          </p:nvSpPr>
          <p:spPr>
            <a:xfrm>
              <a:off x="7677991" y="3238623"/>
              <a:ext cx="589037" cy="261610"/>
            </a:xfrm>
            <a:prstGeom prst="rect">
              <a:avLst/>
            </a:prstGeom>
            <a:noFill/>
          </p:spPr>
          <p:txBody>
            <a:bodyPr wrap="square" rtlCol="0">
              <a:spAutoFit/>
            </a:bodyPr>
            <a:lstStyle/>
            <a:p>
              <a:r>
                <a:rPr lang="en-US" sz="1100" b="1" dirty="0">
                  <a:solidFill>
                    <a:schemeClr val="bg1"/>
                  </a:solidFill>
                  <a:latin typeface="Arial" panose="020B0604020202020204" pitchFamily="34" charset="0"/>
                  <a:cs typeface="Arial" panose="020B0604020202020204" pitchFamily="34" charset="0"/>
                </a:rPr>
                <a:t>48.4%</a:t>
              </a:r>
              <a:endParaRPr lang="en-GB" sz="1100" b="1" dirty="0">
                <a:solidFill>
                  <a:schemeClr val="bg1"/>
                </a:solidFill>
                <a:latin typeface="Arial" panose="020B0604020202020204" pitchFamily="34" charset="0"/>
                <a:cs typeface="Arial" panose="020B0604020202020204" pitchFamily="34" charset="0"/>
              </a:endParaRPr>
            </a:p>
          </p:txBody>
        </p:sp>
        <p:sp>
          <p:nvSpPr>
            <p:cNvPr id="93" name="TextBox 92">
              <a:extLst>
                <a:ext uri="{FF2B5EF4-FFF2-40B4-BE49-F238E27FC236}">
                  <a16:creationId xmlns:a16="http://schemas.microsoft.com/office/drawing/2014/main" id="{1570EF4A-C343-BF52-D5A3-5E79E7E482BE}"/>
                </a:ext>
              </a:extLst>
            </p:cNvPr>
            <p:cNvSpPr txBox="1"/>
            <p:nvPr/>
          </p:nvSpPr>
          <p:spPr>
            <a:xfrm>
              <a:off x="7889551" y="3698072"/>
              <a:ext cx="591680" cy="261610"/>
            </a:xfrm>
            <a:prstGeom prst="rect">
              <a:avLst/>
            </a:prstGeom>
            <a:noFill/>
          </p:spPr>
          <p:txBody>
            <a:bodyPr wrap="square" rtlCol="0">
              <a:spAutoFit/>
            </a:bodyPr>
            <a:lstStyle/>
            <a:p>
              <a:r>
                <a:rPr lang="en-US" sz="1100" b="1" dirty="0">
                  <a:solidFill>
                    <a:schemeClr val="bg1"/>
                  </a:solidFill>
                  <a:latin typeface="Arial" panose="020B0604020202020204" pitchFamily="34" charset="0"/>
                  <a:cs typeface="Arial" panose="020B0604020202020204" pitchFamily="34" charset="0"/>
                </a:rPr>
                <a:t>51.6%</a:t>
              </a:r>
              <a:endParaRPr lang="en-GB" sz="1100" b="1" dirty="0">
                <a:solidFill>
                  <a:schemeClr val="bg1"/>
                </a:solidFill>
                <a:latin typeface="Arial" panose="020B0604020202020204" pitchFamily="34" charset="0"/>
                <a:cs typeface="Arial" panose="020B0604020202020204" pitchFamily="34" charset="0"/>
              </a:endParaRPr>
            </a:p>
          </p:txBody>
        </p:sp>
        <p:sp>
          <p:nvSpPr>
            <p:cNvPr id="94" name="Oval 93">
              <a:extLst>
                <a:ext uri="{FF2B5EF4-FFF2-40B4-BE49-F238E27FC236}">
                  <a16:creationId xmlns:a16="http://schemas.microsoft.com/office/drawing/2014/main" id="{2FCB339C-ED5D-8453-0819-24942B2909FE}"/>
                </a:ext>
              </a:extLst>
            </p:cNvPr>
            <p:cNvSpPr>
              <a:spLocks/>
            </p:cNvSpPr>
            <p:nvPr/>
          </p:nvSpPr>
          <p:spPr>
            <a:xfrm>
              <a:off x="5040609" y="4017959"/>
              <a:ext cx="642678" cy="646208"/>
            </a:xfrm>
            <a:prstGeom prst="ellipse">
              <a:avLst/>
            </a:prstGeom>
            <a:gradFill>
              <a:gsLst>
                <a:gs pos="0">
                  <a:schemeClr val="tx1">
                    <a:lumMod val="50000"/>
                    <a:lumOff val="50000"/>
                  </a:schemeClr>
                </a:gs>
                <a:gs pos="50000">
                  <a:schemeClr val="tx1">
                    <a:lumMod val="75000"/>
                    <a:lumOff val="25000"/>
                  </a:schemeClr>
                </a:gs>
                <a:gs pos="100000">
                  <a:schemeClr val="tx1">
                    <a:lumMod val="85000"/>
                    <a:lumOff val="15000"/>
                  </a:schemeClr>
                </a:gs>
              </a:gsLst>
            </a:gradFill>
            <a:ln/>
          </p:spPr>
          <p:style>
            <a:lnRef idx="0">
              <a:schemeClr val="dk1"/>
            </a:lnRef>
            <a:fillRef idx="3">
              <a:schemeClr val="dk1"/>
            </a:fillRef>
            <a:effectRef idx="3">
              <a:schemeClr val="dk1"/>
            </a:effectRef>
            <a:fontRef idx="minor">
              <a:schemeClr val="lt1"/>
            </a:fontRef>
          </p:style>
          <p:txBody>
            <a:bodyPr rtlCol="0" anchor="ctr"/>
            <a:lstStyle/>
            <a:p>
              <a:pPr algn="ctr"/>
              <a:r>
                <a:rPr lang="en-US"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Q9</a:t>
              </a:r>
              <a:endParaRPr lang="en-GB"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99" name="Group 98">
            <a:extLst>
              <a:ext uri="{FF2B5EF4-FFF2-40B4-BE49-F238E27FC236}">
                <a16:creationId xmlns:a16="http://schemas.microsoft.com/office/drawing/2014/main" id="{8013F791-FCA4-CCCF-F02F-9906D0A404A2}"/>
              </a:ext>
            </a:extLst>
          </p:cNvPr>
          <p:cNvGrpSpPr/>
          <p:nvPr/>
        </p:nvGrpSpPr>
        <p:grpSpPr>
          <a:xfrm>
            <a:off x="-8634187" y="7847279"/>
            <a:ext cx="5988498" cy="1222643"/>
            <a:chOff x="-125997" y="4971100"/>
            <a:chExt cx="5988498" cy="1222643"/>
          </a:xfrm>
        </p:grpSpPr>
        <p:grpSp>
          <p:nvGrpSpPr>
            <p:cNvPr id="97" name="Group 96">
              <a:extLst>
                <a:ext uri="{FF2B5EF4-FFF2-40B4-BE49-F238E27FC236}">
                  <a16:creationId xmlns:a16="http://schemas.microsoft.com/office/drawing/2014/main" id="{08B3CF82-B943-DB48-D7B9-19C628BA3332}"/>
                </a:ext>
              </a:extLst>
            </p:cNvPr>
            <p:cNvGrpSpPr/>
            <p:nvPr/>
          </p:nvGrpSpPr>
          <p:grpSpPr>
            <a:xfrm>
              <a:off x="-125997" y="4971100"/>
              <a:ext cx="5988498" cy="1222643"/>
              <a:chOff x="-113115" y="4164358"/>
              <a:chExt cx="5988498" cy="1222643"/>
            </a:xfrm>
          </p:grpSpPr>
          <p:sp>
            <p:nvSpPr>
              <p:cNvPr id="72" name="Rectangle 71">
                <a:extLst>
                  <a:ext uri="{FF2B5EF4-FFF2-40B4-BE49-F238E27FC236}">
                    <a16:creationId xmlns:a16="http://schemas.microsoft.com/office/drawing/2014/main" id="{99229536-7664-18E6-887F-C4578D956894}"/>
                  </a:ext>
                </a:extLst>
              </p:cNvPr>
              <p:cNvSpPr/>
              <p:nvPr/>
            </p:nvSpPr>
            <p:spPr>
              <a:xfrm>
                <a:off x="2132497" y="4195867"/>
                <a:ext cx="3190473"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rgbClr val="FF0000"/>
                  </a:solidFill>
                  <a:latin typeface="Arial" panose="020B0604020202020204" pitchFamily="34" charset="0"/>
                  <a:cs typeface="Arial" panose="020B0604020202020204" pitchFamily="34" charset="0"/>
                </a:endParaRPr>
              </a:p>
            </p:txBody>
          </p:sp>
          <p:sp>
            <p:nvSpPr>
              <p:cNvPr id="73" name="Rectangle 72">
                <a:extLst>
                  <a:ext uri="{FF2B5EF4-FFF2-40B4-BE49-F238E27FC236}">
                    <a16:creationId xmlns:a16="http://schemas.microsoft.com/office/drawing/2014/main" id="{9A8B6F74-BF4F-503E-3B42-C4BDBB84C1B6}"/>
                  </a:ext>
                </a:extLst>
              </p:cNvPr>
              <p:cNvSpPr/>
              <p:nvPr/>
            </p:nvSpPr>
            <p:spPr>
              <a:xfrm>
                <a:off x="2132497" y="4661180"/>
                <a:ext cx="1403214"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rgbClr val="FF0000"/>
                  </a:solidFill>
                  <a:latin typeface="Arial" panose="020B0604020202020204" pitchFamily="34" charset="0"/>
                  <a:cs typeface="Arial" panose="020B0604020202020204" pitchFamily="34" charset="0"/>
                </a:endParaRPr>
              </a:p>
            </p:txBody>
          </p:sp>
          <p:sp>
            <p:nvSpPr>
              <p:cNvPr id="74" name="Rectangle 73">
                <a:extLst>
                  <a:ext uri="{FF2B5EF4-FFF2-40B4-BE49-F238E27FC236}">
                    <a16:creationId xmlns:a16="http://schemas.microsoft.com/office/drawing/2014/main" id="{9422C418-DBD8-463A-4E20-9918C9D0F1D3}"/>
                  </a:ext>
                </a:extLst>
              </p:cNvPr>
              <p:cNvSpPr/>
              <p:nvPr/>
            </p:nvSpPr>
            <p:spPr>
              <a:xfrm>
                <a:off x="2132497" y="5126493"/>
                <a:ext cx="158143" cy="227351"/>
              </a:xfrm>
              <a:prstGeom prst="rect">
                <a:avLst/>
              </a:prstGeom>
              <a:ln/>
              <a:effectLst>
                <a:innerShdw blurRad="114300">
                  <a:prstClr val="black"/>
                </a:innerShdw>
              </a:effectLst>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1400">
                  <a:solidFill>
                    <a:srgbClr val="FF0000"/>
                  </a:solidFill>
                  <a:latin typeface="Arial" panose="020B0604020202020204" pitchFamily="34" charset="0"/>
                  <a:cs typeface="Arial" panose="020B0604020202020204" pitchFamily="34" charset="0"/>
                </a:endParaRPr>
              </a:p>
            </p:txBody>
          </p:sp>
          <p:sp>
            <p:nvSpPr>
              <p:cNvPr id="76" name="TextBox 75">
                <a:extLst>
                  <a:ext uri="{FF2B5EF4-FFF2-40B4-BE49-F238E27FC236}">
                    <a16:creationId xmlns:a16="http://schemas.microsoft.com/office/drawing/2014/main" id="{46619EF3-697C-C3C0-CB2B-DB4C91F9EA6B}"/>
                  </a:ext>
                </a:extLst>
              </p:cNvPr>
              <p:cNvSpPr txBox="1"/>
              <p:nvPr/>
            </p:nvSpPr>
            <p:spPr>
              <a:xfrm>
                <a:off x="5272386" y="4176313"/>
                <a:ext cx="602997" cy="261610"/>
              </a:xfrm>
              <a:prstGeom prst="rect">
                <a:avLst/>
              </a:prstGeom>
              <a:noFill/>
            </p:spPr>
            <p:txBody>
              <a:bodyPr wrap="square" rtlCol="0">
                <a:spAutoFit/>
              </a:bodyPr>
              <a:lstStyle/>
              <a:p>
                <a:r>
                  <a:rPr lang="en-US" sz="1100" b="1" dirty="0">
                    <a:solidFill>
                      <a:schemeClr val="bg1"/>
                    </a:solidFill>
                    <a:latin typeface="Arial" panose="020B0604020202020204" pitchFamily="34" charset="0"/>
                    <a:cs typeface="Arial" panose="020B0604020202020204" pitchFamily="34" charset="0"/>
                  </a:rPr>
                  <a:t>67.7</a:t>
                </a:r>
                <a:r>
                  <a:rPr lang="en-US" sz="1000" b="1" dirty="0">
                    <a:solidFill>
                      <a:schemeClr val="bg1"/>
                    </a:solidFill>
                    <a:latin typeface="Arial" panose="020B0604020202020204" pitchFamily="34" charset="0"/>
                    <a:cs typeface="Arial" panose="020B0604020202020204" pitchFamily="34" charset="0"/>
                  </a:rPr>
                  <a:t>%</a:t>
                </a:r>
                <a:endParaRPr lang="en-GB" sz="1050" b="1" dirty="0">
                  <a:solidFill>
                    <a:schemeClr val="bg1"/>
                  </a:solidFill>
                  <a:latin typeface="Arial" panose="020B0604020202020204" pitchFamily="34" charset="0"/>
                  <a:cs typeface="Arial" panose="020B0604020202020204" pitchFamily="34" charset="0"/>
                </a:endParaRPr>
              </a:p>
            </p:txBody>
          </p:sp>
          <p:sp>
            <p:nvSpPr>
              <p:cNvPr id="77" name="TextBox 76">
                <a:extLst>
                  <a:ext uri="{FF2B5EF4-FFF2-40B4-BE49-F238E27FC236}">
                    <a16:creationId xmlns:a16="http://schemas.microsoft.com/office/drawing/2014/main" id="{39AEC28D-5D61-DBD7-EB1B-DB8849366FB2}"/>
                  </a:ext>
                </a:extLst>
              </p:cNvPr>
              <p:cNvSpPr txBox="1"/>
              <p:nvPr/>
            </p:nvSpPr>
            <p:spPr>
              <a:xfrm>
                <a:off x="3535711" y="4650553"/>
                <a:ext cx="589037" cy="253916"/>
              </a:xfrm>
              <a:prstGeom prst="rect">
                <a:avLst/>
              </a:prstGeom>
              <a:noFill/>
            </p:spPr>
            <p:txBody>
              <a:bodyPr wrap="square" rtlCol="0">
                <a:spAutoFit/>
              </a:bodyPr>
              <a:lstStyle/>
              <a:p>
                <a:r>
                  <a:rPr lang="en-US" sz="1050" b="1" dirty="0">
                    <a:solidFill>
                      <a:schemeClr val="bg1"/>
                    </a:solidFill>
                    <a:latin typeface="Arial" panose="020B0604020202020204" pitchFamily="34" charset="0"/>
                    <a:cs typeface="Arial" panose="020B0604020202020204" pitchFamily="34" charset="0"/>
                  </a:rPr>
                  <a:t>29</a:t>
                </a:r>
                <a:r>
                  <a:rPr lang="en-US" sz="1000" b="1" dirty="0">
                    <a:solidFill>
                      <a:schemeClr val="bg1"/>
                    </a:solidFill>
                    <a:latin typeface="Arial" panose="020B0604020202020204" pitchFamily="34" charset="0"/>
                    <a:cs typeface="Arial" panose="020B0604020202020204" pitchFamily="34" charset="0"/>
                  </a:rPr>
                  <a:t>%</a:t>
                </a:r>
                <a:endParaRPr lang="en-GB" sz="1600" b="1" dirty="0">
                  <a:solidFill>
                    <a:schemeClr val="bg1"/>
                  </a:solidFill>
                  <a:latin typeface="Arial" panose="020B0604020202020204" pitchFamily="34" charset="0"/>
                  <a:cs typeface="Arial" panose="020B0604020202020204" pitchFamily="34" charset="0"/>
                </a:endParaRPr>
              </a:p>
            </p:txBody>
          </p:sp>
          <p:sp>
            <p:nvSpPr>
              <p:cNvPr id="78" name="TextBox 77">
                <a:extLst>
                  <a:ext uri="{FF2B5EF4-FFF2-40B4-BE49-F238E27FC236}">
                    <a16:creationId xmlns:a16="http://schemas.microsoft.com/office/drawing/2014/main" id="{7C58975D-A2B0-9BB9-67E8-2D66C24FB222}"/>
                  </a:ext>
                </a:extLst>
              </p:cNvPr>
              <p:cNvSpPr txBox="1"/>
              <p:nvPr/>
            </p:nvSpPr>
            <p:spPr>
              <a:xfrm>
                <a:off x="2290640" y="5110002"/>
                <a:ext cx="591680" cy="276999"/>
              </a:xfrm>
              <a:prstGeom prst="rect">
                <a:avLst/>
              </a:prstGeom>
              <a:noFill/>
            </p:spPr>
            <p:txBody>
              <a:bodyPr wrap="square" rtlCol="0">
                <a:spAutoFit/>
              </a:bodyPr>
              <a:lstStyle/>
              <a:p>
                <a:r>
                  <a:rPr lang="en-US" sz="1200" b="1" dirty="0">
                    <a:solidFill>
                      <a:schemeClr val="bg1"/>
                    </a:solidFill>
                    <a:latin typeface="Arial" panose="020B0604020202020204" pitchFamily="34" charset="0"/>
                    <a:cs typeface="Arial" panose="020B0604020202020204" pitchFamily="34" charset="0"/>
                  </a:rPr>
                  <a:t>3.2</a:t>
                </a:r>
                <a:r>
                  <a:rPr lang="en-US" sz="1100" b="1" dirty="0">
                    <a:solidFill>
                      <a:schemeClr val="bg1"/>
                    </a:solidFill>
                    <a:latin typeface="Arial" panose="020B0604020202020204" pitchFamily="34" charset="0"/>
                    <a:cs typeface="Arial" panose="020B0604020202020204" pitchFamily="34" charset="0"/>
                  </a:rPr>
                  <a:t>%</a:t>
                </a:r>
                <a:endParaRPr lang="en-GB" sz="1200" b="1" dirty="0">
                  <a:solidFill>
                    <a:schemeClr val="bg1"/>
                  </a:solidFill>
                  <a:latin typeface="Arial" panose="020B0604020202020204" pitchFamily="34" charset="0"/>
                  <a:cs typeface="Arial" panose="020B0604020202020204" pitchFamily="34" charset="0"/>
                </a:endParaRPr>
              </a:p>
            </p:txBody>
          </p:sp>
          <p:sp>
            <p:nvSpPr>
              <p:cNvPr id="81" name="TextBox 80">
                <a:extLst>
                  <a:ext uri="{FF2B5EF4-FFF2-40B4-BE49-F238E27FC236}">
                    <a16:creationId xmlns:a16="http://schemas.microsoft.com/office/drawing/2014/main" id="{2BA9BFA4-5DB4-848C-F0E3-1B612EF79496}"/>
                  </a:ext>
                </a:extLst>
              </p:cNvPr>
              <p:cNvSpPr txBox="1"/>
              <p:nvPr/>
            </p:nvSpPr>
            <p:spPr>
              <a:xfrm>
                <a:off x="-113115" y="4164358"/>
                <a:ext cx="2191308"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Definitely</a:t>
                </a:r>
                <a:endParaRPr lang="en-GB" sz="1100" dirty="0">
                  <a:solidFill>
                    <a:schemeClr val="bg1"/>
                  </a:solidFill>
                  <a:latin typeface="Arial" panose="020B0604020202020204" pitchFamily="34" charset="0"/>
                  <a:cs typeface="Arial" panose="020B0604020202020204" pitchFamily="34" charset="0"/>
                </a:endParaRPr>
              </a:p>
            </p:txBody>
          </p:sp>
          <p:sp>
            <p:nvSpPr>
              <p:cNvPr id="82" name="TextBox 81">
                <a:extLst>
                  <a:ext uri="{FF2B5EF4-FFF2-40B4-BE49-F238E27FC236}">
                    <a16:creationId xmlns:a16="http://schemas.microsoft.com/office/drawing/2014/main" id="{6E4703F3-3A1E-0CEB-36B5-D1E029E32B38}"/>
                  </a:ext>
                </a:extLst>
              </p:cNvPr>
              <p:cNvSpPr txBox="1"/>
              <p:nvPr/>
            </p:nvSpPr>
            <p:spPr>
              <a:xfrm>
                <a:off x="-113115" y="4623928"/>
                <a:ext cx="2191308"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Possible if convenient</a:t>
                </a:r>
                <a:endParaRPr lang="en-GB" sz="1100" dirty="0">
                  <a:solidFill>
                    <a:schemeClr val="bg1"/>
                  </a:solidFill>
                  <a:latin typeface="Arial" panose="020B0604020202020204" pitchFamily="34" charset="0"/>
                  <a:cs typeface="Arial" panose="020B0604020202020204" pitchFamily="34" charset="0"/>
                </a:endParaRPr>
              </a:p>
            </p:txBody>
          </p:sp>
          <p:sp>
            <p:nvSpPr>
              <p:cNvPr id="83" name="TextBox 82">
                <a:extLst>
                  <a:ext uri="{FF2B5EF4-FFF2-40B4-BE49-F238E27FC236}">
                    <a16:creationId xmlns:a16="http://schemas.microsoft.com/office/drawing/2014/main" id="{73C7F492-B8B5-CDA2-0449-8FAA3AB01DFB}"/>
                  </a:ext>
                </a:extLst>
              </p:cNvPr>
              <p:cNvSpPr txBox="1"/>
              <p:nvPr/>
            </p:nvSpPr>
            <p:spPr>
              <a:xfrm>
                <a:off x="-113115" y="5124442"/>
                <a:ext cx="2191308" cy="261610"/>
              </a:xfrm>
              <a:prstGeom prst="rect">
                <a:avLst/>
              </a:prstGeom>
              <a:noFill/>
            </p:spPr>
            <p:txBody>
              <a:bodyPr wrap="square" rtlCol="0">
                <a:spAutoFit/>
              </a:bodyPr>
              <a:lstStyle/>
              <a:p>
                <a:pPr algn="r"/>
                <a:r>
                  <a:rPr lang="en-US" sz="1100" dirty="0">
                    <a:solidFill>
                      <a:schemeClr val="bg1"/>
                    </a:solidFill>
                    <a:latin typeface="Arial" panose="020B0604020202020204" pitchFamily="34" charset="0"/>
                    <a:cs typeface="Arial" panose="020B0604020202020204" pitchFamily="34" charset="0"/>
                  </a:rPr>
                  <a:t>Wait for the reviews</a:t>
                </a:r>
                <a:endParaRPr lang="en-GB" sz="1100" dirty="0">
                  <a:solidFill>
                    <a:schemeClr val="bg1"/>
                  </a:solidFill>
                  <a:latin typeface="Arial" panose="020B0604020202020204" pitchFamily="34" charset="0"/>
                  <a:cs typeface="Arial" panose="020B0604020202020204" pitchFamily="34" charset="0"/>
                </a:endParaRPr>
              </a:p>
            </p:txBody>
          </p:sp>
        </p:grpSp>
        <p:sp>
          <p:nvSpPr>
            <p:cNvPr id="96" name="Oval 95">
              <a:extLst>
                <a:ext uri="{FF2B5EF4-FFF2-40B4-BE49-F238E27FC236}">
                  <a16:creationId xmlns:a16="http://schemas.microsoft.com/office/drawing/2014/main" id="{AC029E92-B5FE-DE28-5154-C0DA68EDFA81}"/>
                </a:ext>
              </a:extLst>
            </p:cNvPr>
            <p:cNvSpPr>
              <a:spLocks/>
            </p:cNvSpPr>
            <p:nvPr/>
          </p:nvSpPr>
          <p:spPr>
            <a:xfrm>
              <a:off x="4111866" y="5544794"/>
              <a:ext cx="648000" cy="648000"/>
            </a:xfrm>
            <a:prstGeom prst="ellipse">
              <a:avLst/>
            </a:prstGeom>
            <a:gradFill>
              <a:gsLst>
                <a:gs pos="0">
                  <a:schemeClr val="tx1">
                    <a:lumMod val="50000"/>
                    <a:lumOff val="50000"/>
                  </a:schemeClr>
                </a:gs>
                <a:gs pos="50000">
                  <a:schemeClr val="tx1">
                    <a:lumMod val="75000"/>
                    <a:lumOff val="25000"/>
                  </a:schemeClr>
                </a:gs>
                <a:gs pos="100000">
                  <a:schemeClr val="tx1">
                    <a:lumMod val="85000"/>
                    <a:lumOff val="15000"/>
                  </a:schemeClr>
                </a:gs>
              </a:gsLst>
            </a:gradFill>
            <a:ln/>
          </p:spPr>
          <p:style>
            <a:lnRef idx="0">
              <a:schemeClr val="dk1"/>
            </a:lnRef>
            <a:fillRef idx="3">
              <a:schemeClr val="dk1"/>
            </a:fillRef>
            <a:effectRef idx="3">
              <a:schemeClr val="dk1"/>
            </a:effectRef>
            <a:fontRef idx="minor">
              <a:schemeClr val="lt1"/>
            </a:fontRef>
          </p:style>
          <p:txBody>
            <a:bodyPr rtlCol="0" anchor="ctr"/>
            <a:lstStyle/>
            <a:p>
              <a:pPr algn="ctr"/>
              <a:r>
                <a:rPr lang="en-US"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Q15</a:t>
              </a:r>
              <a:endParaRPr lang="en-GB" sz="9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3114" name="Group 3113">
            <a:extLst>
              <a:ext uri="{FF2B5EF4-FFF2-40B4-BE49-F238E27FC236}">
                <a16:creationId xmlns:a16="http://schemas.microsoft.com/office/drawing/2014/main" id="{923DAAEC-2E4E-6A55-2826-D69760003B31}"/>
              </a:ext>
            </a:extLst>
          </p:cNvPr>
          <p:cNvGrpSpPr/>
          <p:nvPr/>
        </p:nvGrpSpPr>
        <p:grpSpPr>
          <a:xfrm>
            <a:off x="225553" y="747659"/>
            <a:ext cx="2721698" cy="5537834"/>
            <a:chOff x="225553" y="747659"/>
            <a:chExt cx="2721698" cy="5537834"/>
          </a:xfrm>
        </p:grpSpPr>
        <p:sp>
          <p:nvSpPr>
            <p:cNvPr id="3083" name="Partial Circle 3082">
              <a:extLst>
                <a:ext uri="{FF2B5EF4-FFF2-40B4-BE49-F238E27FC236}">
                  <a16:creationId xmlns:a16="http://schemas.microsoft.com/office/drawing/2014/main" id="{B6BD0193-3894-8DCC-3588-0BCAD9BDBA90}"/>
                </a:ext>
              </a:extLst>
            </p:cNvPr>
            <p:cNvSpPr/>
            <p:nvPr/>
          </p:nvSpPr>
          <p:spPr>
            <a:xfrm>
              <a:off x="425118" y="888286"/>
              <a:ext cx="2309401" cy="2309401"/>
            </a:xfrm>
            <a:prstGeom prst="pie">
              <a:avLst>
                <a:gd name="adj1" fmla="val 10225104"/>
                <a:gd name="adj2" fmla="val 16200000"/>
              </a:avLst>
            </a:prstGeom>
            <a:gradFill>
              <a:gsLst>
                <a:gs pos="0">
                  <a:srgbClr val="39C3E4"/>
                </a:gs>
                <a:gs pos="50000">
                  <a:srgbClr val="0070C0"/>
                </a:gs>
                <a:gs pos="100000">
                  <a:schemeClr val="tx2">
                    <a:lumMod val="75000"/>
                    <a:lumOff val="25000"/>
                  </a:schemeClr>
                </a:gs>
              </a:gsLst>
              <a:lin ang="5400000" scaled="0"/>
            </a:gradFill>
            <a:ln w="9525">
              <a:solidFill>
                <a:schemeClr val="tx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grpSp>
          <p:nvGrpSpPr>
            <p:cNvPr id="3109" name="Group 3108">
              <a:extLst>
                <a:ext uri="{FF2B5EF4-FFF2-40B4-BE49-F238E27FC236}">
                  <a16:creationId xmlns:a16="http://schemas.microsoft.com/office/drawing/2014/main" id="{E55281B2-3372-BDC4-42A8-1025A08AB02B}"/>
                </a:ext>
              </a:extLst>
            </p:cNvPr>
            <p:cNvGrpSpPr/>
            <p:nvPr/>
          </p:nvGrpSpPr>
          <p:grpSpPr>
            <a:xfrm>
              <a:off x="225553" y="747659"/>
              <a:ext cx="2721698" cy="5537834"/>
              <a:chOff x="225553" y="747659"/>
              <a:chExt cx="2721698" cy="5537834"/>
            </a:xfrm>
          </p:grpSpPr>
          <p:grpSp>
            <p:nvGrpSpPr>
              <p:cNvPr id="3108" name="Group 3107">
                <a:extLst>
                  <a:ext uri="{FF2B5EF4-FFF2-40B4-BE49-F238E27FC236}">
                    <a16:creationId xmlns:a16="http://schemas.microsoft.com/office/drawing/2014/main" id="{9B13F128-7400-29C6-4BA9-911451CC8AFC}"/>
                  </a:ext>
                </a:extLst>
              </p:cNvPr>
              <p:cNvGrpSpPr/>
              <p:nvPr/>
            </p:nvGrpSpPr>
            <p:grpSpPr>
              <a:xfrm>
                <a:off x="225553" y="747659"/>
                <a:ext cx="2721698" cy="5537834"/>
                <a:chOff x="225553" y="747659"/>
                <a:chExt cx="2721698" cy="5537834"/>
              </a:xfrm>
            </p:grpSpPr>
            <p:sp>
              <p:nvSpPr>
                <p:cNvPr id="3082" name="Freeform: Shape 3081">
                  <a:extLst>
                    <a:ext uri="{FF2B5EF4-FFF2-40B4-BE49-F238E27FC236}">
                      <a16:creationId xmlns:a16="http://schemas.microsoft.com/office/drawing/2014/main" id="{4F1219C9-8A8D-43DF-CE43-10DB5E8735BF}"/>
                    </a:ext>
                  </a:extLst>
                </p:cNvPr>
                <p:cNvSpPr>
                  <a:spLocks/>
                </p:cNvSpPr>
                <p:nvPr/>
              </p:nvSpPr>
              <p:spPr>
                <a:xfrm>
                  <a:off x="225553" y="747659"/>
                  <a:ext cx="2721698" cy="5537834"/>
                </a:xfrm>
                <a:custGeom>
                  <a:avLst/>
                  <a:gdLst>
                    <a:gd name="connsiteX0" fmla="*/ 1360849 w 2721698"/>
                    <a:gd name="connsiteY0" fmla="*/ 255071 h 5537834"/>
                    <a:gd name="connsiteX1" fmla="*/ 301502 w 2721698"/>
                    <a:gd name="connsiteY1" fmla="*/ 1314418 h 5537834"/>
                    <a:gd name="connsiteX2" fmla="*/ 1360849 w 2721698"/>
                    <a:gd name="connsiteY2" fmla="*/ 2373765 h 5537834"/>
                    <a:gd name="connsiteX3" fmla="*/ 2420196 w 2721698"/>
                    <a:gd name="connsiteY3" fmla="*/ 1314418 h 5537834"/>
                    <a:gd name="connsiteX4" fmla="*/ 1360849 w 2721698"/>
                    <a:gd name="connsiteY4" fmla="*/ 255071 h 5537834"/>
                    <a:gd name="connsiteX5" fmla="*/ 152361 w 2721698"/>
                    <a:gd name="connsiteY5" fmla="*/ 0 h 5537834"/>
                    <a:gd name="connsiteX6" fmla="*/ 2569337 w 2721698"/>
                    <a:gd name="connsiteY6" fmla="*/ 0 h 5537834"/>
                    <a:gd name="connsiteX7" fmla="*/ 2721698 w 2721698"/>
                    <a:gd name="connsiteY7" fmla="*/ 152361 h 5537834"/>
                    <a:gd name="connsiteX8" fmla="*/ 2721698 w 2721698"/>
                    <a:gd name="connsiteY8" fmla="*/ 5385473 h 5537834"/>
                    <a:gd name="connsiteX9" fmla="*/ 2569337 w 2721698"/>
                    <a:gd name="connsiteY9" fmla="*/ 5537834 h 5537834"/>
                    <a:gd name="connsiteX10" fmla="*/ 152361 w 2721698"/>
                    <a:gd name="connsiteY10" fmla="*/ 5537834 h 5537834"/>
                    <a:gd name="connsiteX11" fmla="*/ 0 w 2721698"/>
                    <a:gd name="connsiteY11" fmla="*/ 5385473 h 5537834"/>
                    <a:gd name="connsiteX12" fmla="*/ 0 w 2721698"/>
                    <a:gd name="connsiteY12" fmla="*/ 152361 h 5537834"/>
                    <a:gd name="connsiteX13" fmla="*/ 152361 w 2721698"/>
                    <a:gd name="connsiteY13" fmla="*/ 0 h 5537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21698" h="5537834">
                      <a:moveTo>
                        <a:pt x="1360849" y="255071"/>
                      </a:moveTo>
                      <a:cubicBezTo>
                        <a:pt x="775788" y="255071"/>
                        <a:pt x="301502" y="729357"/>
                        <a:pt x="301502" y="1314418"/>
                      </a:cubicBezTo>
                      <a:cubicBezTo>
                        <a:pt x="301502" y="1899479"/>
                        <a:pt x="775788" y="2373765"/>
                        <a:pt x="1360849" y="2373765"/>
                      </a:cubicBezTo>
                      <a:cubicBezTo>
                        <a:pt x="1945910" y="2373765"/>
                        <a:pt x="2420196" y="1899479"/>
                        <a:pt x="2420196" y="1314418"/>
                      </a:cubicBezTo>
                      <a:cubicBezTo>
                        <a:pt x="2420196" y="729357"/>
                        <a:pt x="1945910" y="255071"/>
                        <a:pt x="1360849" y="255071"/>
                      </a:cubicBezTo>
                      <a:close/>
                      <a:moveTo>
                        <a:pt x="152361" y="0"/>
                      </a:moveTo>
                      <a:lnTo>
                        <a:pt x="2569337" y="0"/>
                      </a:lnTo>
                      <a:cubicBezTo>
                        <a:pt x="2653484" y="0"/>
                        <a:pt x="2721698" y="68214"/>
                        <a:pt x="2721698" y="152361"/>
                      </a:cubicBezTo>
                      <a:lnTo>
                        <a:pt x="2721698" y="5385473"/>
                      </a:lnTo>
                      <a:cubicBezTo>
                        <a:pt x="2721698" y="5469620"/>
                        <a:pt x="2653484" y="5537834"/>
                        <a:pt x="2569337" y="5537834"/>
                      </a:cubicBezTo>
                      <a:lnTo>
                        <a:pt x="152361" y="5537834"/>
                      </a:lnTo>
                      <a:cubicBezTo>
                        <a:pt x="68214" y="5537834"/>
                        <a:pt x="0" y="5469620"/>
                        <a:pt x="0" y="5385473"/>
                      </a:cubicBezTo>
                      <a:lnTo>
                        <a:pt x="0" y="152361"/>
                      </a:lnTo>
                      <a:cubicBezTo>
                        <a:pt x="0" y="68214"/>
                        <a:pt x="68214" y="0"/>
                        <a:pt x="152361" y="0"/>
                      </a:cubicBezTo>
                      <a:close/>
                    </a:path>
                  </a:pathLst>
                </a:custGeom>
                <a:blipFill dpi="0" rotWithShape="0">
                  <a:blip r:embed="rId3">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pic>
              <p:nvPicPr>
                <p:cNvPr id="115" name="Graphic 114" descr="Board Of Directors with solid fill">
                  <a:extLst>
                    <a:ext uri="{FF2B5EF4-FFF2-40B4-BE49-F238E27FC236}">
                      <a16:creationId xmlns:a16="http://schemas.microsoft.com/office/drawing/2014/main" id="{AA1D87E9-F6DA-6EB0-406B-32E3C7F900B7}"/>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1353401" y="3338314"/>
                  <a:ext cx="540000" cy="540000"/>
                </a:xfrm>
                <a:prstGeom prst="rect">
                  <a:avLst/>
                </a:prstGeom>
                <a:effectLst>
                  <a:outerShdw blurRad="50800" dist="38100" dir="8100000" algn="tr" rotWithShape="0">
                    <a:prstClr val="black">
                      <a:alpha val="40000"/>
                    </a:prstClr>
                  </a:outerShdw>
                </a:effectLst>
              </p:spPr>
            </p:pic>
            <p:sp>
              <p:nvSpPr>
                <p:cNvPr id="117" name="TextBox 116">
                  <a:extLst>
                    <a:ext uri="{FF2B5EF4-FFF2-40B4-BE49-F238E27FC236}">
                      <a16:creationId xmlns:a16="http://schemas.microsoft.com/office/drawing/2014/main" id="{C98D8314-24CC-BC76-7ABE-D96C638090EF}"/>
                    </a:ext>
                  </a:extLst>
                </p:cNvPr>
                <p:cNvSpPr txBox="1"/>
                <p:nvPr/>
              </p:nvSpPr>
              <p:spPr>
                <a:xfrm>
                  <a:off x="431701" y="4072391"/>
                  <a:ext cx="2309401" cy="1107996"/>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dirty="0">
                      <a:solidFill>
                        <a:schemeClr val="bg1">
                          <a:lumMod val="85000"/>
                        </a:schemeClr>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(Q6) Our audience are open to FlowPads as a </a:t>
                  </a:r>
                  <a:r>
                    <a:rPr lang="en-US"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dissolvable water </a:t>
                  </a:r>
                  <a:r>
                    <a:rPr lang="en-US" sz="1600" dirty="0">
                      <a:solidFill>
                        <a:schemeClr val="bg1">
                          <a:lumMod val="85000"/>
                        </a:schemeClr>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enhancer.</a:t>
                  </a:r>
                </a:p>
              </p:txBody>
            </p:sp>
          </p:grpSp>
          <p:sp>
            <p:nvSpPr>
              <p:cNvPr id="3090" name="TextBox 3089">
                <a:extLst>
                  <a:ext uri="{FF2B5EF4-FFF2-40B4-BE49-F238E27FC236}">
                    <a16:creationId xmlns:a16="http://schemas.microsoft.com/office/drawing/2014/main" id="{776EA992-B707-340C-39E7-B0A962384CC4}"/>
                  </a:ext>
                </a:extLst>
              </p:cNvPr>
              <p:cNvSpPr txBox="1"/>
              <p:nvPr/>
            </p:nvSpPr>
            <p:spPr>
              <a:xfrm>
                <a:off x="1745673" y="2078182"/>
                <a:ext cx="775460" cy="369332"/>
              </a:xfrm>
              <a:prstGeom prst="rect">
                <a:avLst/>
              </a:prstGeom>
              <a:noFill/>
              <a:ln>
                <a:noFill/>
              </a:ln>
              <a:effectLst>
                <a:outerShdw blurRad="50800" dist="38100" dir="8100000" algn="tr" rotWithShape="0">
                  <a:prstClr val="black">
                    <a:alpha val="40000"/>
                  </a:prstClr>
                </a:outerShdw>
              </a:effectLst>
            </p:spPr>
            <p:txBody>
              <a:bodyPr wrap="square" rtlCol="0">
                <a:spAutoFit/>
              </a:bodyPr>
              <a:lstStyle/>
              <a:p>
                <a:r>
                  <a:rPr lang="en-US" b="1" dirty="0">
                    <a:ln w="3175">
                      <a:noFill/>
                    </a:ln>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74%</a:t>
                </a:r>
                <a:endParaRPr lang="en-GB" b="1" dirty="0">
                  <a:ln w="3175">
                    <a:noFill/>
                  </a:ln>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grpSp>
        <p:nvGrpSpPr>
          <p:cNvPr id="3115" name="Group 3114">
            <a:extLst>
              <a:ext uri="{FF2B5EF4-FFF2-40B4-BE49-F238E27FC236}">
                <a16:creationId xmlns:a16="http://schemas.microsoft.com/office/drawing/2014/main" id="{CE92116E-E3FA-4562-E01D-E026BBE7C483}"/>
              </a:ext>
            </a:extLst>
          </p:cNvPr>
          <p:cNvGrpSpPr/>
          <p:nvPr/>
        </p:nvGrpSpPr>
        <p:grpSpPr>
          <a:xfrm>
            <a:off x="3231952" y="747659"/>
            <a:ext cx="2721698" cy="5537834"/>
            <a:chOff x="3231952" y="747659"/>
            <a:chExt cx="2721698" cy="5537834"/>
          </a:xfrm>
        </p:grpSpPr>
        <p:sp>
          <p:nvSpPr>
            <p:cNvPr id="3087" name="Partial Circle 3086">
              <a:extLst>
                <a:ext uri="{FF2B5EF4-FFF2-40B4-BE49-F238E27FC236}">
                  <a16:creationId xmlns:a16="http://schemas.microsoft.com/office/drawing/2014/main" id="{EF6FA29E-9824-B2D0-030F-90A6E77BD4AE}"/>
                </a:ext>
              </a:extLst>
            </p:cNvPr>
            <p:cNvSpPr/>
            <p:nvPr/>
          </p:nvSpPr>
          <p:spPr>
            <a:xfrm>
              <a:off x="3433712" y="888286"/>
              <a:ext cx="2309401" cy="2309401"/>
            </a:xfrm>
            <a:prstGeom prst="pie">
              <a:avLst>
                <a:gd name="adj1" fmla="val 8998471"/>
                <a:gd name="adj2" fmla="val 16200000"/>
              </a:avLst>
            </a:prstGeom>
            <a:gradFill>
              <a:gsLst>
                <a:gs pos="0">
                  <a:srgbClr val="39C3E4"/>
                </a:gs>
                <a:gs pos="50000">
                  <a:srgbClr val="0070C0"/>
                </a:gs>
                <a:gs pos="100000">
                  <a:schemeClr val="tx2">
                    <a:lumMod val="75000"/>
                    <a:lumOff val="25000"/>
                  </a:schemeClr>
                </a:gs>
              </a:gsLst>
              <a:lin ang="5400000" scaled="0"/>
            </a:gradFill>
            <a:ln w="9525">
              <a:solidFill>
                <a:schemeClr val="tx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084" name="Freeform: Shape 3083">
              <a:extLst>
                <a:ext uri="{FF2B5EF4-FFF2-40B4-BE49-F238E27FC236}">
                  <a16:creationId xmlns:a16="http://schemas.microsoft.com/office/drawing/2014/main" id="{BAFCD962-1E50-425D-E6E9-670552FD8706}"/>
                </a:ext>
              </a:extLst>
            </p:cNvPr>
            <p:cNvSpPr>
              <a:spLocks/>
            </p:cNvSpPr>
            <p:nvPr/>
          </p:nvSpPr>
          <p:spPr>
            <a:xfrm>
              <a:off x="3231952" y="747659"/>
              <a:ext cx="2721698" cy="5537834"/>
            </a:xfrm>
            <a:custGeom>
              <a:avLst/>
              <a:gdLst>
                <a:gd name="connsiteX0" fmla="*/ 1360849 w 2721698"/>
                <a:gd name="connsiteY0" fmla="*/ 255071 h 5537834"/>
                <a:gd name="connsiteX1" fmla="*/ 301502 w 2721698"/>
                <a:gd name="connsiteY1" fmla="*/ 1314418 h 5537834"/>
                <a:gd name="connsiteX2" fmla="*/ 1360849 w 2721698"/>
                <a:gd name="connsiteY2" fmla="*/ 2373765 h 5537834"/>
                <a:gd name="connsiteX3" fmla="*/ 2420196 w 2721698"/>
                <a:gd name="connsiteY3" fmla="*/ 1314418 h 5537834"/>
                <a:gd name="connsiteX4" fmla="*/ 1360849 w 2721698"/>
                <a:gd name="connsiteY4" fmla="*/ 255071 h 5537834"/>
                <a:gd name="connsiteX5" fmla="*/ 152361 w 2721698"/>
                <a:gd name="connsiteY5" fmla="*/ 0 h 5537834"/>
                <a:gd name="connsiteX6" fmla="*/ 2569337 w 2721698"/>
                <a:gd name="connsiteY6" fmla="*/ 0 h 5537834"/>
                <a:gd name="connsiteX7" fmla="*/ 2721698 w 2721698"/>
                <a:gd name="connsiteY7" fmla="*/ 152361 h 5537834"/>
                <a:gd name="connsiteX8" fmla="*/ 2721698 w 2721698"/>
                <a:gd name="connsiteY8" fmla="*/ 5385473 h 5537834"/>
                <a:gd name="connsiteX9" fmla="*/ 2569337 w 2721698"/>
                <a:gd name="connsiteY9" fmla="*/ 5537834 h 5537834"/>
                <a:gd name="connsiteX10" fmla="*/ 152361 w 2721698"/>
                <a:gd name="connsiteY10" fmla="*/ 5537834 h 5537834"/>
                <a:gd name="connsiteX11" fmla="*/ 0 w 2721698"/>
                <a:gd name="connsiteY11" fmla="*/ 5385473 h 5537834"/>
                <a:gd name="connsiteX12" fmla="*/ 0 w 2721698"/>
                <a:gd name="connsiteY12" fmla="*/ 152361 h 5537834"/>
                <a:gd name="connsiteX13" fmla="*/ 152361 w 2721698"/>
                <a:gd name="connsiteY13" fmla="*/ 0 h 5537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21698" h="5537834">
                  <a:moveTo>
                    <a:pt x="1360849" y="255071"/>
                  </a:moveTo>
                  <a:cubicBezTo>
                    <a:pt x="775788" y="255071"/>
                    <a:pt x="301502" y="729357"/>
                    <a:pt x="301502" y="1314418"/>
                  </a:cubicBezTo>
                  <a:cubicBezTo>
                    <a:pt x="301502" y="1899479"/>
                    <a:pt x="775788" y="2373765"/>
                    <a:pt x="1360849" y="2373765"/>
                  </a:cubicBezTo>
                  <a:cubicBezTo>
                    <a:pt x="1945910" y="2373765"/>
                    <a:pt x="2420196" y="1899479"/>
                    <a:pt x="2420196" y="1314418"/>
                  </a:cubicBezTo>
                  <a:cubicBezTo>
                    <a:pt x="2420196" y="729357"/>
                    <a:pt x="1945910" y="255071"/>
                    <a:pt x="1360849" y="255071"/>
                  </a:cubicBezTo>
                  <a:close/>
                  <a:moveTo>
                    <a:pt x="152361" y="0"/>
                  </a:moveTo>
                  <a:lnTo>
                    <a:pt x="2569337" y="0"/>
                  </a:lnTo>
                  <a:cubicBezTo>
                    <a:pt x="2653484" y="0"/>
                    <a:pt x="2721698" y="68214"/>
                    <a:pt x="2721698" y="152361"/>
                  </a:cubicBezTo>
                  <a:lnTo>
                    <a:pt x="2721698" y="5385473"/>
                  </a:lnTo>
                  <a:cubicBezTo>
                    <a:pt x="2721698" y="5469620"/>
                    <a:pt x="2653484" y="5537834"/>
                    <a:pt x="2569337" y="5537834"/>
                  </a:cubicBezTo>
                  <a:lnTo>
                    <a:pt x="152361" y="5537834"/>
                  </a:lnTo>
                  <a:cubicBezTo>
                    <a:pt x="68214" y="5537834"/>
                    <a:pt x="0" y="5469620"/>
                    <a:pt x="0" y="5385473"/>
                  </a:cubicBezTo>
                  <a:lnTo>
                    <a:pt x="0" y="152361"/>
                  </a:lnTo>
                  <a:cubicBezTo>
                    <a:pt x="0" y="68214"/>
                    <a:pt x="68214" y="0"/>
                    <a:pt x="152361" y="0"/>
                  </a:cubicBezTo>
                  <a:close/>
                </a:path>
              </a:pathLst>
            </a:custGeom>
            <a:blipFill dpi="0" rotWithShape="0">
              <a:blip r:embed="rId3">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3091" name="TextBox 3090">
              <a:extLst>
                <a:ext uri="{FF2B5EF4-FFF2-40B4-BE49-F238E27FC236}">
                  <a16:creationId xmlns:a16="http://schemas.microsoft.com/office/drawing/2014/main" id="{FEF79FDC-3ABA-3092-DDE2-09C0F8352870}"/>
                </a:ext>
              </a:extLst>
            </p:cNvPr>
            <p:cNvSpPr txBox="1"/>
            <p:nvPr/>
          </p:nvSpPr>
          <p:spPr>
            <a:xfrm>
              <a:off x="4698982" y="2078182"/>
              <a:ext cx="1160128" cy="369332"/>
            </a:xfrm>
            <a:prstGeom prst="rect">
              <a:avLst/>
            </a:prstGeom>
            <a:noFill/>
            <a:ln>
              <a:noFill/>
            </a:ln>
            <a:effectLst>
              <a:outerShdw blurRad="50800" dist="38100" dir="8100000" algn="tr" rotWithShape="0">
                <a:prstClr val="black">
                  <a:alpha val="40000"/>
                </a:prstClr>
              </a:outerShdw>
            </a:effectLst>
          </p:spPr>
          <p:txBody>
            <a:bodyPr wrap="square" rtlCol="0">
              <a:spAutoFit/>
            </a:bodyPr>
            <a:lstStyle/>
            <a:p>
              <a:r>
                <a:rPr lang="en-US" b="1" dirty="0">
                  <a:ln w="3175">
                    <a:noFill/>
                  </a:ln>
                  <a:solidFill>
                    <a:schemeClr val="bg1"/>
                  </a:solidFill>
                  <a:effectLst>
                    <a:outerShdw blurRad="50800" dist="38100" dir="8100000" algn="tr" rotWithShape="0">
                      <a:schemeClr val="tx1">
                        <a:alpha val="40000"/>
                      </a:schemeClr>
                    </a:outerShdw>
                  </a:effectLst>
                  <a:latin typeface="Arial" panose="020B0604020202020204" pitchFamily="34" charset="0"/>
                  <a:cs typeface="Arial" panose="020B0604020202020204" pitchFamily="34" charset="0"/>
                </a:rPr>
                <a:t>67.7%</a:t>
              </a:r>
              <a:endParaRPr lang="en-GB" b="1" dirty="0">
                <a:ln w="3175">
                  <a:noFill/>
                </a:ln>
                <a:solidFill>
                  <a:schemeClr val="bg1"/>
                </a:solidFill>
                <a:effectLst>
                  <a:outerShdw blurRad="50800" dist="38100" dir="8100000" algn="tr" rotWithShape="0">
                    <a:schemeClr val="tx1">
                      <a:alpha val="40000"/>
                    </a:schemeClr>
                  </a:outerShdw>
                </a:effectLst>
                <a:latin typeface="Arial" panose="020B0604020202020204" pitchFamily="34" charset="0"/>
                <a:cs typeface="Arial" panose="020B0604020202020204" pitchFamily="34" charset="0"/>
              </a:endParaRPr>
            </a:p>
          </p:txBody>
        </p:sp>
        <p:pic>
          <p:nvPicPr>
            <p:cNvPr id="3095" name="Graphic 3094" descr="Speedometer Low with solid fill">
              <a:extLst>
                <a:ext uri="{FF2B5EF4-FFF2-40B4-BE49-F238E27FC236}">
                  <a16:creationId xmlns:a16="http://schemas.microsoft.com/office/drawing/2014/main" id="{4BAF1A77-1FAE-FEE2-4297-ABD31FB86409}"/>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4359800" y="3338314"/>
              <a:ext cx="540000" cy="540000"/>
            </a:xfrm>
            <a:prstGeom prst="rect">
              <a:avLst/>
            </a:prstGeom>
            <a:effectLst>
              <a:outerShdw blurRad="50800" dist="38100" dir="8100000" algn="tr" rotWithShape="0">
                <a:prstClr val="black">
                  <a:alpha val="40000"/>
                </a:prstClr>
              </a:outerShdw>
            </a:effectLst>
          </p:spPr>
        </p:pic>
        <p:sp>
          <p:nvSpPr>
            <p:cNvPr id="3098" name="TextBox 3097">
              <a:extLst>
                <a:ext uri="{FF2B5EF4-FFF2-40B4-BE49-F238E27FC236}">
                  <a16:creationId xmlns:a16="http://schemas.microsoft.com/office/drawing/2014/main" id="{48D41EF6-A012-D888-DDEE-77104CF44A87}"/>
                </a:ext>
              </a:extLst>
            </p:cNvPr>
            <p:cNvSpPr txBox="1"/>
            <p:nvPr/>
          </p:nvSpPr>
          <p:spPr>
            <a:xfrm>
              <a:off x="3419604" y="4072391"/>
              <a:ext cx="2309401" cy="1631216"/>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dirty="0">
                  <a:solidFill>
                    <a:schemeClr val="bg1">
                      <a:lumMod val="85000"/>
                    </a:schemeClr>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(Q15) Respondents would buy immediately FlowPads if available, which proves </a:t>
              </a:r>
              <a:r>
                <a:rPr lang="en-US"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low friction.</a:t>
              </a:r>
              <a:r>
                <a:rPr lang="en-US" dirty="0">
                  <a:solidFill>
                    <a:schemeClr val="bg1">
                      <a:lumMod val="85000"/>
                    </a:schemeClr>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a:t>
              </a:r>
              <a:endParaRPr lang="en-US" sz="1600" dirty="0">
                <a:solidFill>
                  <a:schemeClr val="bg1">
                    <a:lumMod val="85000"/>
                  </a:schemeClr>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a:p>
              <a:endParaRPr lang="en-US" sz="1600" dirty="0">
                <a:solidFill>
                  <a:schemeClr val="bg1">
                    <a:lumMod val="85000"/>
                  </a:schemeClr>
                </a:solidFill>
                <a:latin typeface="Arial" panose="020B0604020202020204" pitchFamily="34" charset="0"/>
                <a:cs typeface="Arial" panose="020B0604020202020204" pitchFamily="34" charset="0"/>
              </a:endParaRPr>
            </a:p>
          </p:txBody>
        </p:sp>
      </p:grpSp>
      <p:grpSp>
        <p:nvGrpSpPr>
          <p:cNvPr id="3112" name="Group 3111">
            <a:extLst>
              <a:ext uri="{FF2B5EF4-FFF2-40B4-BE49-F238E27FC236}">
                <a16:creationId xmlns:a16="http://schemas.microsoft.com/office/drawing/2014/main" id="{0F4D564F-183C-1D46-9B86-0FD8ECF80F3F}"/>
              </a:ext>
            </a:extLst>
          </p:cNvPr>
          <p:cNvGrpSpPr/>
          <p:nvPr/>
        </p:nvGrpSpPr>
        <p:grpSpPr>
          <a:xfrm>
            <a:off x="6238351" y="747659"/>
            <a:ext cx="2721698" cy="5537834"/>
            <a:chOff x="6238351" y="747659"/>
            <a:chExt cx="2721698" cy="5537834"/>
          </a:xfrm>
        </p:grpSpPr>
        <p:sp>
          <p:nvSpPr>
            <p:cNvPr id="3088" name="Partial Circle 3087">
              <a:extLst>
                <a:ext uri="{FF2B5EF4-FFF2-40B4-BE49-F238E27FC236}">
                  <a16:creationId xmlns:a16="http://schemas.microsoft.com/office/drawing/2014/main" id="{5DED46EF-B620-7F80-B744-05AB5CC1CC3E}"/>
                </a:ext>
              </a:extLst>
            </p:cNvPr>
            <p:cNvSpPr/>
            <p:nvPr/>
          </p:nvSpPr>
          <p:spPr>
            <a:xfrm>
              <a:off x="6442306" y="888286"/>
              <a:ext cx="2309401" cy="2309401"/>
            </a:xfrm>
            <a:prstGeom prst="pie">
              <a:avLst>
                <a:gd name="adj1" fmla="val 5910409"/>
                <a:gd name="adj2" fmla="val 16200000"/>
              </a:avLst>
            </a:prstGeom>
            <a:gradFill>
              <a:gsLst>
                <a:gs pos="0">
                  <a:srgbClr val="39C3E4"/>
                </a:gs>
                <a:gs pos="50000">
                  <a:srgbClr val="0070C0"/>
                </a:gs>
                <a:gs pos="100000">
                  <a:schemeClr val="tx2">
                    <a:lumMod val="75000"/>
                    <a:lumOff val="25000"/>
                  </a:schemeClr>
                </a:gs>
              </a:gsLst>
              <a:lin ang="5400000" scaled="0"/>
            </a:gradFill>
            <a:ln w="9525">
              <a:solidFill>
                <a:schemeClr val="tx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092" name="TextBox 3091">
              <a:extLst>
                <a:ext uri="{FF2B5EF4-FFF2-40B4-BE49-F238E27FC236}">
                  <a16:creationId xmlns:a16="http://schemas.microsoft.com/office/drawing/2014/main" id="{7CAC6832-8AF8-F386-F810-FCFB55DCD492}"/>
                </a:ext>
              </a:extLst>
            </p:cNvPr>
            <p:cNvSpPr txBox="1"/>
            <p:nvPr/>
          </p:nvSpPr>
          <p:spPr>
            <a:xfrm>
              <a:off x="7652291" y="2078182"/>
              <a:ext cx="1099416" cy="369332"/>
            </a:xfrm>
            <a:prstGeom prst="rect">
              <a:avLst/>
            </a:prstGeom>
            <a:noFill/>
            <a:ln>
              <a:noFill/>
            </a:ln>
            <a:effectLst>
              <a:outerShdw blurRad="50800" dist="38100" dir="8100000" algn="tr" rotWithShape="0">
                <a:prstClr val="black">
                  <a:alpha val="40000"/>
                </a:prstClr>
              </a:outerShdw>
            </a:effectLst>
          </p:spPr>
          <p:txBody>
            <a:bodyPr wrap="square" rtlCol="0">
              <a:spAutoFit/>
            </a:bodyPr>
            <a:lstStyle/>
            <a:p>
              <a:r>
                <a:rPr lang="en-US" b="1" dirty="0">
                  <a:ln w="3175">
                    <a:noFill/>
                  </a:ln>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51.6%</a:t>
              </a:r>
              <a:endParaRPr lang="en-GB" b="1" dirty="0">
                <a:ln w="3175">
                  <a:noFill/>
                </a:ln>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nvGrpSpPr>
            <p:cNvPr id="3106" name="Group 3105">
              <a:extLst>
                <a:ext uri="{FF2B5EF4-FFF2-40B4-BE49-F238E27FC236}">
                  <a16:creationId xmlns:a16="http://schemas.microsoft.com/office/drawing/2014/main" id="{F56CC453-9FA3-5602-38C6-FE415DB89E73}"/>
                </a:ext>
              </a:extLst>
            </p:cNvPr>
            <p:cNvGrpSpPr/>
            <p:nvPr/>
          </p:nvGrpSpPr>
          <p:grpSpPr>
            <a:xfrm>
              <a:off x="6238351" y="747659"/>
              <a:ext cx="2721698" cy="5537834"/>
              <a:chOff x="6238351" y="747659"/>
              <a:chExt cx="2721698" cy="5537834"/>
            </a:xfrm>
          </p:grpSpPr>
          <p:sp>
            <p:nvSpPr>
              <p:cNvPr id="3085" name="Freeform: Shape 3084">
                <a:extLst>
                  <a:ext uri="{FF2B5EF4-FFF2-40B4-BE49-F238E27FC236}">
                    <a16:creationId xmlns:a16="http://schemas.microsoft.com/office/drawing/2014/main" id="{E8F9A22A-68E1-8A27-953A-64D34B1F8217}"/>
                  </a:ext>
                </a:extLst>
              </p:cNvPr>
              <p:cNvSpPr>
                <a:spLocks/>
              </p:cNvSpPr>
              <p:nvPr/>
            </p:nvSpPr>
            <p:spPr>
              <a:xfrm>
                <a:off x="6238351" y="747659"/>
                <a:ext cx="2721698" cy="5537834"/>
              </a:xfrm>
              <a:custGeom>
                <a:avLst/>
                <a:gdLst>
                  <a:gd name="connsiteX0" fmla="*/ 1360849 w 2721698"/>
                  <a:gd name="connsiteY0" fmla="*/ 255071 h 5537834"/>
                  <a:gd name="connsiteX1" fmla="*/ 301502 w 2721698"/>
                  <a:gd name="connsiteY1" fmla="*/ 1314418 h 5537834"/>
                  <a:gd name="connsiteX2" fmla="*/ 1360849 w 2721698"/>
                  <a:gd name="connsiteY2" fmla="*/ 2373765 h 5537834"/>
                  <a:gd name="connsiteX3" fmla="*/ 2420196 w 2721698"/>
                  <a:gd name="connsiteY3" fmla="*/ 1314418 h 5537834"/>
                  <a:gd name="connsiteX4" fmla="*/ 1360849 w 2721698"/>
                  <a:gd name="connsiteY4" fmla="*/ 255071 h 5537834"/>
                  <a:gd name="connsiteX5" fmla="*/ 152361 w 2721698"/>
                  <a:gd name="connsiteY5" fmla="*/ 0 h 5537834"/>
                  <a:gd name="connsiteX6" fmla="*/ 2569337 w 2721698"/>
                  <a:gd name="connsiteY6" fmla="*/ 0 h 5537834"/>
                  <a:gd name="connsiteX7" fmla="*/ 2721698 w 2721698"/>
                  <a:gd name="connsiteY7" fmla="*/ 152361 h 5537834"/>
                  <a:gd name="connsiteX8" fmla="*/ 2721698 w 2721698"/>
                  <a:gd name="connsiteY8" fmla="*/ 5385473 h 5537834"/>
                  <a:gd name="connsiteX9" fmla="*/ 2569337 w 2721698"/>
                  <a:gd name="connsiteY9" fmla="*/ 5537834 h 5537834"/>
                  <a:gd name="connsiteX10" fmla="*/ 152361 w 2721698"/>
                  <a:gd name="connsiteY10" fmla="*/ 5537834 h 5537834"/>
                  <a:gd name="connsiteX11" fmla="*/ 0 w 2721698"/>
                  <a:gd name="connsiteY11" fmla="*/ 5385473 h 5537834"/>
                  <a:gd name="connsiteX12" fmla="*/ 0 w 2721698"/>
                  <a:gd name="connsiteY12" fmla="*/ 152361 h 5537834"/>
                  <a:gd name="connsiteX13" fmla="*/ 152361 w 2721698"/>
                  <a:gd name="connsiteY13" fmla="*/ 0 h 5537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21698" h="5537834">
                    <a:moveTo>
                      <a:pt x="1360849" y="255071"/>
                    </a:moveTo>
                    <a:cubicBezTo>
                      <a:pt x="775788" y="255071"/>
                      <a:pt x="301502" y="729357"/>
                      <a:pt x="301502" y="1314418"/>
                    </a:cubicBezTo>
                    <a:cubicBezTo>
                      <a:pt x="301502" y="1899479"/>
                      <a:pt x="775788" y="2373765"/>
                      <a:pt x="1360849" y="2373765"/>
                    </a:cubicBezTo>
                    <a:cubicBezTo>
                      <a:pt x="1945910" y="2373765"/>
                      <a:pt x="2420196" y="1899479"/>
                      <a:pt x="2420196" y="1314418"/>
                    </a:cubicBezTo>
                    <a:cubicBezTo>
                      <a:pt x="2420196" y="729357"/>
                      <a:pt x="1945910" y="255071"/>
                      <a:pt x="1360849" y="255071"/>
                    </a:cubicBezTo>
                    <a:close/>
                    <a:moveTo>
                      <a:pt x="152361" y="0"/>
                    </a:moveTo>
                    <a:lnTo>
                      <a:pt x="2569337" y="0"/>
                    </a:lnTo>
                    <a:cubicBezTo>
                      <a:pt x="2653484" y="0"/>
                      <a:pt x="2721698" y="68214"/>
                      <a:pt x="2721698" y="152361"/>
                    </a:cubicBezTo>
                    <a:lnTo>
                      <a:pt x="2721698" y="5385473"/>
                    </a:lnTo>
                    <a:cubicBezTo>
                      <a:pt x="2721698" y="5469620"/>
                      <a:pt x="2653484" y="5537834"/>
                      <a:pt x="2569337" y="5537834"/>
                    </a:cubicBezTo>
                    <a:lnTo>
                      <a:pt x="152361" y="5537834"/>
                    </a:lnTo>
                    <a:cubicBezTo>
                      <a:pt x="68214" y="5537834"/>
                      <a:pt x="0" y="5469620"/>
                      <a:pt x="0" y="5385473"/>
                    </a:cubicBezTo>
                    <a:lnTo>
                      <a:pt x="0" y="152361"/>
                    </a:lnTo>
                    <a:cubicBezTo>
                      <a:pt x="0" y="68214"/>
                      <a:pt x="68214" y="0"/>
                      <a:pt x="152361" y="0"/>
                    </a:cubicBezTo>
                    <a:close/>
                  </a:path>
                </a:pathLst>
              </a:custGeom>
              <a:blipFill dpi="0" rotWithShape="0">
                <a:blip r:embed="rId3">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pic>
            <p:nvPicPr>
              <p:cNvPr id="3096" name="Graphic 3095" descr="Bullseye with solid fill">
                <a:extLst>
                  <a:ext uri="{FF2B5EF4-FFF2-40B4-BE49-F238E27FC236}">
                    <a16:creationId xmlns:a16="http://schemas.microsoft.com/office/drawing/2014/main" id="{AEFC590F-2C13-43BC-801F-6D38BBFB3A70}"/>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7366199" y="3338314"/>
                <a:ext cx="540000" cy="540000"/>
              </a:xfrm>
              <a:prstGeom prst="rect">
                <a:avLst/>
              </a:prstGeom>
              <a:effectLst>
                <a:outerShdw blurRad="50800" dist="38100" dir="8100000" algn="tr" rotWithShape="0">
                  <a:prstClr val="black">
                    <a:alpha val="40000"/>
                  </a:prstClr>
                </a:outerShdw>
              </a:effectLst>
            </p:spPr>
          </p:pic>
          <p:sp>
            <p:nvSpPr>
              <p:cNvPr id="3099" name="TextBox 3098">
                <a:extLst>
                  <a:ext uri="{FF2B5EF4-FFF2-40B4-BE49-F238E27FC236}">
                    <a16:creationId xmlns:a16="http://schemas.microsoft.com/office/drawing/2014/main" id="{0213F8D9-61D1-B93D-0F94-05CA82A1E1CC}"/>
                  </a:ext>
                </a:extLst>
              </p:cNvPr>
              <p:cNvSpPr txBox="1"/>
              <p:nvPr/>
            </p:nvSpPr>
            <p:spPr>
              <a:xfrm>
                <a:off x="6407507" y="4072391"/>
                <a:ext cx="2309401" cy="1354217"/>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dirty="0">
                    <a:solidFill>
                      <a:schemeClr val="bg1">
                        <a:lumMod val="85000"/>
                      </a:schemeClr>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(Q10) 51.6% would pay £1–£2 per pad and 22.6% would pay over £2, which confirm our </a:t>
                </a:r>
                <a:r>
                  <a:rPr lang="en-US"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price target</a:t>
                </a:r>
                <a:r>
                  <a:rPr lang="en-US" dirty="0">
                    <a:solidFill>
                      <a:schemeClr val="bg1">
                        <a:lumMod val="85000"/>
                      </a:schemeClr>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t>
                </a:r>
                <a:endParaRPr lang="en-US" sz="1600" dirty="0">
                  <a:solidFill>
                    <a:schemeClr val="bg1">
                      <a:lumMod val="85000"/>
                    </a:schemeClr>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grpSp>
        <p:nvGrpSpPr>
          <p:cNvPr id="3113" name="Group 3112">
            <a:extLst>
              <a:ext uri="{FF2B5EF4-FFF2-40B4-BE49-F238E27FC236}">
                <a16:creationId xmlns:a16="http://schemas.microsoft.com/office/drawing/2014/main" id="{A3FC62ED-B440-B22B-0CF5-4586C6C0C5D2}"/>
              </a:ext>
            </a:extLst>
          </p:cNvPr>
          <p:cNvGrpSpPr/>
          <p:nvPr/>
        </p:nvGrpSpPr>
        <p:grpSpPr>
          <a:xfrm>
            <a:off x="9244751" y="747659"/>
            <a:ext cx="2721698" cy="5537834"/>
            <a:chOff x="9244751" y="747659"/>
            <a:chExt cx="2721698" cy="5537834"/>
          </a:xfrm>
        </p:grpSpPr>
        <p:sp>
          <p:nvSpPr>
            <p:cNvPr id="3089" name="Partial Circle 3088">
              <a:extLst>
                <a:ext uri="{FF2B5EF4-FFF2-40B4-BE49-F238E27FC236}">
                  <a16:creationId xmlns:a16="http://schemas.microsoft.com/office/drawing/2014/main" id="{963BBD81-5A31-AC1B-B74C-DDBA0F8FD119}"/>
                </a:ext>
              </a:extLst>
            </p:cNvPr>
            <p:cNvSpPr/>
            <p:nvPr/>
          </p:nvSpPr>
          <p:spPr>
            <a:xfrm>
              <a:off x="9450899" y="888286"/>
              <a:ext cx="2309401" cy="2309401"/>
            </a:xfrm>
            <a:prstGeom prst="pie">
              <a:avLst>
                <a:gd name="adj1" fmla="val 16023436"/>
                <a:gd name="adj2" fmla="val 17776687"/>
              </a:avLst>
            </a:prstGeom>
            <a:gradFill>
              <a:gsLst>
                <a:gs pos="0">
                  <a:srgbClr val="39C3E4"/>
                </a:gs>
                <a:gs pos="50000">
                  <a:srgbClr val="0070C0"/>
                </a:gs>
                <a:gs pos="100000">
                  <a:schemeClr val="tx2">
                    <a:lumMod val="75000"/>
                    <a:lumOff val="25000"/>
                  </a:schemeClr>
                </a:gs>
              </a:gsLst>
              <a:lin ang="5400000" scaled="0"/>
            </a:gradFill>
            <a:ln w="9525">
              <a:solidFill>
                <a:schemeClr val="tx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093" name="TextBox 3092">
              <a:extLst>
                <a:ext uri="{FF2B5EF4-FFF2-40B4-BE49-F238E27FC236}">
                  <a16:creationId xmlns:a16="http://schemas.microsoft.com/office/drawing/2014/main" id="{0ECED0FC-9B95-373F-3157-FE361DE9A446}"/>
                </a:ext>
              </a:extLst>
            </p:cNvPr>
            <p:cNvSpPr txBox="1"/>
            <p:nvPr/>
          </p:nvSpPr>
          <p:spPr>
            <a:xfrm>
              <a:off x="10605599" y="2078182"/>
              <a:ext cx="775460" cy="369332"/>
            </a:xfrm>
            <a:prstGeom prst="rect">
              <a:avLst/>
            </a:prstGeom>
            <a:noFill/>
            <a:ln>
              <a:noFill/>
            </a:ln>
            <a:effectLst>
              <a:outerShdw blurRad="50800" dist="38100" dir="8100000" algn="tr" rotWithShape="0">
                <a:prstClr val="black">
                  <a:alpha val="40000"/>
                </a:prstClr>
              </a:outerShdw>
            </a:effectLst>
          </p:spPr>
          <p:txBody>
            <a:bodyPr wrap="square" rtlCol="0">
              <a:spAutoFit/>
            </a:bodyPr>
            <a:lstStyle/>
            <a:p>
              <a:r>
                <a:rPr lang="en-US" b="1" dirty="0">
                  <a:ln w="3175">
                    <a:noFill/>
                  </a:ln>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8.3%</a:t>
              </a:r>
              <a:endParaRPr lang="en-GB" b="1" dirty="0">
                <a:ln w="3175">
                  <a:noFill/>
                </a:ln>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nvGrpSpPr>
            <p:cNvPr id="3105" name="Group 3104">
              <a:extLst>
                <a:ext uri="{FF2B5EF4-FFF2-40B4-BE49-F238E27FC236}">
                  <a16:creationId xmlns:a16="http://schemas.microsoft.com/office/drawing/2014/main" id="{D7EDD7EF-2333-2885-2BF9-CED0085C4FDA}"/>
                </a:ext>
              </a:extLst>
            </p:cNvPr>
            <p:cNvGrpSpPr/>
            <p:nvPr/>
          </p:nvGrpSpPr>
          <p:grpSpPr>
            <a:xfrm>
              <a:off x="9244751" y="747659"/>
              <a:ext cx="2721698" cy="5537834"/>
              <a:chOff x="9244751" y="747659"/>
              <a:chExt cx="2721698" cy="5537834"/>
            </a:xfrm>
          </p:grpSpPr>
          <p:sp>
            <p:nvSpPr>
              <p:cNvPr id="3086" name="Freeform: Shape 3085">
                <a:extLst>
                  <a:ext uri="{FF2B5EF4-FFF2-40B4-BE49-F238E27FC236}">
                    <a16:creationId xmlns:a16="http://schemas.microsoft.com/office/drawing/2014/main" id="{A06E5286-9883-9344-71C7-87B599190D05}"/>
                  </a:ext>
                </a:extLst>
              </p:cNvPr>
              <p:cNvSpPr>
                <a:spLocks/>
              </p:cNvSpPr>
              <p:nvPr/>
            </p:nvSpPr>
            <p:spPr>
              <a:xfrm>
                <a:off x="9244751" y="747659"/>
                <a:ext cx="2721698" cy="5537834"/>
              </a:xfrm>
              <a:custGeom>
                <a:avLst/>
                <a:gdLst>
                  <a:gd name="connsiteX0" fmla="*/ 1360849 w 2721698"/>
                  <a:gd name="connsiteY0" fmla="*/ 255071 h 5537834"/>
                  <a:gd name="connsiteX1" fmla="*/ 301502 w 2721698"/>
                  <a:gd name="connsiteY1" fmla="*/ 1314418 h 5537834"/>
                  <a:gd name="connsiteX2" fmla="*/ 1360849 w 2721698"/>
                  <a:gd name="connsiteY2" fmla="*/ 2373765 h 5537834"/>
                  <a:gd name="connsiteX3" fmla="*/ 2420196 w 2721698"/>
                  <a:gd name="connsiteY3" fmla="*/ 1314418 h 5537834"/>
                  <a:gd name="connsiteX4" fmla="*/ 1360849 w 2721698"/>
                  <a:gd name="connsiteY4" fmla="*/ 255071 h 5537834"/>
                  <a:gd name="connsiteX5" fmla="*/ 152361 w 2721698"/>
                  <a:gd name="connsiteY5" fmla="*/ 0 h 5537834"/>
                  <a:gd name="connsiteX6" fmla="*/ 2569337 w 2721698"/>
                  <a:gd name="connsiteY6" fmla="*/ 0 h 5537834"/>
                  <a:gd name="connsiteX7" fmla="*/ 2721698 w 2721698"/>
                  <a:gd name="connsiteY7" fmla="*/ 152361 h 5537834"/>
                  <a:gd name="connsiteX8" fmla="*/ 2721698 w 2721698"/>
                  <a:gd name="connsiteY8" fmla="*/ 5385473 h 5537834"/>
                  <a:gd name="connsiteX9" fmla="*/ 2569337 w 2721698"/>
                  <a:gd name="connsiteY9" fmla="*/ 5537834 h 5537834"/>
                  <a:gd name="connsiteX10" fmla="*/ 152361 w 2721698"/>
                  <a:gd name="connsiteY10" fmla="*/ 5537834 h 5537834"/>
                  <a:gd name="connsiteX11" fmla="*/ 0 w 2721698"/>
                  <a:gd name="connsiteY11" fmla="*/ 5385473 h 5537834"/>
                  <a:gd name="connsiteX12" fmla="*/ 0 w 2721698"/>
                  <a:gd name="connsiteY12" fmla="*/ 152361 h 5537834"/>
                  <a:gd name="connsiteX13" fmla="*/ 152361 w 2721698"/>
                  <a:gd name="connsiteY13" fmla="*/ 0 h 5537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21698" h="5537834">
                    <a:moveTo>
                      <a:pt x="1360849" y="255071"/>
                    </a:moveTo>
                    <a:cubicBezTo>
                      <a:pt x="775788" y="255071"/>
                      <a:pt x="301502" y="729357"/>
                      <a:pt x="301502" y="1314418"/>
                    </a:cubicBezTo>
                    <a:cubicBezTo>
                      <a:pt x="301502" y="1899479"/>
                      <a:pt x="775788" y="2373765"/>
                      <a:pt x="1360849" y="2373765"/>
                    </a:cubicBezTo>
                    <a:cubicBezTo>
                      <a:pt x="1945910" y="2373765"/>
                      <a:pt x="2420196" y="1899479"/>
                      <a:pt x="2420196" y="1314418"/>
                    </a:cubicBezTo>
                    <a:cubicBezTo>
                      <a:pt x="2420196" y="729357"/>
                      <a:pt x="1945910" y="255071"/>
                      <a:pt x="1360849" y="255071"/>
                    </a:cubicBezTo>
                    <a:close/>
                    <a:moveTo>
                      <a:pt x="152361" y="0"/>
                    </a:moveTo>
                    <a:lnTo>
                      <a:pt x="2569337" y="0"/>
                    </a:lnTo>
                    <a:cubicBezTo>
                      <a:pt x="2653484" y="0"/>
                      <a:pt x="2721698" y="68214"/>
                      <a:pt x="2721698" y="152361"/>
                    </a:cubicBezTo>
                    <a:lnTo>
                      <a:pt x="2721698" y="5385473"/>
                    </a:lnTo>
                    <a:cubicBezTo>
                      <a:pt x="2721698" y="5469620"/>
                      <a:pt x="2653484" y="5537834"/>
                      <a:pt x="2569337" y="5537834"/>
                    </a:cubicBezTo>
                    <a:lnTo>
                      <a:pt x="152361" y="5537834"/>
                    </a:lnTo>
                    <a:cubicBezTo>
                      <a:pt x="68214" y="5537834"/>
                      <a:pt x="0" y="5469620"/>
                      <a:pt x="0" y="5385473"/>
                    </a:cubicBezTo>
                    <a:lnTo>
                      <a:pt x="0" y="152361"/>
                    </a:lnTo>
                    <a:cubicBezTo>
                      <a:pt x="0" y="68214"/>
                      <a:pt x="68214" y="0"/>
                      <a:pt x="152361" y="0"/>
                    </a:cubicBezTo>
                    <a:close/>
                  </a:path>
                </a:pathLst>
              </a:custGeom>
              <a:blipFill dpi="0" rotWithShape="0">
                <a:blip r:embed="rId3">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pic>
            <p:nvPicPr>
              <p:cNvPr id="3097" name="Graphic 3096" descr="Bottle with solid fill">
                <a:extLst>
                  <a:ext uri="{FF2B5EF4-FFF2-40B4-BE49-F238E27FC236}">
                    <a16:creationId xmlns:a16="http://schemas.microsoft.com/office/drawing/2014/main" id="{FEA83332-E4A1-E25D-97BB-AE44828DEA6E}"/>
                  </a:ext>
                </a:extLst>
              </p:cNvPr>
              <p:cNvPicPr>
                <a:picLocks noChangeAspect="1"/>
              </p:cNvPicPr>
              <p:nvPr/>
            </p:nvPicPr>
            <p:blipFill>
              <a:blip r:embed="rId13">
                <a:extLst>
                  <a:ext uri="{96DAC541-7B7A-43D3-8B79-37D633B846F1}">
                    <asvg:svgBlip xmlns:asvg="http://schemas.microsoft.com/office/drawing/2016/SVG/main" r:embed="rId14"/>
                  </a:ext>
                </a:extLst>
              </a:blip>
              <a:srcRect/>
              <a:stretch/>
            </p:blipFill>
            <p:spPr>
              <a:xfrm>
                <a:off x="10372598" y="3338314"/>
                <a:ext cx="540000" cy="540000"/>
              </a:xfrm>
              <a:prstGeom prst="rect">
                <a:avLst/>
              </a:prstGeom>
              <a:effectLst>
                <a:outerShdw blurRad="50800" dist="38100" dir="8100000" algn="tr" rotWithShape="0">
                  <a:prstClr val="black">
                    <a:alpha val="40000"/>
                  </a:prstClr>
                </a:outerShdw>
              </a:effectLst>
            </p:spPr>
          </p:pic>
          <p:sp>
            <p:nvSpPr>
              <p:cNvPr id="3100" name="TextBox 3099">
                <a:extLst>
                  <a:ext uri="{FF2B5EF4-FFF2-40B4-BE49-F238E27FC236}">
                    <a16:creationId xmlns:a16="http://schemas.microsoft.com/office/drawing/2014/main" id="{FF5D5D40-3422-25AD-99CC-C9733B43A6A9}"/>
                  </a:ext>
                </a:extLst>
              </p:cNvPr>
              <p:cNvSpPr txBox="1"/>
              <p:nvPr/>
            </p:nvSpPr>
            <p:spPr>
              <a:xfrm>
                <a:off x="9395410" y="4072391"/>
                <a:ext cx="2309401" cy="1138773"/>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dirty="0">
                    <a:solidFill>
                      <a:schemeClr val="bg1">
                        <a:lumMod val="85000"/>
                      </a:schemeClr>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UK functional drink market </a:t>
                </a:r>
                <a:r>
                  <a:rPr lang="en-US"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growing</a:t>
                </a:r>
                <a:r>
                  <a:rPr lang="en-US" dirty="0">
                    <a:solidFill>
                      <a:schemeClr val="bg1">
                        <a:lumMod val="85000"/>
                      </a:schemeClr>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8.3% </a:t>
                </a:r>
                <a:r>
                  <a:rPr lang="en-US"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annually</a:t>
                </a:r>
                <a:r>
                  <a:rPr lang="en-US" sz="1600" dirty="0">
                    <a:solidFill>
                      <a:schemeClr val="bg1">
                        <a:lumMod val="85000"/>
                      </a:schemeClr>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(Grand View Research, 2025). </a:t>
                </a:r>
              </a:p>
            </p:txBody>
          </p:sp>
        </p:grpSp>
      </p:grpSp>
      <p:sp>
        <p:nvSpPr>
          <p:cNvPr id="3101" name="TextBox 3100">
            <a:extLst>
              <a:ext uri="{FF2B5EF4-FFF2-40B4-BE49-F238E27FC236}">
                <a16:creationId xmlns:a16="http://schemas.microsoft.com/office/drawing/2014/main" id="{5AB8F7D2-3F47-41F6-8590-40CE3590417F}"/>
              </a:ext>
            </a:extLst>
          </p:cNvPr>
          <p:cNvSpPr txBox="1"/>
          <p:nvPr/>
        </p:nvSpPr>
        <p:spPr>
          <a:xfrm>
            <a:off x="8135626" y="6525916"/>
            <a:ext cx="3942867" cy="230832"/>
          </a:xfrm>
          <a:prstGeom prst="rect">
            <a:avLst/>
          </a:prstGeom>
          <a:noFill/>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Grand View Research (2025), Shorr Packaging (2025), SP News (2025) </a:t>
            </a:r>
          </a:p>
        </p:txBody>
      </p:sp>
      <p:grpSp>
        <p:nvGrpSpPr>
          <p:cNvPr id="3104" name="Group 3103">
            <a:extLst>
              <a:ext uri="{FF2B5EF4-FFF2-40B4-BE49-F238E27FC236}">
                <a16:creationId xmlns:a16="http://schemas.microsoft.com/office/drawing/2014/main" id="{B53BE4EE-3979-3F91-061D-457FB33BE208}"/>
              </a:ext>
            </a:extLst>
          </p:cNvPr>
          <p:cNvGrpSpPr/>
          <p:nvPr/>
        </p:nvGrpSpPr>
        <p:grpSpPr>
          <a:xfrm>
            <a:off x="-133350" y="5177704"/>
            <a:ext cx="12211843" cy="1063862"/>
            <a:chOff x="-133350" y="5177704"/>
            <a:chExt cx="12211843" cy="1063862"/>
          </a:xfrm>
        </p:grpSpPr>
        <p:sp>
          <p:nvSpPr>
            <p:cNvPr id="3102" name="Arrow: Right 3101">
              <a:extLst>
                <a:ext uri="{FF2B5EF4-FFF2-40B4-BE49-F238E27FC236}">
                  <a16:creationId xmlns:a16="http://schemas.microsoft.com/office/drawing/2014/main" id="{280BB286-9495-DE3A-4A8A-9759969130E3}"/>
                </a:ext>
              </a:extLst>
            </p:cNvPr>
            <p:cNvSpPr/>
            <p:nvPr/>
          </p:nvSpPr>
          <p:spPr>
            <a:xfrm>
              <a:off x="-133350" y="5177704"/>
              <a:ext cx="12211843" cy="1063862"/>
            </a:xfrm>
            <a:prstGeom prst="rightArrow">
              <a:avLst>
                <a:gd name="adj1" fmla="val 50000"/>
                <a:gd name="adj2" fmla="val 125200"/>
              </a:avLst>
            </a:prstGeom>
            <a:blipFill dpi="0" rotWithShape="0">
              <a:blip r:embed="rId3">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103" name="TextBox 3102">
              <a:extLst>
                <a:ext uri="{FF2B5EF4-FFF2-40B4-BE49-F238E27FC236}">
                  <a16:creationId xmlns:a16="http://schemas.microsoft.com/office/drawing/2014/main" id="{8DFD6942-B11D-3BCF-2E23-DAE119D36C13}"/>
                </a:ext>
              </a:extLst>
            </p:cNvPr>
            <p:cNvSpPr txBox="1"/>
            <p:nvPr/>
          </p:nvSpPr>
          <p:spPr>
            <a:xfrm>
              <a:off x="791471" y="5548488"/>
              <a:ext cx="11232072" cy="338554"/>
            </a:xfrm>
            <a:prstGeom prst="rect">
              <a:avLst/>
            </a:prstGeom>
            <a:noFill/>
          </p:spPr>
          <p:txBody>
            <a:bodyPr wrap="square" rtlCol="0">
              <a:spAutoFit/>
            </a:bodyPr>
            <a:lstStyle/>
            <a:p>
              <a:r>
                <a:rPr lang="en-US" sz="1400" dirty="0">
                  <a:solidFill>
                    <a:schemeClr val="bg1"/>
                  </a:solidFill>
                  <a:latin typeface="Arial" panose="020B0604020202020204" pitchFamily="34" charset="0"/>
                  <a:cs typeface="Arial" panose="020B0604020202020204" pitchFamily="34" charset="0"/>
                </a:rPr>
                <a:t>As people care about </a:t>
              </a:r>
              <a:r>
                <a:rPr lang="en-US" sz="1600" dirty="0">
                  <a:solidFill>
                    <a:srgbClr val="00B0F0"/>
                  </a:solidFill>
                  <a:latin typeface="Arial" panose="020B0604020202020204" pitchFamily="34" charset="0"/>
                  <a:cs typeface="Arial" panose="020B0604020202020204" pitchFamily="34" charset="0"/>
                </a:rPr>
                <a:t>sustainable solutions</a:t>
              </a:r>
              <a:r>
                <a:rPr lang="en-US" sz="1400" dirty="0">
                  <a:solidFill>
                    <a:schemeClr val="bg1"/>
                  </a:solidFill>
                  <a:latin typeface="Arial" panose="020B0604020202020204" pitchFamily="34" charset="0"/>
                  <a:cs typeface="Arial" panose="020B0604020202020204" pitchFamily="34" charset="0"/>
                </a:rPr>
                <a:t>, FlowPads demonstrated that is a </a:t>
              </a:r>
              <a:r>
                <a:rPr lang="en-US" sz="1600" dirty="0">
                  <a:solidFill>
                    <a:srgbClr val="00B0F0"/>
                  </a:solidFill>
                  <a:latin typeface="Arial" panose="020B0604020202020204" pitchFamily="34" charset="0"/>
                  <a:cs typeface="Arial" panose="020B0604020202020204" pitchFamily="34" charset="0"/>
                </a:rPr>
                <a:t>viable</a:t>
              </a:r>
              <a:r>
                <a:rPr lang="en-US" sz="1400" dirty="0">
                  <a:solidFill>
                    <a:schemeClr val="bg1"/>
                  </a:solidFill>
                  <a:latin typeface="Arial" panose="020B0604020202020204" pitchFamily="34" charset="0"/>
                  <a:cs typeface="Arial" panose="020B0604020202020204" pitchFamily="34" charset="0"/>
                </a:rPr>
                <a:t> option for the consumer.</a:t>
              </a:r>
            </a:p>
          </p:txBody>
        </p:sp>
      </p:grpSp>
    </p:spTree>
    <p:extLst>
      <p:ext uri="{BB962C8B-B14F-4D97-AF65-F5344CB8AC3E}">
        <p14:creationId xmlns:p14="http://schemas.microsoft.com/office/powerpoint/2010/main" val="3381838590"/>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114"/>
                                        </p:tgtEl>
                                        <p:attrNameLst>
                                          <p:attrName>style.visibility</p:attrName>
                                        </p:attrNameLst>
                                      </p:cBhvr>
                                      <p:to>
                                        <p:strVal val="visible"/>
                                      </p:to>
                                    </p:set>
                                    <p:animEffect transition="in" filter="fade">
                                      <p:cBhvr>
                                        <p:cTn id="7" dur="1000"/>
                                        <p:tgtEl>
                                          <p:spTgt spid="3114"/>
                                        </p:tgtEl>
                                      </p:cBhvr>
                                    </p:animEffect>
                                    <p:anim calcmode="lin" valueType="num">
                                      <p:cBhvr>
                                        <p:cTn id="8" dur="1000" fill="hold"/>
                                        <p:tgtEl>
                                          <p:spTgt spid="3114"/>
                                        </p:tgtEl>
                                        <p:attrNameLst>
                                          <p:attrName>ppt_x</p:attrName>
                                        </p:attrNameLst>
                                      </p:cBhvr>
                                      <p:tavLst>
                                        <p:tav tm="0">
                                          <p:val>
                                            <p:strVal val="#ppt_x"/>
                                          </p:val>
                                        </p:tav>
                                        <p:tav tm="100000">
                                          <p:val>
                                            <p:strVal val="#ppt_x"/>
                                          </p:val>
                                        </p:tav>
                                      </p:tavLst>
                                    </p:anim>
                                    <p:anim calcmode="lin" valueType="num">
                                      <p:cBhvr>
                                        <p:cTn id="9" dur="1000" fill="hold"/>
                                        <p:tgtEl>
                                          <p:spTgt spid="311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115"/>
                                        </p:tgtEl>
                                        <p:attrNameLst>
                                          <p:attrName>style.visibility</p:attrName>
                                        </p:attrNameLst>
                                      </p:cBhvr>
                                      <p:to>
                                        <p:strVal val="visible"/>
                                      </p:to>
                                    </p:set>
                                    <p:animEffect transition="in" filter="fade">
                                      <p:cBhvr>
                                        <p:cTn id="14" dur="1000"/>
                                        <p:tgtEl>
                                          <p:spTgt spid="3115"/>
                                        </p:tgtEl>
                                      </p:cBhvr>
                                    </p:animEffect>
                                    <p:anim calcmode="lin" valueType="num">
                                      <p:cBhvr>
                                        <p:cTn id="15" dur="1000" fill="hold"/>
                                        <p:tgtEl>
                                          <p:spTgt spid="3115"/>
                                        </p:tgtEl>
                                        <p:attrNameLst>
                                          <p:attrName>ppt_x</p:attrName>
                                        </p:attrNameLst>
                                      </p:cBhvr>
                                      <p:tavLst>
                                        <p:tav tm="0">
                                          <p:val>
                                            <p:strVal val="#ppt_x"/>
                                          </p:val>
                                        </p:tav>
                                        <p:tav tm="100000">
                                          <p:val>
                                            <p:strVal val="#ppt_x"/>
                                          </p:val>
                                        </p:tav>
                                      </p:tavLst>
                                    </p:anim>
                                    <p:anim calcmode="lin" valueType="num">
                                      <p:cBhvr>
                                        <p:cTn id="16" dur="1000" fill="hold"/>
                                        <p:tgtEl>
                                          <p:spTgt spid="311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112"/>
                                        </p:tgtEl>
                                        <p:attrNameLst>
                                          <p:attrName>style.visibility</p:attrName>
                                        </p:attrNameLst>
                                      </p:cBhvr>
                                      <p:to>
                                        <p:strVal val="visible"/>
                                      </p:to>
                                    </p:set>
                                    <p:animEffect transition="in" filter="fade">
                                      <p:cBhvr>
                                        <p:cTn id="21" dur="1000"/>
                                        <p:tgtEl>
                                          <p:spTgt spid="3112"/>
                                        </p:tgtEl>
                                      </p:cBhvr>
                                    </p:animEffect>
                                    <p:anim calcmode="lin" valueType="num">
                                      <p:cBhvr>
                                        <p:cTn id="22" dur="1000" fill="hold"/>
                                        <p:tgtEl>
                                          <p:spTgt spid="3112"/>
                                        </p:tgtEl>
                                        <p:attrNameLst>
                                          <p:attrName>ppt_x</p:attrName>
                                        </p:attrNameLst>
                                      </p:cBhvr>
                                      <p:tavLst>
                                        <p:tav tm="0">
                                          <p:val>
                                            <p:strVal val="#ppt_x"/>
                                          </p:val>
                                        </p:tav>
                                        <p:tav tm="100000">
                                          <p:val>
                                            <p:strVal val="#ppt_x"/>
                                          </p:val>
                                        </p:tav>
                                      </p:tavLst>
                                    </p:anim>
                                    <p:anim calcmode="lin" valueType="num">
                                      <p:cBhvr>
                                        <p:cTn id="23" dur="1000" fill="hold"/>
                                        <p:tgtEl>
                                          <p:spTgt spid="3112"/>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113"/>
                                        </p:tgtEl>
                                        <p:attrNameLst>
                                          <p:attrName>style.visibility</p:attrName>
                                        </p:attrNameLst>
                                      </p:cBhvr>
                                      <p:to>
                                        <p:strVal val="visible"/>
                                      </p:to>
                                    </p:set>
                                    <p:animEffect transition="in" filter="fade">
                                      <p:cBhvr>
                                        <p:cTn id="28" dur="1000"/>
                                        <p:tgtEl>
                                          <p:spTgt spid="3113"/>
                                        </p:tgtEl>
                                      </p:cBhvr>
                                    </p:animEffect>
                                    <p:anim calcmode="lin" valueType="num">
                                      <p:cBhvr>
                                        <p:cTn id="29" dur="1000" fill="hold"/>
                                        <p:tgtEl>
                                          <p:spTgt spid="3113"/>
                                        </p:tgtEl>
                                        <p:attrNameLst>
                                          <p:attrName>ppt_x</p:attrName>
                                        </p:attrNameLst>
                                      </p:cBhvr>
                                      <p:tavLst>
                                        <p:tav tm="0">
                                          <p:val>
                                            <p:strVal val="#ppt_x"/>
                                          </p:val>
                                        </p:tav>
                                        <p:tav tm="100000">
                                          <p:val>
                                            <p:strVal val="#ppt_x"/>
                                          </p:val>
                                        </p:tav>
                                      </p:tavLst>
                                    </p:anim>
                                    <p:anim calcmode="lin" valueType="num">
                                      <p:cBhvr>
                                        <p:cTn id="30" dur="1000" fill="hold"/>
                                        <p:tgtEl>
                                          <p:spTgt spid="3113"/>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104"/>
                                        </p:tgtEl>
                                        <p:attrNameLst>
                                          <p:attrName>style.visibility</p:attrName>
                                        </p:attrNameLst>
                                      </p:cBhvr>
                                      <p:to>
                                        <p:strVal val="visible"/>
                                      </p:to>
                                    </p:set>
                                    <p:anim calcmode="lin" valueType="num">
                                      <p:cBhvr additive="base">
                                        <p:cTn id="35" dur="500" fill="hold"/>
                                        <p:tgtEl>
                                          <p:spTgt spid="3104"/>
                                        </p:tgtEl>
                                        <p:attrNameLst>
                                          <p:attrName>ppt_x</p:attrName>
                                        </p:attrNameLst>
                                      </p:cBhvr>
                                      <p:tavLst>
                                        <p:tav tm="0">
                                          <p:val>
                                            <p:strVal val="0-#ppt_w/2"/>
                                          </p:val>
                                        </p:tav>
                                        <p:tav tm="100000">
                                          <p:val>
                                            <p:strVal val="#ppt_x"/>
                                          </p:val>
                                        </p:tav>
                                      </p:tavLst>
                                    </p:anim>
                                    <p:anim calcmode="lin" valueType="num">
                                      <p:cBhvr additive="base">
                                        <p:cTn id="36" dur="500" fill="hold"/>
                                        <p:tgtEl>
                                          <p:spTgt spid="3104"/>
                                        </p:tgtEl>
                                        <p:attrNameLst>
                                          <p:attrName>ppt_y</p:attrName>
                                        </p:attrNameLst>
                                      </p:cBhvr>
                                      <p:tavLst>
                                        <p:tav tm="0">
                                          <p:val>
                                            <p:strVal val="#ppt_y"/>
                                          </p:val>
                                        </p:tav>
                                        <p:tav tm="100000">
                                          <p:val>
                                            <p:strVal val="#ppt_y"/>
                                          </p:val>
                                        </p:tav>
                                      </p:tavLst>
                                    </p:anim>
                                  </p:childTnLst>
                                </p:cTn>
                              </p:par>
                              <p:par>
                                <p:cTn id="37" presetID="10" presetClass="entr" presetSubtype="0" fill="hold" grpId="0" nodeType="withEffect">
                                  <p:stCondLst>
                                    <p:cond delay="0"/>
                                  </p:stCondLst>
                                  <p:childTnLst>
                                    <p:set>
                                      <p:cBhvr>
                                        <p:cTn id="38" dur="1" fill="hold">
                                          <p:stCondLst>
                                            <p:cond delay="0"/>
                                          </p:stCondLst>
                                        </p:cTn>
                                        <p:tgtEl>
                                          <p:spTgt spid="3101"/>
                                        </p:tgtEl>
                                        <p:attrNameLst>
                                          <p:attrName>style.visibility</p:attrName>
                                        </p:attrNameLst>
                                      </p:cBhvr>
                                      <p:to>
                                        <p:strVal val="visible"/>
                                      </p:to>
                                    </p:set>
                                    <p:animEffect transition="in" filter="fade">
                                      <p:cBhvr>
                                        <p:cTn id="39" dur="500"/>
                                        <p:tgtEl>
                                          <p:spTgt spid="31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0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932A11-B384-52EB-050F-FD2BB2E244DA}"/>
              </a:ext>
            </a:extLst>
          </p:cNvPr>
          <p:cNvSpPr txBox="1"/>
          <p:nvPr/>
        </p:nvSpPr>
        <p:spPr>
          <a:xfrm>
            <a:off x="2935624" y="1859340"/>
            <a:ext cx="6320751"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Business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7AB9BE7E-D1C9-A6BA-F52F-0CFF5315FC5E}"/>
              </a:ext>
            </a:extLst>
          </p:cNvPr>
          <p:cNvSpPr txBox="1"/>
          <p:nvPr/>
        </p:nvSpPr>
        <p:spPr>
          <a:xfrm>
            <a:off x="3922859" y="3429000"/>
            <a:ext cx="4346280"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Model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1457E11C-0E22-FD3E-183C-DC2327C78C2E}"/>
              </a:ext>
            </a:extLst>
          </p:cNvPr>
          <p:cNvCxnSpPr/>
          <p:nvPr/>
        </p:nvCxnSpPr>
        <p:spPr>
          <a:xfrm>
            <a:off x="227013" y="7284766"/>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81D5C3AD-CDCC-83EE-9A5F-27CFE1DA7829}"/>
              </a:ext>
            </a:extLst>
          </p:cNvPr>
          <p:cNvGrpSpPr/>
          <p:nvPr/>
        </p:nvGrpSpPr>
        <p:grpSpPr>
          <a:xfrm>
            <a:off x="5736000" y="-606766"/>
            <a:ext cx="720000" cy="360000"/>
            <a:chOff x="5466894" y="1808040"/>
            <a:chExt cx="720000" cy="360000"/>
          </a:xfrm>
        </p:grpSpPr>
        <p:sp>
          <p:nvSpPr>
            <p:cNvPr id="8" name="Rectangle: Rounded Corners 7">
              <a:extLst>
                <a:ext uri="{FF2B5EF4-FFF2-40B4-BE49-F238E27FC236}">
                  <a16:creationId xmlns:a16="http://schemas.microsoft.com/office/drawing/2014/main" id="{A472ED35-05F8-CC38-7FBF-99019C50CC32}"/>
                </a:ext>
              </a:extLst>
            </p:cNvPr>
            <p:cNvSpPr/>
            <p:nvPr/>
          </p:nvSpPr>
          <p:spPr>
            <a:xfrm>
              <a:off x="5466894" y="1808040"/>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Network outline">
              <a:extLst>
                <a:ext uri="{FF2B5EF4-FFF2-40B4-BE49-F238E27FC236}">
                  <a16:creationId xmlns:a16="http://schemas.microsoft.com/office/drawing/2014/main" id="{CE30553B-CED2-B582-EC95-4A7195D3ADB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50494" y="1811640"/>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BD59682C-7611-0C5E-84DD-08432859988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7037667"/>
            <a:ext cx="1885504" cy="247099"/>
          </a:xfrm>
          <a:prstGeom prst="rect">
            <a:avLst/>
          </a:prstGeom>
        </p:spPr>
      </p:pic>
      <p:pic>
        <p:nvPicPr>
          <p:cNvPr id="2" name="Graphic 1" descr="Inbox Check with solid fill">
            <a:extLst>
              <a:ext uri="{FF2B5EF4-FFF2-40B4-BE49-F238E27FC236}">
                <a16:creationId xmlns:a16="http://schemas.microsoft.com/office/drawing/2014/main" id="{3D89EDA3-451C-0E4D-7198-4858CBF291C2}"/>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2932176" y="0"/>
            <a:ext cx="7047648" cy="7047648"/>
          </a:xfrm>
          <a:prstGeom prst="rect">
            <a:avLst/>
          </a:prstGeom>
        </p:spPr>
      </p:pic>
    </p:spTree>
    <p:extLst>
      <p:ext uri="{BB962C8B-B14F-4D97-AF65-F5344CB8AC3E}">
        <p14:creationId xmlns:p14="http://schemas.microsoft.com/office/powerpoint/2010/main" val="300300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700CBC-A70D-C7FD-DF8B-1487EDED3AE6}"/>
              </a:ext>
            </a:extLst>
          </p:cNvPr>
          <p:cNvSpPr txBox="1"/>
          <p:nvPr/>
        </p:nvSpPr>
        <p:spPr>
          <a:xfrm>
            <a:off x="227013" y="188913"/>
            <a:ext cx="1360151"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Business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A06DBC20-B038-5CAC-08E1-07C770CE1B63}"/>
              </a:ext>
            </a:extLst>
          </p:cNvPr>
          <p:cNvSpPr txBox="1"/>
          <p:nvPr/>
        </p:nvSpPr>
        <p:spPr>
          <a:xfrm>
            <a:off x="1480948" y="188913"/>
            <a:ext cx="935268"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Model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59926FA0-75A3-F4A3-6445-2668BFAA0A4D}"/>
              </a:ext>
            </a:extLst>
          </p:cNvPr>
          <p:cNvCxnSpPr/>
          <p:nvPr/>
        </p:nvCxnSpPr>
        <p:spPr>
          <a:xfrm>
            <a:off x="227013" y="5573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7995717D-A760-5EBF-5FD0-BCF857BB888A}"/>
              </a:ext>
            </a:extLst>
          </p:cNvPr>
          <p:cNvGrpSpPr/>
          <p:nvPr/>
        </p:nvGrpSpPr>
        <p:grpSpPr>
          <a:xfrm>
            <a:off x="5736000" y="121387"/>
            <a:ext cx="720000" cy="360000"/>
            <a:chOff x="5466894" y="1808040"/>
            <a:chExt cx="720000" cy="360000"/>
          </a:xfrm>
        </p:grpSpPr>
        <p:sp>
          <p:nvSpPr>
            <p:cNvPr id="8" name="Rectangle: Rounded Corners 7">
              <a:extLst>
                <a:ext uri="{FF2B5EF4-FFF2-40B4-BE49-F238E27FC236}">
                  <a16:creationId xmlns:a16="http://schemas.microsoft.com/office/drawing/2014/main" id="{B030B776-962F-98E0-E48D-ECB95AF061B9}"/>
                </a:ext>
              </a:extLst>
            </p:cNvPr>
            <p:cNvSpPr/>
            <p:nvPr/>
          </p:nvSpPr>
          <p:spPr>
            <a:xfrm>
              <a:off x="5466894" y="1808040"/>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Network outline">
              <a:extLst>
                <a:ext uri="{FF2B5EF4-FFF2-40B4-BE49-F238E27FC236}">
                  <a16:creationId xmlns:a16="http://schemas.microsoft.com/office/drawing/2014/main" id="{39E2DA35-FA81-B517-AB55-2FAFC42DCDA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50494" y="1811640"/>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744ABAD7-DD28-D18F-23CD-436F4ABD330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256547"/>
            <a:ext cx="1885504" cy="247099"/>
          </a:xfrm>
          <a:prstGeom prst="rect">
            <a:avLst/>
          </a:prstGeom>
        </p:spPr>
      </p:pic>
      <p:graphicFrame>
        <p:nvGraphicFramePr>
          <p:cNvPr id="58" name="Table 57">
            <a:extLst>
              <a:ext uri="{FF2B5EF4-FFF2-40B4-BE49-F238E27FC236}">
                <a16:creationId xmlns:a16="http://schemas.microsoft.com/office/drawing/2014/main" id="{A364A4BB-DE3C-C83D-6EA8-271A90C05449}"/>
              </a:ext>
            </a:extLst>
          </p:cNvPr>
          <p:cNvGraphicFramePr>
            <a:graphicFrameLocks noGrp="1"/>
          </p:cNvGraphicFramePr>
          <p:nvPr>
            <p:extLst>
              <p:ext uri="{D42A27DB-BD31-4B8C-83A1-F6EECF244321}">
                <p14:modId xmlns:p14="http://schemas.microsoft.com/office/powerpoint/2010/main" val="212408643"/>
              </p:ext>
            </p:extLst>
          </p:nvPr>
        </p:nvGraphicFramePr>
        <p:xfrm>
          <a:off x="13465658" y="435038"/>
          <a:ext cx="12192004" cy="6293692"/>
        </p:xfrm>
        <a:graphic>
          <a:graphicData uri="http://schemas.openxmlformats.org/drawingml/2006/table">
            <a:tbl>
              <a:tblPr/>
              <a:tblGrid>
                <a:gridCol w="1420188">
                  <a:extLst>
                    <a:ext uri="{9D8B030D-6E8A-4147-A177-3AD203B41FA5}">
                      <a16:colId xmlns:a16="http://schemas.microsoft.com/office/drawing/2014/main" val="736857072"/>
                    </a:ext>
                  </a:extLst>
                </a:gridCol>
                <a:gridCol w="716268">
                  <a:extLst>
                    <a:ext uri="{9D8B030D-6E8A-4147-A177-3AD203B41FA5}">
                      <a16:colId xmlns:a16="http://schemas.microsoft.com/office/drawing/2014/main" val="2410132429"/>
                    </a:ext>
                  </a:extLst>
                </a:gridCol>
                <a:gridCol w="642172">
                  <a:extLst>
                    <a:ext uri="{9D8B030D-6E8A-4147-A177-3AD203B41FA5}">
                      <a16:colId xmlns:a16="http://schemas.microsoft.com/office/drawing/2014/main" val="1856774153"/>
                    </a:ext>
                  </a:extLst>
                </a:gridCol>
                <a:gridCol w="642172">
                  <a:extLst>
                    <a:ext uri="{9D8B030D-6E8A-4147-A177-3AD203B41FA5}">
                      <a16:colId xmlns:a16="http://schemas.microsoft.com/office/drawing/2014/main" val="117473218"/>
                    </a:ext>
                  </a:extLst>
                </a:gridCol>
                <a:gridCol w="642172">
                  <a:extLst>
                    <a:ext uri="{9D8B030D-6E8A-4147-A177-3AD203B41FA5}">
                      <a16:colId xmlns:a16="http://schemas.microsoft.com/office/drawing/2014/main" val="2703199772"/>
                    </a:ext>
                  </a:extLst>
                </a:gridCol>
                <a:gridCol w="642172">
                  <a:extLst>
                    <a:ext uri="{9D8B030D-6E8A-4147-A177-3AD203B41FA5}">
                      <a16:colId xmlns:a16="http://schemas.microsoft.com/office/drawing/2014/main" val="707706141"/>
                    </a:ext>
                  </a:extLst>
                </a:gridCol>
                <a:gridCol w="642172">
                  <a:extLst>
                    <a:ext uri="{9D8B030D-6E8A-4147-A177-3AD203B41FA5}">
                      <a16:colId xmlns:a16="http://schemas.microsoft.com/office/drawing/2014/main" val="3860638649"/>
                    </a:ext>
                  </a:extLst>
                </a:gridCol>
                <a:gridCol w="753317">
                  <a:extLst>
                    <a:ext uri="{9D8B030D-6E8A-4147-A177-3AD203B41FA5}">
                      <a16:colId xmlns:a16="http://schemas.microsoft.com/office/drawing/2014/main" val="3867018446"/>
                    </a:ext>
                  </a:extLst>
                </a:gridCol>
                <a:gridCol w="753317">
                  <a:extLst>
                    <a:ext uri="{9D8B030D-6E8A-4147-A177-3AD203B41FA5}">
                      <a16:colId xmlns:a16="http://schemas.microsoft.com/office/drawing/2014/main" val="759744134"/>
                    </a:ext>
                  </a:extLst>
                </a:gridCol>
                <a:gridCol w="753317">
                  <a:extLst>
                    <a:ext uri="{9D8B030D-6E8A-4147-A177-3AD203B41FA5}">
                      <a16:colId xmlns:a16="http://schemas.microsoft.com/office/drawing/2014/main" val="3064952687"/>
                    </a:ext>
                  </a:extLst>
                </a:gridCol>
                <a:gridCol w="753317">
                  <a:extLst>
                    <a:ext uri="{9D8B030D-6E8A-4147-A177-3AD203B41FA5}">
                      <a16:colId xmlns:a16="http://schemas.microsoft.com/office/drawing/2014/main" val="2313865830"/>
                    </a:ext>
                  </a:extLst>
                </a:gridCol>
                <a:gridCol w="753317">
                  <a:extLst>
                    <a:ext uri="{9D8B030D-6E8A-4147-A177-3AD203B41FA5}">
                      <a16:colId xmlns:a16="http://schemas.microsoft.com/office/drawing/2014/main" val="294964960"/>
                    </a:ext>
                  </a:extLst>
                </a:gridCol>
                <a:gridCol w="753317">
                  <a:extLst>
                    <a:ext uri="{9D8B030D-6E8A-4147-A177-3AD203B41FA5}">
                      <a16:colId xmlns:a16="http://schemas.microsoft.com/office/drawing/2014/main" val="575139814"/>
                    </a:ext>
                  </a:extLst>
                </a:gridCol>
                <a:gridCol w="916948">
                  <a:extLst>
                    <a:ext uri="{9D8B030D-6E8A-4147-A177-3AD203B41FA5}">
                      <a16:colId xmlns:a16="http://schemas.microsoft.com/office/drawing/2014/main" val="4236923237"/>
                    </a:ext>
                  </a:extLst>
                </a:gridCol>
                <a:gridCol w="1407838">
                  <a:extLst>
                    <a:ext uri="{9D8B030D-6E8A-4147-A177-3AD203B41FA5}">
                      <a16:colId xmlns:a16="http://schemas.microsoft.com/office/drawing/2014/main" val="141382399"/>
                    </a:ext>
                  </a:extLst>
                </a:gridCol>
              </a:tblGrid>
              <a:tr h="577401">
                <a:tc>
                  <a:txBody>
                    <a:bodyPr/>
                    <a:lstStyle/>
                    <a:p>
                      <a:pPr algn="l" fontAlgn="b">
                        <a:buNone/>
                      </a:pPr>
                      <a:r>
                        <a:rPr lang="en-GB" sz="900" b="0" i="0" u="none" strike="noStrike">
                          <a:solidFill>
                            <a:srgbClr val="FFFFFF"/>
                          </a:solidFill>
                          <a:effectLst/>
                          <a:latin typeface="Aptos Narrow" panose="020B0004020202020204" pitchFamily="34" charset="0"/>
                        </a:rPr>
                        <a:t>Category</a:t>
                      </a:r>
                    </a:p>
                  </a:txBody>
                  <a:tcPr marL="7991" marR="7991" marT="7991" marB="0" anchor="b">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Jan</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Feb</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Mar</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Apr</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May</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Jun</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Jul</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Aug</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Sep</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Oct</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Nov</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Dec</a:t>
                      </a:r>
                    </a:p>
                  </a:txBody>
                  <a:tcPr marL="7991" marR="7991" marT="7991" marB="0" anchor="ctr">
                    <a:lnL>
                      <a:noFill/>
                    </a:lnL>
                    <a:lnR>
                      <a:noFill/>
                    </a:lnR>
                    <a:lnT>
                      <a:noFill/>
                    </a:lnT>
                    <a:lnB>
                      <a:noFill/>
                    </a:lnB>
                    <a:solidFill>
                      <a:srgbClr val="000000"/>
                    </a:solidFill>
                  </a:tcPr>
                </a:tc>
                <a:tc gridSpan="2">
                  <a:txBody>
                    <a:bodyPr/>
                    <a:lstStyle/>
                    <a:p>
                      <a:pPr algn="ctr" fontAlgn="ctr">
                        <a:buNone/>
                      </a:pPr>
                      <a:r>
                        <a:rPr lang="en-GB" sz="900" b="1" i="0" u="none" strike="noStrike">
                          <a:solidFill>
                            <a:srgbClr val="FFFFFF"/>
                          </a:solidFill>
                          <a:effectLst/>
                          <a:latin typeface="Aptos Narrow" panose="020B0004020202020204" pitchFamily="34" charset="0"/>
                        </a:rPr>
                        <a:t>TOTAL</a:t>
                      </a:r>
                    </a:p>
                  </a:txBody>
                  <a:tcPr marL="7991" marR="7991" marT="7991" marB="0" anchor="ctr">
                    <a:lnL>
                      <a:noFill/>
                    </a:lnL>
                    <a:lnR>
                      <a:noFill/>
                    </a:lnR>
                    <a:lnT>
                      <a:noFill/>
                    </a:lnT>
                    <a:lnB w="6350" cap="flat" cmpd="sng" algn="ctr">
                      <a:solidFill>
                        <a:srgbClr val="000000"/>
                      </a:solidFill>
                      <a:prstDash val="solid"/>
                      <a:round/>
                      <a:headEnd type="none" w="med" len="med"/>
                      <a:tailEnd type="none" w="med" len="med"/>
                    </a:lnB>
                    <a:solidFill>
                      <a:srgbClr val="000000"/>
                    </a:solidFill>
                  </a:tcPr>
                </a:tc>
                <a:tc hMerge="1">
                  <a:txBody>
                    <a:bodyPr/>
                    <a:lstStyle/>
                    <a:p>
                      <a:endParaRPr lang="en-GB"/>
                    </a:p>
                  </a:txBody>
                  <a:tcPr/>
                </a:tc>
                <a:extLst>
                  <a:ext uri="{0D108BD9-81ED-4DB2-BD59-A6C34878D82A}">
                    <a16:rowId xmlns:a16="http://schemas.microsoft.com/office/drawing/2014/main" val="1717968243"/>
                  </a:ext>
                </a:extLst>
              </a:tr>
              <a:tr h="384936">
                <a:tc>
                  <a:txBody>
                    <a:bodyPr/>
                    <a:lstStyle/>
                    <a:p>
                      <a:pPr algn="l" fontAlgn="b">
                        <a:buNone/>
                      </a:pPr>
                      <a:r>
                        <a:rPr lang="en-GB" sz="900" b="1" i="0" u="none" strike="noStrike">
                          <a:solidFill>
                            <a:srgbClr val="000000"/>
                          </a:solidFill>
                          <a:effectLst/>
                          <a:latin typeface="Aptos Narrow" panose="020B0004020202020204" pitchFamily="34" charset="0"/>
                        </a:rPr>
                        <a:t>INCOME</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                  0.60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COGS  Unit/Pice</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28344636"/>
                  </a:ext>
                </a:extLst>
              </a:tr>
              <a:tr h="384936">
                <a:tc>
                  <a:txBody>
                    <a:bodyPr/>
                    <a:lstStyle/>
                    <a:p>
                      <a:pPr algn="l" fontAlgn="b">
                        <a:buNone/>
                      </a:pPr>
                      <a:r>
                        <a:rPr lang="en-GB" sz="900" b="0" i="0" u="none" strike="noStrike">
                          <a:solidFill>
                            <a:srgbClr val="000000"/>
                          </a:solidFill>
                          <a:effectLst/>
                          <a:latin typeface="Aptos Narrow" panose="020B0004020202020204" pitchFamily="34" charset="0"/>
                        </a:rPr>
                        <a:t>Sells from Subscribers</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9E7F7"/>
                    </a:solidFill>
                  </a:tcPr>
                </a:tc>
                <a:tc>
                  <a:txBody>
                    <a:bodyPr/>
                    <a:lstStyle/>
                    <a:p>
                      <a:pPr algn="r" fontAlgn="b">
                        <a:buNone/>
                      </a:pPr>
                      <a:r>
                        <a:rPr lang="en-GB" sz="900" b="0" i="0" u="none" strike="noStrike">
                          <a:solidFill>
                            <a:srgbClr val="000000"/>
                          </a:solidFill>
                          <a:effectLst/>
                          <a:latin typeface="Aptos Narrow" panose="020B0004020202020204" pitchFamily="34" charset="0"/>
                        </a:rPr>
                        <a:t>45</a:t>
                      </a:r>
                    </a:p>
                  </a:txBody>
                  <a:tcPr marL="7991" marR="7991" marT="7991"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62</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89</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134</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201</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287</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356</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398</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421</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445</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478</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512</a:t>
                      </a:r>
                    </a:p>
                  </a:txBody>
                  <a:tcPr marL="7991" marR="7991" marT="7991"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1.50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9E7F7"/>
                    </a:solidFill>
                  </a:tcPr>
                </a:tc>
                <a:tc>
                  <a:txBody>
                    <a:bodyPr/>
                    <a:lstStyle/>
                    <a:p>
                      <a:pPr algn="l" fontAlgn="b">
                        <a:buNone/>
                      </a:pPr>
                      <a:r>
                        <a:rPr lang="en-GB" sz="900" b="0" i="0" u="none" strike="noStrike">
                          <a:solidFill>
                            <a:srgbClr val="000000"/>
                          </a:solidFill>
                          <a:effectLst/>
                          <a:latin typeface="Aptos Narrow" panose="020B0004020202020204" pitchFamily="34" charset="0"/>
                        </a:rPr>
                        <a:t>Subs.           Price / Pad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2384635415"/>
                  </a:ext>
                </a:extLst>
              </a:tr>
              <a:tr h="384936">
                <a:tc>
                  <a:txBody>
                    <a:bodyPr/>
                    <a:lstStyle/>
                    <a:p>
                      <a:pPr algn="l" fontAlgn="b">
                        <a:buNone/>
                      </a:pPr>
                      <a:r>
                        <a:rPr lang="en-GB" sz="900" b="0" i="0" u="none" strike="noStrike">
                          <a:solidFill>
                            <a:srgbClr val="000000"/>
                          </a:solidFill>
                          <a:effectLst/>
                          <a:latin typeface="Aptos Narrow" panose="020B0004020202020204" pitchFamily="34" charset="0"/>
                        </a:rPr>
                        <a:t>Sells from One-Time</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CF2FB"/>
                    </a:solidFill>
                  </a:tcPr>
                </a:tc>
                <a:tc>
                  <a:txBody>
                    <a:bodyPr/>
                    <a:lstStyle/>
                    <a:p>
                      <a:pPr algn="r" fontAlgn="b">
                        <a:buNone/>
                      </a:pPr>
                      <a:r>
                        <a:rPr lang="en-GB" sz="900" b="0" i="0" u="none" strike="noStrike">
                          <a:solidFill>
                            <a:srgbClr val="000000"/>
                          </a:solidFill>
                          <a:effectLst/>
                          <a:latin typeface="Aptos Narrow" panose="020B0004020202020204" pitchFamily="34" charset="0"/>
                        </a:rPr>
                        <a:t>38</a:t>
                      </a:r>
                    </a:p>
                  </a:txBody>
                  <a:tcPr marL="7991" marR="7991" marT="7991"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52</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71</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115</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189</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276</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312</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289</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245</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198</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167</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223</a:t>
                      </a:r>
                    </a:p>
                  </a:txBody>
                  <a:tcPr marL="7991" marR="7991" marT="7991"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1.80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CF2FB"/>
                    </a:solidFill>
                  </a:tcPr>
                </a:tc>
                <a:tc>
                  <a:txBody>
                    <a:bodyPr/>
                    <a:lstStyle/>
                    <a:p>
                      <a:pPr algn="l" fontAlgn="b">
                        <a:buNone/>
                      </a:pPr>
                      <a:r>
                        <a:rPr lang="en-GB" sz="900" b="0" i="0" u="none" strike="noStrike">
                          <a:solidFill>
                            <a:srgbClr val="000000"/>
                          </a:solidFill>
                          <a:effectLst/>
                          <a:latin typeface="Aptos Narrow" panose="020B0004020202020204" pitchFamily="34" charset="0"/>
                        </a:rPr>
                        <a:t>One-Time  Price / Pad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62183657"/>
                  </a:ext>
                </a:extLst>
              </a:tr>
              <a:tr h="808363">
                <a:tc>
                  <a:txBody>
                    <a:bodyPr/>
                    <a:lstStyle/>
                    <a:p>
                      <a:pPr algn="l" fontAlgn="ctr">
                        <a:buNone/>
                      </a:pPr>
                      <a:r>
                        <a:rPr lang="en-GB" sz="900" b="1" i="0" u="none" strike="noStrike">
                          <a:solidFill>
                            <a:srgbClr val="000000"/>
                          </a:solidFill>
                          <a:effectLst/>
                          <a:latin typeface="Aptos Narrow" panose="020B0004020202020204" pitchFamily="34" charset="0"/>
                        </a:rPr>
                        <a:t>TOTAL INCOME</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135.90 </a:t>
                      </a:r>
                    </a:p>
                  </a:txBody>
                  <a:tcPr marL="7991" marR="7991" marT="7991"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186.60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261.30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408.00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641.70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927.30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1,095.60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1,117.20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1,072.50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1,023.90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1,017.60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1,169.40 </a:t>
                      </a:r>
                    </a:p>
                  </a:txBody>
                  <a:tcPr marL="7991" marR="7991" marT="7991"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gridSpan="2">
                  <a:txBody>
                    <a:bodyPr/>
                    <a:lstStyle/>
                    <a:p>
                      <a:pPr algn="ctr" fontAlgn="ctr">
                        <a:buNone/>
                      </a:pPr>
                      <a:r>
                        <a:rPr lang="en-GB" sz="1300" b="0" i="0" u="none" strike="noStrike">
                          <a:solidFill>
                            <a:srgbClr val="000000"/>
                          </a:solidFill>
                          <a:effectLst/>
                          <a:latin typeface="Aptos Narrow" panose="020B0004020202020204" pitchFamily="34" charset="0"/>
                        </a:rPr>
                        <a:t> £                                     9,057.00 </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hMerge="1">
                  <a:txBody>
                    <a:bodyPr/>
                    <a:lstStyle/>
                    <a:p>
                      <a:endParaRPr lang="en-GB"/>
                    </a:p>
                  </a:txBody>
                  <a:tcPr/>
                </a:tc>
                <a:extLst>
                  <a:ext uri="{0D108BD9-81ED-4DB2-BD59-A6C34878D82A}">
                    <a16:rowId xmlns:a16="http://schemas.microsoft.com/office/drawing/2014/main" val="2446103983"/>
                  </a:ext>
                </a:extLst>
              </a:tr>
              <a:tr h="404182">
                <a:tc rowSpan="2">
                  <a:txBody>
                    <a:bodyPr/>
                    <a:lstStyle/>
                    <a:p>
                      <a:pPr algn="l" fontAlgn="b">
                        <a:buNone/>
                      </a:pPr>
                      <a:r>
                        <a:rPr lang="en-GB" sz="900" b="1" i="0" u="none" strike="noStrike">
                          <a:solidFill>
                            <a:srgbClr val="000000"/>
                          </a:solidFill>
                          <a:effectLst/>
                          <a:latin typeface="Aptos Narrow" panose="020B0004020202020204" pitchFamily="34" charset="0"/>
                        </a:rPr>
                        <a:t>EXPENSES</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          2,000.00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Product Development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4257411662"/>
                  </a:ext>
                </a:extLst>
              </a:tr>
              <a:tr h="384936">
                <a:tc vMerge="1">
                  <a:txBody>
                    <a:bodyPr/>
                    <a:lstStyle/>
                    <a:p>
                      <a:endParaRPr lang="en-GB"/>
                    </a:p>
                  </a:txBody>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          3,000.00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5000 Unit Production</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extLst>
                  <a:ext uri="{0D108BD9-81ED-4DB2-BD59-A6C34878D82A}">
                    <a16:rowId xmlns:a16="http://schemas.microsoft.com/office/drawing/2014/main" val="3168214641"/>
                  </a:ext>
                </a:extLst>
              </a:tr>
              <a:tr h="384936">
                <a:tc>
                  <a:txBody>
                    <a:bodyPr/>
                    <a:lstStyle/>
                    <a:p>
                      <a:pPr algn="l" fontAlgn="b">
                        <a:buNone/>
                      </a:pPr>
                      <a:r>
                        <a:rPr lang="en-GB" sz="900" b="0" i="0" u="none" strike="noStrike">
                          <a:solidFill>
                            <a:srgbClr val="000000"/>
                          </a:solidFill>
                          <a:effectLst/>
                          <a:latin typeface="Aptos Narrow" panose="020B0004020202020204" pitchFamily="34" charset="0"/>
                        </a:rPr>
                        <a:t>COGS</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CC"/>
                    </a:solidFill>
                  </a:tcPr>
                </a:tc>
                <a:tc>
                  <a:txBody>
                    <a:bodyPr/>
                    <a:lstStyle/>
                    <a:p>
                      <a:pPr algn="l" fontAlgn="b">
                        <a:buNone/>
                      </a:pPr>
                      <a:r>
                        <a:rPr lang="en-GB" sz="900" b="0" i="0" u="none" strike="noStrike">
                          <a:solidFill>
                            <a:srgbClr val="000000"/>
                          </a:solidFill>
                          <a:effectLst/>
                          <a:latin typeface="Aptos Narrow" panose="020B0004020202020204" pitchFamily="34" charset="0"/>
                        </a:rPr>
                        <a:t> £         49.80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68.40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96.00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149.40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234.00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337.80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400.80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412.20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399.60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385.80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387.00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441.00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Marketing</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extLst>
                  <a:ext uri="{0D108BD9-81ED-4DB2-BD59-A6C34878D82A}">
                    <a16:rowId xmlns:a16="http://schemas.microsoft.com/office/drawing/2014/main" val="2965385808"/>
                  </a:ext>
                </a:extLst>
              </a:tr>
              <a:tr h="384936">
                <a:tc>
                  <a:txBody>
                    <a:bodyPr/>
                    <a:lstStyle/>
                    <a:p>
                      <a:pPr algn="l" fontAlgn="b">
                        <a:buNone/>
                      </a:pPr>
                      <a:r>
                        <a:rPr lang="en-GB" sz="900" b="0" i="0" u="none" strike="noStrike">
                          <a:solidFill>
                            <a:srgbClr val="000000"/>
                          </a:solidFill>
                          <a:effectLst/>
                          <a:latin typeface="Aptos Narrow" panose="020B0004020202020204" pitchFamily="34" charset="0"/>
                        </a:rPr>
                        <a:t>Insurance</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Website</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extLst>
                  <a:ext uri="{0D108BD9-81ED-4DB2-BD59-A6C34878D82A}">
                    <a16:rowId xmlns:a16="http://schemas.microsoft.com/office/drawing/2014/main" val="1647542793"/>
                  </a:ext>
                </a:extLst>
              </a:tr>
              <a:tr h="384936">
                <a:tc>
                  <a:txBody>
                    <a:bodyPr/>
                    <a:lstStyle/>
                    <a:p>
                      <a:pPr algn="l" fontAlgn="b">
                        <a:buNone/>
                      </a:pPr>
                      <a:r>
                        <a:rPr lang="en-GB" sz="900" b="0" i="0" u="none" strike="noStrike">
                          <a:solidFill>
                            <a:srgbClr val="000000"/>
                          </a:solidFill>
                          <a:effectLst/>
                          <a:latin typeface="Aptos Narrow" panose="020B0004020202020204" pitchFamily="34" charset="0"/>
                        </a:rPr>
                        <a:t>Accounting Software</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Legal</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79274148"/>
                  </a:ext>
                </a:extLst>
              </a:tr>
              <a:tr h="384936">
                <a:tc>
                  <a:txBody>
                    <a:bodyPr/>
                    <a:lstStyle/>
                    <a:p>
                      <a:pPr algn="l" fontAlgn="b">
                        <a:buNone/>
                      </a:pPr>
                      <a:r>
                        <a:rPr lang="en-GB" sz="900" b="0" i="0" u="none" strike="noStrike">
                          <a:solidFill>
                            <a:srgbClr val="000000"/>
                          </a:solidFill>
                          <a:effectLst/>
                          <a:latin typeface="Aptos Narrow" panose="020B0004020202020204" pitchFamily="34" charset="0"/>
                        </a:rPr>
                        <a:t>Postage</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1" i="0" u="none" strike="noStrike">
                          <a:solidFill>
                            <a:srgbClr val="000000"/>
                          </a:solidFill>
                          <a:effectLst/>
                          <a:latin typeface="Aptos Narrow" panose="020B0004020202020204" pitchFamily="34" charset="0"/>
                        </a:rPr>
                        <a:t>7500.00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1" i="0" u="none" strike="noStrike">
                          <a:solidFill>
                            <a:srgbClr val="000000"/>
                          </a:solidFill>
                          <a:effectLst/>
                          <a:latin typeface="Aptos Narrow" panose="020B0004020202020204" pitchFamily="34" charset="0"/>
                        </a:rPr>
                        <a:t>StartUp Cost</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45839111"/>
                  </a:ext>
                </a:extLst>
              </a:tr>
              <a:tr h="712129">
                <a:tc>
                  <a:txBody>
                    <a:bodyPr/>
                    <a:lstStyle/>
                    <a:p>
                      <a:pPr algn="l" fontAlgn="ctr">
                        <a:buNone/>
                      </a:pPr>
                      <a:r>
                        <a:rPr lang="en-GB" sz="900" b="1" i="0" u="none" strike="noStrike">
                          <a:solidFill>
                            <a:srgbClr val="000000"/>
                          </a:solidFill>
                          <a:effectLst/>
                          <a:latin typeface="Aptos Narrow" panose="020B0004020202020204" pitchFamily="34" charset="0"/>
                        </a:rPr>
                        <a:t>TOTAL EXPENSES</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399.80 </a:t>
                      </a:r>
                    </a:p>
                  </a:txBody>
                  <a:tcPr marL="7991" marR="7991" marT="7991"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418.40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446.00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499.40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584.00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687.80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750.80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762.20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749.60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735.80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737.00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791.00 </a:t>
                      </a:r>
                    </a:p>
                  </a:txBody>
                  <a:tcPr marL="7991" marR="7991" marT="7991"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gridSpan="2">
                  <a:txBody>
                    <a:bodyPr/>
                    <a:lstStyle/>
                    <a:p>
                      <a:pPr algn="ctr" fontAlgn="ctr">
                        <a:buNone/>
                      </a:pPr>
                      <a:r>
                        <a:rPr lang="en-GB" sz="1300" b="0" i="0" u="none" strike="noStrike" dirty="0">
                          <a:solidFill>
                            <a:srgbClr val="000000"/>
                          </a:solidFill>
                          <a:effectLst/>
                          <a:latin typeface="Aptos Narrow" panose="020B0004020202020204" pitchFamily="34" charset="0"/>
                        </a:rPr>
                        <a:t> £                                     7,561.80 </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1C1"/>
                    </a:solidFill>
                  </a:tcPr>
                </a:tc>
                <a:tc hMerge="1">
                  <a:txBody>
                    <a:bodyPr/>
                    <a:lstStyle/>
                    <a:p>
                      <a:endParaRPr lang="en-GB"/>
                    </a:p>
                  </a:txBody>
                  <a:tcPr/>
                </a:tc>
                <a:extLst>
                  <a:ext uri="{0D108BD9-81ED-4DB2-BD59-A6C34878D82A}">
                    <a16:rowId xmlns:a16="http://schemas.microsoft.com/office/drawing/2014/main" val="749984412"/>
                  </a:ext>
                </a:extLst>
              </a:tr>
              <a:tr h="712129">
                <a:tc>
                  <a:txBody>
                    <a:bodyPr/>
                    <a:lstStyle/>
                    <a:p>
                      <a:pPr algn="l" fontAlgn="ctr">
                        <a:buNone/>
                      </a:pPr>
                      <a:r>
                        <a:rPr lang="en-GB" sz="900" b="1" i="0" u="none" strike="noStrike">
                          <a:solidFill>
                            <a:srgbClr val="000000"/>
                          </a:solidFill>
                          <a:effectLst/>
                          <a:latin typeface="Aptos Narrow" panose="020B0004020202020204" pitchFamily="34" charset="0"/>
                        </a:rPr>
                        <a:t>PROFIT/LOSS</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263.90 </a:t>
                      </a:r>
                    </a:p>
                  </a:txBody>
                  <a:tcPr marL="7991" marR="7991" marT="7991"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231.80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184.70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91.40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57.70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239.50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344.80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355.00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322.90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288.10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280.60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378.40 </a:t>
                      </a:r>
                    </a:p>
                  </a:txBody>
                  <a:tcPr marL="7991" marR="7991" marT="7991"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gridSpan="2">
                  <a:txBody>
                    <a:bodyPr/>
                    <a:lstStyle/>
                    <a:p>
                      <a:pPr algn="ctr" fontAlgn="ctr">
                        <a:buNone/>
                      </a:pPr>
                      <a:r>
                        <a:rPr lang="en-GB" sz="1300" b="0" i="0" u="none" strike="noStrike" dirty="0">
                          <a:solidFill>
                            <a:srgbClr val="000000"/>
                          </a:solidFill>
                          <a:effectLst/>
                          <a:latin typeface="Aptos Narrow" panose="020B0004020202020204" pitchFamily="34" charset="0"/>
                        </a:rPr>
                        <a:t> £                                     1,495.20 </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0E6F5"/>
                    </a:solidFill>
                  </a:tcPr>
                </a:tc>
                <a:tc hMerge="1">
                  <a:txBody>
                    <a:bodyPr/>
                    <a:lstStyle/>
                    <a:p>
                      <a:endParaRPr lang="en-GB"/>
                    </a:p>
                  </a:txBody>
                  <a:tcPr/>
                </a:tc>
                <a:extLst>
                  <a:ext uri="{0D108BD9-81ED-4DB2-BD59-A6C34878D82A}">
                    <a16:rowId xmlns:a16="http://schemas.microsoft.com/office/drawing/2014/main" val="4200606285"/>
                  </a:ext>
                </a:extLst>
              </a:tr>
            </a:tbl>
          </a:graphicData>
        </a:graphic>
      </p:graphicFrame>
      <p:graphicFrame>
        <p:nvGraphicFramePr>
          <p:cNvPr id="59" name="Object 58">
            <a:extLst>
              <a:ext uri="{FF2B5EF4-FFF2-40B4-BE49-F238E27FC236}">
                <a16:creationId xmlns:a16="http://schemas.microsoft.com/office/drawing/2014/main" id="{872F4660-1ED9-6DAE-9CAE-B6A0C5EFBDA3}"/>
              </a:ext>
            </a:extLst>
          </p:cNvPr>
          <p:cNvGraphicFramePr>
            <a:graphicFrameLocks noChangeAspect="1"/>
          </p:cNvGraphicFramePr>
          <p:nvPr>
            <p:extLst>
              <p:ext uri="{D42A27DB-BD31-4B8C-83A1-F6EECF244321}">
                <p14:modId xmlns:p14="http://schemas.microsoft.com/office/powerpoint/2010/main" val="3685490629"/>
              </p:ext>
            </p:extLst>
          </p:nvPr>
        </p:nvGraphicFramePr>
        <p:xfrm>
          <a:off x="-13307276" y="282155"/>
          <a:ext cx="12196975" cy="6293689"/>
        </p:xfrm>
        <a:graphic>
          <a:graphicData uri="http://schemas.openxmlformats.org/presentationml/2006/ole">
            <mc:AlternateContent xmlns:mc="http://schemas.openxmlformats.org/markup-compatibility/2006">
              <mc:Choice xmlns:v="urn:schemas-microsoft-com:vml" Requires="v">
                <p:oleObj name="Worksheet" r:id="rId6" imgW="13906423" imgH="3600367" progId="Excel.Sheet.12">
                  <p:embed/>
                </p:oleObj>
              </mc:Choice>
              <mc:Fallback>
                <p:oleObj name="Worksheet" r:id="rId6" imgW="13906423" imgH="3600367" progId="Excel.Sheet.12">
                  <p:embed/>
                  <p:pic>
                    <p:nvPicPr>
                      <p:cNvPr id="0" name=""/>
                      <p:cNvPicPr/>
                      <p:nvPr/>
                    </p:nvPicPr>
                    <p:blipFill>
                      <a:blip r:embed="rId7"/>
                      <a:stretch>
                        <a:fillRect/>
                      </a:stretch>
                    </p:blipFill>
                    <p:spPr>
                      <a:xfrm>
                        <a:off x="-13307276" y="282155"/>
                        <a:ext cx="12196975" cy="6293689"/>
                      </a:xfrm>
                      <a:prstGeom prst="rect">
                        <a:avLst/>
                      </a:prstGeom>
                    </p:spPr>
                  </p:pic>
                </p:oleObj>
              </mc:Fallback>
            </mc:AlternateContent>
          </a:graphicData>
        </a:graphic>
      </p:graphicFrame>
      <p:grpSp>
        <p:nvGrpSpPr>
          <p:cNvPr id="2" name="Group 1">
            <a:extLst>
              <a:ext uri="{FF2B5EF4-FFF2-40B4-BE49-F238E27FC236}">
                <a16:creationId xmlns:a16="http://schemas.microsoft.com/office/drawing/2014/main" id="{544E3E1D-16E9-BB5F-99E1-40D78DDCD497}"/>
              </a:ext>
            </a:extLst>
          </p:cNvPr>
          <p:cNvGrpSpPr/>
          <p:nvPr/>
        </p:nvGrpSpPr>
        <p:grpSpPr>
          <a:xfrm>
            <a:off x="227013" y="846268"/>
            <a:ext cx="11737976" cy="597896"/>
            <a:chOff x="227013" y="846268"/>
            <a:chExt cx="11737976" cy="597896"/>
          </a:xfrm>
        </p:grpSpPr>
        <p:sp>
          <p:nvSpPr>
            <p:cNvPr id="61" name="Rectangle: Rounded Corners 60">
              <a:extLst>
                <a:ext uri="{FF2B5EF4-FFF2-40B4-BE49-F238E27FC236}">
                  <a16:creationId xmlns:a16="http://schemas.microsoft.com/office/drawing/2014/main" id="{5DF372F6-B1FE-6324-A82B-FFC2FB41353E}"/>
                </a:ext>
              </a:extLst>
            </p:cNvPr>
            <p:cNvSpPr>
              <a:spLocks/>
            </p:cNvSpPr>
            <p:nvPr/>
          </p:nvSpPr>
          <p:spPr>
            <a:xfrm>
              <a:off x="227013" y="846268"/>
              <a:ext cx="11737976" cy="597896"/>
            </a:xfrm>
            <a:prstGeom prst="roundRect">
              <a:avLst>
                <a:gd name="adj" fmla="val 5598"/>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5" name="TextBox 64">
              <a:extLst>
                <a:ext uri="{FF2B5EF4-FFF2-40B4-BE49-F238E27FC236}">
                  <a16:creationId xmlns:a16="http://schemas.microsoft.com/office/drawing/2014/main" id="{6023EC05-3C49-F73F-699D-468687E179AE}"/>
                </a:ext>
              </a:extLst>
            </p:cNvPr>
            <p:cNvSpPr txBox="1"/>
            <p:nvPr/>
          </p:nvSpPr>
          <p:spPr>
            <a:xfrm>
              <a:off x="972404" y="859389"/>
              <a:ext cx="10247192" cy="584775"/>
            </a:xfrm>
            <a:prstGeom prst="rect">
              <a:avLst/>
            </a:prstGeom>
            <a:noFill/>
          </p:spPr>
          <p:txBody>
            <a:bodyPr wrap="square" rtlCol="0">
              <a:spAutoFit/>
            </a:bodyPr>
            <a:lstStyle/>
            <a:p>
              <a:r>
                <a:rPr lang="en-US" sz="16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We created a </a:t>
              </a:r>
              <a:r>
                <a:rPr lang="en-US" sz="16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high-margin </a:t>
              </a:r>
              <a:r>
                <a:rPr lang="en-US" sz="16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model focused on (recurring) </a:t>
              </a:r>
              <a:r>
                <a:rPr lang="en-US" sz="16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subscriptions</a:t>
              </a:r>
              <a:r>
                <a:rPr lang="en-US" sz="16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revenue for stability and on </a:t>
              </a:r>
              <a:r>
                <a:rPr lang="en-US" sz="1600" dirty="0">
                  <a:solidFill>
                    <a:srgbClr val="39C3E4"/>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one-time purchases </a:t>
              </a:r>
              <a:r>
                <a:rPr lang="en-US" sz="16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for trial and flexibility.</a:t>
              </a:r>
            </a:p>
          </p:txBody>
        </p:sp>
      </p:grpSp>
      <p:grpSp>
        <p:nvGrpSpPr>
          <p:cNvPr id="13" name="Group 12">
            <a:extLst>
              <a:ext uri="{FF2B5EF4-FFF2-40B4-BE49-F238E27FC236}">
                <a16:creationId xmlns:a16="http://schemas.microsoft.com/office/drawing/2014/main" id="{C5E6A659-112E-DA97-BB2E-D6E3D4776E7B}"/>
              </a:ext>
            </a:extLst>
          </p:cNvPr>
          <p:cNvGrpSpPr/>
          <p:nvPr/>
        </p:nvGrpSpPr>
        <p:grpSpPr>
          <a:xfrm>
            <a:off x="6232480" y="1803288"/>
            <a:ext cx="5732507" cy="1472747"/>
            <a:chOff x="6232480" y="1803288"/>
            <a:chExt cx="5732507" cy="1472747"/>
          </a:xfrm>
        </p:grpSpPr>
        <p:sp>
          <p:nvSpPr>
            <p:cNvPr id="68" name="Rectangle: Rounded Corners 67">
              <a:extLst>
                <a:ext uri="{FF2B5EF4-FFF2-40B4-BE49-F238E27FC236}">
                  <a16:creationId xmlns:a16="http://schemas.microsoft.com/office/drawing/2014/main" id="{337C4A96-04F7-E5F5-A30B-B99FF3C5CCE4}"/>
                </a:ext>
              </a:extLst>
            </p:cNvPr>
            <p:cNvSpPr>
              <a:spLocks/>
            </p:cNvSpPr>
            <p:nvPr/>
          </p:nvSpPr>
          <p:spPr>
            <a:xfrm>
              <a:off x="6232480" y="1803288"/>
              <a:ext cx="5732507" cy="1472747"/>
            </a:xfrm>
            <a:prstGeom prst="roundRect">
              <a:avLst>
                <a:gd name="adj" fmla="val 5598"/>
              </a:avLst>
            </a:prstGeom>
            <a:gradFill flip="none" rotWithShape="1">
              <a:gsLst>
                <a:gs pos="97000">
                  <a:schemeClr val="tx2">
                    <a:lumMod val="90000"/>
                    <a:lumOff val="10000"/>
                  </a:schemeClr>
                </a:gs>
                <a:gs pos="0">
                  <a:srgbClr val="39C3E4"/>
                </a:gs>
              </a:gsLst>
              <a:path path="circle">
                <a:fillToRect l="100000" t="100000"/>
              </a:path>
              <a:tileRect r="-100000" b="-100000"/>
            </a:grad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3" name="Group 2">
              <a:extLst>
                <a:ext uri="{FF2B5EF4-FFF2-40B4-BE49-F238E27FC236}">
                  <a16:creationId xmlns:a16="http://schemas.microsoft.com/office/drawing/2014/main" id="{788924FF-42EC-FA39-D569-51A087806E27}"/>
                </a:ext>
              </a:extLst>
            </p:cNvPr>
            <p:cNvGrpSpPr/>
            <p:nvPr/>
          </p:nvGrpSpPr>
          <p:grpSpPr>
            <a:xfrm>
              <a:off x="7373814" y="1942726"/>
              <a:ext cx="3152634" cy="1051922"/>
              <a:chOff x="7373814" y="1942726"/>
              <a:chExt cx="3152634" cy="1051922"/>
            </a:xfrm>
          </p:grpSpPr>
          <p:sp>
            <p:nvSpPr>
              <p:cNvPr id="69" name="TextBox 68">
                <a:extLst>
                  <a:ext uri="{FF2B5EF4-FFF2-40B4-BE49-F238E27FC236}">
                    <a16:creationId xmlns:a16="http://schemas.microsoft.com/office/drawing/2014/main" id="{6695CAAF-963D-57C0-F1D0-23790EFD4E8F}"/>
                  </a:ext>
                </a:extLst>
              </p:cNvPr>
              <p:cNvSpPr txBox="1"/>
              <p:nvPr/>
            </p:nvSpPr>
            <p:spPr>
              <a:xfrm>
                <a:off x="7878926" y="1989449"/>
                <a:ext cx="2439614" cy="33855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ONE TIME PURCHASE</a:t>
                </a:r>
                <a:endParaRPr lang="en-GB"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71" name="TextBox 70">
                <a:extLst>
                  <a:ext uri="{FF2B5EF4-FFF2-40B4-BE49-F238E27FC236}">
                    <a16:creationId xmlns:a16="http://schemas.microsoft.com/office/drawing/2014/main" id="{36EC45CF-7F3D-8F8D-EDE6-6B73295E80A7}"/>
                  </a:ext>
                </a:extLst>
              </p:cNvPr>
              <p:cNvSpPr txBox="1"/>
              <p:nvPr/>
            </p:nvSpPr>
            <p:spPr>
              <a:xfrm>
                <a:off x="8164701" y="2309962"/>
                <a:ext cx="1868064" cy="461665"/>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£18 </a:t>
                </a:r>
                <a:r>
                  <a:rPr lang="en-US"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10 PADS</a:t>
                </a:r>
                <a:endParaRPr lang="en-GB"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72" name="TextBox 71">
                <a:extLst>
                  <a:ext uri="{FF2B5EF4-FFF2-40B4-BE49-F238E27FC236}">
                    <a16:creationId xmlns:a16="http://schemas.microsoft.com/office/drawing/2014/main" id="{6DDCD53D-43F7-CE57-069A-FE80AD0DCF99}"/>
                  </a:ext>
                </a:extLst>
              </p:cNvPr>
              <p:cNvSpPr txBox="1"/>
              <p:nvPr/>
            </p:nvSpPr>
            <p:spPr>
              <a:xfrm>
                <a:off x="7671018" y="2717649"/>
                <a:ext cx="2855430" cy="276999"/>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£1.80 /pad = 66.67% Gross Margins</a:t>
                </a:r>
              </a:p>
            </p:txBody>
          </p:sp>
          <p:pic>
            <p:nvPicPr>
              <p:cNvPr id="73" name="Graphic 72" descr="Gold bars with solid fill">
                <a:extLst>
                  <a:ext uri="{FF2B5EF4-FFF2-40B4-BE49-F238E27FC236}">
                    <a16:creationId xmlns:a16="http://schemas.microsoft.com/office/drawing/2014/main" id="{A99E7573-3298-8D1C-89F2-6747B6C5CCC1}"/>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7373814" y="1942726"/>
                <a:ext cx="432000" cy="432000"/>
              </a:xfrm>
              <a:prstGeom prst="rect">
                <a:avLst/>
              </a:prstGeom>
              <a:effectLst>
                <a:outerShdw blurRad="50800" dist="38100" dir="8100000" algn="tr" rotWithShape="0">
                  <a:prstClr val="black">
                    <a:alpha val="40000"/>
                  </a:prstClr>
                </a:outerShdw>
              </a:effectLst>
            </p:spPr>
          </p:pic>
        </p:grpSp>
      </p:grpSp>
      <p:grpSp>
        <p:nvGrpSpPr>
          <p:cNvPr id="23" name="Group 22">
            <a:extLst>
              <a:ext uri="{FF2B5EF4-FFF2-40B4-BE49-F238E27FC236}">
                <a16:creationId xmlns:a16="http://schemas.microsoft.com/office/drawing/2014/main" id="{95127CE7-A70C-A2F8-3E0C-188573D587C1}"/>
              </a:ext>
            </a:extLst>
          </p:cNvPr>
          <p:cNvGrpSpPr/>
          <p:nvPr/>
        </p:nvGrpSpPr>
        <p:grpSpPr>
          <a:xfrm>
            <a:off x="227013" y="1795833"/>
            <a:ext cx="5732507" cy="1472747"/>
            <a:chOff x="227013" y="1795833"/>
            <a:chExt cx="5732507" cy="1472747"/>
          </a:xfrm>
        </p:grpSpPr>
        <p:sp>
          <p:nvSpPr>
            <p:cNvPr id="66" name="Rectangle: Rounded Corners 65">
              <a:extLst>
                <a:ext uri="{FF2B5EF4-FFF2-40B4-BE49-F238E27FC236}">
                  <a16:creationId xmlns:a16="http://schemas.microsoft.com/office/drawing/2014/main" id="{6AD4BE12-532F-3DE0-A7B9-0A6FC39EAF0B}"/>
                </a:ext>
              </a:extLst>
            </p:cNvPr>
            <p:cNvSpPr>
              <a:spLocks/>
            </p:cNvSpPr>
            <p:nvPr/>
          </p:nvSpPr>
          <p:spPr>
            <a:xfrm>
              <a:off x="227013" y="1795833"/>
              <a:ext cx="5732507" cy="1472747"/>
            </a:xfrm>
            <a:prstGeom prst="roundRect">
              <a:avLst>
                <a:gd name="adj" fmla="val 5598"/>
              </a:avLst>
            </a:prstGeom>
            <a:gradFill flip="none" rotWithShape="1">
              <a:gsLst>
                <a:gs pos="92000">
                  <a:schemeClr val="tx2">
                    <a:lumMod val="90000"/>
                    <a:lumOff val="10000"/>
                  </a:schemeClr>
                </a:gs>
                <a:gs pos="0">
                  <a:srgbClr val="39C3E4"/>
                </a:gs>
              </a:gsLst>
              <a:path path="circle">
                <a:fillToRect l="100000" t="100000"/>
              </a:path>
              <a:tileRect r="-100000" b="-100000"/>
            </a:grad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2" name="Group 21">
              <a:extLst>
                <a:ext uri="{FF2B5EF4-FFF2-40B4-BE49-F238E27FC236}">
                  <a16:creationId xmlns:a16="http://schemas.microsoft.com/office/drawing/2014/main" id="{ABB1A53F-D08C-2038-F2AE-E0645624DE24}"/>
                </a:ext>
              </a:extLst>
            </p:cNvPr>
            <p:cNvGrpSpPr/>
            <p:nvPr/>
          </p:nvGrpSpPr>
          <p:grpSpPr>
            <a:xfrm>
              <a:off x="1665551" y="1942726"/>
              <a:ext cx="2855430" cy="1051922"/>
              <a:chOff x="1665551" y="1942726"/>
              <a:chExt cx="2855430" cy="1051922"/>
            </a:xfrm>
          </p:grpSpPr>
          <p:sp>
            <p:nvSpPr>
              <p:cNvPr id="63" name="TextBox 62">
                <a:extLst>
                  <a:ext uri="{FF2B5EF4-FFF2-40B4-BE49-F238E27FC236}">
                    <a16:creationId xmlns:a16="http://schemas.microsoft.com/office/drawing/2014/main" id="{761E5C6F-53F0-B7B3-7A20-2AD3742E6619}"/>
                  </a:ext>
                </a:extLst>
              </p:cNvPr>
              <p:cNvSpPr txBox="1"/>
              <p:nvPr/>
            </p:nvSpPr>
            <p:spPr>
              <a:xfrm>
                <a:off x="2159234" y="1971408"/>
                <a:ext cx="1868064" cy="33855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SUBSCRIPTION</a:t>
                </a:r>
                <a:endParaRPr lang="en-GB"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70" name="TextBox 69">
                <a:extLst>
                  <a:ext uri="{FF2B5EF4-FFF2-40B4-BE49-F238E27FC236}">
                    <a16:creationId xmlns:a16="http://schemas.microsoft.com/office/drawing/2014/main" id="{2425D671-1C9A-04F1-7B74-2D359CFCBFF0}"/>
                  </a:ext>
                </a:extLst>
              </p:cNvPr>
              <p:cNvSpPr txBox="1"/>
              <p:nvPr/>
            </p:nvSpPr>
            <p:spPr>
              <a:xfrm>
                <a:off x="2159234" y="2309962"/>
                <a:ext cx="1868064" cy="461665"/>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£45 </a:t>
                </a:r>
                <a:r>
                  <a:rPr lang="en-US"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30 PADS</a:t>
                </a:r>
                <a:endParaRPr lang="en-GB"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64" name="TextBox 63">
                <a:extLst>
                  <a:ext uri="{FF2B5EF4-FFF2-40B4-BE49-F238E27FC236}">
                    <a16:creationId xmlns:a16="http://schemas.microsoft.com/office/drawing/2014/main" id="{273CD94A-FB0B-983E-E385-301542E30710}"/>
                  </a:ext>
                </a:extLst>
              </p:cNvPr>
              <p:cNvSpPr txBox="1"/>
              <p:nvPr/>
            </p:nvSpPr>
            <p:spPr>
              <a:xfrm>
                <a:off x="1665551" y="2717649"/>
                <a:ext cx="2855430" cy="276999"/>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2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£1.50 /pad = 60% Gross Margins</a:t>
                </a:r>
              </a:p>
            </p:txBody>
          </p:sp>
          <p:pic>
            <p:nvPicPr>
              <p:cNvPr id="62" name="Graphic 61" descr="Database with solid fill">
                <a:extLst>
                  <a:ext uri="{FF2B5EF4-FFF2-40B4-BE49-F238E27FC236}">
                    <a16:creationId xmlns:a16="http://schemas.microsoft.com/office/drawing/2014/main" id="{B72BB720-2B68-05D3-CCC8-4B568AF2F524}"/>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1713970" y="1942726"/>
                <a:ext cx="432000" cy="432000"/>
              </a:xfrm>
              <a:prstGeom prst="rect">
                <a:avLst/>
              </a:prstGeom>
              <a:effectLst>
                <a:outerShdw blurRad="50800" dist="38100" dir="8100000" algn="tr" rotWithShape="0">
                  <a:prstClr val="black">
                    <a:alpha val="40000"/>
                  </a:prstClr>
                </a:outerShdw>
              </a:effectLst>
            </p:spPr>
          </p:pic>
        </p:grpSp>
      </p:grpSp>
      <p:grpSp>
        <p:nvGrpSpPr>
          <p:cNvPr id="47" name="Group 46">
            <a:extLst>
              <a:ext uri="{FF2B5EF4-FFF2-40B4-BE49-F238E27FC236}">
                <a16:creationId xmlns:a16="http://schemas.microsoft.com/office/drawing/2014/main" id="{48B3B2B0-B1F0-1385-A4AD-0C4F09909B70}"/>
              </a:ext>
            </a:extLst>
          </p:cNvPr>
          <p:cNvGrpSpPr/>
          <p:nvPr/>
        </p:nvGrpSpPr>
        <p:grpSpPr>
          <a:xfrm>
            <a:off x="1006286" y="3765283"/>
            <a:ext cx="2738126" cy="2193827"/>
            <a:chOff x="1006286" y="4090146"/>
            <a:chExt cx="2738126" cy="2193827"/>
          </a:xfrm>
        </p:grpSpPr>
        <p:sp>
          <p:nvSpPr>
            <p:cNvPr id="15" name="Rectangle: Rounded Corners 14">
              <a:extLst>
                <a:ext uri="{FF2B5EF4-FFF2-40B4-BE49-F238E27FC236}">
                  <a16:creationId xmlns:a16="http://schemas.microsoft.com/office/drawing/2014/main" id="{3DEEED4A-3E62-7AB1-B626-94477C44190F}"/>
                </a:ext>
              </a:extLst>
            </p:cNvPr>
            <p:cNvSpPr/>
            <p:nvPr/>
          </p:nvSpPr>
          <p:spPr>
            <a:xfrm>
              <a:off x="1006286" y="4090146"/>
              <a:ext cx="2738126" cy="2193827"/>
            </a:xfrm>
            <a:prstGeom prst="roundRect">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6" name="Group 45">
              <a:extLst>
                <a:ext uri="{FF2B5EF4-FFF2-40B4-BE49-F238E27FC236}">
                  <a16:creationId xmlns:a16="http://schemas.microsoft.com/office/drawing/2014/main" id="{F4E53D78-052C-842E-B656-7BEBA58069F4}"/>
                </a:ext>
              </a:extLst>
            </p:cNvPr>
            <p:cNvGrpSpPr/>
            <p:nvPr/>
          </p:nvGrpSpPr>
          <p:grpSpPr>
            <a:xfrm>
              <a:off x="1441317" y="4317254"/>
              <a:ext cx="1868064" cy="432000"/>
              <a:chOff x="1581757" y="4317254"/>
              <a:chExt cx="1868064" cy="432000"/>
            </a:xfrm>
          </p:grpSpPr>
          <p:sp>
            <p:nvSpPr>
              <p:cNvPr id="19" name="TextBox 18">
                <a:extLst>
                  <a:ext uri="{FF2B5EF4-FFF2-40B4-BE49-F238E27FC236}">
                    <a16:creationId xmlns:a16="http://schemas.microsoft.com/office/drawing/2014/main" id="{48F3982F-A36B-8602-4A97-4A758C2B1A71}"/>
                  </a:ext>
                </a:extLst>
              </p:cNvPr>
              <p:cNvSpPr txBox="1"/>
              <p:nvPr/>
            </p:nvSpPr>
            <p:spPr>
              <a:xfrm>
                <a:off x="1581757" y="4363977"/>
                <a:ext cx="1868064" cy="369332"/>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COGS</a:t>
                </a:r>
                <a:endParaRPr lang="en-GB"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pic>
            <p:nvPicPr>
              <p:cNvPr id="20" name="Graphic 19" descr="Gears with solid fill">
                <a:extLst>
                  <a:ext uri="{FF2B5EF4-FFF2-40B4-BE49-F238E27FC236}">
                    <a16:creationId xmlns:a16="http://schemas.microsoft.com/office/drawing/2014/main" id="{AEAC86B6-0E38-F060-0A8E-BAEBBA528731}"/>
                  </a:ext>
                </a:extLst>
              </p:cNvPr>
              <p:cNvPicPr>
                <a:picLocks noChangeAspect="1"/>
              </p:cNvPicPr>
              <p:nvPr/>
            </p:nvPicPr>
            <p:blipFill>
              <a:blip r:embed="rId12">
                <a:extLst>
                  <a:ext uri="{96DAC541-7B7A-43D3-8B79-37D633B846F1}">
                    <asvg:svgBlip xmlns:asvg="http://schemas.microsoft.com/office/drawing/2016/SVG/main" r:embed="rId13"/>
                  </a:ext>
                </a:extLst>
              </a:blip>
              <a:srcRect/>
              <a:stretch/>
            </p:blipFill>
            <p:spPr>
              <a:xfrm>
                <a:off x="1729671" y="4317254"/>
                <a:ext cx="432000" cy="432000"/>
              </a:xfrm>
              <a:prstGeom prst="rect">
                <a:avLst/>
              </a:prstGeom>
              <a:effectLst>
                <a:outerShdw blurRad="50800" dist="38100" dir="8100000" algn="tr" rotWithShape="0">
                  <a:prstClr val="black">
                    <a:alpha val="40000"/>
                  </a:prstClr>
                </a:outerShdw>
              </a:effectLst>
            </p:spPr>
          </p:pic>
        </p:grpSp>
        <p:grpSp>
          <p:nvGrpSpPr>
            <p:cNvPr id="41" name="Group 40">
              <a:extLst>
                <a:ext uri="{FF2B5EF4-FFF2-40B4-BE49-F238E27FC236}">
                  <a16:creationId xmlns:a16="http://schemas.microsoft.com/office/drawing/2014/main" id="{2960A274-9F63-D5DD-75B3-B5B5C10188D2}"/>
                </a:ext>
              </a:extLst>
            </p:cNvPr>
            <p:cNvGrpSpPr/>
            <p:nvPr/>
          </p:nvGrpSpPr>
          <p:grpSpPr>
            <a:xfrm>
              <a:off x="1172913" y="5023085"/>
              <a:ext cx="2404872" cy="624055"/>
              <a:chOff x="1172913" y="5023085"/>
              <a:chExt cx="2404872" cy="624055"/>
            </a:xfrm>
          </p:grpSpPr>
          <p:sp>
            <p:nvSpPr>
              <p:cNvPr id="29" name="TextBox 28">
                <a:extLst>
                  <a:ext uri="{FF2B5EF4-FFF2-40B4-BE49-F238E27FC236}">
                    <a16:creationId xmlns:a16="http://schemas.microsoft.com/office/drawing/2014/main" id="{8ED51F3E-C676-4601-E7F7-9D9DFF898099}"/>
                  </a:ext>
                </a:extLst>
              </p:cNvPr>
              <p:cNvSpPr txBox="1"/>
              <p:nvPr/>
            </p:nvSpPr>
            <p:spPr>
              <a:xfrm>
                <a:off x="1172913" y="5023085"/>
                <a:ext cx="2404872" cy="307777"/>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Manufacturing: £</a:t>
                </a: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0.40</a:t>
                </a:r>
                <a:endParaRPr lang="en-GB"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557C1E54-F0DD-25C9-672B-8AFAEE583696}"/>
                  </a:ext>
                </a:extLst>
              </p:cNvPr>
              <p:cNvSpPr txBox="1"/>
              <p:nvPr/>
            </p:nvSpPr>
            <p:spPr>
              <a:xfrm>
                <a:off x="1172913" y="5339363"/>
                <a:ext cx="2404872" cy="307777"/>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Shipping Cost: £</a:t>
                </a: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0.20</a:t>
                </a:r>
                <a:endParaRPr lang="en-GB"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grpSp>
        <p:nvGrpSpPr>
          <p:cNvPr id="45" name="Group 44">
            <a:extLst>
              <a:ext uri="{FF2B5EF4-FFF2-40B4-BE49-F238E27FC236}">
                <a16:creationId xmlns:a16="http://schemas.microsoft.com/office/drawing/2014/main" id="{12768183-68A9-151B-9E05-C89AE4B2C382}"/>
              </a:ext>
            </a:extLst>
          </p:cNvPr>
          <p:cNvGrpSpPr/>
          <p:nvPr/>
        </p:nvGrpSpPr>
        <p:grpSpPr>
          <a:xfrm>
            <a:off x="4726937" y="3765283"/>
            <a:ext cx="2738126" cy="2193827"/>
            <a:chOff x="4726937" y="4090146"/>
            <a:chExt cx="2738126" cy="2193827"/>
          </a:xfrm>
        </p:grpSpPr>
        <p:sp>
          <p:nvSpPr>
            <p:cNvPr id="16" name="Rectangle: Rounded Corners 15">
              <a:extLst>
                <a:ext uri="{FF2B5EF4-FFF2-40B4-BE49-F238E27FC236}">
                  <a16:creationId xmlns:a16="http://schemas.microsoft.com/office/drawing/2014/main" id="{06C5156C-8BF9-4076-479D-AD75B4905736}"/>
                </a:ext>
              </a:extLst>
            </p:cNvPr>
            <p:cNvSpPr/>
            <p:nvPr/>
          </p:nvSpPr>
          <p:spPr>
            <a:xfrm>
              <a:off x="4726937" y="4090146"/>
              <a:ext cx="2738126" cy="2193827"/>
            </a:xfrm>
            <a:prstGeom prst="roundRect">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a:extLst>
                <a:ext uri="{FF2B5EF4-FFF2-40B4-BE49-F238E27FC236}">
                  <a16:creationId xmlns:a16="http://schemas.microsoft.com/office/drawing/2014/main" id="{E378BF3B-889B-D3A1-891B-15F72DA2FD09}"/>
                </a:ext>
              </a:extLst>
            </p:cNvPr>
            <p:cNvGrpSpPr/>
            <p:nvPr/>
          </p:nvGrpSpPr>
          <p:grpSpPr>
            <a:xfrm>
              <a:off x="5088057" y="4317254"/>
              <a:ext cx="2015887" cy="432000"/>
              <a:chOff x="5091833" y="4317254"/>
              <a:chExt cx="2015887" cy="432000"/>
            </a:xfrm>
          </p:grpSpPr>
          <p:sp>
            <p:nvSpPr>
              <p:cNvPr id="24" name="TextBox 23">
                <a:extLst>
                  <a:ext uri="{FF2B5EF4-FFF2-40B4-BE49-F238E27FC236}">
                    <a16:creationId xmlns:a16="http://schemas.microsoft.com/office/drawing/2014/main" id="{A46397C2-AC7C-17F6-E017-8B8469CB276E}"/>
                  </a:ext>
                </a:extLst>
              </p:cNvPr>
              <p:cNvSpPr txBox="1"/>
              <p:nvPr/>
            </p:nvSpPr>
            <p:spPr>
              <a:xfrm>
                <a:off x="5239656" y="4363977"/>
                <a:ext cx="1868064" cy="369332"/>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Profitability</a:t>
                </a:r>
                <a:endParaRPr lang="en-GB"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pic>
            <p:nvPicPr>
              <p:cNvPr id="26" name="Graphic 25" descr="Bar graph with upward trend with solid fill">
                <a:extLst>
                  <a:ext uri="{FF2B5EF4-FFF2-40B4-BE49-F238E27FC236}">
                    <a16:creationId xmlns:a16="http://schemas.microsoft.com/office/drawing/2014/main" id="{E5DAD059-A519-08F4-2972-A95B2953EFA3}"/>
                  </a:ext>
                </a:extLst>
              </p:cNvPr>
              <p:cNvPicPr>
                <a:picLocks noChangeAspect="1"/>
              </p:cNvPicPr>
              <p:nvPr/>
            </p:nvPicPr>
            <p:blipFill>
              <a:blip r:embed="rId14">
                <a:extLst>
                  <a:ext uri="{96DAC541-7B7A-43D3-8B79-37D633B846F1}">
                    <asvg:svgBlip xmlns:asvg="http://schemas.microsoft.com/office/drawing/2016/SVG/main" r:embed="rId15"/>
                  </a:ext>
                </a:extLst>
              </a:blip>
              <a:srcRect/>
              <a:stretch/>
            </p:blipFill>
            <p:spPr>
              <a:xfrm>
                <a:off x="5091833" y="4317254"/>
                <a:ext cx="432000" cy="432000"/>
              </a:xfrm>
              <a:prstGeom prst="rect">
                <a:avLst/>
              </a:prstGeom>
              <a:effectLst>
                <a:outerShdw blurRad="50800" dist="38100" dir="8100000" algn="tr" rotWithShape="0">
                  <a:prstClr val="black">
                    <a:alpha val="40000"/>
                  </a:prstClr>
                </a:outerShdw>
              </a:effectLst>
            </p:spPr>
          </p:pic>
        </p:grpSp>
        <p:grpSp>
          <p:nvGrpSpPr>
            <p:cNvPr id="40" name="Group 39">
              <a:extLst>
                <a:ext uri="{FF2B5EF4-FFF2-40B4-BE49-F238E27FC236}">
                  <a16:creationId xmlns:a16="http://schemas.microsoft.com/office/drawing/2014/main" id="{1DB6AC2A-9FE0-B753-73B5-92D2C1AF7A63}"/>
                </a:ext>
              </a:extLst>
            </p:cNvPr>
            <p:cNvGrpSpPr/>
            <p:nvPr/>
          </p:nvGrpSpPr>
          <p:grpSpPr>
            <a:xfrm>
              <a:off x="4893564" y="5023085"/>
              <a:ext cx="2404872" cy="828385"/>
              <a:chOff x="4893564" y="5023085"/>
              <a:chExt cx="2404872" cy="828385"/>
            </a:xfrm>
          </p:grpSpPr>
          <p:sp>
            <p:nvSpPr>
              <p:cNvPr id="33" name="TextBox 32">
                <a:extLst>
                  <a:ext uri="{FF2B5EF4-FFF2-40B4-BE49-F238E27FC236}">
                    <a16:creationId xmlns:a16="http://schemas.microsoft.com/office/drawing/2014/main" id="{02479B6C-97B6-C229-2106-F07DDD57C52B}"/>
                  </a:ext>
                </a:extLst>
              </p:cNvPr>
              <p:cNvSpPr txBox="1"/>
              <p:nvPr/>
            </p:nvSpPr>
            <p:spPr>
              <a:xfrm>
                <a:off x="4893564" y="5023085"/>
                <a:ext cx="2404872" cy="307777"/>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Avg Gross Margins </a:t>
                </a: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63.64</a:t>
                </a:r>
                <a:r>
                  <a:rPr lang="en-US"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t>
                </a:r>
                <a:endParaRPr lang="en-GB"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1142E7FC-416E-5B95-95C1-67E6DF0B1637}"/>
                  </a:ext>
                </a:extLst>
              </p:cNvPr>
              <p:cNvSpPr txBox="1"/>
              <p:nvPr/>
            </p:nvSpPr>
            <p:spPr>
              <a:xfrm>
                <a:off x="4893564" y="5389805"/>
                <a:ext cx="2404872" cy="461665"/>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High margins recurring Revenue</a:t>
                </a:r>
                <a:endParaRPr lang="en-GB"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grpSp>
        <p:nvGrpSpPr>
          <p:cNvPr id="43" name="Group 42">
            <a:extLst>
              <a:ext uri="{FF2B5EF4-FFF2-40B4-BE49-F238E27FC236}">
                <a16:creationId xmlns:a16="http://schemas.microsoft.com/office/drawing/2014/main" id="{BF40AE0B-DBA1-C9E8-1EFF-D74673EC56DB}"/>
              </a:ext>
            </a:extLst>
          </p:cNvPr>
          <p:cNvGrpSpPr/>
          <p:nvPr/>
        </p:nvGrpSpPr>
        <p:grpSpPr>
          <a:xfrm>
            <a:off x="8384836" y="3765283"/>
            <a:ext cx="2738126" cy="2193827"/>
            <a:chOff x="8384836" y="4090146"/>
            <a:chExt cx="2738126" cy="2193827"/>
          </a:xfrm>
        </p:grpSpPr>
        <p:sp>
          <p:nvSpPr>
            <p:cNvPr id="17" name="Rectangle: Rounded Corners 16">
              <a:extLst>
                <a:ext uri="{FF2B5EF4-FFF2-40B4-BE49-F238E27FC236}">
                  <a16:creationId xmlns:a16="http://schemas.microsoft.com/office/drawing/2014/main" id="{94E05589-F767-E7FE-DFA7-55916E0CF34F}"/>
                </a:ext>
              </a:extLst>
            </p:cNvPr>
            <p:cNvSpPr/>
            <p:nvPr/>
          </p:nvSpPr>
          <p:spPr>
            <a:xfrm>
              <a:off x="8384836" y="4090146"/>
              <a:ext cx="2738126" cy="2193827"/>
            </a:xfrm>
            <a:prstGeom prst="roundRect">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2" name="Group 41">
              <a:extLst>
                <a:ext uri="{FF2B5EF4-FFF2-40B4-BE49-F238E27FC236}">
                  <a16:creationId xmlns:a16="http://schemas.microsoft.com/office/drawing/2014/main" id="{E830F3DA-BAF2-5FA0-D053-E19F476BAAAC}"/>
                </a:ext>
              </a:extLst>
            </p:cNvPr>
            <p:cNvGrpSpPr/>
            <p:nvPr/>
          </p:nvGrpSpPr>
          <p:grpSpPr>
            <a:xfrm>
              <a:off x="8673966" y="4317254"/>
              <a:ext cx="2159866" cy="432000"/>
              <a:chOff x="8573987" y="4317254"/>
              <a:chExt cx="2159866" cy="432000"/>
            </a:xfrm>
          </p:grpSpPr>
          <p:sp>
            <p:nvSpPr>
              <p:cNvPr id="25" name="TextBox 24">
                <a:extLst>
                  <a:ext uri="{FF2B5EF4-FFF2-40B4-BE49-F238E27FC236}">
                    <a16:creationId xmlns:a16="http://schemas.microsoft.com/office/drawing/2014/main" id="{3643386E-6268-0F1E-2455-4A095E27EB6C}"/>
                  </a:ext>
                </a:extLst>
              </p:cNvPr>
              <p:cNvSpPr txBox="1"/>
              <p:nvPr/>
            </p:nvSpPr>
            <p:spPr>
              <a:xfrm>
                <a:off x="8865789" y="4350129"/>
                <a:ext cx="1868064" cy="369332"/>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Legal</a:t>
                </a:r>
                <a:r>
                  <a:rPr lang="en-US"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structure</a:t>
                </a:r>
                <a:endParaRPr lang="en-GB" sz="16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pic>
            <p:nvPicPr>
              <p:cNvPr id="27" name="Graphic 26" descr="Scales of justice with solid fill">
                <a:extLst>
                  <a:ext uri="{FF2B5EF4-FFF2-40B4-BE49-F238E27FC236}">
                    <a16:creationId xmlns:a16="http://schemas.microsoft.com/office/drawing/2014/main" id="{6960EF3B-C12F-6BAB-BEEB-4AD314FE53FE}"/>
                  </a:ext>
                </a:extLst>
              </p:cNvPr>
              <p:cNvPicPr>
                <a:picLocks noChangeAspect="1"/>
              </p:cNvPicPr>
              <p:nvPr/>
            </p:nvPicPr>
            <p:blipFill>
              <a:blip r:embed="rId16">
                <a:extLst>
                  <a:ext uri="{96DAC541-7B7A-43D3-8B79-37D633B846F1}">
                    <asvg:svgBlip xmlns:asvg="http://schemas.microsoft.com/office/drawing/2016/SVG/main" r:embed="rId17"/>
                  </a:ext>
                </a:extLst>
              </a:blip>
              <a:srcRect/>
              <a:stretch/>
            </p:blipFill>
            <p:spPr>
              <a:xfrm>
                <a:off x="8573987" y="4317254"/>
                <a:ext cx="432000" cy="432000"/>
              </a:xfrm>
              <a:prstGeom prst="rect">
                <a:avLst/>
              </a:prstGeom>
              <a:effectLst>
                <a:outerShdw blurRad="50800" dist="38100" dir="8100000" algn="tr" rotWithShape="0">
                  <a:prstClr val="black">
                    <a:alpha val="40000"/>
                  </a:prstClr>
                </a:outerShdw>
              </a:effectLst>
            </p:spPr>
          </p:pic>
        </p:grpSp>
        <p:grpSp>
          <p:nvGrpSpPr>
            <p:cNvPr id="39" name="Group 38">
              <a:extLst>
                <a:ext uri="{FF2B5EF4-FFF2-40B4-BE49-F238E27FC236}">
                  <a16:creationId xmlns:a16="http://schemas.microsoft.com/office/drawing/2014/main" id="{5B3A7649-8F8A-1F0C-190E-F8F6FA15C33C}"/>
                </a:ext>
              </a:extLst>
            </p:cNvPr>
            <p:cNvGrpSpPr/>
            <p:nvPr/>
          </p:nvGrpSpPr>
          <p:grpSpPr>
            <a:xfrm>
              <a:off x="8551463" y="5024634"/>
              <a:ext cx="2404872" cy="923648"/>
              <a:chOff x="8551463" y="4985420"/>
              <a:chExt cx="2404872" cy="923648"/>
            </a:xfrm>
          </p:grpSpPr>
          <p:sp>
            <p:nvSpPr>
              <p:cNvPr id="36" name="TextBox 35">
                <a:extLst>
                  <a:ext uri="{FF2B5EF4-FFF2-40B4-BE49-F238E27FC236}">
                    <a16:creationId xmlns:a16="http://schemas.microsoft.com/office/drawing/2014/main" id="{C2AB3958-1EA6-D840-2011-65242F1066EE}"/>
                  </a:ext>
                </a:extLst>
              </p:cNvPr>
              <p:cNvSpPr txBox="1"/>
              <p:nvPr/>
            </p:nvSpPr>
            <p:spPr>
              <a:xfrm>
                <a:off x="8551463" y="4985420"/>
                <a:ext cx="2404872" cy="492443"/>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Private Limited Company</a:t>
                </a:r>
              </a:p>
              <a:p>
                <a:pPr algn="ctr"/>
                <a:r>
                  <a:rPr lang="en-US"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t>
                </a: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LTD</a:t>
                </a:r>
                <a:r>
                  <a:rPr lang="en-US"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t>
                </a:r>
                <a:endParaRPr lang="en-GB"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C84F080B-8DDF-9C62-A5EF-5135E0FF2844}"/>
                  </a:ext>
                </a:extLst>
              </p:cNvPr>
              <p:cNvSpPr txBox="1"/>
              <p:nvPr/>
            </p:nvSpPr>
            <p:spPr>
              <a:xfrm>
                <a:off x="8551463" y="5447403"/>
                <a:ext cx="2404872" cy="461665"/>
              </a:xfrm>
              <a:prstGeom prst="rect">
                <a:avLst/>
              </a:prstGeom>
              <a:noFill/>
              <a:effectLst>
                <a:outerShdw blurRad="50800" dist="38100" dir="8100000" algn="tr" rotWithShape="0">
                  <a:prstClr val="black">
                    <a:alpha val="40000"/>
                  </a:prstClr>
                </a:outerShdw>
              </a:effectLst>
            </p:spPr>
            <p:txBody>
              <a:bodyPr wrap="square" rtlCol="0">
                <a:spAutoFit/>
              </a:bodyPr>
              <a:lstStyle/>
              <a:p>
                <a:pPr algn="ctr"/>
                <a:r>
                  <a:rPr lang="en-US"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Protection, Credibility and Scalability</a:t>
                </a:r>
                <a:endParaRPr lang="en-GB" sz="12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sp>
        <p:nvSpPr>
          <p:cNvPr id="48" name="TextBox 47">
            <a:extLst>
              <a:ext uri="{FF2B5EF4-FFF2-40B4-BE49-F238E27FC236}">
                <a16:creationId xmlns:a16="http://schemas.microsoft.com/office/drawing/2014/main" id="{55AA77F3-95FB-D747-00B3-F864361D80CB}"/>
              </a:ext>
            </a:extLst>
          </p:cNvPr>
          <p:cNvSpPr txBox="1"/>
          <p:nvPr/>
        </p:nvSpPr>
        <p:spPr>
          <a:xfrm>
            <a:off x="9555749" y="6503194"/>
            <a:ext cx="3518965" cy="230832"/>
          </a:xfrm>
          <a:prstGeom prst="rect">
            <a:avLst/>
          </a:prstGeom>
          <a:noFill/>
        </p:spPr>
        <p:txBody>
          <a:bodyPr wrap="square" rtlCol="0">
            <a:spAutoFit/>
          </a:bodyPr>
          <a:lstStyle/>
          <a:p>
            <a:r>
              <a:rPr lang="en-GB" sz="900" dirty="0">
                <a:solidFill>
                  <a:schemeClr val="bg1"/>
                </a:solidFill>
                <a:latin typeface="Arial" panose="020B0604020202020204" pitchFamily="34" charset="0"/>
                <a:cs typeface="Arial" panose="020B0604020202020204" pitchFamily="34" charset="0"/>
              </a:rPr>
              <a:t>Kowalkowski &amp; Ulaga (2024), GOV.UK (n.d.)</a:t>
            </a:r>
          </a:p>
        </p:txBody>
      </p:sp>
    </p:spTree>
    <p:extLst>
      <p:ext uri="{BB962C8B-B14F-4D97-AF65-F5344CB8AC3E}">
        <p14:creationId xmlns:p14="http://schemas.microsoft.com/office/powerpoint/2010/main" val="193278331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3"/>
                                        </p:tgtEl>
                                        <p:attrNameLst>
                                          <p:attrName>style.visibility</p:attrName>
                                        </p:attrNameLst>
                                      </p:cBhvr>
                                      <p:to>
                                        <p:strVal val="visible"/>
                                      </p:to>
                                    </p:set>
                                    <p:anim calcmode="lin" valueType="num">
                                      <p:cBhvr additive="base">
                                        <p:cTn id="13" dur="500" fill="hold"/>
                                        <p:tgtEl>
                                          <p:spTgt spid="23"/>
                                        </p:tgtEl>
                                        <p:attrNameLst>
                                          <p:attrName>ppt_x</p:attrName>
                                        </p:attrNameLst>
                                      </p:cBhvr>
                                      <p:tavLst>
                                        <p:tav tm="0">
                                          <p:val>
                                            <p:strVal val="0-#ppt_w/2"/>
                                          </p:val>
                                        </p:tav>
                                        <p:tav tm="100000">
                                          <p:val>
                                            <p:strVal val="#ppt_x"/>
                                          </p:val>
                                        </p:tav>
                                      </p:tavLst>
                                    </p:anim>
                                    <p:anim calcmode="lin" valueType="num">
                                      <p:cBhvr additive="base">
                                        <p:cTn id="14" dur="500" fill="hold"/>
                                        <p:tgtEl>
                                          <p:spTgt spid="23"/>
                                        </p:tgtEl>
                                        <p:attrNameLst>
                                          <p:attrName>ppt_y</p:attrName>
                                        </p:attrNameLst>
                                      </p:cBhvr>
                                      <p:tavLst>
                                        <p:tav tm="0">
                                          <p:val>
                                            <p:strVal val="#ppt_y"/>
                                          </p:val>
                                        </p:tav>
                                        <p:tav tm="100000">
                                          <p:val>
                                            <p:strVal val="#ppt_y"/>
                                          </p:val>
                                        </p:tav>
                                      </p:tavLst>
                                    </p:anim>
                                  </p:childTnLst>
                                </p:cTn>
                              </p:par>
                              <p:par>
                                <p:cTn id="15" presetID="2" presetClass="entr" presetSubtype="2"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1+#ppt_w/2"/>
                                          </p:val>
                                        </p:tav>
                                        <p:tav tm="100000">
                                          <p:val>
                                            <p:strVal val="#ppt_x"/>
                                          </p:val>
                                        </p:tav>
                                      </p:tavLst>
                                    </p:anim>
                                    <p:anim calcmode="lin" valueType="num">
                                      <p:cBhvr additive="base">
                                        <p:cTn id="18"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47"/>
                                        </p:tgtEl>
                                        <p:attrNameLst>
                                          <p:attrName>style.visibility</p:attrName>
                                        </p:attrNameLst>
                                      </p:cBhvr>
                                      <p:to>
                                        <p:strVal val="visible"/>
                                      </p:to>
                                    </p:set>
                                    <p:animEffect transition="in" filter="fade">
                                      <p:cBhvr>
                                        <p:cTn id="23" dur="1000"/>
                                        <p:tgtEl>
                                          <p:spTgt spid="47"/>
                                        </p:tgtEl>
                                      </p:cBhvr>
                                    </p:animEffect>
                                    <p:anim calcmode="lin" valueType="num">
                                      <p:cBhvr>
                                        <p:cTn id="24" dur="1000" fill="hold"/>
                                        <p:tgtEl>
                                          <p:spTgt spid="47"/>
                                        </p:tgtEl>
                                        <p:attrNameLst>
                                          <p:attrName>ppt_x</p:attrName>
                                        </p:attrNameLst>
                                      </p:cBhvr>
                                      <p:tavLst>
                                        <p:tav tm="0">
                                          <p:val>
                                            <p:strVal val="#ppt_x"/>
                                          </p:val>
                                        </p:tav>
                                        <p:tav tm="100000">
                                          <p:val>
                                            <p:strVal val="#ppt_x"/>
                                          </p:val>
                                        </p:tav>
                                      </p:tavLst>
                                    </p:anim>
                                    <p:anim calcmode="lin" valueType="num">
                                      <p:cBhvr>
                                        <p:cTn id="25" dur="1000" fill="hold"/>
                                        <p:tgtEl>
                                          <p:spTgt spid="47"/>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45"/>
                                        </p:tgtEl>
                                        <p:attrNameLst>
                                          <p:attrName>style.visibility</p:attrName>
                                        </p:attrNameLst>
                                      </p:cBhvr>
                                      <p:to>
                                        <p:strVal val="visible"/>
                                      </p:to>
                                    </p:set>
                                    <p:animEffect transition="in" filter="fade">
                                      <p:cBhvr>
                                        <p:cTn id="30" dur="1000"/>
                                        <p:tgtEl>
                                          <p:spTgt spid="45"/>
                                        </p:tgtEl>
                                      </p:cBhvr>
                                    </p:animEffect>
                                    <p:anim calcmode="lin" valueType="num">
                                      <p:cBhvr>
                                        <p:cTn id="31" dur="1000" fill="hold"/>
                                        <p:tgtEl>
                                          <p:spTgt spid="45"/>
                                        </p:tgtEl>
                                        <p:attrNameLst>
                                          <p:attrName>ppt_x</p:attrName>
                                        </p:attrNameLst>
                                      </p:cBhvr>
                                      <p:tavLst>
                                        <p:tav tm="0">
                                          <p:val>
                                            <p:strVal val="#ppt_x"/>
                                          </p:val>
                                        </p:tav>
                                        <p:tav tm="100000">
                                          <p:val>
                                            <p:strVal val="#ppt_x"/>
                                          </p:val>
                                        </p:tav>
                                      </p:tavLst>
                                    </p:anim>
                                    <p:anim calcmode="lin" valueType="num">
                                      <p:cBhvr>
                                        <p:cTn id="32" dur="1000" fill="hold"/>
                                        <p:tgtEl>
                                          <p:spTgt spid="45"/>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43"/>
                                        </p:tgtEl>
                                        <p:attrNameLst>
                                          <p:attrName>style.visibility</p:attrName>
                                        </p:attrNameLst>
                                      </p:cBhvr>
                                      <p:to>
                                        <p:strVal val="visible"/>
                                      </p:to>
                                    </p:set>
                                    <p:animEffect transition="in" filter="fade">
                                      <p:cBhvr>
                                        <p:cTn id="37" dur="1000"/>
                                        <p:tgtEl>
                                          <p:spTgt spid="43"/>
                                        </p:tgtEl>
                                      </p:cBhvr>
                                    </p:animEffect>
                                    <p:anim calcmode="lin" valueType="num">
                                      <p:cBhvr>
                                        <p:cTn id="38" dur="1000" fill="hold"/>
                                        <p:tgtEl>
                                          <p:spTgt spid="43"/>
                                        </p:tgtEl>
                                        <p:attrNameLst>
                                          <p:attrName>ppt_x</p:attrName>
                                        </p:attrNameLst>
                                      </p:cBhvr>
                                      <p:tavLst>
                                        <p:tav tm="0">
                                          <p:val>
                                            <p:strVal val="#ppt_x"/>
                                          </p:val>
                                        </p:tav>
                                        <p:tav tm="100000">
                                          <p:val>
                                            <p:strVal val="#ppt_x"/>
                                          </p:val>
                                        </p:tav>
                                      </p:tavLst>
                                    </p:anim>
                                    <p:anim calcmode="lin" valueType="num">
                                      <p:cBhvr>
                                        <p:cTn id="39" dur="1000" fill="hold"/>
                                        <p:tgtEl>
                                          <p:spTgt spid="4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68B120-09C5-167D-5E48-FAEC3E0A5965}"/>
              </a:ext>
            </a:extLst>
          </p:cNvPr>
          <p:cNvSpPr txBox="1"/>
          <p:nvPr/>
        </p:nvSpPr>
        <p:spPr>
          <a:xfrm>
            <a:off x="2935625" y="1859340"/>
            <a:ext cx="6320751"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Team &amp;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4DEC04B3-ABBC-D30D-01D9-0D236632DA8C}"/>
              </a:ext>
            </a:extLst>
          </p:cNvPr>
          <p:cNvSpPr txBox="1"/>
          <p:nvPr/>
        </p:nvSpPr>
        <p:spPr>
          <a:xfrm>
            <a:off x="2293444" y="3429000"/>
            <a:ext cx="7605112"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Operations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7" name="Straight Connector 6">
            <a:extLst>
              <a:ext uri="{FF2B5EF4-FFF2-40B4-BE49-F238E27FC236}">
                <a16:creationId xmlns:a16="http://schemas.microsoft.com/office/drawing/2014/main" id="{6D153C52-C11E-9ED0-62F4-29227B278AFD}"/>
              </a:ext>
            </a:extLst>
          </p:cNvPr>
          <p:cNvCxnSpPr/>
          <p:nvPr/>
        </p:nvCxnSpPr>
        <p:spPr>
          <a:xfrm>
            <a:off x="227013" y="743444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8" name="Group 7">
            <a:extLst>
              <a:ext uri="{FF2B5EF4-FFF2-40B4-BE49-F238E27FC236}">
                <a16:creationId xmlns:a16="http://schemas.microsoft.com/office/drawing/2014/main" id="{FFCAEA5D-D491-76BE-7F6A-8C8D76BDD78D}"/>
              </a:ext>
            </a:extLst>
          </p:cNvPr>
          <p:cNvGrpSpPr/>
          <p:nvPr/>
        </p:nvGrpSpPr>
        <p:grpSpPr>
          <a:xfrm>
            <a:off x="5736000" y="-576444"/>
            <a:ext cx="720000" cy="360000"/>
            <a:chOff x="7207248" y="1937381"/>
            <a:chExt cx="720000" cy="360000"/>
          </a:xfrm>
        </p:grpSpPr>
        <p:sp>
          <p:nvSpPr>
            <p:cNvPr id="9" name="Rectangle: Rounded Corners 8">
              <a:extLst>
                <a:ext uri="{FF2B5EF4-FFF2-40B4-BE49-F238E27FC236}">
                  <a16:creationId xmlns:a16="http://schemas.microsoft.com/office/drawing/2014/main" id="{0255625C-EDBA-06FB-5292-711004FFADA9}"/>
                </a:ext>
              </a:extLst>
            </p:cNvPr>
            <p:cNvSpPr/>
            <p:nvPr/>
          </p:nvSpPr>
          <p:spPr>
            <a:xfrm>
              <a:off x="7207248" y="1937381"/>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Graphic 9" descr="Meeting outline">
              <a:extLst>
                <a:ext uri="{FF2B5EF4-FFF2-40B4-BE49-F238E27FC236}">
                  <a16:creationId xmlns:a16="http://schemas.microsoft.com/office/drawing/2014/main" id="{A9F0EF10-BF9D-35C7-D9FA-7B493B032B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90848" y="1940981"/>
              <a:ext cx="352800" cy="352800"/>
            </a:xfrm>
            <a:prstGeom prst="rect">
              <a:avLst/>
            </a:prstGeom>
            <a:effectLst>
              <a:outerShdw blurRad="50800" dist="38100" dir="8100000" algn="tr" rotWithShape="0">
                <a:prstClr val="black">
                  <a:alpha val="50000"/>
                </a:prstClr>
              </a:outerShdw>
            </a:effectLst>
          </p:spPr>
        </p:pic>
      </p:grpSp>
      <p:pic>
        <p:nvPicPr>
          <p:cNvPr id="11" name="Picture 10" descr="A blue and black letter&#10;&#10;AI-generated content may be incorrect.">
            <a:extLst>
              <a:ext uri="{FF2B5EF4-FFF2-40B4-BE49-F238E27FC236}">
                <a16:creationId xmlns:a16="http://schemas.microsoft.com/office/drawing/2014/main" id="{06AFE512-3316-1A05-AE13-771E7C2809D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7187345"/>
            <a:ext cx="1885504" cy="247099"/>
          </a:xfrm>
          <a:prstGeom prst="rect">
            <a:avLst/>
          </a:prstGeom>
        </p:spPr>
      </p:pic>
      <p:pic>
        <p:nvPicPr>
          <p:cNvPr id="2" name="Graphic 1" descr="Users with solid fill">
            <a:extLst>
              <a:ext uri="{FF2B5EF4-FFF2-40B4-BE49-F238E27FC236}">
                <a16:creationId xmlns:a16="http://schemas.microsoft.com/office/drawing/2014/main" id="{B80A2F5A-0432-2EB7-2E47-79E5ED8CE1E1}"/>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2932176" y="0"/>
            <a:ext cx="7047648" cy="7047648"/>
          </a:xfrm>
          <a:prstGeom prst="rect">
            <a:avLst/>
          </a:prstGeom>
        </p:spPr>
      </p:pic>
    </p:spTree>
    <p:extLst>
      <p:ext uri="{BB962C8B-B14F-4D97-AF65-F5344CB8AC3E}">
        <p14:creationId xmlns:p14="http://schemas.microsoft.com/office/powerpoint/2010/main" val="1863058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6C057C-EA1A-AADF-4398-7A2FC33C2313}"/>
              </a:ext>
            </a:extLst>
          </p:cNvPr>
          <p:cNvSpPr txBox="1"/>
          <p:nvPr/>
        </p:nvSpPr>
        <p:spPr>
          <a:xfrm>
            <a:off x="227013" y="188913"/>
            <a:ext cx="1160124"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Team &amp;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FEF31D43-4D30-FC8D-04E3-94CE5D7F2CBC}"/>
              </a:ext>
            </a:extLst>
          </p:cNvPr>
          <p:cNvSpPr txBox="1"/>
          <p:nvPr/>
        </p:nvSpPr>
        <p:spPr>
          <a:xfrm>
            <a:off x="1270756" y="188913"/>
            <a:ext cx="1554656"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Operations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0B6CF823-E5A8-9846-4328-6E544BD39F14}"/>
              </a:ext>
            </a:extLst>
          </p:cNvPr>
          <p:cNvCxnSpPr/>
          <p:nvPr/>
        </p:nvCxnSpPr>
        <p:spPr>
          <a:xfrm>
            <a:off x="227013" y="5573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62400271-FD64-49BE-AAF1-E09B0E2D3501}"/>
              </a:ext>
            </a:extLst>
          </p:cNvPr>
          <p:cNvGrpSpPr/>
          <p:nvPr/>
        </p:nvGrpSpPr>
        <p:grpSpPr>
          <a:xfrm>
            <a:off x="5736000" y="126904"/>
            <a:ext cx="720000" cy="360000"/>
            <a:chOff x="7207248" y="1937381"/>
            <a:chExt cx="720000" cy="360000"/>
          </a:xfrm>
        </p:grpSpPr>
        <p:sp>
          <p:nvSpPr>
            <p:cNvPr id="8" name="Rectangle: Rounded Corners 7">
              <a:extLst>
                <a:ext uri="{FF2B5EF4-FFF2-40B4-BE49-F238E27FC236}">
                  <a16:creationId xmlns:a16="http://schemas.microsoft.com/office/drawing/2014/main" id="{5C914B46-D0D9-F395-5864-771AF8886468}"/>
                </a:ext>
              </a:extLst>
            </p:cNvPr>
            <p:cNvSpPr/>
            <p:nvPr/>
          </p:nvSpPr>
          <p:spPr>
            <a:xfrm>
              <a:off x="7207248" y="1937381"/>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Meeting outline">
              <a:extLst>
                <a:ext uri="{FF2B5EF4-FFF2-40B4-BE49-F238E27FC236}">
                  <a16:creationId xmlns:a16="http://schemas.microsoft.com/office/drawing/2014/main" id="{F247E8BC-F6D2-B17E-5B05-C81C3354AA7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90848" y="1940981"/>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95341D16-C8D7-E190-9D2C-56B2CE4C7DD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256547"/>
            <a:ext cx="1885504" cy="247099"/>
          </a:xfrm>
          <a:prstGeom prst="rect">
            <a:avLst/>
          </a:prstGeom>
        </p:spPr>
      </p:pic>
      <p:grpSp>
        <p:nvGrpSpPr>
          <p:cNvPr id="2" name="Group 1">
            <a:extLst>
              <a:ext uri="{FF2B5EF4-FFF2-40B4-BE49-F238E27FC236}">
                <a16:creationId xmlns:a16="http://schemas.microsoft.com/office/drawing/2014/main" id="{4460B9F0-8669-43B1-E968-5BC2AFFBBCA2}"/>
              </a:ext>
            </a:extLst>
          </p:cNvPr>
          <p:cNvGrpSpPr/>
          <p:nvPr/>
        </p:nvGrpSpPr>
        <p:grpSpPr>
          <a:xfrm>
            <a:off x="13013717" y="1217036"/>
            <a:ext cx="4654569" cy="3889304"/>
            <a:chOff x="434968" y="1625973"/>
            <a:chExt cx="4654569" cy="3889304"/>
          </a:xfrm>
        </p:grpSpPr>
        <p:sp>
          <p:nvSpPr>
            <p:cNvPr id="13" name="Rectangle: Rounded Corners 12">
              <a:extLst>
                <a:ext uri="{FF2B5EF4-FFF2-40B4-BE49-F238E27FC236}">
                  <a16:creationId xmlns:a16="http://schemas.microsoft.com/office/drawing/2014/main" id="{5B4479C5-F890-CF6B-BCE2-041FDBD64030}"/>
                </a:ext>
              </a:extLst>
            </p:cNvPr>
            <p:cNvSpPr/>
            <p:nvPr/>
          </p:nvSpPr>
          <p:spPr>
            <a:xfrm>
              <a:off x="604294" y="1696420"/>
              <a:ext cx="1875158" cy="786098"/>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Founder (Myself</a:t>
              </a:r>
              <a:r>
                <a:rPr lang="en-US" dirty="0"/>
                <a:t>)</a:t>
              </a:r>
              <a:endParaRPr lang="en-GB" dirty="0"/>
            </a:p>
          </p:txBody>
        </p:sp>
        <p:cxnSp>
          <p:nvCxnSpPr>
            <p:cNvPr id="16" name="Straight Arrow Connector 15">
              <a:extLst>
                <a:ext uri="{FF2B5EF4-FFF2-40B4-BE49-F238E27FC236}">
                  <a16:creationId xmlns:a16="http://schemas.microsoft.com/office/drawing/2014/main" id="{16E10A6C-8A0E-92F5-F5B5-2C48D35255FA}"/>
                </a:ext>
              </a:extLst>
            </p:cNvPr>
            <p:cNvCxnSpPr>
              <a:cxnSpLocks/>
              <a:stCxn id="13" idx="2"/>
            </p:cNvCxnSpPr>
            <p:nvPr/>
          </p:nvCxnSpPr>
          <p:spPr>
            <a:xfrm flipH="1">
              <a:off x="1540042" y="2482518"/>
              <a:ext cx="1831" cy="529388"/>
            </a:xfrm>
            <a:prstGeom prst="straightConnector1">
              <a:avLst/>
            </a:prstGeom>
            <a:ln>
              <a:solidFill>
                <a:schemeClr val="bg1"/>
              </a:solidFill>
              <a:tailEnd type="triangle"/>
            </a:ln>
          </p:spPr>
          <p:style>
            <a:lnRef idx="2">
              <a:schemeClr val="dk1"/>
            </a:lnRef>
            <a:fillRef idx="0">
              <a:schemeClr val="dk1"/>
            </a:fillRef>
            <a:effectRef idx="1">
              <a:schemeClr val="dk1"/>
            </a:effectRef>
            <a:fontRef idx="minor">
              <a:schemeClr val="tx1"/>
            </a:fontRef>
          </p:style>
        </p:cxnSp>
        <p:sp>
          <p:nvSpPr>
            <p:cNvPr id="17" name="Rectangle: Rounded Corners 16">
              <a:extLst>
                <a:ext uri="{FF2B5EF4-FFF2-40B4-BE49-F238E27FC236}">
                  <a16:creationId xmlns:a16="http://schemas.microsoft.com/office/drawing/2014/main" id="{F938BF37-E09A-E142-09DC-23F294E9F7B6}"/>
                </a:ext>
              </a:extLst>
            </p:cNvPr>
            <p:cNvSpPr/>
            <p:nvPr/>
          </p:nvSpPr>
          <p:spPr>
            <a:xfrm>
              <a:off x="662179" y="3074532"/>
              <a:ext cx="1755726" cy="707395"/>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Co-Founder (My Brother)</a:t>
              </a:r>
              <a:endParaRPr lang="en-GB" dirty="0">
                <a:latin typeface="Arial" panose="020B0604020202020204" pitchFamily="34" charset="0"/>
                <a:cs typeface="Arial" panose="020B0604020202020204" pitchFamily="34" charset="0"/>
              </a:endParaRPr>
            </a:p>
          </p:txBody>
        </p:sp>
        <p:cxnSp>
          <p:nvCxnSpPr>
            <p:cNvPr id="19" name="Straight Arrow Connector 18">
              <a:extLst>
                <a:ext uri="{FF2B5EF4-FFF2-40B4-BE49-F238E27FC236}">
                  <a16:creationId xmlns:a16="http://schemas.microsoft.com/office/drawing/2014/main" id="{F12F9611-1EEE-57E6-8514-D428751E84A0}"/>
                </a:ext>
              </a:extLst>
            </p:cNvPr>
            <p:cNvCxnSpPr>
              <a:cxnSpLocks/>
            </p:cNvCxnSpPr>
            <p:nvPr/>
          </p:nvCxnSpPr>
          <p:spPr>
            <a:xfrm flipH="1">
              <a:off x="1540042" y="3844553"/>
              <a:ext cx="1831" cy="529388"/>
            </a:xfrm>
            <a:prstGeom prst="straightConnector1">
              <a:avLst/>
            </a:prstGeom>
            <a:ln>
              <a:solidFill>
                <a:schemeClr val="bg1"/>
              </a:solidFill>
              <a:tailEnd type="triangle"/>
            </a:ln>
          </p:spPr>
          <p:style>
            <a:lnRef idx="2">
              <a:schemeClr val="dk1"/>
            </a:lnRef>
            <a:fillRef idx="0">
              <a:schemeClr val="dk1"/>
            </a:fillRef>
            <a:effectRef idx="1">
              <a:schemeClr val="dk1"/>
            </a:effectRef>
            <a:fontRef idx="minor">
              <a:schemeClr val="tx1"/>
            </a:fontRef>
          </p:style>
        </p:cxnSp>
        <p:sp>
          <p:nvSpPr>
            <p:cNvPr id="20" name="Rectangle: Rounded Corners 19">
              <a:extLst>
                <a:ext uri="{FF2B5EF4-FFF2-40B4-BE49-F238E27FC236}">
                  <a16:creationId xmlns:a16="http://schemas.microsoft.com/office/drawing/2014/main" id="{C3B6FACE-968F-34D2-502D-B23ED352FDC8}"/>
                </a:ext>
              </a:extLst>
            </p:cNvPr>
            <p:cNvSpPr/>
            <p:nvPr/>
          </p:nvSpPr>
          <p:spPr>
            <a:xfrm>
              <a:off x="434968" y="4807882"/>
              <a:ext cx="2210148" cy="707395"/>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Part-time</a:t>
              </a:r>
            </a:p>
            <a:p>
              <a:pPr algn="ctr"/>
              <a:r>
                <a:rPr lang="en-US" dirty="0">
                  <a:latin typeface="Arial" panose="020B0604020202020204" pitchFamily="34" charset="0"/>
                  <a:cs typeface="Arial" panose="020B0604020202020204" pitchFamily="34" charset="0"/>
                </a:rPr>
                <a:t>Customer Support.</a:t>
              </a:r>
              <a:endParaRPr lang="en-GB"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C4852534-A021-F10A-5B6B-FE1E584DAF74}"/>
                </a:ext>
              </a:extLst>
            </p:cNvPr>
            <p:cNvSpPr txBox="1"/>
            <p:nvPr/>
          </p:nvSpPr>
          <p:spPr>
            <a:xfrm>
              <a:off x="3008841" y="1625973"/>
              <a:ext cx="1547117" cy="861774"/>
            </a:xfrm>
            <a:prstGeom prst="rect">
              <a:avLst/>
            </a:prstGeom>
            <a:noFill/>
          </p:spPr>
          <p:txBody>
            <a:bodyPr wrap="square" rtlCol="0">
              <a:spAutoFit/>
            </a:bodyPr>
            <a:lstStyle/>
            <a:p>
              <a:r>
                <a:rPr lang="en-US" sz="1600" dirty="0">
                  <a:solidFill>
                    <a:schemeClr val="bg1"/>
                  </a:solidFill>
                  <a:latin typeface="Arial" panose="020B0604020202020204" pitchFamily="34" charset="0"/>
                  <a:cs typeface="Arial" panose="020B0604020202020204" pitchFamily="34" charset="0"/>
                </a:rPr>
                <a:t>Strategy</a:t>
              </a:r>
            </a:p>
            <a:p>
              <a:r>
                <a:rPr lang="en-US" sz="1600" dirty="0">
                  <a:solidFill>
                    <a:schemeClr val="bg1"/>
                  </a:solidFill>
                  <a:latin typeface="Arial" panose="020B0604020202020204" pitchFamily="34" charset="0"/>
                  <a:cs typeface="Arial" panose="020B0604020202020204" pitchFamily="34" charset="0"/>
                </a:rPr>
                <a:t>Marketing</a:t>
              </a:r>
            </a:p>
            <a:p>
              <a:r>
                <a:rPr lang="en-US" sz="1600" dirty="0">
                  <a:solidFill>
                    <a:schemeClr val="bg1"/>
                  </a:solidFill>
                  <a:latin typeface="Arial" panose="020B0604020202020204" pitchFamily="34" charset="0"/>
                  <a:cs typeface="Arial" panose="020B0604020202020204" pitchFamily="34" charset="0"/>
                </a:rPr>
                <a:t>Branding</a:t>
              </a:r>
              <a:endParaRPr lang="en-GB" sz="1600" dirty="0">
                <a:solidFill>
                  <a:schemeClr val="bg1"/>
                </a:solidFill>
                <a:latin typeface="Arial" panose="020B0604020202020204" pitchFamily="34" charset="0"/>
                <a:cs typeface="Arial" panose="020B0604020202020204" pitchFamily="34" charset="0"/>
              </a:endParaRPr>
            </a:p>
          </p:txBody>
        </p:sp>
        <p:cxnSp>
          <p:nvCxnSpPr>
            <p:cNvPr id="22" name="Straight Arrow Connector 21">
              <a:extLst>
                <a:ext uri="{FF2B5EF4-FFF2-40B4-BE49-F238E27FC236}">
                  <a16:creationId xmlns:a16="http://schemas.microsoft.com/office/drawing/2014/main" id="{DBD7DEF1-3BEB-5F33-7B19-97661B75D3E1}"/>
                </a:ext>
              </a:extLst>
            </p:cNvPr>
            <p:cNvCxnSpPr>
              <a:cxnSpLocks/>
            </p:cNvCxnSpPr>
            <p:nvPr/>
          </p:nvCxnSpPr>
          <p:spPr>
            <a:xfrm rot="16200000" flipH="1">
              <a:off x="2743231" y="1823860"/>
              <a:ext cx="1831" cy="529388"/>
            </a:xfrm>
            <a:prstGeom prst="straightConnector1">
              <a:avLst/>
            </a:prstGeom>
            <a:ln>
              <a:solidFill>
                <a:schemeClr val="bg1"/>
              </a:solidFill>
              <a:tailEnd type="triangle"/>
            </a:ln>
          </p:spPr>
          <p:style>
            <a:lnRef idx="2">
              <a:schemeClr val="dk1"/>
            </a:lnRef>
            <a:fillRef idx="0">
              <a:schemeClr val="dk1"/>
            </a:fillRef>
            <a:effectRef idx="1">
              <a:schemeClr val="dk1"/>
            </a:effectRef>
            <a:fontRef idx="minor">
              <a:schemeClr val="tx1"/>
            </a:fontRef>
          </p:style>
        </p:cxnSp>
        <p:sp>
          <p:nvSpPr>
            <p:cNvPr id="23" name="TextBox 22">
              <a:extLst>
                <a:ext uri="{FF2B5EF4-FFF2-40B4-BE49-F238E27FC236}">
                  <a16:creationId xmlns:a16="http://schemas.microsoft.com/office/drawing/2014/main" id="{B2F53590-B44B-9103-086C-448348675983}"/>
                </a:ext>
              </a:extLst>
            </p:cNvPr>
            <p:cNvSpPr txBox="1"/>
            <p:nvPr/>
          </p:nvSpPr>
          <p:spPr>
            <a:xfrm>
              <a:off x="3008841" y="3105063"/>
              <a:ext cx="1547117" cy="584775"/>
            </a:xfrm>
            <a:prstGeom prst="rect">
              <a:avLst/>
            </a:prstGeom>
            <a:noFill/>
          </p:spPr>
          <p:txBody>
            <a:bodyPr wrap="square" rtlCol="0">
              <a:spAutoFit/>
            </a:bodyPr>
            <a:lstStyle/>
            <a:p>
              <a:r>
                <a:rPr lang="en-US" sz="1600" dirty="0">
                  <a:solidFill>
                    <a:schemeClr val="bg1"/>
                  </a:solidFill>
                  <a:latin typeface="Arial" panose="020B0604020202020204" pitchFamily="34" charset="0"/>
                  <a:cs typeface="Arial" panose="020B0604020202020204" pitchFamily="34" charset="0"/>
                </a:rPr>
                <a:t>Operations</a:t>
              </a:r>
            </a:p>
            <a:p>
              <a:r>
                <a:rPr lang="en-US" sz="1600" dirty="0">
                  <a:solidFill>
                    <a:schemeClr val="bg1"/>
                  </a:solidFill>
                  <a:latin typeface="Arial" panose="020B0604020202020204" pitchFamily="34" charset="0"/>
                  <a:cs typeface="Arial" panose="020B0604020202020204" pitchFamily="34" charset="0"/>
                </a:rPr>
                <a:t>Fulfillment</a:t>
              </a:r>
            </a:p>
          </p:txBody>
        </p:sp>
        <p:cxnSp>
          <p:nvCxnSpPr>
            <p:cNvPr id="24" name="Straight Arrow Connector 23">
              <a:extLst>
                <a:ext uri="{FF2B5EF4-FFF2-40B4-BE49-F238E27FC236}">
                  <a16:creationId xmlns:a16="http://schemas.microsoft.com/office/drawing/2014/main" id="{55C56442-3EE4-ED50-194F-098F9A95386B}"/>
                </a:ext>
              </a:extLst>
            </p:cNvPr>
            <p:cNvCxnSpPr>
              <a:cxnSpLocks/>
            </p:cNvCxnSpPr>
            <p:nvPr/>
          </p:nvCxnSpPr>
          <p:spPr>
            <a:xfrm rot="16200000" flipH="1">
              <a:off x="2711147" y="3165222"/>
              <a:ext cx="1831" cy="529388"/>
            </a:xfrm>
            <a:prstGeom prst="straightConnector1">
              <a:avLst/>
            </a:prstGeom>
            <a:ln>
              <a:solidFill>
                <a:schemeClr val="bg1"/>
              </a:solidFill>
              <a:tailEnd type="triangle"/>
            </a:ln>
          </p:spPr>
          <p:style>
            <a:lnRef idx="2">
              <a:schemeClr val="dk1"/>
            </a:lnRef>
            <a:fillRef idx="0">
              <a:schemeClr val="dk1"/>
            </a:fillRef>
            <a:effectRef idx="1">
              <a:schemeClr val="dk1"/>
            </a:effectRef>
            <a:fontRef idx="minor">
              <a:schemeClr val="tx1"/>
            </a:fontRef>
          </p:style>
        </p:cxnSp>
        <p:sp>
          <p:nvSpPr>
            <p:cNvPr id="26" name="TextBox 25">
              <a:extLst>
                <a:ext uri="{FF2B5EF4-FFF2-40B4-BE49-F238E27FC236}">
                  <a16:creationId xmlns:a16="http://schemas.microsoft.com/office/drawing/2014/main" id="{9CC630E4-71B7-9F9B-2855-954751A52F6F}"/>
                </a:ext>
              </a:extLst>
            </p:cNvPr>
            <p:cNvSpPr txBox="1"/>
            <p:nvPr/>
          </p:nvSpPr>
          <p:spPr>
            <a:xfrm>
              <a:off x="915546" y="4463613"/>
              <a:ext cx="1331306" cy="276999"/>
            </a:xfrm>
            <a:prstGeom prst="rect">
              <a:avLst/>
            </a:prstGeom>
            <a:noFill/>
          </p:spPr>
          <p:txBody>
            <a:bodyPr wrap="square" rtlCol="0">
              <a:spAutoFit/>
            </a:bodyPr>
            <a:lstStyle/>
            <a:p>
              <a:r>
                <a:rPr lang="en-US" sz="1200" dirty="0">
                  <a:solidFill>
                    <a:schemeClr val="bg1"/>
                  </a:solidFill>
                  <a:latin typeface="Arial" panose="020B0604020202020204" pitchFamily="34" charset="0"/>
                  <a:cs typeface="Arial" panose="020B0604020202020204" pitchFamily="34" charset="0"/>
                </a:rPr>
                <a:t>Over 200 subs.</a:t>
              </a:r>
            </a:p>
          </p:txBody>
        </p:sp>
        <p:sp>
          <p:nvSpPr>
            <p:cNvPr id="29" name="TextBox 28">
              <a:extLst>
                <a:ext uri="{FF2B5EF4-FFF2-40B4-BE49-F238E27FC236}">
                  <a16:creationId xmlns:a16="http://schemas.microsoft.com/office/drawing/2014/main" id="{70A381D4-CE5C-FC79-3B69-4989BA105D4C}"/>
                </a:ext>
              </a:extLst>
            </p:cNvPr>
            <p:cNvSpPr txBox="1"/>
            <p:nvPr/>
          </p:nvSpPr>
          <p:spPr>
            <a:xfrm>
              <a:off x="3061157" y="4869191"/>
              <a:ext cx="2028380" cy="584775"/>
            </a:xfrm>
            <a:prstGeom prst="rect">
              <a:avLst/>
            </a:prstGeom>
            <a:noFill/>
          </p:spPr>
          <p:txBody>
            <a:bodyPr wrap="square" rtlCol="0">
              <a:spAutoFit/>
            </a:bodyPr>
            <a:lstStyle/>
            <a:p>
              <a:r>
                <a:rPr lang="en-US" sz="1600" dirty="0">
                  <a:solidFill>
                    <a:schemeClr val="bg1"/>
                  </a:solidFill>
                  <a:latin typeface="Arial" panose="020B0604020202020204" pitchFamily="34" charset="0"/>
                  <a:cs typeface="Arial" panose="020B0604020202020204" pitchFamily="34" charset="0"/>
                </a:rPr>
                <a:t>Customer service and Operations</a:t>
              </a:r>
            </a:p>
          </p:txBody>
        </p:sp>
        <p:cxnSp>
          <p:nvCxnSpPr>
            <p:cNvPr id="33" name="Straight Arrow Connector 32">
              <a:extLst>
                <a:ext uri="{FF2B5EF4-FFF2-40B4-BE49-F238E27FC236}">
                  <a16:creationId xmlns:a16="http://schemas.microsoft.com/office/drawing/2014/main" id="{322C0285-64AC-FDE1-F65E-4466D60561B8}"/>
                </a:ext>
              </a:extLst>
            </p:cNvPr>
            <p:cNvCxnSpPr>
              <a:cxnSpLocks/>
            </p:cNvCxnSpPr>
            <p:nvPr/>
          </p:nvCxnSpPr>
          <p:spPr>
            <a:xfrm>
              <a:off x="2645116" y="5195963"/>
              <a:ext cx="416041" cy="1"/>
            </a:xfrm>
            <a:prstGeom prst="straightConnector1">
              <a:avLst/>
            </a:prstGeom>
            <a:ln>
              <a:solidFill>
                <a:schemeClr val="bg1"/>
              </a:solidFill>
              <a:tailEnd type="triangle"/>
            </a:ln>
          </p:spPr>
          <p:style>
            <a:lnRef idx="2">
              <a:schemeClr val="dk1"/>
            </a:lnRef>
            <a:fillRef idx="0">
              <a:schemeClr val="dk1"/>
            </a:fillRef>
            <a:effectRef idx="1">
              <a:schemeClr val="dk1"/>
            </a:effectRef>
            <a:fontRef idx="minor">
              <a:schemeClr val="tx1"/>
            </a:fontRef>
          </p:style>
        </p:cxnSp>
      </p:grpSp>
      <p:grpSp>
        <p:nvGrpSpPr>
          <p:cNvPr id="58" name="Group 57">
            <a:extLst>
              <a:ext uri="{FF2B5EF4-FFF2-40B4-BE49-F238E27FC236}">
                <a16:creationId xmlns:a16="http://schemas.microsoft.com/office/drawing/2014/main" id="{1CAFD625-3458-5F29-FCF1-C2032405CD73}"/>
              </a:ext>
            </a:extLst>
          </p:cNvPr>
          <p:cNvGrpSpPr/>
          <p:nvPr/>
        </p:nvGrpSpPr>
        <p:grpSpPr>
          <a:xfrm>
            <a:off x="268839" y="925876"/>
            <a:ext cx="5781080" cy="2455171"/>
            <a:chOff x="268839" y="925876"/>
            <a:chExt cx="5781080" cy="2455171"/>
          </a:xfrm>
        </p:grpSpPr>
        <p:sp>
          <p:nvSpPr>
            <p:cNvPr id="34" name="Rectangle: Rounded Corners 33">
              <a:extLst>
                <a:ext uri="{FF2B5EF4-FFF2-40B4-BE49-F238E27FC236}">
                  <a16:creationId xmlns:a16="http://schemas.microsoft.com/office/drawing/2014/main" id="{ABF76DCE-DFAA-FAE5-A589-3BC2C3B0BACF}"/>
                </a:ext>
              </a:extLst>
            </p:cNvPr>
            <p:cNvSpPr/>
            <p:nvPr/>
          </p:nvSpPr>
          <p:spPr>
            <a:xfrm>
              <a:off x="268839" y="925876"/>
              <a:ext cx="5773738" cy="2455171"/>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Graphic 10" descr="Users">
              <a:extLst>
                <a:ext uri="{FF2B5EF4-FFF2-40B4-BE49-F238E27FC236}">
                  <a16:creationId xmlns:a16="http://schemas.microsoft.com/office/drawing/2014/main" id="{3FDF7F0C-D517-F690-2F5E-E58EF768303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87155" y="1137913"/>
              <a:ext cx="720000" cy="720000"/>
            </a:xfrm>
            <a:prstGeom prst="rect">
              <a:avLst/>
            </a:prstGeom>
            <a:effectLst>
              <a:outerShdw blurRad="50800" dist="38100" dir="8100000" algn="tr" rotWithShape="0">
                <a:prstClr val="black">
                  <a:alpha val="40000"/>
                </a:prstClr>
              </a:outerShdw>
            </a:effectLst>
          </p:spPr>
        </p:pic>
        <p:sp>
          <p:nvSpPr>
            <p:cNvPr id="14" name="TextBox 13">
              <a:extLst>
                <a:ext uri="{FF2B5EF4-FFF2-40B4-BE49-F238E27FC236}">
                  <a16:creationId xmlns:a16="http://schemas.microsoft.com/office/drawing/2014/main" id="{1C937B1E-3CBB-735C-03D8-B614FE794E4A}"/>
                </a:ext>
              </a:extLst>
            </p:cNvPr>
            <p:cNvSpPr txBox="1"/>
            <p:nvPr/>
          </p:nvSpPr>
          <p:spPr>
            <a:xfrm>
              <a:off x="521839" y="1649889"/>
              <a:ext cx="1873155" cy="461665"/>
            </a:xfrm>
            <a:prstGeom prst="rect">
              <a:avLst/>
            </a:prstGeom>
            <a:noFill/>
            <a:effectLst>
              <a:outerShdw blurRad="50800" dist="38100" dir="8100000" algn="tr" rotWithShape="0">
                <a:prstClr val="black">
                  <a:alpha val="40000"/>
                </a:prstClr>
              </a:outerShdw>
            </a:effectLst>
          </p:spPr>
          <p:txBody>
            <a:bodyPr wrap="square" rtlCol="0">
              <a:spAutoFit/>
            </a:bodyPr>
            <a:lstStyle/>
            <a:p>
              <a:pPr>
                <a:buNone/>
              </a:pPr>
              <a:r>
                <a:rPr lang="en-US" sz="2400" dirty="0">
                  <a:solidFill>
                    <a:schemeClr val="bg1"/>
                  </a:solidFill>
                  <a:effectLst>
                    <a:outerShdw blurRad="50800" dist="38100" dir="8100000" algn="tr" rotWithShape="0">
                      <a:prstClr val="black">
                        <a:alpha val="40000"/>
                      </a:prstClr>
                    </a:outerShdw>
                  </a:effectLst>
                  <a:latin typeface="Bebas Neue" panose="020B0606020202050201" pitchFamily="34" charset="0"/>
                </a:rPr>
                <a:t>Founding Team</a:t>
              </a:r>
              <a:endParaRPr lang="en-US" sz="2400" dirty="0">
                <a:solidFill>
                  <a:schemeClr val="bg1"/>
                </a:solidFill>
                <a:effectLst>
                  <a:outerShdw blurRad="50800" dist="38100" dir="8100000" algn="tr" rotWithShape="0">
                    <a:prstClr val="black">
                      <a:alpha val="40000"/>
                    </a:prstClr>
                  </a:outerShdw>
                </a:effectLst>
              </a:endParaRPr>
            </a:p>
          </p:txBody>
        </p:sp>
        <p:sp>
          <p:nvSpPr>
            <p:cNvPr id="36" name="TextBox 35">
              <a:extLst>
                <a:ext uri="{FF2B5EF4-FFF2-40B4-BE49-F238E27FC236}">
                  <a16:creationId xmlns:a16="http://schemas.microsoft.com/office/drawing/2014/main" id="{599ECBD0-7F25-BF5E-49C2-FE63C7240F77}"/>
                </a:ext>
              </a:extLst>
            </p:cNvPr>
            <p:cNvSpPr txBox="1"/>
            <p:nvPr/>
          </p:nvSpPr>
          <p:spPr>
            <a:xfrm>
              <a:off x="521839" y="2038404"/>
              <a:ext cx="5528080" cy="954107"/>
            </a:xfrm>
            <a:prstGeom prst="rect">
              <a:avLst/>
            </a:prstGeom>
            <a:noFill/>
            <a:effectLst>
              <a:outerShdw blurRad="50800" dist="38100" dir="8100000" algn="tr" rotWithShape="0">
                <a:prstClr val="black">
                  <a:alpha val="40000"/>
                </a:prstClr>
              </a:outerShdw>
            </a:effectLst>
          </p:spPr>
          <p:txBody>
            <a:bodyPr wrap="square">
              <a:spAutoFit/>
            </a:bodyPr>
            <a:lstStyle/>
            <a:p>
              <a:pPr>
                <a:buNone/>
              </a:pPr>
              <a:r>
                <a:rPr lang="en-US" sz="1400" b="1" dirty="0">
                  <a:solidFill>
                    <a:schemeClr val="bg1"/>
                  </a:solidFill>
                  <a:effectLst>
                    <a:outerShdw blurRad="50800" dist="38100" dir="8100000" algn="tr" rotWithShape="0">
                      <a:prstClr val="black">
                        <a:alpha val="40000"/>
                      </a:prstClr>
                    </a:outerShdw>
                  </a:effectLst>
                  <a:latin typeface="Poppins" panose="00000500000000000000" pitchFamily="2" charset="0"/>
                </a:rPr>
                <a:t>Founder / CEO (Myself)</a:t>
              </a:r>
              <a:endParaRPr lang="en-US" sz="1400" dirty="0">
                <a:solidFill>
                  <a:schemeClr val="bg1"/>
                </a:solidFill>
                <a:effectLst>
                  <a:outerShdw blurRad="50800" dist="38100" dir="8100000" algn="tr" rotWithShape="0">
                    <a:prstClr val="black">
                      <a:alpha val="40000"/>
                    </a:prstClr>
                  </a:outerShdw>
                </a:effectLst>
              </a:endParaRPr>
            </a:p>
            <a:p>
              <a:pPr>
                <a:buNone/>
              </a:pPr>
              <a:r>
                <a:rPr lang="en-US" sz="1400" dirty="0">
                  <a:solidFill>
                    <a:schemeClr val="bg1"/>
                  </a:solidFill>
                  <a:effectLst>
                    <a:outerShdw blurRad="50800" dist="38100" dir="8100000" algn="tr" rotWithShape="0">
                      <a:prstClr val="black">
                        <a:alpha val="40000"/>
                      </a:prstClr>
                    </a:outerShdw>
                  </a:effectLst>
                  <a:latin typeface="Inter"/>
                </a:rPr>
                <a:t>Strategy, branding, marketing, partnerships.</a:t>
              </a:r>
              <a:endParaRPr lang="en-US" sz="1400" dirty="0">
                <a:solidFill>
                  <a:schemeClr val="bg1"/>
                </a:solidFill>
                <a:effectLst>
                  <a:outerShdw blurRad="50800" dist="38100" dir="8100000" algn="tr" rotWithShape="0">
                    <a:prstClr val="black">
                      <a:alpha val="40000"/>
                    </a:prstClr>
                  </a:outerShdw>
                </a:effectLst>
              </a:endParaRPr>
            </a:p>
            <a:p>
              <a:pPr>
                <a:buNone/>
              </a:pPr>
              <a:r>
                <a:rPr lang="en-US" sz="1400" b="1" dirty="0">
                  <a:solidFill>
                    <a:schemeClr val="bg1"/>
                  </a:solidFill>
                  <a:effectLst>
                    <a:outerShdw blurRad="50800" dist="38100" dir="8100000" algn="tr" rotWithShape="0">
                      <a:prstClr val="black">
                        <a:alpha val="40000"/>
                      </a:prstClr>
                    </a:outerShdw>
                  </a:effectLst>
                  <a:latin typeface="Poppins" panose="00000500000000000000" pitchFamily="2" charset="0"/>
                </a:rPr>
                <a:t>Co-Founder (My Brother)</a:t>
              </a:r>
              <a:endParaRPr lang="en-US" sz="1400" dirty="0">
                <a:solidFill>
                  <a:schemeClr val="bg1"/>
                </a:solidFill>
                <a:effectLst>
                  <a:outerShdw blurRad="50800" dist="38100" dir="8100000" algn="tr" rotWithShape="0">
                    <a:prstClr val="black">
                      <a:alpha val="40000"/>
                    </a:prstClr>
                  </a:outerShdw>
                </a:effectLst>
              </a:endParaRPr>
            </a:p>
            <a:p>
              <a:pPr>
                <a:buNone/>
              </a:pPr>
              <a:r>
                <a:rPr lang="en-US" sz="1400" dirty="0">
                  <a:solidFill>
                    <a:schemeClr val="bg1"/>
                  </a:solidFill>
                  <a:effectLst>
                    <a:outerShdw blurRad="50800" dist="38100" dir="8100000" algn="tr" rotWithShape="0">
                      <a:prstClr val="black">
                        <a:alpha val="40000"/>
                      </a:prstClr>
                    </a:outerShdw>
                  </a:effectLst>
                  <a:latin typeface="Inter"/>
                </a:rPr>
                <a:t>Inventory, fulfilment, customer support.</a:t>
              </a:r>
              <a:endParaRPr lang="en-US" sz="1400" dirty="0">
                <a:solidFill>
                  <a:schemeClr val="bg1"/>
                </a:solidFill>
                <a:effectLst>
                  <a:outerShdw blurRad="50800" dist="38100" dir="8100000" algn="tr" rotWithShape="0">
                    <a:prstClr val="black">
                      <a:alpha val="40000"/>
                    </a:prstClr>
                  </a:outerShdw>
                </a:effectLst>
              </a:endParaRPr>
            </a:p>
          </p:txBody>
        </p:sp>
      </p:grpSp>
      <p:grpSp>
        <p:nvGrpSpPr>
          <p:cNvPr id="64" name="Group 63">
            <a:extLst>
              <a:ext uri="{FF2B5EF4-FFF2-40B4-BE49-F238E27FC236}">
                <a16:creationId xmlns:a16="http://schemas.microsoft.com/office/drawing/2014/main" id="{39F276FE-F050-0D87-9F1C-AACD703420AE}"/>
              </a:ext>
            </a:extLst>
          </p:cNvPr>
          <p:cNvGrpSpPr/>
          <p:nvPr/>
        </p:nvGrpSpPr>
        <p:grpSpPr>
          <a:xfrm>
            <a:off x="268838" y="3499979"/>
            <a:ext cx="3809818" cy="2455171"/>
            <a:chOff x="268838" y="3499979"/>
            <a:chExt cx="3809818" cy="2455171"/>
          </a:xfrm>
        </p:grpSpPr>
        <p:sp>
          <p:nvSpPr>
            <p:cNvPr id="35" name="Rectangle: Rounded Corners 34">
              <a:extLst>
                <a:ext uri="{FF2B5EF4-FFF2-40B4-BE49-F238E27FC236}">
                  <a16:creationId xmlns:a16="http://schemas.microsoft.com/office/drawing/2014/main" id="{878F2D55-BCD3-3822-E58A-A2DDF362E73A}"/>
                </a:ext>
              </a:extLst>
            </p:cNvPr>
            <p:cNvSpPr/>
            <p:nvPr/>
          </p:nvSpPr>
          <p:spPr>
            <a:xfrm>
              <a:off x="268838" y="3499979"/>
              <a:ext cx="3809818" cy="2455171"/>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TextBox 44">
              <a:extLst>
                <a:ext uri="{FF2B5EF4-FFF2-40B4-BE49-F238E27FC236}">
                  <a16:creationId xmlns:a16="http://schemas.microsoft.com/office/drawing/2014/main" id="{54AA5871-6952-39E4-0A3B-A5397E456950}"/>
                </a:ext>
              </a:extLst>
            </p:cNvPr>
            <p:cNvSpPr txBox="1"/>
            <p:nvPr/>
          </p:nvSpPr>
          <p:spPr>
            <a:xfrm>
              <a:off x="521838" y="4236343"/>
              <a:ext cx="1873155" cy="461665"/>
            </a:xfrm>
            <a:prstGeom prst="rect">
              <a:avLst/>
            </a:prstGeom>
            <a:noFill/>
            <a:effectLst>
              <a:outerShdw blurRad="50800" dist="38100" dir="8100000" algn="tr" rotWithShape="0">
                <a:prstClr val="black">
                  <a:alpha val="40000"/>
                </a:prstClr>
              </a:outerShdw>
            </a:effectLst>
          </p:spPr>
          <p:txBody>
            <a:bodyPr wrap="square" rtlCol="0">
              <a:spAutoFit/>
            </a:bodyPr>
            <a:lstStyle/>
            <a:p>
              <a:pPr>
                <a:buNone/>
              </a:pPr>
              <a:r>
                <a:rPr lang="en-US" sz="2400" dirty="0">
                  <a:solidFill>
                    <a:schemeClr val="bg1"/>
                  </a:solidFill>
                  <a:effectLst>
                    <a:outerShdw blurRad="50800" dist="38100" dir="8100000" algn="tr" rotWithShape="0">
                      <a:prstClr val="black">
                        <a:alpha val="40000"/>
                      </a:prstClr>
                    </a:outerShdw>
                  </a:effectLst>
                  <a:latin typeface="Bebas Neue" panose="020B0606020202050201" pitchFamily="34" charset="0"/>
                </a:rPr>
                <a:t>production</a:t>
              </a:r>
              <a:endParaRPr lang="en-US" sz="2400" dirty="0">
                <a:solidFill>
                  <a:schemeClr val="bg1"/>
                </a:solidFill>
                <a:effectLst>
                  <a:outerShdw blurRad="50800" dist="38100" dir="8100000" algn="tr" rotWithShape="0">
                    <a:prstClr val="black">
                      <a:alpha val="40000"/>
                    </a:prstClr>
                  </a:outerShdw>
                </a:effectLst>
              </a:endParaRPr>
            </a:p>
          </p:txBody>
        </p:sp>
        <p:sp>
          <p:nvSpPr>
            <p:cNvPr id="50" name="TextBox 49">
              <a:extLst>
                <a:ext uri="{FF2B5EF4-FFF2-40B4-BE49-F238E27FC236}">
                  <a16:creationId xmlns:a16="http://schemas.microsoft.com/office/drawing/2014/main" id="{72065C0C-B132-9225-1188-2B7E107890EB}"/>
                </a:ext>
              </a:extLst>
            </p:cNvPr>
            <p:cNvSpPr txBox="1"/>
            <p:nvPr/>
          </p:nvSpPr>
          <p:spPr>
            <a:xfrm>
              <a:off x="537000" y="4656731"/>
              <a:ext cx="3391845" cy="584775"/>
            </a:xfrm>
            <a:prstGeom prst="rect">
              <a:avLst/>
            </a:prstGeom>
            <a:noFill/>
            <a:effectLst>
              <a:outerShdw blurRad="50800" dist="38100" dir="8100000" algn="tr" rotWithShape="0">
                <a:prstClr val="black">
                  <a:alpha val="40000"/>
                </a:prstClr>
              </a:outerShdw>
            </a:effectLst>
          </p:spPr>
          <p:txBody>
            <a:bodyPr wrap="square">
              <a:spAutoFit/>
            </a:bodyPr>
            <a:lstStyle/>
            <a:p>
              <a:pPr>
                <a:buNone/>
              </a:pPr>
              <a:r>
                <a:rPr lang="en-US" sz="1600" dirty="0">
                  <a:solidFill>
                    <a:schemeClr val="bg1"/>
                  </a:solidFill>
                  <a:effectLst>
                    <a:outerShdw blurRad="50800" dist="38100" dir="8100000" algn="tr" rotWithShape="0">
                      <a:prstClr val="black">
                        <a:alpha val="40000"/>
                      </a:prstClr>
                    </a:outerShdw>
                  </a:effectLst>
                  <a:latin typeface="Inter"/>
                </a:rPr>
                <a:t>Outsourcing the manufacturing, considering both Uk and overseas</a:t>
              </a:r>
              <a:r>
                <a:rPr lang="en-US" sz="1600" dirty="0">
                  <a:solidFill>
                    <a:schemeClr val="bg1"/>
                  </a:solidFill>
                  <a:effectLst/>
                  <a:latin typeface="Inter"/>
                </a:rPr>
                <a:t>.</a:t>
              </a:r>
              <a:endParaRPr lang="en-US" sz="1600" dirty="0">
                <a:solidFill>
                  <a:schemeClr val="bg1"/>
                </a:solidFill>
                <a:effectLst/>
              </a:endParaRPr>
            </a:p>
          </p:txBody>
        </p:sp>
        <p:pic>
          <p:nvPicPr>
            <p:cNvPr id="53" name="Graphic 52" descr="Production with solid fill">
              <a:extLst>
                <a:ext uri="{FF2B5EF4-FFF2-40B4-BE49-F238E27FC236}">
                  <a16:creationId xmlns:a16="http://schemas.microsoft.com/office/drawing/2014/main" id="{B7088670-A4A2-CCE4-0B99-27EBC8AADA7D}"/>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587155" y="3607622"/>
              <a:ext cx="720000" cy="720000"/>
            </a:xfrm>
            <a:prstGeom prst="rect">
              <a:avLst/>
            </a:prstGeom>
            <a:effectLst>
              <a:outerShdw blurRad="50800" dist="38100" dir="8100000" algn="tr" rotWithShape="0">
                <a:prstClr val="black">
                  <a:alpha val="40000"/>
                </a:prstClr>
              </a:outerShdw>
            </a:effectLst>
          </p:spPr>
        </p:pic>
      </p:grpSp>
      <p:grpSp>
        <p:nvGrpSpPr>
          <p:cNvPr id="63" name="Group 62">
            <a:extLst>
              <a:ext uri="{FF2B5EF4-FFF2-40B4-BE49-F238E27FC236}">
                <a16:creationId xmlns:a16="http://schemas.microsoft.com/office/drawing/2014/main" id="{83E2B15E-C87D-81D9-D358-D58545C3953D}"/>
              </a:ext>
            </a:extLst>
          </p:cNvPr>
          <p:cNvGrpSpPr/>
          <p:nvPr/>
        </p:nvGrpSpPr>
        <p:grpSpPr>
          <a:xfrm>
            <a:off x="4199554" y="3499979"/>
            <a:ext cx="3809818" cy="2455171"/>
            <a:chOff x="4199554" y="3499979"/>
            <a:chExt cx="3809818" cy="2455171"/>
          </a:xfrm>
        </p:grpSpPr>
        <p:sp>
          <p:nvSpPr>
            <p:cNvPr id="41" name="Rectangle: Rounded Corners 40">
              <a:extLst>
                <a:ext uri="{FF2B5EF4-FFF2-40B4-BE49-F238E27FC236}">
                  <a16:creationId xmlns:a16="http://schemas.microsoft.com/office/drawing/2014/main" id="{CB2CF075-0682-F7F0-ADB1-3DA134C7C3F5}"/>
                </a:ext>
              </a:extLst>
            </p:cNvPr>
            <p:cNvSpPr/>
            <p:nvPr/>
          </p:nvSpPr>
          <p:spPr>
            <a:xfrm>
              <a:off x="4199554" y="3499979"/>
              <a:ext cx="3809818" cy="2455171"/>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a:extLst>
                <a:ext uri="{FF2B5EF4-FFF2-40B4-BE49-F238E27FC236}">
                  <a16:creationId xmlns:a16="http://schemas.microsoft.com/office/drawing/2014/main" id="{54E46383-D06C-998D-642C-B4DD402A4C76}"/>
                </a:ext>
              </a:extLst>
            </p:cNvPr>
            <p:cNvGrpSpPr/>
            <p:nvPr/>
          </p:nvGrpSpPr>
          <p:grpSpPr>
            <a:xfrm>
              <a:off x="4471878" y="3607622"/>
              <a:ext cx="3405139" cy="1880106"/>
              <a:chOff x="4471878" y="3607622"/>
              <a:chExt cx="3405139" cy="1880106"/>
            </a:xfrm>
          </p:grpSpPr>
          <p:sp>
            <p:nvSpPr>
              <p:cNvPr id="46" name="TextBox 45">
                <a:extLst>
                  <a:ext uri="{FF2B5EF4-FFF2-40B4-BE49-F238E27FC236}">
                    <a16:creationId xmlns:a16="http://schemas.microsoft.com/office/drawing/2014/main" id="{29835EA8-4B57-2ECF-0202-E18F11FB274D}"/>
                  </a:ext>
                </a:extLst>
              </p:cNvPr>
              <p:cNvSpPr txBox="1"/>
              <p:nvPr/>
            </p:nvSpPr>
            <p:spPr>
              <a:xfrm>
                <a:off x="4471878" y="4236343"/>
                <a:ext cx="1873155" cy="461665"/>
              </a:xfrm>
              <a:prstGeom prst="rect">
                <a:avLst/>
              </a:prstGeom>
              <a:noFill/>
              <a:effectLst>
                <a:outerShdw blurRad="50800" dist="38100" dir="8100000" algn="tr" rotWithShape="0">
                  <a:prstClr val="black">
                    <a:alpha val="40000"/>
                  </a:prstClr>
                </a:outerShdw>
              </a:effectLst>
            </p:spPr>
            <p:txBody>
              <a:bodyPr wrap="square" rtlCol="0">
                <a:spAutoFit/>
              </a:bodyPr>
              <a:lstStyle/>
              <a:p>
                <a:pPr>
                  <a:buNone/>
                </a:pPr>
                <a:r>
                  <a:rPr lang="en-US" sz="2400" dirty="0">
                    <a:solidFill>
                      <a:schemeClr val="bg1"/>
                    </a:solidFill>
                    <a:effectLst>
                      <a:outerShdw blurRad="50800" dist="38100" dir="8100000" algn="tr" rotWithShape="0">
                        <a:prstClr val="black">
                          <a:alpha val="40000"/>
                        </a:prstClr>
                      </a:outerShdw>
                    </a:effectLst>
                    <a:latin typeface="Bebas Neue" panose="020B0606020202050201" pitchFamily="34" charset="0"/>
                  </a:rPr>
                  <a:t>operation</a:t>
                </a:r>
                <a:endParaRPr lang="en-US" sz="2400" dirty="0">
                  <a:solidFill>
                    <a:schemeClr val="bg1"/>
                  </a:solidFill>
                  <a:effectLst>
                    <a:outerShdw blurRad="50800" dist="38100" dir="8100000" algn="tr" rotWithShape="0">
                      <a:prstClr val="black">
                        <a:alpha val="40000"/>
                      </a:prstClr>
                    </a:outerShdw>
                  </a:effectLst>
                </a:endParaRPr>
              </a:p>
            </p:txBody>
          </p:sp>
          <p:sp>
            <p:nvSpPr>
              <p:cNvPr id="51" name="TextBox 50">
                <a:extLst>
                  <a:ext uri="{FF2B5EF4-FFF2-40B4-BE49-F238E27FC236}">
                    <a16:creationId xmlns:a16="http://schemas.microsoft.com/office/drawing/2014/main" id="{47440114-5295-EAAC-22C5-4974EA614413}"/>
                  </a:ext>
                </a:extLst>
              </p:cNvPr>
              <p:cNvSpPr txBox="1"/>
              <p:nvPr/>
            </p:nvSpPr>
            <p:spPr>
              <a:xfrm>
                <a:off x="4485172" y="4656731"/>
                <a:ext cx="3391845" cy="830997"/>
              </a:xfrm>
              <a:prstGeom prst="rect">
                <a:avLst/>
              </a:prstGeom>
              <a:noFill/>
              <a:effectLst>
                <a:outerShdw blurRad="50800" dist="38100" dir="8100000" algn="tr" rotWithShape="0">
                  <a:prstClr val="black">
                    <a:alpha val="40000"/>
                  </a:prstClr>
                </a:outerShdw>
              </a:effectLst>
            </p:spPr>
            <p:txBody>
              <a:bodyPr wrap="square">
                <a:spAutoFit/>
              </a:bodyPr>
              <a:lstStyle/>
              <a:p>
                <a:pPr>
                  <a:buNone/>
                </a:pPr>
                <a:r>
                  <a:rPr lang="en-US" sz="1600" dirty="0">
                    <a:solidFill>
                      <a:schemeClr val="bg1"/>
                    </a:solidFill>
                    <a:effectLst>
                      <a:outerShdw blurRad="50800" dist="38100" dir="8100000" algn="tr" rotWithShape="0">
                        <a:prstClr val="black">
                          <a:alpha val="40000"/>
                        </a:prstClr>
                      </a:outerShdw>
                    </a:effectLst>
                  </a:rPr>
                  <a:t>First year will operate online, and  Second year planning B2B vending machine/ Partnerships.</a:t>
                </a:r>
              </a:p>
            </p:txBody>
          </p:sp>
          <p:pic>
            <p:nvPicPr>
              <p:cNvPr id="54" name="Graphic 53" descr="Decision chart with solid fill">
                <a:extLst>
                  <a:ext uri="{FF2B5EF4-FFF2-40B4-BE49-F238E27FC236}">
                    <a16:creationId xmlns:a16="http://schemas.microsoft.com/office/drawing/2014/main" id="{B9345D0D-6F9C-1378-5D09-9F02A7513340}"/>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4531783" y="3607622"/>
                <a:ext cx="720000" cy="720000"/>
              </a:xfrm>
              <a:prstGeom prst="rect">
                <a:avLst/>
              </a:prstGeom>
              <a:effectLst>
                <a:outerShdw blurRad="50800" dist="38100" dir="8100000" algn="tr" rotWithShape="0">
                  <a:prstClr val="black">
                    <a:alpha val="40000"/>
                  </a:prstClr>
                </a:outerShdw>
              </a:effectLst>
            </p:spPr>
          </p:pic>
        </p:grpSp>
      </p:grpSp>
      <p:grpSp>
        <p:nvGrpSpPr>
          <p:cNvPr id="59" name="Group 58">
            <a:extLst>
              <a:ext uri="{FF2B5EF4-FFF2-40B4-BE49-F238E27FC236}">
                <a16:creationId xmlns:a16="http://schemas.microsoft.com/office/drawing/2014/main" id="{85AA45F2-8FF7-0914-8922-76950A883429}"/>
              </a:ext>
            </a:extLst>
          </p:cNvPr>
          <p:cNvGrpSpPr/>
          <p:nvPr/>
        </p:nvGrpSpPr>
        <p:grpSpPr>
          <a:xfrm>
            <a:off x="6170014" y="925876"/>
            <a:ext cx="5773738" cy="2455171"/>
            <a:chOff x="6170014" y="925876"/>
            <a:chExt cx="5773738" cy="2455171"/>
          </a:xfrm>
        </p:grpSpPr>
        <p:sp>
          <p:nvSpPr>
            <p:cNvPr id="18" name="Rectangle: Rounded Corners 17">
              <a:extLst>
                <a:ext uri="{FF2B5EF4-FFF2-40B4-BE49-F238E27FC236}">
                  <a16:creationId xmlns:a16="http://schemas.microsoft.com/office/drawing/2014/main" id="{3D514260-B262-460D-418C-834A96B0FB2C}"/>
                </a:ext>
              </a:extLst>
            </p:cNvPr>
            <p:cNvSpPr/>
            <p:nvPr/>
          </p:nvSpPr>
          <p:spPr>
            <a:xfrm>
              <a:off x="6170014" y="925876"/>
              <a:ext cx="5773738" cy="2455171"/>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7" name="Group 36">
              <a:extLst>
                <a:ext uri="{FF2B5EF4-FFF2-40B4-BE49-F238E27FC236}">
                  <a16:creationId xmlns:a16="http://schemas.microsoft.com/office/drawing/2014/main" id="{85675495-8412-034F-C72F-29C1E4057759}"/>
                </a:ext>
              </a:extLst>
            </p:cNvPr>
            <p:cNvGrpSpPr/>
            <p:nvPr/>
          </p:nvGrpSpPr>
          <p:grpSpPr>
            <a:xfrm>
              <a:off x="6431487" y="1058884"/>
              <a:ext cx="3905123" cy="1707395"/>
              <a:chOff x="6466373" y="895108"/>
              <a:chExt cx="3905123" cy="1707395"/>
            </a:xfrm>
            <a:effectLst>
              <a:outerShdw blurRad="50800" dist="38100" dir="8100000" algn="tr" rotWithShape="0">
                <a:prstClr val="black">
                  <a:alpha val="40000"/>
                </a:prstClr>
              </a:outerShdw>
            </a:effectLst>
          </p:grpSpPr>
          <p:pic>
            <p:nvPicPr>
              <p:cNvPr id="25" name="Graphic 24" descr="Home with solid fill">
                <a:extLst>
                  <a:ext uri="{FF2B5EF4-FFF2-40B4-BE49-F238E27FC236}">
                    <a16:creationId xmlns:a16="http://schemas.microsoft.com/office/drawing/2014/main" id="{342EEDDD-DE5A-9C09-AD9B-B5236BB7379B}"/>
                  </a:ext>
                </a:extLst>
              </p:cNvPr>
              <p:cNvPicPr>
                <a:picLocks noChangeAspect="1"/>
              </p:cNvPicPr>
              <p:nvPr/>
            </p:nvPicPr>
            <p:blipFill>
              <a:blip r:embed="rId12">
                <a:extLst>
                  <a:ext uri="{96DAC541-7B7A-43D3-8B79-37D633B846F1}">
                    <asvg:svgBlip xmlns:asvg="http://schemas.microsoft.com/office/drawing/2016/SVG/main" r:embed="rId13"/>
                  </a:ext>
                </a:extLst>
              </a:blip>
              <a:srcRect/>
              <a:stretch/>
            </p:blipFill>
            <p:spPr>
              <a:xfrm>
                <a:off x="6531689" y="895108"/>
                <a:ext cx="684000" cy="684000"/>
              </a:xfrm>
              <a:prstGeom prst="rect">
                <a:avLst/>
              </a:prstGeom>
              <a:effectLst>
                <a:outerShdw blurRad="50800" dist="38100" dir="8100000" algn="tr" rotWithShape="0">
                  <a:prstClr val="black">
                    <a:alpha val="40000"/>
                  </a:prstClr>
                </a:outerShdw>
              </a:effectLst>
            </p:spPr>
          </p:pic>
          <p:sp>
            <p:nvSpPr>
              <p:cNvPr id="27" name="TextBox 26">
                <a:extLst>
                  <a:ext uri="{FF2B5EF4-FFF2-40B4-BE49-F238E27FC236}">
                    <a16:creationId xmlns:a16="http://schemas.microsoft.com/office/drawing/2014/main" id="{860BAC15-D84D-65F3-DB93-EEA47D18F552}"/>
                  </a:ext>
                </a:extLst>
              </p:cNvPr>
              <p:cNvSpPr txBox="1"/>
              <p:nvPr/>
            </p:nvSpPr>
            <p:spPr>
              <a:xfrm>
                <a:off x="6466373" y="1475324"/>
                <a:ext cx="1873155" cy="461665"/>
              </a:xfrm>
              <a:prstGeom prst="rect">
                <a:avLst/>
              </a:prstGeom>
              <a:noFill/>
              <a:effectLst>
                <a:outerShdw blurRad="50800" dist="38100" dir="8100000" algn="tr" rotWithShape="0">
                  <a:prstClr val="black">
                    <a:alpha val="40000"/>
                  </a:prstClr>
                </a:outerShdw>
              </a:effectLst>
            </p:spPr>
            <p:txBody>
              <a:bodyPr wrap="square" rtlCol="0">
                <a:spAutoFit/>
              </a:bodyPr>
              <a:lstStyle/>
              <a:p>
                <a:pPr>
                  <a:buNone/>
                </a:pPr>
                <a:r>
                  <a:rPr lang="en-US" sz="2400" dirty="0">
                    <a:solidFill>
                      <a:schemeClr val="bg1"/>
                    </a:solidFill>
                    <a:effectLst>
                      <a:outerShdw blurRad="50800" dist="38100" dir="8100000" algn="tr" rotWithShape="0">
                        <a:prstClr val="black">
                          <a:alpha val="40000"/>
                        </a:prstClr>
                      </a:outerShdw>
                    </a:effectLst>
                    <a:latin typeface="Bebas Neue" panose="020B0606020202050201" pitchFamily="34" charset="0"/>
                  </a:rPr>
                  <a:t>LOCATION</a:t>
                </a:r>
                <a:r>
                  <a:rPr lang="en-US" sz="2400" dirty="0">
                    <a:solidFill>
                      <a:schemeClr val="bg1"/>
                    </a:solidFill>
                    <a:latin typeface="Bebas Neue" panose="020B0606020202050201" pitchFamily="34" charset="0"/>
                  </a:rPr>
                  <a:t> </a:t>
                </a:r>
                <a:endParaRPr lang="en-US" sz="2400" dirty="0">
                  <a:solidFill>
                    <a:schemeClr val="bg1"/>
                  </a:solidFill>
                </a:endParaRPr>
              </a:p>
            </p:txBody>
          </p:sp>
          <p:sp>
            <p:nvSpPr>
              <p:cNvPr id="28" name="TextBox 27">
                <a:extLst>
                  <a:ext uri="{FF2B5EF4-FFF2-40B4-BE49-F238E27FC236}">
                    <a16:creationId xmlns:a16="http://schemas.microsoft.com/office/drawing/2014/main" id="{03B651C9-24DC-ED67-7563-2AC0F81452C5}"/>
                  </a:ext>
                </a:extLst>
              </p:cNvPr>
              <p:cNvSpPr txBox="1"/>
              <p:nvPr/>
            </p:nvSpPr>
            <p:spPr>
              <a:xfrm>
                <a:off x="6466374" y="1863839"/>
                <a:ext cx="3905122" cy="738664"/>
              </a:xfrm>
              <a:prstGeom prst="rect">
                <a:avLst/>
              </a:prstGeom>
              <a:noFill/>
              <a:effectLst>
                <a:outerShdw blurRad="50800" dist="38100" dir="8100000" algn="tr" rotWithShape="0">
                  <a:prstClr val="black">
                    <a:alpha val="40000"/>
                  </a:prstClr>
                </a:outerShdw>
              </a:effectLst>
            </p:spPr>
            <p:txBody>
              <a:bodyPr wrap="square">
                <a:spAutoFit/>
              </a:bodyPr>
              <a:lstStyle/>
              <a:p>
                <a:pPr>
                  <a:buNone/>
                </a:pPr>
                <a:r>
                  <a:rPr lang="en-US" sz="1400" b="1" dirty="0">
                    <a:solidFill>
                      <a:schemeClr val="bg1"/>
                    </a:solidFill>
                    <a:effectLst/>
                    <a:latin typeface="Poppins" panose="00000500000000000000" pitchFamily="2" charset="0"/>
                  </a:rPr>
                  <a:t>Home Based , Wales</a:t>
                </a:r>
                <a:endParaRPr lang="en-US" sz="1400" dirty="0">
                  <a:solidFill>
                    <a:schemeClr val="bg1"/>
                  </a:solidFill>
                  <a:effectLst/>
                </a:endParaRPr>
              </a:p>
              <a:p>
                <a:pPr>
                  <a:buNone/>
                </a:pPr>
                <a:r>
                  <a:rPr lang="en-US" sz="1400" dirty="0">
                    <a:solidFill>
                      <a:schemeClr val="bg1"/>
                    </a:solidFill>
                    <a:effectLst/>
                    <a:latin typeface="Inter"/>
                  </a:rPr>
                  <a:t>Keeping the ongoing costs low and having better control on operations</a:t>
                </a:r>
                <a:r>
                  <a:rPr lang="en-US" sz="1400" dirty="0">
                    <a:solidFill>
                      <a:schemeClr val="bg1"/>
                    </a:solidFill>
                    <a:latin typeface="Inter"/>
                  </a:rPr>
                  <a:t>.</a:t>
                </a:r>
                <a:endParaRPr lang="en-US" sz="1400" dirty="0">
                  <a:solidFill>
                    <a:schemeClr val="bg1"/>
                  </a:solidFill>
                  <a:effectLst/>
                </a:endParaRPr>
              </a:p>
            </p:txBody>
          </p:sp>
        </p:grpSp>
      </p:grpSp>
      <p:grpSp>
        <p:nvGrpSpPr>
          <p:cNvPr id="61" name="Group 60">
            <a:extLst>
              <a:ext uri="{FF2B5EF4-FFF2-40B4-BE49-F238E27FC236}">
                <a16:creationId xmlns:a16="http://schemas.microsoft.com/office/drawing/2014/main" id="{E9C0E289-0EC4-5B70-6898-E50A50E46922}"/>
              </a:ext>
            </a:extLst>
          </p:cNvPr>
          <p:cNvGrpSpPr/>
          <p:nvPr/>
        </p:nvGrpSpPr>
        <p:grpSpPr>
          <a:xfrm>
            <a:off x="8130269" y="3499979"/>
            <a:ext cx="3809818" cy="2455171"/>
            <a:chOff x="8130269" y="3499979"/>
            <a:chExt cx="3809818" cy="2455171"/>
          </a:xfrm>
        </p:grpSpPr>
        <p:sp>
          <p:nvSpPr>
            <p:cNvPr id="42" name="Rectangle: Rounded Corners 41">
              <a:extLst>
                <a:ext uri="{FF2B5EF4-FFF2-40B4-BE49-F238E27FC236}">
                  <a16:creationId xmlns:a16="http://schemas.microsoft.com/office/drawing/2014/main" id="{48AEBF51-2E6E-381A-2EAC-60449C60E6D3}"/>
                </a:ext>
              </a:extLst>
            </p:cNvPr>
            <p:cNvSpPr/>
            <p:nvPr/>
          </p:nvSpPr>
          <p:spPr>
            <a:xfrm>
              <a:off x="8130269" y="3499979"/>
              <a:ext cx="3809818" cy="2455171"/>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7" name="Group 56">
              <a:extLst>
                <a:ext uri="{FF2B5EF4-FFF2-40B4-BE49-F238E27FC236}">
                  <a16:creationId xmlns:a16="http://schemas.microsoft.com/office/drawing/2014/main" id="{2F4AC97A-391F-5822-34FE-A0C052B28B74}"/>
                </a:ext>
              </a:extLst>
            </p:cNvPr>
            <p:cNvGrpSpPr/>
            <p:nvPr/>
          </p:nvGrpSpPr>
          <p:grpSpPr>
            <a:xfrm>
              <a:off x="8421919" y="3607622"/>
              <a:ext cx="3396631" cy="1880106"/>
              <a:chOff x="8421919" y="3607622"/>
              <a:chExt cx="3396631" cy="1880106"/>
            </a:xfrm>
          </p:grpSpPr>
          <p:sp>
            <p:nvSpPr>
              <p:cNvPr id="47" name="TextBox 46">
                <a:extLst>
                  <a:ext uri="{FF2B5EF4-FFF2-40B4-BE49-F238E27FC236}">
                    <a16:creationId xmlns:a16="http://schemas.microsoft.com/office/drawing/2014/main" id="{6489DDCD-FE28-09A6-F6E9-E2BC031CC923}"/>
                  </a:ext>
                </a:extLst>
              </p:cNvPr>
              <p:cNvSpPr txBox="1"/>
              <p:nvPr/>
            </p:nvSpPr>
            <p:spPr>
              <a:xfrm>
                <a:off x="8421919" y="4236343"/>
                <a:ext cx="1873155" cy="461665"/>
              </a:xfrm>
              <a:prstGeom prst="rect">
                <a:avLst/>
              </a:prstGeom>
              <a:noFill/>
              <a:effectLst>
                <a:outerShdw blurRad="50800" dist="38100" dir="8100000" algn="tr" rotWithShape="0">
                  <a:prstClr val="black">
                    <a:alpha val="40000"/>
                  </a:prstClr>
                </a:outerShdw>
              </a:effectLst>
            </p:spPr>
            <p:txBody>
              <a:bodyPr wrap="square" rtlCol="0">
                <a:spAutoFit/>
              </a:bodyPr>
              <a:lstStyle/>
              <a:p>
                <a:pPr>
                  <a:buNone/>
                </a:pPr>
                <a:r>
                  <a:rPr lang="en-US" sz="2400" dirty="0">
                    <a:solidFill>
                      <a:schemeClr val="bg1"/>
                    </a:solidFill>
                    <a:effectLst>
                      <a:outerShdw blurRad="50800" dist="38100" dir="8100000" algn="tr" rotWithShape="0">
                        <a:prstClr val="black">
                          <a:alpha val="40000"/>
                        </a:prstClr>
                      </a:outerShdw>
                    </a:effectLst>
                    <a:latin typeface="Bebas Neue" panose="020B0606020202050201" pitchFamily="34" charset="0"/>
                  </a:rPr>
                  <a:t>expansion</a:t>
                </a:r>
                <a:endParaRPr lang="en-US" sz="2400" dirty="0">
                  <a:solidFill>
                    <a:schemeClr val="bg1"/>
                  </a:solidFill>
                  <a:effectLst>
                    <a:outerShdw blurRad="50800" dist="38100" dir="8100000" algn="tr" rotWithShape="0">
                      <a:prstClr val="black">
                        <a:alpha val="40000"/>
                      </a:prstClr>
                    </a:outerShdw>
                  </a:effectLst>
                </a:endParaRPr>
              </a:p>
            </p:txBody>
          </p:sp>
          <p:sp>
            <p:nvSpPr>
              <p:cNvPr id="52" name="TextBox 51">
                <a:extLst>
                  <a:ext uri="{FF2B5EF4-FFF2-40B4-BE49-F238E27FC236}">
                    <a16:creationId xmlns:a16="http://schemas.microsoft.com/office/drawing/2014/main" id="{761979C0-2E97-DC84-7AD9-C1255B910D03}"/>
                  </a:ext>
                </a:extLst>
              </p:cNvPr>
              <p:cNvSpPr txBox="1"/>
              <p:nvPr/>
            </p:nvSpPr>
            <p:spPr>
              <a:xfrm>
                <a:off x="8426705" y="4656731"/>
                <a:ext cx="3391845" cy="830997"/>
              </a:xfrm>
              <a:prstGeom prst="rect">
                <a:avLst/>
              </a:prstGeom>
              <a:noFill/>
              <a:effectLst>
                <a:outerShdw blurRad="50800" dist="38100" dir="8100000" algn="tr" rotWithShape="0">
                  <a:prstClr val="black">
                    <a:alpha val="40000"/>
                  </a:prstClr>
                </a:outerShdw>
              </a:effectLst>
            </p:spPr>
            <p:txBody>
              <a:bodyPr wrap="square">
                <a:spAutoFit/>
              </a:bodyPr>
              <a:lstStyle/>
              <a:p>
                <a:pPr>
                  <a:buNone/>
                </a:pPr>
                <a:r>
                  <a:rPr lang="en-US" sz="1600" dirty="0">
                    <a:solidFill>
                      <a:schemeClr val="bg1"/>
                    </a:solidFill>
                    <a:effectLst>
                      <a:outerShdw blurRad="50800" dist="38100" dir="8100000" algn="tr" rotWithShape="0">
                        <a:prstClr val="black">
                          <a:alpha val="40000"/>
                        </a:prstClr>
                      </a:outerShdw>
                    </a:effectLst>
                    <a:latin typeface="Inter"/>
                  </a:rPr>
                  <a:t>When growing over 200 subs. One person will be hired to help with inside operation and Costumer Support.</a:t>
                </a:r>
                <a:endParaRPr lang="en-US" sz="1600" dirty="0">
                  <a:solidFill>
                    <a:schemeClr val="bg1"/>
                  </a:solidFill>
                  <a:effectLst>
                    <a:outerShdw blurRad="50800" dist="38100" dir="8100000" algn="tr" rotWithShape="0">
                      <a:prstClr val="black">
                        <a:alpha val="40000"/>
                      </a:prstClr>
                    </a:outerShdw>
                  </a:effectLst>
                </a:endParaRPr>
              </a:p>
            </p:txBody>
          </p:sp>
          <p:pic>
            <p:nvPicPr>
              <p:cNvPr id="55" name="Graphic 54" descr="Business Growth with solid fill">
                <a:extLst>
                  <a:ext uri="{FF2B5EF4-FFF2-40B4-BE49-F238E27FC236}">
                    <a16:creationId xmlns:a16="http://schemas.microsoft.com/office/drawing/2014/main" id="{29C354A0-BED7-41C4-2A5D-D3190D58A27D}"/>
                  </a:ext>
                </a:extLst>
              </p:cNvPr>
              <p:cNvPicPr>
                <a:picLocks noChangeAspect="1"/>
              </p:cNvPicPr>
              <p:nvPr/>
            </p:nvPicPr>
            <p:blipFill>
              <a:blip r:embed="rId14">
                <a:extLst>
                  <a:ext uri="{96DAC541-7B7A-43D3-8B79-37D633B846F1}">
                    <asvg:svgBlip xmlns:asvg="http://schemas.microsoft.com/office/drawing/2016/SVG/main" r:embed="rId15"/>
                  </a:ext>
                </a:extLst>
              </a:blip>
              <a:srcRect/>
              <a:stretch/>
            </p:blipFill>
            <p:spPr>
              <a:xfrm>
                <a:off x="8476411" y="3607622"/>
                <a:ext cx="720000" cy="720000"/>
              </a:xfrm>
              <a:prstGeom prst="rect">
                <a:avLst/>
              </a:prstGeom>
              <a:effectLst>
                <a:outerShdw blurRad="50800" dist="38100" dir="8100000" algn="tr" rotWithShape="0">
                  <a:prstClr val="black">
                    <a:alpha val="40000"/>
                  </a:prstClr>
                </a:outerShdw>
              </a:effectLst>
            </p:spPr>
          </p:pic>
        </p:grpSp>
      </p:grpSp>
      <p:sp>
        <p:nvSpPr>
          <p:cNvPr id="56" name="TextBox 55">
            <a:extLst>
              <a:ext uri="{FF2B5EF4-FFF2-40B4-BE49-F238E27FC236}">
                <a16:creationId xmlns:a16="http://schemas.microsoft.com/office/drawing/2014/main" id="{CC368D4F-9118-9DB5-1348-283AA246C335}"/>
              </a:ext>
            </a:extLst>
          </p:cNvPr>
          <p:cNvSpPr txBox="1"/>
          <p:nvPr/>
        </p:nvSpPr>
        <p:spPr>
          <a:xfrm>
            <a:off x="11190051" y="6486037"/>
            <a:ext cx="970670" cy="230832"/>
          </a:xfrm>
          <a:prstGeom prst="rect">
            <a:avLst/>
          </a:prstGeom>
          <a:noFill/>
        </p:spPr>
        <p:txBody>
          <a:bodyPr wrap="square" rtlCol="0">
            <a:spAutoFit/>
          </a:bodyPr>
          <a:lstStyle/>
          <a:p>
            <a:r>
              <a:rPr lang="en-GB" sz="900">
                <a:solidFill>
                  <a:schemeClr val="bg1"/>
                </a:solidFill>
                <a:latin typeface="Arial" panose="020B0604020202020204" pitchFamily="34" charset="0"/>
                <a:cs typeface="Arial" panose="020B0604020202020204" pitchFamily="34" charset="0"/>
              </a:rPr>
              <a:t>Ries (2011)</a:t>
            </a:r>
            <a:endParaRPr lang="en-GB"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8368310"/>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8"/>
                                        </p:tgtEl>
                                        <p:attrNameLst>
                                          <p:attrName>style.visibility</p:attrName>
                                        </p:attrNameLst>
                                      </p:cBhvr>
                                      <p:to>
                                        <p:strVal val="visible"/>
                                      </p:to>
                                    </p:set>
                                    <p:anim calcmode="lin" valueType="num">
                                      <p:cBhvr additive="base">
                                        <p:cTn id="7" dur="500" fill="hold"/>
                                        <p:tgtEl>
                                          <p:spTgt spid="58"/>
                                        </p:tgtEl>
                                        <p:attrNameLst>
                                          <p:attrName>ppt_x</p:attrName>
                                        </p:attrNameLst>
                                      </p:cBhvr>
                                      <p:tavLst>
                                        <p:tav tm="0">
                                          <p:val>
                                            <p:strVal val="0-#ppt_w/2"/>
                                          </p:val>
                                        </p:tav>
                                        <p:tav tm="100000">
                                          <p:val>
                                            <p:strVal val="#ppt_x"/>
                                          </p:val>
                                        </p:tav>
                                      </p:tavLst>
                                    </p:anim>
                                    <p:anim calcmode="lin" valueType="num">
                                      <p:cBhvr additive="base">
                                        <p:cTn id="8" dur="500" fill="hold"/>
                                        <p:tgtEl>
                                          <p:spTgt spid="58"/>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59"/>
                                        </p:tgtEl>
                                        <p:attrNameLst>
                                          <p:attrName>style.visibility</p:attrName>
                                        </p:attrNameLst>
                                      </p:cBhvr>
                                      <p:to>
                                        <p:strVal val="visible"/>
                                      </p:to>
                                    </p:set>
                                    <p:anim calcmode="lin" valueType="num">
                                      <p:cBhvr additive="base">
                                        <p:cTn id="11" dur="500" fill="hold"/>
                                        <p:tgtEl>
                                          <p:spTgt spid="59"/>
                                        </p:tgtEl>
                                        <p:attrNameLst>
                                          <p:attrName>ppt_x</p:attrName>
                                        </p:attrNameLst>
                                      </p:cBhvr>
                                      <p:tavLst>
                                        <p:tav tm="0">
                                          <p:val>
                                            <p:strVal val="1+#ppt_w/2"/>
                                          </p:val>
                                        </p:tav>
                                        <p:tav tm="100000">
                                          <p:val>
                                            <p:strVal val="#ppt_x"/>
                                          </p:val>
                                        </p:tav>
                                      </p:tavLst>
                                    </p:anim>
                                    <p:anim calcmode="lin" valueType="num">
                                      <p:cBhvr additive="base">
                                        <p:cTn id="12" dur="500" fill="hold"/>
                                        <p:tgtEl>
                                          <p:spTgt spid="59"/>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64"/>
                                        </p:tgtEl>
                                        <p:attrNameLst>
                                          <p:attrName>style.visibility</p:attrName>
                                        </p:attrNameLst>
                                      </p:cBhvr>
                                      <p:to>
                                        <p:strVal val="visible"/>
                                      </p:to>
                                    </p:set>
                                    <p:animEffect transition="in" filter="fade">
                                      <p:cBhvr>
                                        <p:cTn id="17" dur="1000"/>
                                        <p:tgtEl>
                                          <p:spTgt spid="64"/>
                                        </p:tgtEl>
                                      </p:cBhvr>
                                    </p:animEffect>
                                    <p:anim calcmode="lin" valueType="num">
                                      <p:cBhvr>
                                        <p:cTn id="18" dur="1000" fill="hold"/>
                                        <p:tgtEl>
                                          <p:spTgt spid="64"/>
                                        </p:tgtEl>
                                        <p:attrNameLst>
                                          <p:attrName>ppt_x</p:attrName>
                                        </p:attrNameLst>
                                      </p:cBhvr>
                                      <p:tavLst>
                                        <p:tav tm="0">
                                          <p:val>
                                            <p:strVal val="#ppt_x"/>
                                          </p:val>
                                        </p:tav>
                                        <p:tav tm="100000">
                                          <p:val>
                                            <p:strVal val="#ppt_x"/>
                                          </p:val>
                                        </p:tav>
                                      </p:tavLst>
                                    </p:anim>
                                    <p:anim calcmode="lin" valueType="num">
                                      <p:cBhvr>
                                        <p:cTn id="19" dur="1000" fill="hold"/>
                                        <p:tgtEl>
                                          <p:spTgt spid="64"/>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3"/>
                                        </p:tgtEl>
                                        <p:attrNameLst>
                                          <p:attrName>style.visibility</p:attrName>
                                        </p:attrNameLst>
                                      </p:cBhvr>
                                      <p:to>
                                        <p:strVal val="visible"/>
                                      </p:to>
                                    </p:set>
                                    <p:animEffect transition="in" filter="fade">
                                      <p:cBhvr>
                                        <p:cTn id="22" dur="1000"/>
                                        <p:tgtEl>
                                          <p:spTgt spid="63"/>
                                        </p:tgtEl>
                                      </p:cBhvr>
                                    </p:animEffect>
                                    <p:anim calcmode="lin" valueType="num">
                                      <p:cBhvr>
                                        <p:cTn id="23" dur="1000" fill="hold"/>
                                        <p:tgtEl>
                                          <p:spTgt spid="63"/>
                                        </p:tgtEl>
                                        <p:attrNameLst>
                                          <p:attrName>ppt_x</p:attrName>
                                        </p:attrNameLst>
                                      </p:cBhvr>
                                      <p:tavLst>
                                        <p:tav tm="0">
                                          <p:val>
                                            <p:strVal val="#ppt_x"/>
                                          </p:val>
                                        </p:tav>
                                        <p:tav tm="100000">
                                          <p:val>
                                            <p:strVal val="#ppt_x"/>
                                          </p:val>
                                        </p:tav>
                                      </p:tavLst>
                                    </p:anim>
                                    <p:anim calcmode="lin" valueType="num">
                                      <p:cBhvr>
                                        <p:cTn id="24" dur="1000" fill="hold"/>
                                        <p:tgtEl>
                                          <p:spTgt spid="63"/>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1"/>
                                        </p:tgtEl>
                                        <p:attrNameLst>
                                          <p:attrName>style.visibility</p:attrName>
                                        </p:attrNameLst>
                                      </p:cBhvr>
                                      <p:to>
                                        <p:strVal val="visible"/>
                                      </p:to>
                                    </p:set>
                                    <p:animEffect transition="in" filter="fade">
                                      <p:cBhvr>
                                        <p:cTn id="27" dur="1000"/>
                                        <p:tgtEl>
                                          <p:spTgt spid="61"/>
                                        </p:tgtEl>
                                      </p:cBhvr>
                                    </p:animEffect>
                                    <p:anim calcmode="lin" valueType="num">
                                      <p:cBhvr>
                                        <p:cTn id="28" dur="1000" fill="hold"/>
                                        <p:tgtEl>
                                          <p:spTgt spid="61"/>
                                        </p:tgtEl>
                                        <p:attrNameLst>
                                          <p:attrName>ppt_x</p:attrName>
                                        </p:attrNameLst>
                                      </p:cBhvr>
                                      <p:tavLst>
                                        <p:tav tm="0">
                                          <p:val>
                                            <p:strVal val="#ppt_x"/>
                                          </p:val>
                                        </p:tav>
                                        <p:tav tm="100000">
                                          <p:val>
                                            <p:strVal val="#ppt_x"/>
                                          </p:val>
                                        </p:tav>
                                      </p:tavLst>
                                    </p:anim>
                                    <p:anim calcmode="lin" valueType="num">
                                      <p:cBhvr>
                                        <p:cTn id="29" dur="1000" fill="hold"/>
                                        <p:tgtEl>
                                          <p:spTgt spid="6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CAC066-67AD-3BA8-1C8F-E763C417709D}"/>
              </a:ext>
            </a:extLst>
          </p:cNvPr>
          <p:cNvSpPr txBox="1"/>
          <p:nvPr/>
        </p:nvSpPr>
        <p:spPr>
          <a:xfrm>
            <a:off x="2935624" y="1859340"/>
            <a:ext cx="6320751"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Financial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A4474EBA-2AE4-14BB-EA2E-53B3FA5DFDD7}"/>
              </a:ext>
            </a:extLst>
          </p:cNvPr>
          <p:cNvSpPr txBox="1"/>
          <p:nvPr/>
        </p:nvSpPr>
        <p:spPr>
          <a:xfrm>
            <a:off x="4004222" y="3429000"/>
            <a:ext cx="4183556"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Costs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2A7B3CC9-457E-F243-10CF-2FD126DB2B2C}"/>
              </a:ext>
            </a:extLst>
          </p:cNvPr>
          <p:cNvCxnSpPr/>
          <p:nvPr/>
        </p:nvCxnSpPr>
        <p:spPr>
          <a:xfrm>
            <a:off x="227013" y="7327162"/>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387940EF-FC70-CF00-80FD-33E740D62410}"/>
              </a:ext>
            </a:extLst>
          </p:cNvPr>
          <p:cNvGrpSpPr/>
          <p:nvPr/>
        </p:nvGrpSpPr>
        <p:grpSpPr>
          <a:xfrm>
            <a:off x="5736000" y="-829162"/>
            <a:ext cx="720000" cy="360000"/>
            <a:chOff x="7233052" y="3434161"/>
            <a:chExt cx="720000" cy="360000"/>
          </a:xfrm>
        </p:grpSpPr>
        <p:sp>
          <p:nvSpPr>
            <p:cNvPr id="8" name="Rectangle: Rounded Corners 7">
              <a:extLst>
                <a:ext uri="{FF2B5EF4-FFF2-40B4-BE49-F238E27FC236}">
                  <a16:creationId xmlns:a16="http://schemas.microsoft.com/office/drawing/2014/main" id="{237D2AFB-C9C7-6985-2B17-2CDCEC22A71A}"/>
                </a:ext>
              </a:extLst>
            </p:cNvPr>
            <p:cNvSpPr/>
            <p:nvPr/>
          </p:nvSpPr>
          <p:spPr>
            <a:xfrm>
              <a:off x="7233052" y="3434161"/>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Coins outline">
              <a:extLst>
                <a:ext uri="{FF2B5EF4-FFF2-40B4-BE49-F238E27FC236}">
                  <a16:creationId xmlns:a16="http://schemas.microsoft.com/office/drawing/2014/main" id="{1DE65151-34F1-2188-4B14-38773925BB2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16652" y="3437761"/>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5198AAD8-86EF-54D0-7282-0A60995422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7080063"/>
            <a:ext cx="1885504" cy="247099"/>
          </a:xfrm>
          <a:prstGeom prst="rect">
            <a:avLst/>
          </a:prstGeom>
        </p:spPr>
      </p:pic>
      <p:pic>
        <p:nvPicPr>
          <p:cNvPr id="2" name="Graphic 1" descr="Money with solid fill">
            <a:extLst>
              <a:ext uri="{FF2B5EF4-FFF2-40B4-BE49-F238E27FC236}">
                <a16:creationId xmlns:a16="http://schemas.microsoft.com/office/drawing/2014/main" id="{5F91A60E-0854-1BB7-47FA-AD0C8CF6C555}"/>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2932176" y="0"/>
            <a:ext cx="7047648" cy="7047648"/>
          </a:xfrm>
          <a:prstGeom prst="rect">
            <a:avLst/>
          </a:prstGeom>
        </p:spPr>
      </p:pic>
    </p:spTree>
    <p:extLst>
      <p:ext uri="{BB962C8B-B14F-4D97-AF65-F5344CB8AC3E}">
        <p14:creationId xmlns:p14="http://schemas.microsoft.com/office/powerpoint/2010/main" val="175182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566352-D2EA-2548-8979-D03CFFA726A8}"/>
              </a:ext>
            </a:extLst>
          </p:cNvPr>
          <p:cNvSpPr txBox="1"/>
          <p:nvPr/>
        </p:nvSpPr>
        <p:spPr>
          <a:xfrm>
            <a:off x="227013" y="188913"/>
            <a:ext cx="1331576"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Financial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1DE07A87-C4E9-51FB-9429-4A9E332D3F7A}"/>
              </a:ext>
            </a:extLst>
          </p:cNvPr>
          <p:cNvSpPr txBox="1"/>
          <p:nvPr/>
        </p:nvSpPr>
        <p:spPr>
          <a:xfrm>
            <a:off x="1486110" y="188913"/>
            <a:ext cx="900252"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Costs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855303E9-34C6-5CDB-ACD7-834487E500E4}"/>
              </a:ext>
            </a:extLst>
          </p:cNvPr>
          <p:cNvCxnSpPr/>
          <p:nvPr/>
        </p:nvCxnSpPr>
        <p:spPr>
          <a:xfrm>
            <a:off x="227013" y="5573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7BA56406-1C44-04DB-7604-A5A957E67327}"/>
              </a:ext>
            </a:extLst>
          </p:cNvPr>
          <p:cNvGrpSpPr/>
          <p:nvPr/>
        </p:nvGrpSpPr>
        <p:grpSpPr>
          <a:xfrm>
            <a:off x="5736000" y="124745"/>
            <a:ext cx="720000" cy="360000"/>
            <a:chOff x="7233052" y="3434161"/>
            <a:chExt cx="720000" cy="360000"/>
          </a:xfrm>
        </p:grpSpPr>
        <p:sp>
          <p:nvSpPr>
            <p:cNvPr id="8" name="Rectangle: Rounded Corners 7">
              <a:extLst>
                <a:ext uri="{FF2B5EF4-FFF2-40B4-BE49-F238E27FC236}">
                  <a16:creationId xmlns:a16="http://schemas.microsoft.com/office/drawing/2014/main" id="{02B462EB-B251-D0CC-3233-B708ADE64BF2}"/>
                </a:ext>
              </a:extLst>
            </p:cNvPr>
            <p:cNvSpPr/>
            <p:nvPr/>
          </p:nvSpPr>
          <p:spPr>
            <a:xfrm>
              <a:off x="7233052" y="3434161"/>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Coins outline">
              <a:extLst>
                <a:ext uri="{FF2B5EF4-FFF2-40B4-BE49-F238E27FC236}">
                  <a16:creationId xmlns:a16="http://schemas.microsoft.com/office/drawing/2014/main" id="{1B47F563-2D75-7049-18C8-A1452970DBA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16652" y="3437761"/>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414F7CEC-EC6F-7AD3-2711-84293E872B6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256547"/>
            <a:ext cx="1885504" cy="247099"/>
          </a:xfrm>
          <a:prstGeom prst="rect">
            <a:avLst/>
          </a:prstGeom>
        </p:spPr>
      </p:pic>
      <p:grpSp>
        <p:nvGrpSpPr>
          <p:cNvPr id="37" name="Group 36">
            <a:extLst>
              <a:ext uri="{FF2B5EF4-FFF2-40B4-BE49-F238E27FC236}">
                <a16:creationId xmlns:a16="http://schemas.microsoft.com/office/drawing/2014/main" id="{4E57B88B-853E-885D-A583-CBBDCB3776F4}"/>
              </a:ext>
            </a:extLst>
          </p:cNvPr>
          <p:cNvGrpSpPr/>
          <p:nvPr/>
        </p:nvGrpSpPr>
        <p:grpSpPr>
          <a:xfrm>
            <a:off x="227012" y="958507"/>
            <a:ext cx="3783514" cy="2597252"/>
            <a:chOff x="227012" y="958507"/>
            <a:chExt cx="3783514" cy="2597252"/>
          </a:xfrm>
        </p:grpSpPr>
        <p:sp>
          <p:nvSpPr>
            <p:cNvPr id="3" name="Rectangle: Rounded Corners 2">
              <a:extLst>
                <a:ext uri="{FF2B5EF4-FFF2-40B4-BE49-F238E27FC236}">
                  <a16:creationId xmlns:a16="http://schemas.microsoft.com/office/drawing/2014/main" id="{7C8391FD-3CFF-A2BD-E2D7-206A49EC197C}"/>
                </a:ext>
              </a:extLst>
            </p:cNvPr>
            <p:cNvSpPr/>
            <p:nvPr/>
          </p:nvSpPr>
          <p:spPr>
            <a:xfrm>
              <a:off x="227012" y="958507"/>
              <a:ext cx="3783514" cy="2597252"/>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Graphic 15" descr="Wallet with solid fill">
              <a:extLst>
                <a:ext uri="{FF2B5EF4-FFF2-40B4-BE49-F238E27FC236}">
                  <a16:creationId xmlns:a16="http://schemas.microsoft.com/office/drawing/2014/main" id="{F5F50049-5749-2521-97CF-B55C887982F6}"/>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459609" y="1117973"/>
              <a:ext cx="720000" cy="720000"/>
            </a:xfrm>
            <a:prstGeom prst="rect">
              <a:avLst/>
            </a:prstGeom>
            <a:effectLst>
              <a:outerShdw blurRad="50800" dist="38100" dir="8100000" algn="tr" rotWithShape="0">
                <a:prstClr val="black">
                  <a:alpha val="40000"/>
                </a:prstClr>
              </a:outerShdw>
            </a:effectLst>
          </p:spPr>
        </p:pic>
        <p:sp>
          <p:nvSpPr>
            <p:cNvPr id="23" name="TextBox 22">
              <a:extLst>
                <a:ext uri="{FF2B5EF4-FFF2-40B4-BE49-F238E27FC236}">
                  <a16:creationId xmlns:a16="http://schemas.microsoft.com/office/drawing/2014/main" id="{ECD47531-6995-9D2A-0501-D5BF526ABC11}"/>
                </a:ext>
              </a:extLst>
            </p:cNvPr>
            <p:cNvSpPr txBox="1"/>
            <p:nvPr/>
          </p:nvSpPr>
          <p:spPr>
            <a:xfrm>
              <a:off x="466126" y="1835484"/>
              <a:ext cx="3083985" cy="40011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Funding Sources</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50068581-8F9B-CE94-C862-50741A10FBAC}"/>
                </a:ext>
              </a:extLst>
            </p:cNvPr>
            <p:cNvSpPr txBox="1"/>
            <p:nvPr/>
          </p:nvSpPr>
          <p:spPr>
            <a:xfrm>
              <a:off x="475650" y="2317050"/>
              <a:ext cx="3083985" cy="307777"/>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£10 000 - Savings</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0DF7E56A-E897-920D-90C1-F8A049BDB5E3}"/>
                </a:ext>
              </a:extLst>
            </p:cNvPr>
            <p:cNvSpPr txBox="1"/>
            <p:nvPr/>
          </p:nvSpPr>
          <p:spPr>
            <a:xfrm>
              <a:off x="475650" y="2635856"/>
              <a:ext cx="3083985" cy="307777"/>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£5000 - Optional, Family loan</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38" name="Group 37">
            <a:extLst>
              <a:ext uri="{FF2B5EF4-FFF2-40B4-BE49-F238E27FC236}">
                <a16:creationId xmlns:a16="http://schemas.microsoft.com/office/drawing/2014/main" id="{B1D0D1D6-7C21-AF49-B609-6492AA316231}"/>
              </a:ext>
            </a:extLst>
          </p:cNvPr>
          <p:cNvGrpSpPr/>
          <p:nvPr/>
        </p:nvGrpSpPr>
        <p:grpSpPr>
          <a:xfrm>
            <a:off x="4122737" y="958507"/>
            <a:ext cx="3783514" cy="2597252"/>
            <a:chOff x="4122737" y="958507"/>
            <a:chExt cx="3783514" cy="2597252"/>
          </a:xfrm>
        </p:grpSpPr>
        <p:sp>
          <p:nvSpPr>
            <p:cNvPr id="26" name="Rectangle: Rounded Corners 25">
              <a:extLst>
                <a:ext uri="{FF2B5EF4-FFF2-40B4-BE49-F238E27FC236}">
                  <a16:creationId xmlns:a16="http://schemas.microsoft.com/office/drawing/2014/main" id="{5956769A-397E-F05C-5809-4B1784F7329F}"/>
                </a:ext>
              </a:extLst>
            </p:cNvPr>
            <p:cNvSpPr/>
            <p:nvPr/>
          </p:nvSpPr>
          <p:spPr>
            <a:xfrm>
              <a:off x="4122737" y="958507"/>
              <a:ext cx="3783514" cy="2597252"/>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Graphic 26" descr="Play with solid fill">
              <a:extLst>
                <a:ext uri="{FF2B5EF4-FFF2-40B4-BE49-F238E27FC236}">
                  <a16:creationId xmlns:a16="http://schemas.microsoft.com/office/drawing/2014/main" id="{7FCE726E-E727-9C44-A23B-DF483F25D967}"/>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4355334" y="1117973"/>
              <a:ext cx="720000" cy="720000"/>
            </a:xfrm>
            <a:prstGeom prst="rect">
              <a:avLst/>
            </a:prstGeom>
            <a:effectLst>
              <a:outerShdw blurRad="50800" dist="38100" dir="8100000" algn="tr" rotWithShape="0">
                <a:prstClr val="black">
                  <a:alpha val="40000"/>
                </a:prstClr>
              </a:outerShdw>
            </a:effectLst>
          </p:spPr>
        </p:pic>
        <p:sp>
          <p:nvSpPr>
            <p:cNvPr id="28" name="TextBox 27">
              <a:extLst>
                <a:ext uri="{FF2B5EF4-FFF2-40B4-BE49-F238E27FC236}">
                  <a16:creationId xmlns:a16="http://schemas.microsoft.com/office/drawing/2014/main" id="{294C5B37-2B07-AE65-690B-9F43F8A2601C}"/>
                </a:ext>
              </a:extLst>
            </p:cNvPr>
            <p:cNvSpPr txBox="1"/>
            <p:nvPr/>
          </p:nvSpPr>
          <p:spPr>
            <a:xfrm>
              <a:off x="4361851" y="1835484"/>
              <a:ext cx="3083985" cy="40011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Startup Cost</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1BD52A5A-2304-9B93-5169-821C932E3E55}"/>
                </a:ext>
              </a:extLst>
            </p:cNvPr>
            <p:cNvSpPr txBox="1"/>
            <p:nvPr/>
          </p:nvSpPr>
          <p:spPr>
            <a:xfrm>
              <a:off x="4371375" y="2317050"/>
              <a:ext cx="3083985" cy="954107"/>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£7 500 – including product development, production batch, marketing, website and legal expenses </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40" name="Group 39">
            <a:extLst>
              <a:ext uri="{FF2B5EF4-FFF2-40B4-BE49-F238E27FC236}">
                <a16:creationId xmlns:a16="http://schemas.microsoft.com/office/drawing/2014/main" id="{A9F8EB2E-D73B-3684-BEAE-3B7836FF586D}"/>
              </a:ext>
            </a:extLst>
          </p:cNvPr>
          <p:cNvGrpSpPr/>
          <p:nvPr/>
        </p:nvGrpSpPr>
        <p:grpSpPr>
          <a:xfrm>
            <a:off x="8018462" y="958507"/>
            <a:ext cx="3783514" cy="2597252"/>
            <a:chOff x="8018462" y="958507"/>
            <a:chExt cx="3783514" cy="2597252"/>
          </a:xfrm>
        </p:grpSpPr>
        <p:sp>
          <p:nvSpPr>
            <p:cNvPr id="31" name="Rectangle: Rounded Corners 30">
              <a:extLst>
                <a:ext uri="{FF2B5EF4-FFF2-40B4-BE49-F238E27FC236}">
                  <a16:creationId xmlns:a16="http://schemas.microsoft.com/office/drawing/2014/main" id="{355748D7-12F0-F2F0-7B0C-ACEF8927517F}"/>
                </a:ext>
              </a:extLst>
            </p:cNvPr>
            <p:cNvSpPr/>
            <p:nvPr/>
          </p:nvSpPr>
          <p:spPr>
            <a:xfrm>
              <a:off x="8018462" y="958507"/>
              <a:ext cx="3783514" cy="2597252"/>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2" name="Graphic 31" descr="Register with solid fill">
              <a:extLst>
                <a:ext uri="{FF2B5EF4-FFF2-40B4-BE49-F238E27FC236}">
                  <a16:creationId xmlns:a16="http://schemas.microsoft.com/office/drawing/2014/main" id="{77EA33B8-2566-52A0-1166-68A9BAE9EA08}"/>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8251059" y="1117973"/>
              <a:ext cx="720000" cy="720000"/>
            </a:xfrm>
            <a:prstGeom prst="rect">
              <a:avLst/>
            </a:prstGeom>
            <a:effectLst>
              <a:outerShdw blurRad="50800" dist="38100" dir="8100000" algn="tr" rotWithShape="0">
                <a:prstClr val="black">
                  <a:alpha val="40000"/>
                </a:prstClr>
              </a:outerShdw>
            </a:effectLst>
          </p:spPr>
        </p:pic>
        <p:sp>
          <p:nvSpPr>
            <p:cNvPr id="33" name="TextBox 32">
              <a:extLst>
                <a:ext uri="{FF2B5EF4-FFF2-40B4-BE49-F238E27FC236}">
                  <a16:creationId xmlns:a16="http://schemas.microsoft.com/office/drawing/2014/main" id="{F220FAAA-FE4B-0605-DCE4-F75555ADA1B1}"/>
                </a:ext>
              </a:extLst>
            </p:cNvPr>
            <p:cNvSpPr txBox="1"/>
            <p:nvPr/>
          </p:nvSpPr>
          <p:spPr>
            <a:xfrm>
              <a:off x="8257576" y="1835484"/>
              <a:ext cx="3083985" cy="40011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Monthly Expenses</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1D58DAD0-0E0B-340A-AA22-F8125A592A73}"/>
                </a:ext>
              </a:extLst>
            </p:cNvPr>
            <p:cNvSpPr txBox="1"/>
            <p:nvPr/>
          </p:nvSpPr>
          <p:spPr>
            <a:xfrm>
              <a:off x="8267100" y="2317050"/>
              <a:ext cx="3083985" cy="52322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£350 – covering insurance, accounting and postage services. </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A4D0F442-22C1-22B6-72C5-BA05ACC2C913}"/>
                </a:ext>
              </a:extLst>
            </p:cNvPr>
            <p:cNvSpPr txBox="1"/>
            <p:nvPr/>
          </p:nvSpPr>
          <p:spPr>
            <a:xfrm>
              <a:off x="8267100" y="2789744"/>
              <a:ext cx="3083985" cy="307777"/>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Over 200 subs: 3% of the revenue/m</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41" name="Group 40">
            <a:extLst>
              <a:ext uri="{FF2B5EF4-FFF2-40B4-BE49-F238E27FC236}">
                <a16:creationId xmlns:a16="http://schemas.microsoft.com/office/drawing/2014/main" id="{F8F15FDC-F7FF-1A36-95F8-9980162D7510}"/>
              </a:ext>
            </a:extLst>
          </p:cNvPr>
          <p:cNvGrpSpPr/>
          <p:nvPr/>
        </p:nvGrpSpPr>
        <p:grpSpPr>
          <a:xfrm>
            <a:off x="227013" y="3703354"/>
            <a:ext cx="3783514" cy="2597252"/>
            <a:chOff x="227012" y="958507"/>
            <a:chExt cx="3783514" cy="2597252"/>
          </a:xfrm>
        </p:grpSpPr>
        <p:sp>
          <p:nvSpPr>
            <p:cNvPr id="42" name="Rectangle: Rounded Corners 41">
              <a:extLst>
                <a:ext uri="{FF2B5EF4-FFF2-40B4-BE49-F238E27FC236}">
                  <a16:creationId xmlns:a16="http://schemas.microsoft.com/office/drawing/2014/main" id="{2227F0E4-B043-BC37-2749-B7305EA033F8}"/>
                </a:ext>
              </a:extLst>
            </p:cNvPr>
            <p:cNvSpPr/>
            <p:nvPr/>
          </p:nvSpPr>
          <p:spPr>
            <a:xfrm>
              <a:off x="227012" y="958507"/>
              <a:ext cx="3783514" cy="2597252"/>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3" name="Graphic 6" descr="Upward trend">
              <a:extLst>
                <a:ext uri="{FF2B5EF4-FFF2-40B4-BE49-F238E27FC236}">
                  <a16:creationId xmlns:a16="http://schemas.microsoft.com/office/drawing/2014/main" id="{8B9741CD-1C9D-3BBB-BAC7-9C290A93FD00}"/>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59609" y="1117973"/>
              <a:ext cx="720000" cy="720000"/>
            </a:xfrm>
            <a:prstGeom prst="rect">
              <a:avLst/>
            </a:prstGeom>
            <a:effectLst>
              <a:outerShdw blurRad="50800" dist="38100" dir="8100000" algn="tr" rotWithShape="0">
                <a:prstClr val="black">
                  <a:alpha val="40000"/>
                </a:prstClr>
              </a:outerShdw>
            </a:effectLst>
          </p:spPr>
        </p:pic>
        <p:sp>
          <p:nvSpPr>
            <p:cNvPr id="44" name="TextBox 43">
              <a:extLst>
                <a:ext uri="{FF2B5EF4-FFF2-40B4-BE49-F238E27FC236}">
                  <a16:creationId xmlns:a16="http://schemas.microsoft.com/office/drawing/2014/main" id="{68927368-E64D-6B24-52C3-D4DA2588DD9D}"/>
                </a:ext>
              </a:extLst>
            </p:cNvPr>
            <p:cNvSpPr txBox="1"/>
            <p:nvPr/>
          </p:nvSpPr>
          <p:spPr>
            <a:xfrm>
              <a:off x="466126" y="1835484"/>
              <a:ext cx="3083985" cy="40011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Revenue growth</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45" name="TextBox 44">
              <a:extLst>
                <a:ext uri="{FF2B5EF4-FFF2-40B4-BE49-F238E27FC236}">
                  <a16:creationId xmlns:a16="http://schemas.microsoft.com/office/drawing/2014/main" id="{58FA149C-81AB-6013-BF9A-0216F40950D0}"/>
                </a:ext>
              </a:extLst>
            </p:cNvPr>
            <p:cNvSpPr txBox="1"/>
            <p:nvPr/>
          </p:nvSpPr>
          <p:spPr>
            <a:xfrm>
              <a:off x="475650" y="2317050"/>
              <a:ext cx="3083985" cy="52322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Demo (units)- profit: month5 (£58) to month12 (£378),Total = £1 495 </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CC03431A-F703-65F0-4B17-4168D1A8F077}"/>
                </a:ext>
              </a:extLst>
            </p:cNvPr>
            <p:cNvSpPr txBox="1"/>
            <p:nvPr/>
          </p:nvSpPr>
          <p:spPr>
            <a:xfrm>
              <a:off x="475650" y="2872050"/>
              <a:ext cx="3083985" cy="52322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Live – (subs.)- profit: month1 (1.3k)</a:t>
              </a:r>
            </a:p>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To month12 (15.3k), Total = 109.2k  </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47" name="Group 46">
            <a:extLst>
              <a:ext uri="{FF2B5EF4-FFF2-40B4-BE49-F238E27FC236}">
                <a16:creationId xmlns:a16="http://schemas.microsoft.com/office/drawing/2014/main" id="{BE643C45-93BC-3EA9-6878-FF503403D97B}"/>
              </a:ext>
            </a:extLst>
          </p:cNvPr>
          <p:cNvGrpSpPr/>
          <p:nvPr/>
        </p:nvGrpSpPr>
        <p:grpSpPr>
          <a:xfrm>
            <a:off x="4122738" y="3703354"/>
            <a:ext cx="3783514" cy="2597252"/>
            <a:chOff x="4122737" y="958507"/>
            <a:chExt cx="3783514" cy="2597252"/>
          </a:xfrm>
        </p:grpSpPr>
        <p:sp>
          <p:nvSpPr>
            <p:cNvPr id="48" name="Rectangle: Rounded Corners 47">
              <a:extLst>
                <a:ext uri="{FF2B5EF4-FFF2-40B4-BE49-F238E27FC236}">
                  <a16:creationId xmlns:a16="http://schemas.microsoft.com/office/drawing/2014/main" id="{580CD3D8-193F-DB69-B38F-48988674592F}"/>
                </a:ext>
              </a:extLst>
            </p:cNvPr>
            <p:cNvSpPr/>
            <p:nvPr/>
          </p:nvSpPr>
          <p:spPr>
            <a:xfrm>
              <a:off x="4122737" y="958507"/>
              <a:ext cx="3783514" cy="2597252"/>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9" name="Graphic 48" descr="Bullseye with solid fill">
              <a:extLst>
                <a:ext uri="{FF2B5EF4-FFF2-40B4-BE49-F238E27FC236}">
                  <a16:creationId xmlns:a16="http://schemas.microsoft.com/office/drawing/2014/main" id="{93C8378C-E59F-B331-A028-2D70BEA28333}"/>
                </a:ext>
              </a:extLst>
            </p:cNvPr>
            <p:cNvPicPr>
              <a:picLocks noChangeAspect="1"/>
            </p:cNvPicPr>
            <p:nvPr/>
          </p:nvPicPr>
          <p:blipFill>
            <a:blip r:embed="rId14">
              <a:extLst>
                <a:ext uri="{96DAC541-7B7A-43D3-8B79-37D633B846F1}">
                  <asvg:svgBlip xmlns:asvg="http://schemas.microsoft.com/office/drawing/2016/SVG/main" r:embed="rId15"/>
                </a:ext>
              </a:extLst>
            </a:blip>
            <a:srcRect/>
            <a:stretch/>
          </p:blipFill>
          <p:spPr>
            <a:xfrm>
              <a:off x="4355334" y="1117973"/>
              <a:ext cx="720000" cy="720000"/>
            </a:xfrm>
            <a:prstGeom prst="rect">
              <a:avLst/>
            </a:prstGeom>
            <a:effectLst>
              <a:outerShdw blurRad="50800" dist="38100" dir="8100000" algn="tr" rotWithShape="0">
                <a:prstClr val="black">
                  <a:alpha val="40000"/>
                </a:prstClr>
              </a:outerShdw>
            </a:effectLst>
          </p:spPr>
        </p:pic>
        <p:sp>
          <p:nvSpPr>
            <p:cNvPr id="50" name="TextBox 49">
              <a:extLst>
                <a:ext uri="{FF2B5EF4-FFF2-40B4-BE49-F238E27FC236}">
                  <a16:creationId xmlns:a16="http://schemas.microsoft.com/office/drawing/2014/main" id="{CCD9B8D2-DC85-E8BE-5C8E-8BA4BF874BFC}"/>
                </a:ext>
              </a:extLst>
            </p:cNvPr>
            <p:cNvSpPr txBox="1"/>
            <p:nvPr/>
          </p:nvSpPr>
          <p:spPr>
            <a:xfrm>
              <a:off x="4361851" y="1835484"/>
              <a:ext cx="3083985" cy="40011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Subscriber target</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257E9A81-39F3-C85C-7A21-2403B54F0724}"/>
                </a:ext>
              </a:extLst>
            </p:cNvPr>
            <p:cNvSpPr txBox="1"/>
            <p:nvPr/>
          </p:nvSpPr>
          <p:spPr>
            <a:xfrm>
              <a:off x="4371375" y="2317050"/>
              <a:ext cx="3083985" cy="52322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200 Subscribers for recuring revenue, achieved in month 5. </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58" name="TextBox 57">
              <a:extLst>
                <a:ext uri="{FF2B5EF4-FFF2-40B4-BE49-F238E27FC236}">
                  <a16:creationId xmlns:a16="http://schemas.microsoft.com/office/drawing/2014/main" id="{D4346DFC-0C13-A202-CDB6-5A92BC032082}"/>
                </a:ext>
              </a:extLst>
            </p:cNvPr>
            <p:cNvSpPr txBox="1"/>
            <p:nvPr/>
          </p:nvSpPr>
          <p:spPr>
            <a:xfrm>
              <a:off x="4371374" y="2795550"/>
              <a:ext cx="3083985" cy="52322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Aiming to get 1000 subscribers by month 12.</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52" name="Group 51">
            <a:extLst>
              <a:ext uri="{FF2B5EF4-FFF2-40B4-BE49-F238E27FC236}">
                <a16:creationId xmlns:a16="http://schemas.microsoft.com/office/drawing/2014/main" id="{78F23518-C95F-BB68-2BDD-860366B302F8}"/>
              </a:ext>
            </a:extLst>
          </p:cNvPr>
          <p:cNvGrpSpPr/>
          <p:nvPr/>
        </p:nvGrpSpPr>
        <p:grpSpPr>
          <a:xfrm>
            <a:off x="8018463" y="3703354"/>
            <a:ext cx="3783514" cy="2597252"/>
            <a:chOff x="8018462" y="958507"/>
            <a:chExt cx="3783514" cy="2597252"/>
          </a:xfrm>
        </p:grpSpPr>
        <p:sp>
          <p:nvSpPr>
            <p:cNvPr id="53" name="Rectangle: Rounded Corners 52">
              <a:extLst>
                <a:ext uri="{FF2B5EF4-FFF2-40B4-BE49-F238E27FC236}">
                  <a16:creationId xmlns:a16="http://schemas.microsoft.com/office/drawing/2014/main" id="{7B6367B2-11DA-4CDC-8BAF-1F8CAD1851C0}"/>
                </a:ext>
              </a:extLst>
            </p:cNvPr>
            <p:cNvSpPr/>
            <p:nvPr/>
          </p:nvSpPr>
          <p:spPr>
            <a:xfrm>
              <a:off x="8018462" y="958507"/>
              <a:ext cx="3783514" cy="2597252"/>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4" name="Graphic 53" descr="Weights Uneven with solid fill">
              <a:extLst>
                <a:ext uri="{FF2B5EF4-FFF2-40B4-BE49-F238E27FC236}">
                  <a16:creationId xmlns:a16="http://schemas.microsoft.com/office/drawing/2014/main" id="{223FC849-664B-5D73-2AC1-39044140D855}"/>
                </a:ext>
              </a:extLst>
            </p:cNvPr>
            <p:cNvPicPr>
              <a:picLocks noChangeAspect="1"/>
            </p:cNvPicPr>
            <p:nvPr/>
          </p:nvPicPr>
          <p:blipFill>
            <a:blip r:embed="rId16">
              <a:extLst>
                <a:ext uri="{96DAC541-7B7A-43D3-8B79-37D633B846F1}">
                  <asvg:svgBlip xmlns:asvg="http://schemas.microsoft.com/office/drawing/2016/SVG/main" r:embed="rId17"/>
                </a:ext>
              </a:extLst>
            </a:blip>
            <a:srcRect/>
            <a:stretch/>
          </p:blipFill>
          <p:spPr>
            <a:xfrm>
              <a:off x="8251059" y="1117973"/>
              <a:ext cx="720000" cy="720000"/>
            </a:xfrm>
            <a:prstGeom prst="rect">
              <a:avLst/>
            </a:prstGeom>
            <a:effectLst>
              <a:outerShdw blurRad="50800" dist="38100" dir="8100000" algn="tr" rotWithShape="0">
                <a:prstClr val="black">
                  <a:alpha val="40000"/>
                </a:prstClr>
              </a:outerShdw>
            </a:effectLst>
          </p:spPr>
        </p:pic>
        <p:sp>
          <p:nvSpPr>
            <p:cNvPr id="55" name="TextBox 54">
              <a:extLst>
                <a:ext uri="{FF2B5EF4-FFF2-40B4-BE49-F238E27FC236}">
                  <a16:creationId xmlns:a16="http://schemas.microsoft.com/office/drawing/2014/main" id="{D84C6BDE-7FFD-A886-B387-E358A0658374}"/>
                </a:ext>
              </a:extLst>
            </p:cNvPr>
            <p:cNvSpPr txBox="1"/>
            <p:nvPr/>
          </p:nvSpPr>
          <p:spPr>
            <a:xfrm>
              <a:off x="8257576" y="1835484"/>
              <a:ext cx="3083985" cy="40011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Break-even point</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56" name="TextBox 55">
              <a:extLst>
                <a:ext uri="{FF2B5EF4-FFF2-40B4-BE49-F238E27FC236}">
                  <a16:creationId xmlns:a16="http://schemas.microsoft.com/office/drawing/2014/main" id="{4727B143-B7B1-37E2-B698-D7B088227A0F}"/>
                </a:ext>
              </a:extLst>
            </p:cNvPr>
            <p:cNvSpPr txBox="1"/>
            <p:nvPr/>
          </p:nvSpPr>
          <p:spPr>
            <a:xfrm>
              <a:off x="8267100" y="2317050"/>
              <a:ext cx="3083985" cy="52322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In Demo projection we achieve profit in month5</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AFCB4FDA-FA4F-DD83-D38E-C17C182D54F2}"/>
                </a:ext>
              </a:extLst>
            </p:cNvPr>
            <p:cNvSpPr txBox="1"/>
            <p:nvPr/>
          </p:nvSpPr>
          <p:spPr>
            <a:xfrm>
              <a:off x="8267100" y="2789744"/>
              <a:ext cx="3083985" cy="52322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In Live projection, same month 5 we break-even including the startup cost</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sp>
        <p:nvSpPr>
          <p:cNvPr id="59" name="TextBox 58">
            <a:extLst>
              <a:ext uri="{FF2B5EF4-FFF2-40B4-BE49-F238E27FC236}">
                <a16:creationId xmlns:a16="http://schemas.microsoft.com/office/drawing/2014/main" id="{966F9906-123A-2330-27AA-6517E78122D0}"/>
              </a:ext>
            </a:extLst>
          </p:cNvPr>
          <p:cNvSpPr txBox="1"/>
          <p:nvPr/>
        </p:nvSpPr>
        <p:spPr>
          <a:xfrm>
            <a:off x="10722292" y="6601453"/>
            <a:ext cx="1534843" cy="230832"/>
          </a:xfrm>
          <a:prstGeom prst="rect">
            <a:avLst/>
          </a:prstGeom>
          <a:noFill/>
        </p:spPr>
        <p:txBody>
          <a:bodyPr wrap="square" rtlCol="0">
            <a:spAutoFit/>
          </a:bodyPr>
          <a:lstStyle/>
          <a:p>
            <a:r>
              <a:rPr lang="en-US" sz="900">
                <a:solidFill>
                  <a:schemeClr val="bg1"/>
                </a:solidFill>
                <a:latin typeface="Arial" panose="020B0604020202020204" pitchFamily="34" charset="0"/>
                <a:cs typeface="Arial" panose="020B0604020202020204" pitchFamily="34" charset="0"/>
              </a:rPr>
              <a:t>The CFO Club (n.d.)</a:t>
            </a:r>
            <a:endParaRPr lang="en-GB"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599384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0-#ppt_w/2"/>
                                          </p:val>
                                        </p:tav>
                                        <p:tav tm="100000">
                                          <p:val>
                                            <p:strVal val="#ppt_x"/>
                                          </p:val>
                                        </p:tav>
                                      </p:tavLst>
                                    </p:anim>
                                    <p:anim calcmode="lin" valueType="num">
                                      <p:cBhvr additive="base">
                                        <p:cTn id="8" dur="500" fill="hold"/>
                                        <p:tgtEl>
                                          <p:spTgt spid="3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8"/>
                                        </p:tgtEl>
                                        <p:attrNameLst>
                                          <p:attrName>style.visibility</p:attrName>
                                        </p:attrNameLst>
                                      </p:cBhvr>
                                      <p:to>
                                        <p:strVal val="visible"/>
                                      </p:to>
                                    </p:set>
                                    <p:anim calcmode="lin" valueType="num">
                                      <p:cBhvr additive="base">
                                        <p:cTn id="13" dur="500" fill="hold"/>
                                        <p:tgtEl>
                                          <p:spTgt spid="38"/>
                                        </p:tgtEl>
                                        <p:attrNameLst>
                                          <p:attrName>ppt_x</p:attrName>
                                        </p:attrNameLst>
                                      </p:cBhvr>
                                      <p:tavLst>
                                        <p:tav tm="0">
                                          <p:val>
                                            <p:strVal val="#ppt_x"/>
                                          </p:val>
                                        </p:tav>
                                        <p:tav tm="100000">
                                          <p:val>
                                            <p:strVal val="#ppt_x"/>
                                          </p:val>
                                        </p:tav>
                                      </p:tavLst>
                                    </p:anim>
                                    <p:anim calcmode="lin" valueType="num">
                                      <p:cBhvr additive="base">
                                        <p:cTn id="14"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40"/>
                                        </p:tgtEl>
                                        <p:attrNameLst>
                                          <p:attrName>style.visibility</p:attrName>
                                        </p:attrNameLst>
                                      </p:cBhvr>
                                      <p:to>
                                        <p:strVal val="visible"/>
                                      </p:to>
                                    </p:set>
                                    <p:anim calcmode="lin" valueType="num">
                                      <p:cBhvr additive="base">
                                        <p:cTn id="19" dur="500" fill="hold"/>
                                        <p:tgtEl>
                                          <p:spTgt spid="40"/>
                                        </p:tgtEl>
                                        <p:attrNameLst>
                                          <p:attrName>ppt_x</p:attrName>
                                        </p:attrNameLst>
                                      </p:cBhvr>
                                      <p:tavLst>
                                        <p:tav tm="0">
                                          <p:val>
                                            <p:strVal val="1+#ppt_w/2"/>
                                          </p:val>
                                        </p:tav>
                                        <p:tav tm="100000">
                                          <p:val>
                                            <p:strVal val="#ppt_x"/>
                                          </p:val>
                                        </p:tav>
                                      </p:tavLst>
                                    </p:anim>
                                    <p:anim calcmode="lin" valueType="num">
                                      <p:cBhvr additive="base">
                                        <p:cTn id="20" dur="500" fill="hold"/>
                                        <p:tgtEl>
                                          <p:spTgt spid="40"/>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41"/>
                                        </p:tgtEl>
                                        <p:attrNameLst>
                                          <p:attrName>style.visibility</p:attrName>
                                        </p:attrNameLst>
                                      </p:cBhvr>
                                      <p:to>
                                        <p:strVal val="visible"/>
                                      </p:to>
                                    </p:set>
                                    <p:animEffect transition="in" filter="fade">
                                      <p:cBhvr>
                                        <p:cTn id="25" dur="1000"/>
                                        <p:tgtEl>
                                          <p:spTgt spid="41"/>
                                        </p:tgtEl>
                                      </p:cBhvr>
                                    </p:animEffect>
                                    <p:anim calcmode="lin" valueType="num">
                                      <p:cBhvr>
                                        <p:cTn id="26" dur="1000" fill="hold"/>
                                        <p:tgtEl>
                                          <p:spTgt spid="41"/>
                                        </p:tgtEl>
                                        <p:attrNameLst>
                                          <p:attrName>ppt_x</p:attrName>
                                        </p:attrNameLst>
                                      </p:cBhvr>
                                      <p:tavLst>
                                        <p:tav tm="0">
                                          <p:val>
                                            <p:strVal val="#ppt_x"/>
                                          </p:val>
                                        </p:tav>
                                        <p:tav tm="100000">
                                          <p:val>
                                            <p:strVal val="#ppt_x"/>
                                          </p:val>
                                        </p:tav>
                                      </p:tavLst>
                                    </p:anim>
                                    <p:anim calcmode="lin" valueType="num">
                                      <p:cBhvr>
                                        <p:cTn id="27" dur="1000" fill="hold"/>
                                        <p:tgtEl>
                                          <p:spTgt spid="41"/>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47"/>
                                        </p:tgtEl>
                                        <p:attrNameLst>
                                          <p:attrName>style.visibility</p:attrName>
                                        </p:attrNameLst>
                                      </p:cBhvr>
                                      <p:to>
                                        <p:strVal val="visible"/>
                                      </p:to>
                                    </p:set>
                                    <p:animEffect transition="in" filter="fade">
                                      <p:cBhvr>
                                        <p:cTn id="30" dur="1000"/>
                                        <p:tgtEl>
                                          <p:spTgt spid="47"/>
                                        </p:tgtEl>
                                      </p:cBhvr>
                                    </p:animEffect>
                                    <p:anim calcmode="lin" valueType="num">
                                      <p:cBhvr>
                                        <p:cTn id="31" dur="1000" fill="hold"/>
                                        <p:tgtEl>
                                          <p:spTgt spid="47"/>
                                        </p:tgtEl>
                                        <p:attrNameLst>
                                          <p:attrName>ppt_x</p:attrName>
                                        </p:attrNameLst>
                                      </p:cBhvr>
                                      <p:tavLst>
                                        <p:tav tm="0">
                                          <p:val>
                                            <p:strVal val="#ppt_x"/>
                                          </p:val>
                                        </p:tav>
                                        <p:tav tm="100000">
                                          <p:val>
                                            <p:strVal val="#ppt_x"/>
                                          </p:val>
                                        </p:tav>
                                      </p:tavLst>
                                    </p:anim>
                                    <p:anim calcmode="lin" valueType="num">
                                      <p:cBhvr>
                                        <p:cTn id="32" dur="1000" fill="hold"/>
                                        <p:tgtEl>
                                          <p:spTgt spid="47"/>
                                        </p:tgtEl>
                                        <p:attrNameLst>
                                          <p:attrName>ppt_y</p:attrName>
                                        </p:attrNameLst>
                                      </p:cBhvr>
                                      <p:tavLst>
                                        <p:tav tm="0">
                                          <p:val>
                                            <p:strVal val="#ppt_y+.1"/>
                                          </p:val>
                                        </p:tav>
                                        <p:tav tm="100000">
                                          <p:val>
                                            <p:strVal val="#ppt_y"/>
                                          </p:val>
                                        </p:tav>
                                      </p:tavLst>
                                    </p:anim>
                                  </p:childTnLst>
                                </p:cTn>
                              </p:par>
                              <p:par>
                                <p:cTn id="33" presetID="42" presetClass="entr" presetSubtype="0" fill="hold" nodeType="withEffect">
                                  <p:stCondLst>
                                    <p:cond delay="0"/>
                                  </p:stCondLst>
                                  <p:childTnLst>
                                    <p:set>
                                      <p:cBhvr>
                                        <p:cTn id="34" dur="1" fill="hold">
                                          <p:stCondLst>
                                            <p:cond delay="0"/>
                                          </p:stCondLst>
                                        </p:cTn>
                                        <p:tgtEl>
                                          <p:spTgt spid="52"/>
                                        </p:tgtEl>
                                        <p:attrNameLst>
                                          <p:attrName>style.visibility</p:attrName>
                                        </p:attrNameLst>
                                      </p:cBhvr>
                                      <p:to>
                                        <p:strVal val="visible"/>
                                      </p:to>
                                    </p:set>
                                    <p:animEffect transition="in" filter="fade">
                                      <p:cBhvr>
                                        <p:cTn id="35" dur="1000"/>
                                        <p:tgtEl>
                                          <p:spTgt spid="52"/>
                                        </p:tgtEl>
                                      </p:cBhvr>
                                    </p:animEffect>
                                    <p:anim calcmode="lin" valueType="num">
                                      <p:cBhvr>
                                        <p:cTn id="36" dur="1000" fill="hold"/>
                                        <p:tgtEl>
                                          <p:spTgt spid="52"/>
                                        </p:tgtEl>
                                        <p:attrNameLst>
                                          <p:attrName>ppt_x</p:attrName>
                                        </p:attrNameLst>
                                      </p:cBhvr>
                                      <p:tavLst>
                                        <p:tav tm="0">
                                          <p:val>
                                            <p:strVal val="#ppt_x"/>
                                          </p:val>
                                        </p:tav>
                                        <p:tav tm="100000">
                                          <p:val>
                                            <p:strVal val="#ppt_x"/>
                                          </p:val>
                                        </p:tav>
                                      </p:tavLst>
                                    </p:anim>
                                    <p:anim calcmode="lin" valueType="num">
                                      <p:cBhvr>
                                        <p:cTn id="37" dur="1000" fill="hold"/>
                                        <p:tgtEl>
                                          <p:spTgt spid="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5F5A3BD-DEC9-CFD0-6B26-841BDE60768D}"/>
              </a:ext>
            </a:extLst>
          </p:cNvPr>
          <p:cNvGraphicFramePr>
            <a:graphicFrameLocks noGrp="1"/>
          </p:cNvGraphicFramePr>
          <p:nvPr>
            <p:extLst>
              <p:ext uri="{D42A27DB-BD31-4B8C-83A1-F6EECF244321}">
                <p14:modId xmlns:p14="http://schemas.microsoft.com/office/powerpoint/2010/main" val="3076991662"/>
              </p:ext>
            </p:extLst>
          </p:nvPr>
        </p:nvGraphicFramePr>
        <p:xfrm>
          <a:off x="-4" y="0"/>
          <a:ext cx="12192004" cy="6857997"/>
        </p:xfrm>
        <a:graphic>
          <a:graphicData uri="http://schemas.openxmlformats.org/drawingml/2006/table">
            <a:tbl>
              <a:tblPr/>
              <a:tblGrid>
                <a:gridCol w="1420188">
                  <a:extLst>
                    <a:ext uri="{9D8B030D-6E8A-4147-A177-3AD203B41FA5}">
                      <a16:colId xmlns:a16="http://schemas.microsoft.com/office/drawing/2014/main" val="736857072"/>
                    </a:ext>
                  </a:extLst>
                </a:gridCol>
                <a:gridCol w="716268">
                  <a:extLst>
                    <a:ext uri="{9D8B030D-6E8A-4147-A177-3AD203B41FA5}">
                      <a16:colId xmlns:a16="http://schemas.microsoft.com/office/drawing/2014/main" val="2410132429"/>
                    </a:ext>
                  </a:extLst>
                </a:gridCol>
                <a:gridCol w="642172">
                  <a:extLst>
                    <a:ext uri="{9D8B030D-6E8A-4147-A177-3AD203B41FA5}">
                      <a16:colId xmlns:a16="http://schemas.microsoft.com/office/drawing/2014/main" val="1856774153"/>
                    </a:ext>
                  </a:extLst>
                </a:gridCol>
                <a:gridCol w="642172">
                  <a:extLst>
                    <a:ext uri="{9D8B030D-6E8A-4147-A177-3AD203B41FA5}">
                      <a16:colId xmlns:a16="http://schemas.microsoft.com/office/drawing/2014/main" val="117473218"/>
                    </a:ext>
                  </a:extLst>
                </a:gridCol>
                <a:gridCol w="642172">
                  <a:extLst>
                    <a:ext uri="{9D8B030D-6E8A-4147-A177-3AD203B41FA5}">
                      <a16:colId xmlns:a16="http://schemas.microsoft.com/office/drawing/2014/main" val="2703199772"/>
                    </a:ext>
                  </a:extLst>
                </a:gridCol>
                <a:gridCol w="642172">
                  <a:extLst>
                    <a:ext uri="{9D8B030D-6E8A-4147-A177-3AD203B41FA5}">
                      <a16:colId xmlns:a16="http://schemas.microsoft.com/office/drawing/2014/main" val="707706141"/>
                    </a:ext>
                  </a:extLst>
                </a:gridCol>
                <a:gridCol w="642172">
                  <a:extLst>
                    <a:ext uri="{9D8B030D-6E8A-4147-A177-3AD203B41FA5}">
                      <a16:colId xmlns:a16="http://schemas.microsoft.com/office/drawing/2014/main" val="3860638649"/>
                    </a:ext>
                  </a:extLst>
                </a:gridCol>
                <a:gridCol w="753317">
                  <a:extLst>
                    <a:ext uri="{9D8B030D-6E8A-4147-A177-3AD203B41FA5}">
                      <a16:colId xmlns:a16="http://schemas.microsoft.com/office/drawing/2014/main" val="3867018446"/>
                    </a:ext>
                  </a:extLst>
                </a:gridCol>
                <a:gridCol w="753317">
                  <a:extLst>
                    <a:ext uri="{9D8B030D-6E8A-4147-A177-3AD203B41FA5}">
                      <a16:colId xmlns:a16="http://schemas.microsoft.com/office/drawing/2014/main" val="759744134"/>
                    </a:ext>
                  </a:extLst>
                </a:gridCol>
                <a:gridCol w="753317">
                  <a:extLst>
                    <a:ext uri="{9D8B030D-6E8A-4147-A177-3AD203B41FA5}">
                      <a16:colId xmlns:a16="http://schemas.microsoft.com/office/drawing/2014/main" val="3064952687"/>
                    </a:ext>
                  </a:extLst>
                </a:gridCol>
                <a:gridCol w="753317">
                  <a:extLst>
                    <a:ext uri="{9D8B030D-6E8A-4147-A177-3AD203B41FA5}">
                      <a16:colId xmlns:a16="http://schemas.microsoft.com/office/drawing/2014/main" val="2313865830"/>
                    </a:ext>
                  </a:extLst>
                </a:gridCol>
                <a:gridCol w="753317">
                  <a:extLst>
                    <a:ext uri="{9D8B030D-6E8A-4147-A177-3AD203B41FA5}">
                      <a16:colId xmlns:a16="http://schemas.microsoft.com/office/drawing/2014/main" val="294964960"/>
                    </a:ext>
                  </a:extLst>
                </a:gridCol>
                <a:gridCol w="753317">
                  <a:extLst>
                    <a:ext uri="{9D8B030D-6E8A-4147-A177-3AD203B41FA5}">
                      <a16:colId xmlns:a16="http://schemas.microsoft.com/office/drawing/2014/main" val="575139814"/>
                    </a:ext>
                  </a:extLst>
                </a:gridCol>
                <a:gridCol w="916948">
                  <a:extLst>
                    <a:ext uri="{9D8B030D-6E8A-4147-A177-3AD203B41FA5}">
                      <a16:colId xmlns:a16="http://schemas.microsoft.com/office/drawing/2014/main" val="4236923237"/>
                    </a:ext>
                  </a:extLst>
                </a:gridCol>
                <a:gridCol w="1407838">
                  <a:extLst>
                    <a:ext uri="{9D8B030D-6E8A-4147-A177-3AD203B41FA5}">
                      <a16:colId xmlns:a16="http://schemas.microsoft.com/office/drawing/2014/main" val="141382399"/>
                    </a:ext>
                  </a:extLst>
                </a:gridCol>
              </a:tblGrid>
              <a:tr h="629172">
                <a:tc>
                  <a:txBody>
                    <a:bodyPr/>
                    <a:lstStyle/>
                    <a:p>
                      <a:pPr algn="l" fontAlgn="b">
                        <a:buNone/>
                      </a:pPr>
                      <a:r>
                        <a:rPr lang="en-GB" sz="900" b="0" i="0" u="none" strike="noStrike" dirty="0">
                          <a:solidFill>
                            <a:srgbClr val="FFFFFF"/>
                          </a:solidFill>
                          <a:effectLst/>
                          <a:latin typeface="Aptos Narrow" panose="020B0004020202020204" pitchFamily="34" charset="0"/>
                        </a:rPr>
                        <a:t>Category</a:t>
                      </a:r>
                    </a:p>
                  </a:txBody>
                  <a:tcPr marL="7991" marR="7991" marT="7991" marB="0" anchor="b">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Jan</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Feb</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Mar</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Apr</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May</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Jun</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Jul</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Aug</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Sep</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Oct</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Nov</a:t>
                      </a:r>
                    </a:p>
                  </a:txBody>
                  <a:tcPr marL="7991" marR="7991" marT="7991" marB="0" anchor="ctr">
                    <a:lnL>
                      <a:noFill/>
                    </a:lnL>
                    <a:lnR>
                      <a:noFill/>
                    </a:lnR>
                    <a:lnT>
                      <a:noFill/>
                    </a:lnT>
                    <a:lnB>
                      <a:noFill/>
                    </a:lnB>
                    <a:solidFill>
                      <a:srgbClr val="000000"/>
                    </a:solidFill>
                  </a:tcPr>
                </a:tc>
                <a:tc>
                  <a:txBody>
                    <a:bodyPr/>
                    <a:lstStyle/>
                    <a:p>
                      <a:pPr algn="ctr" fontAlgn="ctr">
                        <a:buNone/>
                      </a:pPr>
                      <a:r>
                        <a:rPr lang="en-GB" sz="900" b="0" i="0" u="none" strike="noStrike">
                          <a:solidFill>
                            <a:srgbClr val="FFFFFF"/>
                          </a:solidFill>
                          <a:effectLst/>
                          <a:latin typeface="Aptos Narrow" panose="020B0004020202020204" pitchFamily="34" charset="0"/>
                        </a:rPr>
                        <a:t>Dec</a:t>
                      </a:r>
                    </a:p>
                  </a:txBody>
                  <a:tcPr marL="7991" marR="7991" marT="7991" marB="0" anchor="ctr">
                    <a:lnL>
                      <a:noFill/>
                    </a:lnL>
                    <a:lnR>
                      <a:noFill/>
                    </a:lnR>
                    <a:lnT>
                      <a:noFill/>
                    </a:lnT>
                    <a:lnB>
                      <a:noFill/>
                    </a:lnB>
                    <a:solidFill>
                      <a:srgbClr val="000000"/>
                    </a:solidFill>
                  </a:tcPr>
                </a:tc>
                <a:tc gridSpan="2">
                  <a:txBody>
                    <a:bodyPr/>
                    <a:lstStyle/>
                    <a:p>
                      <a:pPr algn="ctr" fontAlgn="ctr">
                        <a:buNone/>
                      </a:pPr>
                      <a:r>
                        <a:rPr lang="en-GB" sz="900" b="1" i="0" u="none" strike="noStrike">
                          <a:solidFill>
                            <a:srgbClr val="FFFFFF"/>
                          </a:solidFill>
                          <a:effectLst/>
                          <a:latin typeface="Aptos Narrow" panose="020B0004020202020204" pitchFamily="34" charset="0"/>
                        </a:rPr>
                        <a:t>TOTAL</a:t>
                      </a:r>
                    </a:p>
                  </a:txBody>
                  <a:tcPr marL="7991" marR="7991" marT="7991" marB="0" anchor="ctr">
                    <a:lnL>
                      <a:noFill/>
                    </a:lnL>
                    <a:lnR>
                      <a:noFill/>
                    </a:lnR>
                    <a:lnT>
                      <a:noFill/>
                    </a:lnT>
                    <a:lnB w="6350" cap="flat" cmpd="sng" algn="ctr">
                      <a:solidFill>
                        <a:srgbClr val="000000"/>
                      </a:solidFill>
                      <a:prstDash val="solid"/>
                      <a:round/>
                      <a:headEnd type="none" w="med" len="med"/>
                      <a:tailEnd type="none" w="med" len="med"/>
                    </a:lnB>
                    <a:solidFill>
                      <a:srgbClr val="000000"/>
                    </a:solidFill>
                  </a:tcPr>
                </a:tc>
                <a:tc hMerge="1">
                  <a:txBody>
                    <a:bodyPr/>
                    <a:lstStyle/>
                    <a:p>
                      <a:endParaRPr lang="en-GB"/>
                    </a:p>
                  </a:txBody>
                  <a:tcPr/>
                </a:tc>
                <a:extLst>
                  <a:ext uri="{0D108BD9-81ED-4DB2-BD59-A6C34878D82A}">
                    <a16:rowId xmlns:a16="http://schemas.microsoft.com/office/drawing/2014/main" val="1717968243"/>
                  </a:ext>
                </a:extLst>
              </a:tr>
              <a:tr h="419450">
                <a:tc>
                  <a:txBody>
                    <a:bodyPr/>
                    <a:lstStyle/>
                    <a:p>
                      <a:pPr algn="l" fontAlgn="b">
                        <a:buNone/>
                      </a:pPr>
                      <a:r>
                        <a:rPr lang="en-GB" sz="900" b="1" i="0" u="none" strike="noStrike">
                          <a:solidFill>
                            <a:srgbClr val="000000"/>
                          </a:solidFill>
                          <a:effectLst/>
                          <a:latin typeface="Aptos Narrow" panose="020B0004020202020204" pitchFamily="34" charset="0"/>
                        </a:rPr>
                        <a:t>INCOME</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DDFFDD"/>
                    </a:solidFill>
                  </a:tcPr>
                </a:tc>
                <a:tc>
                  <a:txBody>
                    <a:bodyPr/>
                    <a:lstStyle/>
                    <a:p>
                      <a:pPr algn="l" fontAlgn="b">
                        <a:buNone/>
                      </a:pPr>
                      <a:r>
                        <a:rPr lang="en-GB" sz="900" b="0" i="0" u="none" strike="noStrike">
                          <a:solidFill>
                            <a:srgbClr val="000000"/>
                          </a:solidFill>
                          <a:effectLst/>
                          <a:latin typeface="Aptos Narrow" panose="020B0004020202020204" pitchFamily="34" charset="0"/>
                        </a:rPr>
                        <a:t> £                  0.60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COGS  Unit/Pice</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28344636"/>
                  </a:ext>
                </a:extLst>
              </a:tr>
              <a:tr h="419450">
                <a:tc>
                  <a:txBody>
                    <a:bodyPr/>
                    <a:lstStyle/>
                    <a:p>
                      <a:pPr algn="l" fontAlgn="b">
                        <a:buNone/>
                      </a:pPr>
                      <a:r>
                        <a:rPr lang="en-GB" sz="900" b="0" i="0" u="none" strike="noStrike">
                          <a:solidFill>
                            <a:srgbClr val="000000"/>
                          </a:solidFill>
                          <a:effectLst/>
                          <a:latin typeface="Aptos Narrow" panose="020B0004020202020204" pitchFamily="34" charset="0"/>
                        </a:rPr>
                        <a:t>Sells from Subscribers</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9E7F7"/>
                    </a:solidFill>
                  </a:tcPr>
                </a:tc>
                <a:tc>
                  <a:txBody>
                    <a:bodyPr/>
                    <a:lstStyle/>
                    <a:p>
                      <a:pPr algn="r" fontAlgn="b">
                        <a:buNone/>
                      </a:pPr>
                      <a:r>
                        <a:rPr lang="en-GB" sz="900" b="0" i="0" u="none" strike="noStrike">
                          <a:solidFill>
                            <a:srgbClr val="000000"/>
                          </a:solidFill>
                          <a:effectLst/>
                          <a:latin typeface="Aptos Narrow" panose="020B0004020202020204" pitchFamily="34" charset="0"/>
                        </a:rPr>
                        <a:t>45</a:t>
                      </a:r>
                    </a:p>
                  </a:txBody>
                  <a:tcPr marL="7991" marR="7991" marT="7991"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62</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89</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134</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201</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287</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356</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398</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421</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445</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478</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512</a:t>
                      </a:r>
                    </a:p>
                  </a:txBody>
                  <a:tcPr marL="7991" marR="7991" marT="7991"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1.50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9E7F7"/>
                    </a:solidFill>
                  </a:tcPr>
                </a:tc>
                <a:tc>
                  <a:txBody>
                    <a:bodyPr/>
                    <a:lstStyle/>
                    <a:p>
                      <a:pPr algn="l" fontAlgn="b">
                        <a:buNone/>
                      </a:pPr>
                      <a:r>
                        <a:rPr lang="en-GB" sz="900" b="0" i="0" u="none" strike="noStrike">
                          <a:solidFill>
                            <a:srgbClr val="000000"/>
                          </a:solidFill>
                          <a:effectLst/>
                          <a:latin typeface="Aptos Narrow" panose="020B0004020202020204" pitchFamily="34" charset="0"/>
                        </a:rPr>
                        <a:t>Subs.           Price / Pad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2384635415"/>
                  </a:ext>
                </a:extLst>
              </a:tr>
              <a:tr h="419450">
                <a:tc>
                  <a:txBody>
                    <a:bodyPr/>
                    <a:lstStyle/>
                    <a:p>
                      <a:pPr algn="l" fontAlgn="b">
                        <a:buNone/>
                      </a:pPr>
                      <a:r>
                        <a:rPr lang="en-GB" sz="900" b="0" i="0" u="none" strike="noStrike">
                          <a:solidFill>
                            <a:srgbClr val="000000"/>
                          </a:solidFill>
                          <a:effectLst/>
                          <a:latin typeface="Aptos Narrow" panose="020B0004020202020204" pitchFamily="34" charset="0"/>
                        </a:rPr>
                        <a:t>Sells from One-Time</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CF2FB"/>
                    </a:solidFill>
                  </a:tcPr>
                </a:tc>
                <a:tc>
                  <a:txBody>
                    <a:bodyPr/>
                    <a:lstStyle/>
                    <a:p>
                      <a:pPr algn="r" fontAlgn="b">
                        <a:buNone/>
                      </a:pPr>
                      <a:r>
                        <a:rPr lang="en-GB" sz="900" b="0" i="0" u="none" strike="noStrike">
                          <a:solidFill>
                            <a:srgbClr val="000000"/>
                          </a:solidFill>
                          <a:effectLst/>
                          <a:latin typeface="Aptos Narrow" panose="020B0004020202020204" pitchFamily="34" charset="0"/>
                        </a:rPr>
                        <a:t>38</a:t>
                      </a:r>
                    </a:p>
                  </a:txBody>
                  <a:tcPr marL="7991" marR="7991" marT="7991"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52</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71</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115</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189</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276</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312</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289</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245</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198</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167</a:t>
                      </a:r>
                    </a:p>
                  </a:txBody>
                  <a:tcPr marL="7991" marR="7991" marT="799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0" i="0" u="none" strike="noStrike">
                          <a:solidFill>
                            <a:srgbClr val="000000"/>
                          </a:solidFill>
                          <a:effectLst/>
                          <a:latin typeface="Aptos Narrow" panose="020B0004020202020204" pitchFamily="34" charset="0"/>
                        </a:rPr>
                        <a:t>223</a:t>
                      </a:r>
                    </a:p>
                  </a:txBody>
                  <a:tcPr marL="7991" marR="7991" marT="7991"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1.80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CF2FB"/>
                    </a:solidFill>
                  </a:tcPr>
                </a:tc>
                <a:tc>
                  <a:txBody>
                    <a:bodyPr/>
                    <a:lstStyle/>
                    <a:p>
                      <a:pPr algn="l" fontAlgn="b">
                        <a:buNone/>
                      </a:pPr>
                      <a:r>
                        <a:rPr lang="en-GB" sz="900" b="0" i="0" u="none" strike="noStrike">
                          <a:solidFill>
                            <a:srgbClr val="000000"/>
                          </a:solidFill>
                          <a:effectLst/>
                          <a:latin typeface="Aptos Narrow" panose="020B0004020202020204" pitchFamily="34" charset="0"/>
                        </a:rPr>
                        <a:t>One-Time  Price / Pad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62183657"/>
                  </a:ext>
                </a:extLst>
              </a:tr>
              <a:tr h="880843">
                <a:tc>
                  <a:txBody>
                    <a:bodyPr/>
                    <a:lstStyle/>
                    <a:p>
                      <a:pPr algn="l" fontAlgn="ctr">
                        <a:buNone/>
                      </a:pPr>
                      <a:r>
                        <a:rPr lang="en-GB" sz="900" b="1" i="0" u="none" strike="noStrike">
                          <a:solidFill>
                            <a:srgbClr val="000000"/>
                          </a:solidFill>
                          <a:effectLst/>
                          <a:latin typeface="Aptos Narrow" panose="020B0004020202020204" pitchFamily="34" charset="0"/>
                        </a:rPr>
                        <a:t>TOTAL INCOME</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135.90 </a:t>
                      </a:r>
                    </a:p>
                  </a:txBody>
                  <a:tcPr marL="7991" marR="7991" marT="7991"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186.60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261.30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408.00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641.70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927.30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1,095.60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1,117.20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1,072.50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1,023.90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1,017.60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1,169.40 </a:t>
                      </a:r>
                    </a:p>
                  </a:txBody>
                  <a:tcPr marL="7991" marR="7991" marT="7991"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FFDD"/>
                    </a:solidFill>
                  </a:tcPr>
                </a:tc>
                <a:tc gridSpan="2">
                  <a:txBody>
                    <a:bodyPr/>
                    <a:lstStyle/>
                    <a:p>
                      <a:pPr algn="ctr" fontAlgn="ctr">
                        <a:buNone/>
                      </a:pPr>
                      <a:r>
                        <a:rPr lang="en-GB" sz="1300" b="0" i="0" u="none" strike="noStrike">
                          <a:solidFill>
                            <a:srgbClr val="000000"/>
                          </a:solidFill>
                          <a:effectLst/>
                          <a:latin typeface="Aptos Narrow" panose="020B0004020202020204" pitchFamily="34" charset="0"/>
                        </a:rPr>
                        <a:t> £                                     9,057.00 </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hMerge="1">
                  <a:txBody>
                    <a:bodyPr/>
                    <a:lstStyle/>
                    <a:p>
                      <a:endParaRPr lang="en-GB"/>
                    </a:p>
                  </a:txBody>
                  <a:tcPr/>
                </a:tc>
                <a:extLst>
                  <a:ext uri="{0D108BD9-81ED-4DB2-BD59-A6C34878D82A}">
                    <a16:rowId xmlns:a16="http://schemas.microsoft.com/office/drawing/2014/main" val="2446103983"/>
                  </a:ext>
                </a:extLst>
              </a:tr>
              <a:tr h="440422">
                <a:tc rowSpan="2">
                  <a:txBody>
                    <a:bodyPr/>
                    <a:lstStyle/>
                    <a:p>
                      <a:pPr algn="l" fontAlgn="b">
                        <a:buNone/>
                      </a:pPr>
                      <a:r>
                        <a:rPr lang="en-GB" sz="900" b="1" i="0" u="none" strike="noStrike">
                          <a:solidFill>
                            <a:srgbClr val="000000"/>
                          </a:solidFill>
                          <a:effectLst/>
                          <a:latin typeface="Aptos Narrow" panose="020B0004020202020204" pitchFamily="34" charset="0"/>
                        </a:rPr>
                        <a:t>EXPENSES</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a:noFill/>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a:t>
                      </a:r>
                    </a:p>
                  </a:txBody>
                  <a:tcPr marL="7991" marR="7991" marT="7991"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          2,000.00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Product Development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4257411662"/>
                  </a:ext>
                </a:extLst>
              </a:tr>
              <a:tr h="419450">
                <a:tc vMerge="1">
                  <a:txBody>
                    <a:bodyPr/>
                    <a:lstStyle/>
                    <a:p>
                      <a:endParaRPr lang="en-GB"/>
                    </a:p>
                  </a:txBody>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a:t>
                      </a:r>
                    </a:p>
                  </a:txBody>
                  <a:tcPr marL="7991" marR="7991" marT="7991"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DDDD"/>
                    </a:solidFill>
                  </a:tcPr>
                </a:tc>
                <a:tc>
                  <a:txBody>
                    <a:bodyPr/>
                    <a:lstStyle/>
                    <a:p>
                      <a:pPr algn="l" fontAlgn="b">
                        <a:buNone/>
                      </a:pPr>
                      <a:r>
                        <a:rPr lang="en-GB" sz="900" b="0" i="0" u="none" strike="noStrike">
                          <a:solidFill>
                            <a:srgbClr val="000000"/>
                          </a:solidFill>
                          <a:effectLst/>
                          <a:latin typeface="Aptos Narrow" panose="020B0004020202020204" pitchFamily="34" charset="0"/>
                        </a:rPr>
                        <a:t> £          3,000.00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5000 Unit Production</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extLst>
                  <a:ext uri="{0D108BD9-81ED-4DB2-BD59-A6C34878D82A}">
                    <a16:rowId xmlns:a16="http://schemas.microsoft.com/office/drawing/2014/main" val="3168214641"/>
                  </a:ext>
                </a:extLst>
              </a:tr>
              <a:tr h="419450">
                <a:tc>
                  <a:txBody>
                    <a:bodyPr/>
                    <a:lstStyle/>
                    <a:p>
                      <a:pPr algn="l" fontAlgn="b">
                        <a:buNone/>
                      </a:pPr>
                      <a:r>
                        <a:rPr lang="en-GB" sz="900" b="0" i="0" u="none" strike="noStrike">
                          <a:solidFill>
                            <a:srgbClr val="000000"/>
                          </a:solidFill>
                          <a:effectLst/>
                          <a:latin typeface="Aptos Narrow" panose="020B0004020202020204" pitchFamily="34" charset="0"/>
                        </a:rPr>
                        <a:t>COGS</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CC"/>
                    </a:solidFill>
                  </a:tcPr>
                </a:tc>
                <a:tc>
                  <a:txBody>
                    <a:bodyPr/>
                    <a:lstStyle/>
                    <a:p>
                      <a:pPr algn="l" fontAlgn="b">
                        <a:buNone/>
                      </a:pPr>
                      <a:r>
                        <a:rPr lang="en-GB" sz="900" b="0" i="0" u="none" strike="noStrike">
                          <a:solidFill>
                            <a:srgbClr val="000000"/>
                          </a:solidFill>
                          <a:effectLst/>
                          <a:latin typeface="Aptos Narrow" panose="020B0004020202020204" pitchFamily="34" charset="0"/>
                        </a:rPr>
                        <a:t> £         49.80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68.40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96.00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149.40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234.00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337.80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400.80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412.20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399.60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385.80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387.00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441.00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Marketing</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extLst>
                  <a:ext uri="{0D108BD9-81ED-4DB2-BD59-A6C34878D82A}">
                    <a16:rowId xmlns:a16="http://schemas.microsoft.com/office/drawing/2014/main" val="2965385808"/>
                  </a:ext>
                </a:extLst>
              </a:tr>
              <a:tr h="419450">
                <a:tc>
                  <a:txBody>
                    <a:bodyPr/>
                    <a:lstStyle/>
                    <a:p>
                      <a:pPr algn="l" fontAlgn="b">
                        <a:buNone/>
                      </a:pPr>
                      <a:r>
                        <a:rPr lang="en-GB" sz="900" b="0" i="0" u="none" strike="noStrike">
                          <a:solidFill>
                            <a:srgbClr val="000000"/>
                          </a:solidFill>
                          <a:effectLst/>
                          <a:latin typeface="Aptos Narrow" panose="020B0004020202020204" pitchFamily="34" charset="0"/>
                        </a:rPr>
                        <a:t>Insurance</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 </a:t>
                      </a:r>
                    </a:p>
                  </a:txBody>
                  <a:tcPr marL="7991" marR="7991" marT="7991"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1,000.00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Website</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noFill/>
                  </a:tcPr>
                </a:tc>
                <a:extLst>
                  <a:ext uri="{0D108BD9-81ED-4DB2-BD59-A6C34878D82A}">
                    <a16:rowId xmlns:a16="http://schemas.microsoft.com/office/drawing/2014/main" val="1647542793"/>
                  </a:ext>
                </a:extLst>
              </a:tr>
              <a:tr h="419450">
                <a:tc>
                  <a:txBody>
                    <a:bodyPr/>
                    <a:lstStyle/>
                    <a:p>
                      <a:pPr algn="l" fontAlgn="b">
                        <a:buNone/>
                      </a:pPr>
                      <a:r>
                        <a:rPr lang="en-GB" sz="900" b="0" i="0" u="none" strike="noStrike">
                          <a:solidFill>
                            <a:srgbClr val="000000"/>
                          </a:solidFill>
                          <a:effectLst/>
                          <a:latin typeface="Aptos Narrow" panose="020B0004020202020204" pitchFamily="34" charset="0"/>
                        </a:rPr>
                        <a:t>Accounting Software</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a:noFill/>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 </a:t>
                      </a:r>
                    </a:p>
                  </a:txBody>
                  <a:tcPr marL="7991" marR="7991" marT="7991"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500.00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Legal</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79274148"/>
                  </a:ext>
                </a:extLst>
              </a:tr>
              <a:tr h="419450">
                <a:tc>
                  <a:txBody>
                    <a:bodyPr/>
                    <a:lstStyle/>
                    <a:p>
                      <a:pPr algn="l" fontAlgn="b">
                        <a:buNone/>
                      </a:pPr>
                      <a:r>
                        <a:rPr lang="en-GB" sz="900" b="0" i="0" u="none" strike="noStrike">
                          <a:solidFill>
                            <a:srgbClr val="000000"/>
                          </a:solidFill>
                          <a:effectLst/>
                          <a:latin typeface="Aptos Narrow" panose="020B0004020202020204" pitchFamily="34" charset="0"/>
                        </a:rPr>
                        <a:t>Postage</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0" i="0" u="none" strike="noStrike">
                          <a:solidFill>
                            <a:srgbClr val="000000"/>
                          </a:solidFill>
                          <a:effectLst/>
                          <a:latin typeface="Aptos Narrow" panose="020B0004020202020204" pitchFamily="34" charset="0"/>
                        </a:rPr>
                        <a:t> £        200.00 </a:t>
                      </a:r>
                    </a:p>
                  </a:txBody>
                  <a:tcPr marL="7991" marR="7991" marT="7991"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r" fontAlgn="b">
                        <a:buNone/>
                      </a:pPr>
                      <a:r>
                        <a:rPr lang="en-GB" sz="900" b="1" i="0" u="none" strike="noStrike">
                          <a:solidFill>
                            <a:srgbClr val="000000"/>
                          </a:solidFill>
                          <a:effectLst/>
                          <a:latin typeface="Aptos Narrow" panose="020B0004020202020204" pitchFamily="34" charset="0"/>
                        </a:rPr>
                        <a:t>7500.00 </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900" b="1" i="0" u="none" strike="noStrike">
                          <a:solidFill>
                            <a:srgbClr val="000000"/>
                          </a:solidFill>
                          <a:effectLst/>
                          <a:latin typeface="Aptos Narrow" panose="020B0004020202020204" pitchFamily="34" charset="0"/>
                        </a:rPr>
                        <a:t>StartUp Cost</a:t>
                      </a:r>
                    </a:p>
                  </a:txBody>
                  <a:tcPr marL="7991" marR="7991" marT="799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45839111"/>
                  </a:ext>
                </a:extLst>
              </a:tr>
              <a:tr h="775980">
                <a:tc>
                  <a:txBody>
                    <a:bodyPr/>
                    <a:lstStyle/>
                    <a:p>
                      <a:pPr algn="l" fontAlgn="ctr">
                        <a:buNone/>
                      </a:pPr>
                      <a:r>
                        <a:rPr lang="en-GB" sz="900" b="1" i="0" u="none" strike="noStrike">
                          <a:solidFill>
                            <a:srgbClr val="000000"/>
                          </a:solidFill>
                          <a:effectLst/>
                          <a:latin typeface="Aptos Narrow" panose="020B0004020202020204" pitchFamily="34" charset="0"/>
                        </a:rPr>
                        <a:t>TOTAL EXPENSES</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399.80 </a:t>
                      </a:r>
                    </a:p>
                  </a:txBody>
                  <a:tcPr marL="7991" marR="7991" marT="7991"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418.40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446.00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499.40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584.00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687.80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750.80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762.20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749.60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735.80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737.00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a:txBody>
                    <a:bodyPr/>
                    <a:lstStyle/>
                    <a:p>
                      <a:pPr algn="l" fontAlgn="ctr">
                        <a:buNone/>
                      </a:pPr>
                      <a:r>
                        <a:rPr lang="en-GB" sz="900" b="0" i="0" u="none" strike="noStrike">
                          <a:solidFill>
                            <a:srgbClr val="000000"/>
                          </a:solidFill>
                          <a:effectLst/>
                          <a:latin typeface="Aptos Narrow" panose="020B0004020202020204" pitchFamily="34" charset="0"/>
                        </a:rPr>
                        <a:t> £        791.00 </a:t>
                      </a:r>
                    </a:p>
                  </a:txBody>
                  <a:tcPr marL="7991" marR="7991" marT="7991"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DDD"/>
                    </a:solidFill>
                  </a:tcPr>
                </a:tc>
                <a:tc gridSpan="2">
                  <a:txBody>
                    <a:bodyPr/>
                    <a:lstStyle/>
                    <a:p>
                      <a:pPr algn="ctr" fontAlgn="ctr">
                        <a:buNone/>
                      </a:pPr>
                      <a:r>
                        <a:rPr lang="en-GB" sz="1300" b="0" i="0" u="none" strike="noStrike" dirty="0">
                          <a:solidFill>
                            <a:srgbClr val="000000"/>
                          </a:solidFill>
                          <a:effectLst/>
                          <a:latin typeface="Aptos Narrow" panose="020B0004020202020204" pitchFamily="34" charset="0"/>
                        </a:rPr>
                        <a:t> £                                     7,561.80 </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1C1"/>
                    </a:solidFill>
                  </a:tcPr>
                </a:tc>
                <a:tc hMerge="1">
                  <a:txBody>
                    <a:bodyPr/>
                    <a:lstStyle/>
                    <a:p>
                      <a:endParaRPr lang="en-GB"/>
                    </a:p>
                  </a:txBody>
                  <a:tcPr/>
                </a:tc>
                <a:extLst>
                  <a:ext uri="{0D108BD9-81ED-4DB2-BD59-A6C34878D82A}">
                    <a16:rowId xmlns:a16="http://schemas.microsoft.com/office/drawing/2014/main" val="749984412"/>
                  </a:ext>
                </a:extLst>
              </a:tr>
              <a:tr h="775980">
                <a:tc>
                  <a:txBody>
                    <a:bodyPr/>
                    <a:lstStyle/>
                    <a:p>
                      <a:pPr algn="l" fontAlgn="ctr">
                        <a:buNone/>
                      </a:pPr>
                      <a:r>
                        <a:rPr lang="en-GB" sz="900" b="1" i="0" u="none" strike="noStrike">
                          <a:solidFill>
                            <a:srgbClr val="000000"/>
                          </a:solidFill>
                          <a:effectLst/>
                          <a:latin typeface="Aptos Narrow" panose="020B0004020202020204" pitchFamily="34" charset="0"/>
                        </a:rPr>
                        <a:t>PROFIT/LOSS</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263.90 </a:t>
                      </a:r>
                    </a:p>
                  </a:txBody>
                  <a:tcPr marL="7991" marR="7991" marT="7991"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231.80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184.70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91.40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57.70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239.50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344.80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355.00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322.90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288.10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280.60 </a:t>
                      </a:r>
                    </a:p>
                  </a:txBody>
                  <a:tcPr marL="7991" marR="7991" marT="7991"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a:txBody>
                    <a:bodyPr/>
                    <a:lstStyle/>
                    <a:p>
                      <a:pPr algn="ctr" fontAlgn="ctr">
                        <a:buNone/>
                      </a:pPr>
                      <a:r>
                        <a:rPr lang="en-GB" sz="900" b="0" i="0" u="none" strike="noStrike">
                          <a:solidFill>
                            <a:srgbClr val="000000"/>
                          </a:solidFill>
                          <a:effectLst/>
                          <a:latin typeface="Aptos Narrow" panose="020B0004020202020204" pitchFamily="34" charset="0"/>
                        </a:rPr>
                        <a:t> £        378.40 </a:t>
                      </a:r>
                    </a:p>
                  </a:txBody>
                  <a:tcPr marL="7991" marR="7991" marT="7991"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5FB"/>
                    </a:solidFill>
                  </a:tcPr>
                </a:tc>
                <a:tc gridSpan="2">
                  <a:txBody>
                    <a:bodyPr/>
                    <a:lstStyle/>
                    <a:p>
                      <a:pPr algn="ctr" fontAlgn="ctr">
                        <a:buNone/>
                      </a:pPr>
                      <a:r>
                        <a:rPr lang="en-GB" sz="1300" b="0" i="0" u="none" strike="noStrike" dirty="0">
                          <a:solidFill>
                            <a:srgbClr val="000000"/>
                          </a:solidFill>
                          <a:effectLst/>
                          <a:latin typeface="Aptos Narrow" panose="020B0004020202020204" pitchFamily="34" charset="0"/>
                        </a:rPr>
                        <a:t> £                                     1,495.20 </a:t>
                      </a:r>
                    </a:p>
                  </a:txBody>
                  <a:tcPr marL="7991" marR="7991" marT="799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0E6F5"/>
                    </a:solidFill>
                  </a:tcPr>
                </a:tc>
                <a:tc hMerge="1">
                  <a:txBody>
                    <a:bodyPr/>
                    <a:lstStyle/>
                    <a:p>
                      <a:endParaRPr lang="en-GB"/>
                    </a:p>
                  </a:txBody>
                  <a:tcPr/>
                </a:tc>
                <a:extLst>
                  <a:ext uri="{0D108BD9-81ED-4DB2-BD59-A6C34878D82A}">
                    <a16:rowId xmlns:a16="http://schemas.microsoft.com/office/drawing/2014/main" val="4200606285"/>
                  </a:ext>
                </a:extLst>
              </a:tr>
            </a:tbl>
          </a:graphicData>
        </a:graphic>
      </p:graphicFrame>
    </p:spTree>
    <p:extLst>
      <p:ext uri="{BB962C8B-B14F-4D97-AF65-F5344CB8AC3E}">
        <p14:creationId xmlns:p14="http://schemas.microsoft.com/office/powerpoint/2010/main" val="3946929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A8E8F032-3B5E-5C1B-E6A7-8F12DDB589B5}"/>
              </a:ext>
            </a:extLst>
          </p:cNvPr>
          <p:cNvGraphicFramePr>
            <a:graphicFrameLocks noChangeAspect="1"/>
          </p:cNvGraphicFramePr>
          <p:nvPr>
            <p:extLst>
              <p:ext uri="{D42A27DB-BD31-4B8C-83A1-F6EECF244321}">
                <p14:modId xmlns:p14="http://schemas.microsoft.com/office/powerpoint/2010/main" val="886644087"/>
              </p:ext>
            </p:extLst>
          </p:nvPr>
        </p:nvGraphicFramePr>
        <p:xfrm>
          <a:off x="0" y="-20782"/>
          <a:ext cx="12176193" cy="6858000"/>
        </p:xfrm>
        <a:graphic>
          <a:graphicData uri="http://schemas.openxmlformats.org/presentationml/2006/ole">
            <mc:AlternateContent xmlns:mc="http://schemas.openxmlformats.org/markup-compatibility/2006">
              <mc:Choice xmlns:v="urn:schemas-microsoft-com:vml" Requires="v">
                <p:oleObj name="Worksheet" r:id="rId2" imgW="13906423" imgH="3600367" progId="Excel.Sheet.12">
                  <p:embed/>
                </p:oleObj>
              </mc:Choice>
              <mc:Fallback>
                <p:oleObj name="Worksheet" r:id="rId2" imgW="13906423" imgH="3600367" progId="Excel.Sheet.12">
                  <p:embed/>
                  <p:pic>
                    <p:nvPicPr>
                      <p:cNvPr id="5" name="Object 4">
                        <a:extLst>
                          <a:ext uri="{FF2B5EF4-FFF2-40B4-BE49-F238E27FC236}">
                            <a16:creationId xmlns:a16="http://schemas.microsoft.com/office/drawing/2014/main" id="{EDD1FC82-47CA-44E6-5609-32C69EA07BE2}"/>
                          </a:ext>
                        </a:extLst>
                      </p:cNvPr>
                      <p:cNvPicPr/>
                      <p:nvPr/>
                    </p:nvPicPr>
                    <p:blipFill>
                      <a:blip r:embed="rId3"/>
                      <a:stretch>
                        <a:fillRect/>
                      </a:stretch>
                    </p:blipFill>
                    <p:spPr>
                      <a:xfrm>
                        <a:off x="0" y="-20782"/>
                        <a:ext cx="12176193" cy="6858000"/>
                      </a:xfrm>
                      <a:prstGeom prst="rect">
                        <a:avLst/>
                      </a:prstGeom>
                    </p:spPr>
                  </p:pic>
                </p:oleObj>
              </mc:Fallback>
            </mc:AlternateContent>
          </a:graphicData>
        </a:graphic>
      </p:graphicFrame>
    </p:spTree>
    <p:extLst>
      <p:ext uri="{BB962C8B-B14F-4D97-AF65-F5344CB8AC3E}">
        <p14:creationId xmlns:p14="http://schemas.microsoft.com/office/powerpoint/2010/main" val="2936780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904A88B-2AA8-3295-FD87-ADE84F755EA7}"/>
              </a:ext>
            </a:extLst>
          </p:cNvPr>
          <p:cNvSpPr txBox="1"/>
          <p:nvPr/>
        </p:nvSpPr>
        <p:spPr>
          <a:xfrm>
            <a:off x="2935625" y="2644170"/>
            <a:ext cx="6320751"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S.W.O.T.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0AFBDFD6-D885-2511-63FD-525585F96948}"/>
              </a:ext>
            </a:extLst>
          </p:cNvPr>
          <p:cNvCxnSpPr/>
          <p:nvPr/>
        </p:nvCxnSpPr>
        <p:spPr>
          <a:xfrm>
            <a:off x="227013" y="7198825"/>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26D582F3-3614-C401-922C-81077508AB93}"/>
              </a:ext>
            </a:extLst>
          </p:cNvPr>
          <p:cNvGrpSpPr/>
          <p:nvPr/>
        </p:nvGrpSpPr>
        <p:grpSpPr>
          <a:xfrm>
            <a:off x="5736000" y="-700825"/>
            <a:ext cx="720000" cy="360000"/>
            <a:chOff x="5544484" y="3539336"/>
            <a:chExt cx="720000" cy="360000"/>
          </a:xfrm>
        </p:grpSpPr>
        <p:sp>
          <p:nvSpPr>
            <p:cNvPr id="8" name="Rectangle: Rounded Corners 7">
              <a:extLst>
                <a:ext uri="{FF2B5EF4-FFF2-40B4-BE49-F238E27FC236}">
                  <a16:creationId xmlns:a16="http://schemas.microsoft.com/office/drawing/2014/main" id="{142BF2E9-55D5-541F-6766-9ACE5CAF5DD8}"/>
                </a:ext>
              </a:extLst>
            </p:cNvPr>
            <p:cNvSpPr/>
            <p:nvPr/>
          </p:nvSpPr>
          <p:spPr>
            <a:xfrm>
              <a:off x="5544484" y="3539336"/>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Folder Search outline">
              <a:extLst>
                <a:ext uri="{FF2B5EF4-FFF2-40B4-BE49-F238E27FC236}">
                  <a16:creationId xmlns:a16="http://schemas.microsoft.com/office/drawing/2014/main" id="{39E79AD6-CEB2-B5A7-E6D4-DA053E0116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28084" y="3542936"/>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15AC4D9B-09F7-FD48-616C-2E6F84CC693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7075275"/>
            <a:ext cx="1885504" cy="247099"/>
          </a:xfrm>
          <a:prstGeom prst="rect">
            <a:avLst/>
          </a:prstGeom>
        </p:spPr>
      </p:pic>
      <p:pic>
        <p:nvPicPr>
          <p:cNvPr id="2" name="Graphic 1" descr="Target Audience with solid fill">
            <a:extLst>
              <a:ext uri="{FF2B5EF4-FFF2-40B4-BE49-F238E27FC236}">
                <a16:creationId xmlns:a16="http://schemas.microsoft.com/office/drawing/2014/main" id="{59506079-85E1-C634-33C1-EE22673828B1}"/>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2932176" y="0"/>
            <a:ext cx="7047648" cy="7047648"/>
          </a:xfrm>
          <a:prstGeom prst="rect">
            <a:avLst/>
          </a:prstGeom>
        </p:spPr>
      </p:pic>
    </p:spTree>
    <p:extLst>
      <p:ext uri="{BB962C8B-B14F-4D97-AF65-F5344CB8AC3E}">
        <p14:creationId xmlns:p14="http://schemas.microsoft.com/office/powerpoint/2010/main" val="2273398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41B18A5-7D5D-E47F-E835-C969F94D7269}"/>
              </a:ext>
            </a:extLst>
          </p:cNvPr>
          <p:cNvSpPr txBox="1"/>
          <p:nvPr/>
        </p:nvSpPr>
        <p:spPr>
          <a:xfrm>
            <a:off x="227013" y="188913"/>
            <a:ext cx="1198225"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S.W.O.T.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5" name="Straight Connector 4">
            <a:extLst>
              <a:ext uri="{FF2B5EF4-FFF2-40B4-BE49-F238E27FC236}">
                <a16:creationId xmlns:a16="http://schemas.microsoft.com/office/drawing/2014/main" id="{BF1FF5DA-EC95-3E20-8129-A986D16FFF7E}"/>
              </a:ext>
            </a:extLst>
          </p:cNvPr>
          <p:cNvCxnSpPr/>
          <p:nvPr/>
        </p:nvCxnSpPr>
        <p:spPr>
          <a:xfrm>
            <a:off x="227013" y="5573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6" name="Group 5">
            <a:extLst>
              <a:ext uri="{FF2B5EF4-FFF2-40B4-BE49-F238E27FC236}">
                <a16:creationId xmlns:a16="http://schemas.microsoft.com/office/drawing/2014/main" id="{8E4F9E4C-093C-026C-E6F4-FA4A6FE733E0}"/>
              </a:ext>
            </a:extLst>
          </p:cNvPr>
          <p:cNvGrpSpPr/>
          <p:nvPr/>
        </p:nvGrpSpPr>
        <p:grpSpPr>
          <a:xfrm>
            <a:off x="5736000" y="85238"/>
            <a:ext cx="720000" cy="360000"/>
            <a:chOff x="5544484" y="3539336"/>
            <a:chExt cx="720000" cy="360000"/>
          </a:xfrm>
        </p:grpSpPr>
        <p:sp>
          <p:nvSpPr>
            <p:cNvPr id="7" name="Rectangle: Rounded Corners 6">
              <a:extLst>
                <a:ext uri="{FF2B5EF4-FFF2-40B4-BE49-F238E27FC236}">
                  <a16:creationId xmlns:a16="http://schemas.microsoft.com/office/drawing/2014/main" id="{DA763980-4A03-CF17-C32F-DDDEAB901E5E}"/>
                </a:ext>
              </a:extLst>
            </p:cNvPr>
            <p:cNvSpPr/>
            <p:nvPr/>
          </p:nvSpPr>
          <p:spPr>
            <a:xfrm>
              <a:off x="5544484" y="3539336"/>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Folder Search outline">
              <a:extLst>
                <a:ext uri="{FF2B5EF4-FFF2-40B4-BE49-F238E27FC236}">
                  <a16:creationId xmlns:a16="http://schemas.microsoft.com/office/drawing/2014/main" id="{19D206FA-637D-E3A4-26FE-992F6329B5A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28084" y="3542936"/>
              <a:ext cx="352800" cy="352800"/>
            </a:xfrm>
            <a:prstGeom prst="rect">
              <a:avLst/>
            </a:prstGeom>
            <a:effectLst>
              <a:outerShdw blurRad="50800" dist="38100" dir="8100000" algn="tr" rotWithShape="0">
                <a:prstClr val="black">
                  <a:alpha val="50000"/>
                </a:prstClr>
              </a:outerShdw>
            </a:effectLst>
          </p:spPr>
        </p:pic>
      </p:grpSp>
      <p:pic>
        <p:nvPicPr>
          <p:cNvPr id="9" name="Picture 8" descr="A blue and black letter&#10;&#10;AI-generated content may be incorrect.">
            <a:extLst>
              <a:ext uri="{FF2B5EF4-FFF2-40B4-BE49-F238E27FC236}">
                <a16:creationId xmlns:a16="http://schemas.microsoft.com/office/drawing/2014/main" id="{27D79CA3-1E4B-FE3C-7CBA-D67084324FA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256547"/>
            <a:ext cx="1885504" cy="247099"/>
          </a:xfrm>
          <a:prstGeom prst="rect">
            <a:avLst/>
          </a:prstGeom>
        </p:spPr>
      </p:pic>
      <p:grpSp>
        <p:nvGrpSpPr>
          <p:cNvPr id="31" name="Group 30">
            <a:extLst>
              <a:ext uri="{FF2B5EF4-FFF2-40B4-BE49-F238E27FC236}">
                <a16:creationId xmlns:a16="http://schemas.microsoft.com/office/drawing/2014/main" id="{A1A15902-35B6-7619-08BE-154532CBCBC9}"/>
              </a:ext>
            </a:extLst>
          </p:cNvPr>
          <p:cNvGrpSpPr/>
          <p:nvPr/>
        </p:nvGrpSpPr>
        <p:grpSpPr>
          <a:xfrm>
            <a:off x="410612" y="793742"/>
            <a:ext cx="5508988" cy="2635258"/>
            <a:chOff x="410612" y="793742"/>
            <a:chExt cx="5508988" cy="2635258"/>
          </a:xfrm>
        </p:grpSpPr>
        <p:sp>
          <p:nvSpPr>
            <p:cNvPr id="14" name="Rectangle: Rounded Corners 13">
              <a:extLst>
                <a:ext uri="{FF2B5EF4-FFF2-40B4-BE49-F238E27FC236}">
                  <a16:creationId xmlns:a16="http://schemas.microsoft.com/office/drawing/2014/main" id="{7E4933FD-404A-1876-7D53-DA6C6C1C8886}"/>
                </a:ext>
              </a:extLst>
            </p:cNvPr>
            <p:cNvSpPr/>
            <p:nvPr/>
          </p:nvSpPr>
          <p:spPr>
            <a:xfrm>
              <a:off x="410612" y="793742"/>
              <a:ext cx="5508988" cy="2635258"/>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Graphic 6" descr="Body builder with solid fill">
              <a:extLst>
                <a:ext uri="{FF2B5EF4-FFF2-40B4-BE49-F238E27FC236}">
                  <a16:creationId xmlns:a16="http://schemas.microsoft.com/office/drawing/2014/main" id="{7CCCF96B-6A62-68A4-75DB-E0C9D6D3D49D}"/>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3550111" y="1028799"/>
              <a:ext cx="1928402" cy="1928402"/>
            </a:xfrm>
            <a:prstGeom prst="rect">
              <a:avLst/>
            </a:prstGeom>
            <a:effectLst>
              <a:outerShdw blurRad="50800" dist="38100" dir="8100000" algn="tr" rotWithShape="0">
                <a:prstClr val="black">
                  <a:alpha val="40000"/>
                </a:prstClr>
              </a:outerShdw>
            </a:effectLst>
          </p:spPr>
        </p:pic>
        <p:sp>
          <p:nvSpPr>
            <p:cNvPr id="16" name="TextBox 15">
              <a:extLst>
                <a:ext uri="{FF2B5EF4-FFF2-40B4-BE49-F238E27FC236}">
                  <a16:creationId xmlns:a16="http://schemas.microsoft.com/office/drawing/2014/main" id="{F3B8133E-BD67-25DE-5099-4D0DE6727A86}"/>
                </a:ext>
              </a:extLst>
            </p:cNvPr>
            <p:cNvSpPr txBox="1"/>
            <p:nvPr/>
          </p:nvSpPr>
          <p:spPr>
            <a:xfrm>
              <a:off x="826125" y="925876"/>
              <a:ext cx="3083985" cy="86177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5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a:t>
              </a:r>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trengths</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8A401C46-BFD9-D36C-4815-1E207455CC93}"/>
                </a:ext>
              </a:extLst>
            </p:cNvPr>
            <p:cNvSpPr txBox="1"/>
            <p:nvPr/>
          </p:nvSpPr>
          <p:spPr>
            <a:xfrm>
              <a:off x="833993" y="1787650"/>
              <a:ext cx="3083985" cy="954107"/>
            </a:xfrm>
            <a:prstGeom prst="rect">
              <a:avLst/>
            </a:prstGeom>
            <a:noFill/>
            <a:effectLst>
              <a:outerShdw blurRad="50800" dist="38100" dir="8100000" algn="tr" rotWithShape="0">
                <a:prstClr val="black">
                  <a:alpha val="40000"/>
                </a:prstClr>
              </a:outerShdw>
            </a:effectLst>
          </p:spPr>
          <p:txBody>
            <a:bodyPr wrap="square" rtlCol="0">
              <a:spAutoFit/>
            </a:bodyPr>
            <a:lstStyle/>
            <a:p>
              <a:pPr marL="285750" indent="-285750">
                <a:buFont typeface="Arial" panose="020B0604020202020204" pitchFamily="34" charset="0"/>
                <a:buChar char="•"/>
              </a:pP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Strong survey validation.</a:t>
              </a:r>
            </a:p>
            <a:p>
              <a:pPr marL="285750" indent="-285750">
                <a:buFont typeface="Arial" panose="020B0604020202020204" pitchFamily="34" charset="0"/>
                <a:buChar char="•"/>
              </a:pP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High margins (60-66%).</a:t>
              </a:r>
            </a:p>
            <a:p>
              <a:pPr marL="285750" indent="-285750">
                <a:buFont typeface="Arial" panose="020B0604020202020204" pitchFamily="34" charset="0"/>
                <a:buChar char="•"/>
              </a:pP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Clear USP.</a:t>
              </a:r>
            </a:p>
            <a:p>
              <a:pPr marL="285750" indent="-285750">
                <a:buFont typeface="Arial" panose="020B0604020202020204" pitchFamily="34" charset="0"/>
                <a:buChar char="•"/>
              </a:pP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Subscription model (Stability).</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32" name="Group 31">
            <a:extLst>
              <a:ext uri="{FF2B5EF4-FFF2-40B4-BE49-F238E27FC236}">
                <a16:creationId xmlns:a16="http://schemas.microsoft.com/office/drawing/2014/main" id="{4A9EE8BD-5B11-DE35-6F2C-6364D464E4AF}"/>
              </a:ext>
            </a:extLst>
          </p:cNvPr>
          <p:cNvGrpSpPr/>
          <p:nvPr/>
        </p:nvGrpSpPr>
        <p:grpSpPr>
          <a:xfrm>
            <a:off x="6272400" y="793742"/>
            <a:ext cx="5508988" cy="2635258"/>
            <a:chOff x="6272400" y="793742"/>
            <a:chExt cx="5508988" cy="2635258"/>
          </a:xfrm>
        </p:grpSpPr>
        <p:sp>
          <p:nvSpPr>
            <p:cNvPr id="19" name="Rectangle: Rounded Corners 18">
              <a:extLst>
                <a:ext uri="{FF2B5EF4-FFF2-40B4-BE49-F238E27FC236}">
                  <a16:creationId xmlns:a16="http://schemas.microsoft.com/office/drawing/2014/main" id="{63F454F7-3CE1-6102-769D-90CC2615F864}"/>
                </a:ext>
              </a:extLst>
            </p:cNvPr>
            <p:cNvSpPr/>
            <p:nvPr/>
          </p:nvSpPr>
          <p:spPr>
            <a:xfrm>
              <a:off x="6272400" y="793742"/>
              <a:ext cx="5508988" cy="2635258"/>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Graphic 6" descr="Wheelchair with solid fill">
              <a:extLst>
                <a:ext uri="{FF2B5EF4-FFF2-40B4-BE49-F238E27FC236}">
                  <a16:creationId xmlns:a16="http://schemas.microsoft.com/office/drawing/2014/main" id="{F4589C6E-3887-9D72-345A-C47ADA96591E}"/>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9411899" y="1028799"/>
              <a:ext cx="1928402" cy="1928402"/>
            </a:xfrm>
            <a:prstGeom prst="rect">
              <a:avLst/>
            </a:prstGeom>
            <a:effectLst>
              <a:outerShdw blurRad="50800" dist="38100" dir="8100000" algn="tr" rotWithShape="0">
                <a:prstClr val="black">
                  <a:alpha val="40000"/>
                </a:prstClr>
              </a:outerShdw>
            </a:effectLst>
          </p:spPr>
        </p:pic>
        <p:sp>
          <p:nvSpPr>
            <p:cNvPr id="21" name="TextBox 20">
              <a:extLst>
                <a:ext uri="{FF2B5EF4-FFF2-40B4-BE49-F238E27FC236}">
                  <a16:creationId xmlns:a16="http://schemas.microsoft.com/office/drawing/2014/main" id="{BE69099D-452A-1283-2C10-C640B4FB7A5A}"/>
                </a:ext>
              </a:extLst>
            </p:cNvPr>
            <p:cNvSpPr txBox="1"/>
            <p:nvPr/>
          </p:nvSpPr>
          <p:spPr>
            <a:xfrm>
              <a:off x="6687913" y="925876"/>
              <a:ext cx="3083985" cy="86177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5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w</a:t>
              </a:r>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eaknesses</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93397E82-1208-3789-EDFF-91BD1D94DCB6}"/>
                </a:ext>
              </a:extLst>
            </p:cNvPr>
            <p:cNvSpPr txBox="1"/>
            <p:nvPr/>
          </p:nvSpPr>
          <p:spPr>
            <a:xfrm>
              <a:off x="6695781" y="1787650"/>
              <a:ext cx="3083985" cy="1384995"/>
            </a:xfrm>
            <a:prstGeom prst="rect">
              <a:avLst/>
            </a:prstGeom>
            <a:noFill/>
            <a:effectLst>
              <a:outerShdw blurRad="50800" dist="38100" dir="8100000" algn="tr" rotWithShape="0">
                <a:prstClr val="black">
                  <a:alpha val="40000"/>
                </a:prstClr>
              </a:outerShdw>
            </a:effectLst>
          </p:spPr>
          <p:txBody>
            <a:bodyPr wrap="square" rtlCol="0">
              <a:spAutoFit/>
            </a:bodyPr>
            <a:lstStyle/>
            <a:p>
              <a:pPr marL="285750" indent="-285750">
                <a:buFont typeface="Arial" panose="020B0604020202020204" pitchFamily="34" charset="0"/>
                <a:buChar char="•"/>
              </a:pP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Low initial Brand Awareness.</a:t>
              </a:r>
            </a:p>
            <a:p>
              <a:pPr marL="285750" indent="-285750">
                <a:buFont typeface="Arial" panose="020B0604020202020204" pitchFamily="34" charset="0"/>
                <a:buChar char="•"/>
              </a:pP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Limited/low Startup capital.</a:t>
              </a:r>
            </a:p>
            <a:p>
              <a:pPr marL="285750" indent="-285750">
                <a:buFont typeface="Arial" panose="020B0604020202020204" pitchFamily="34" charset="0"/>
                <a:buChar char="•"/>
              </a:pPr>
              <a:endPar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Actions </a:t>
              </a: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We use survey data to build trust and events to increase visibility.</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35" name="Group 34">
            <a:extLst>
              <a:ext uri="{FF2B5EF4-FFF2-40B4-BE49-F238E27FC236}">
                <a16:creationId xmlns:a16="http://schemas.microsoft.com/office/drawing/2014/main" id="{0FE5B05D-B7F7-9778-A43B-C9EBC8F12DD0}"/>
              </a:ext>
            </a:extLst>
          </p:cNvPr>
          <p:cNvGrpSpPr/>
          <p:nvPr/>
        </p:nvGrpSpPr>
        <p:grpSpPr>
          <a:xfrm>
            <a:off x="6272400" y="3760598"/>
            <a:ext cx="5508988" cy="2635258"/>
            <a:chOff x="6272400" y="3760598"/>
            <a:chExt cx="5508988" cy="2635258"/>
          </a:xfrm>
        </p:grpSpPr>
        <p:sp>
          <p:nvSpPr>
            <p:cNvPr id="23" name="Rectangle: Rounded Corners 22">
              <a:extLst>
                <a:ext uri="{FF2B5EF4-FFF2-40B4-BE49-F238E27FC236}">
                  <a16:creationId xmlns:a16="http://schemas.microsoft.com/office/drawing/2014/main" id="{89F08F31-0B25-396F-B0AC-4285EE572180}"/>
                </a:ext>
              </a:extLst>
            </p:cNvPr>
            <p:cNvSpPr/>
            <p:nvPr/>
          </p:nvSpPr>
          <p:spPr>
            <a:xfrm>
              <a:off x="6272400" y="3760598"/>
              <a:ext cx="5508988" cy="2635258"/>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Graphic 6" descr="High voltage with solid fill">
              <a:extLst>
                <a:ext uri="{FF2B5EF4-FFF2-40B4-BE49-F238E27FC236}">
                  <a16:creationId xmlns:a16="http://schemas.microsoft.com/office/drawing/2014/main" id="{FBAD5839-E632-CF5D-E61A-E6B337E5B874}"/>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9411899" y="3995655"/>
              <a:ext cx="1928402" cy="1928402"/>
            </a:xfrm>
            <a:prstGeom prst="rect">
              <a:avLst/>
            </a:prstGeom>
            <a:effectLst>
              <a:outerShdw blurRad="50800" dist="38100" dir="8100000" algn="tr" rotWithShape="0">
                <a:prstClr val="black">
                  <a:alpha val="40000"/>
                </a:prstClr>
              </a:outerShdw>
            </a:effectLst>
          </p:spPr>
        </p:pic>
        <p:sp>
          <p:nvSpPr>
            <p:cNvPr id="25" name="TextBox 24">
              <a:extLst>
                <a:ext uri="{FF2B5EF4-FFF2-40B4-BE49-F238E27FC236}">
                  <a16:creationId xmlns:a16="http://schemas.microsoft.com/office/drawing/2014/main" id="{11B6D530-36C0-FD99-25EA-A9F3A73D9749}"/>
                </a:ext>
              </a:extLst>
            </p:cNvPr>
            <p:cNvSpPr txBox="1"/>
            <p:nvPr/>
          </p:nvSpPr>
          <p:spPr>
            <a:xfrm>
              <a:off x="6687913" y="3892732"/>
              <a:ext cx="3382334" cy="86177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5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T</a:t>
              </a:r>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hreats and Mitigation</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7BA9C415-D10B-E2ED-5FED-937A4795E8C1}"/>
                </a:ext>
              </a:extLst>
            </p:cNvPr>
            <p:cNvSpPr txBox="1"/>
            <p:nvPr/>
          </p:nvSpPr>
          <p:spPr>
            <a:xfrm>
              <a:off x="6695780" y="4754506"/>
              <a:ext cx="3457869" cy="1169551"/>
            </a:xfrm>
            <a:prstGeom prst="rect">
              <a:avLst/>
            </a:prstGeom>
            <a:noFill/>
            <a:effectLst>
              <a:outerShdw blurRad="50800" dist="38100" dir="8100000" algn="tr" rotWithShape="0">
                <a:prstClr val="black">
                  <a:alpha val="40000"/>
                </a:prstClr>
              </a:outerShdw>
            </a:effectLst>
          </p:spPr>
          <p:txBody>
            <a:bodyPr wrap="square" rtlCol="0">
              <a:spAutoFit/>
            </a:bodyPr>
            <a:lstStyle/>
            <a:p>
              <a:pPr marL="285750" indent="-285750">
                <a:buFont typeface="Arial" panose="020B0604020202020204" pitchFamily="34" charset="0"/>
                <a:buChar char="•"/>
              </a:pP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High competition (Waterdrop, Britvic).</a:t>
              </a:r>
            </a:p>
            <a:p>
              <a:pPr marL="285750" indent="-285750">
                <a:buFont typeface="Arial" panose="020B0604020202020204" pitchFamily="34" charset="0"/>
                <a:buChar char="•"/>
              </a:pP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Unstable Economy.</a:t>
              </a:r>
            </a:p>
            <a:p>
              <a:pPr marL="285750" indent="-285750">
                <a:buFont typeface="Arial" panose="020B0604020202020204" pitchFamily="34" charset="0"/>
                <a:buChar char="•"/>
              </a:pPr>
              <a:endPar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Actions </a:t>
              </a: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 B2B partnerships and consider future investments.</a:t>
              </a:r>
            </a:p>
          </p:txBody>
        </p:sp>
      </p:grpSp>
      <p:grpSp>
        <p:nvGrpSpPr>
          <p:cNvPr id="34" name="Group 33">
            <a:extLst>
              <a:ext uri="{FF2B5EF4-FFF2-40B4-BE49-F238E27FC236}">
                <a16:creationId xmlns:a16="http://schemas.microsoft.com/office/drawing/2014/main" id="{30358FCF-0D2C-F0FA-2DF5-C41862613419}"/>
              </a:ext>
            </a:extLst>
          </p:cNvPr>
          <p:cNvGrpSpPr/>
          <p:nvPr/>
        </p:nvGrpSpPr>
        <p:grpSpPr>
          <a:xfrm>
            <a:off x="410612" y="3760598"/>
            <a:ext cx="5508988" cy="2635258"/>
            <a:chOff x="410612" y="3760598"/>
            <a:chExt cx="5508988" cy="2635258"/>
          </a:xfrm>
        </p:grpSpPr>
        <p:sp>
          <p:nvSpPr>
            <p:cNvPr id="27" name="Rectangle: Rounded Corners 26">
              <a:extLst>
                <a:ext uri="{FF2B5EF4-FFF2-40B4-BE49-F238E27FC236}">
                  <a16:creationId xmlns:a16="http://schemas.microsoft.com/office/drawing/2014/main" id="{75FD210A-9ED8-41B5-8CB2-8FD2C88F9FE7}"/>
                </a:ext>
              </a:extLst>
            </p:cNvPr>
            <p:cNvSpPr/>
            <p:nvPr/>
          </p:nvSpPr>
          <p:spPr>
            <a:xfrm>
              <a:off x="410612" y="3760598"/>
              <a:ext cx="5508988" cy="2635258"/>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Graphic 6" descr="Handprint with solid fill">
              <a:extLst>
                <a:ext uri="{FF2B5EF4-FFF2-40B4-BE49-F238E27FC236}">
                  <a16:creationId xmlns:a16="http://schemas.microsoft.com/office/drawing/2014/main" id="{8FDEE97C-B70F-2B89-3EF1-9B6F7765C248}"/>
                </a:ext>
              </a:extLst>
            </p:cNvPr>
            <p:cNvPicPr>
              <a:picLocks noChangeAspect="1"/>
            </p:cNvPicPr>
            <p:nvPr/>
          </p:nvPicPr>
          <p:blipFill>
            <a:blip r:embed="rId12">
              <a:extLst>
                <a:ext uri="{96DAC541-7B7A-43D3-8B79-37D633B846F1}">
                  <asvg:svgBlip xmlns:asvg="http://schemas.microsoft.com/office/drawing/2016/SVG/main" r:embed="rId13"/>
                </a:ext>
              </a:extLst>
            </a:blip>
            <a:srcRect/>
            <a:stretch/>
          </p:blipFill>
          <p:spPr>
            <a:xfrm>
              <a:off x="3550111" y="3995655"/>
              <a:ext cx="1928402" cy="1928402"/>
            </a:xfrm>
            <a:prstGeom prst="rect">
              <a:avLst/>
            </a:prstGeom>
            <a:effectLst>
              <a:outerShdw blurRad="50800" dist="38100" dir="8100000" algn="tr" rotWithShape="0">
                <a:prstClr val="black">
                  <a:alpha val="40000"/>
                </a:prstClr>
              </a:outerShdw>
            </a:effectLst>
          </p:spPr>
        </p:pic>
        <p:sp>
          <p:nvSpPr>
            <p:cNvPr id="29" name="TextBox 28">
              <a:extLst>
                <a:ext uri="{FF2B5EF4-FFF2-40B4-BE49-F238E27FC236}">
                  <a16:creationId xmlns:a16="http://schemas.microsoft.com/office/drawing/2014/main" id="{52FC9A48-D16F-4325-6742-1C4DDBB6337F}"/>
                </a:ext>
              </a:extLst>
            </p:cNvPr>
            <p:cNvSpPr txBox="1"/>
            <p:nvPr/>
          </p:nvSpPr>
          <p:spPr>
            <a:xfrm>
              <a:off x="826125" y="3892732"/>
              <a:ext cx="3083985" cy="86177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5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O</a:t>
              </a:r>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pportunities</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3F5EE278-E1B5-95AB-40B3-5F7DD9E30519}"/>
                </a:ext>
              </a:extLst>
            </p:cNvPr>
            <p:cNvSpPr txBox="1"/>
            <p:nvPr/>
          </p:nvSpPr>
          <p:spPr>
            <a:xfrm>
              <a:off x="833993" y="4754506"/>
              <a:ext cx="3083985" cy="738664"/>
            </a:xfrm>
            <a:prstGeom prst="rect">
              <a:avLst/>
            </a:prstGeom>
            <a:noFill/>
            <a:effectLst>
              <a:outerShdw blurRad="50800" dist="38100" dir="8100000" algn="tr" rotWithShape="0">
                <a:prstClr val="black">
                  <a:alpha val="40000"/>
                </a:prstClr>
              </a:outerShdw>
            </a:effectLst>
          </p:spPr>
          <p:txBody>
            <a:bodyPr wrap="square" rtlCol="0">
              <a:spAutoFit/>
            </a:bodyPr>
            <a:lstStyle/>
            <a:p>
              <a:pPr marL="285750" indent="-285750">
                <a:buFont typeface="Arial" panose="020B0604020202020204" pitchFamily="34" charset="0"/>
                <a:buChar char="•"/>
              </a:pP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Growing market (8.33% year).</a:t>
              </a:r>
            </a:p>
            <a:p>
              <a:pPr marL="285750" indent="-285750">
                <a:buFont typeface="Arial" panose="020B0604020202020204" pitchFamily="34" charset="0"/>
                <a:buChar char="•"/>
              </a:pP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High Deman.</a:t>
              </a:r>
            </a:p>
            <a:p>
              <a:pPr marL="285750" indent="-285750">
                <a:buFont typeface="Arial" panose="020B0604020202020204" pitchFamily="34" charset="0"/>
                <a:buChar char="•"/>
              </a:pPr>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B2B vending machine channels.</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414929469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500" fill="hold"/>
                                        <p:tgtEl>
                                          <p:spTgt spid="31"/>
                                        </p:tgtEl>
                                        <p:attrNameLst>
                                          <p:attrName>ppt_x</p:attrName>
                                        </p:attrNameLst>
                                      </p:cBhvr>
                                      <p:tavLst>
                                        <p:tav tm="0">
                                          <p:val>
                                            <p:strVal val="#ppt_x"/>
                                          </p:val>
                                        </p:tav>
                                        <p:tav tm="100000">
                                          <p:val>
                                            <p:strVal val="#ppt_x"/>
                                          </p:val>
                                        </p:tav>
                                      </p:tavLst>
                                    </p:anim>
                                    <p:anim calcmode="lin" valueType="num">
                                      <p:cBhvr additive="base">
                                        <p:cTn id="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2"/>
                                        </p:tgtEl>
                                        <p:attrNameLst>
                                          <p:attrName>style.visibility</p:attrName>
                                        </p:attrNameLst>
                                      </p:cBhvr>
                                      <p:to>
                                        <p:strVal val="visible"/>
                                      </p:to>
                                    </p:set>
                                    <p:anim calcmode="lin" valueType="num">
                                      <p:cBhvr additive="base">
                                        <p:cTn id="13" dur="500" fill="hold"/>
                                        <p:tgtEl>
                                          <p:spTgt spid="32"/>
                                        </p:tgtEl>
                                        <p:attrNameLst>
                                          <p:attrName>ppt_x</p:attrName>
                                        </p:attrNameLst>
                                      </p:cBhvr>
                                      <p:tavLst>
                                        <p:tav tm="0">
                                          <p:val>
                                            <p:strVal val="#ppt_x"/>
                                          </p:val>
                                        </p:tav>
                                        <p:tav tm="100000">
                                          <p:val>
                                            <p:strVal val="#ppt_x"/>
                                          </p:val>
                                        </p:tav>
                                      </p:tavLst>
                                    </p:anim>
                                    <p:anim calcmode="lin" valueType="num">
                                      <p:cBhvr additive="base">
                                        <p:cTn id="14"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4"/>
                                        </p:tgtEl>
                                        <p:attrNameLst>
                                          <p:attrName>style.visibility</p:attrName>
                                        </p:attrNameLst>
                                      </p:cBhvr>
                                      <p:to>
                                        <p:strVal val="visible"/>
                                      </p:to>
                                    </p:set>
                                    <p:animEffect transition="in" filter="fade">
                                      <p:cBhvr>
                                        <p:cTn id="19" dur="1000"/>
                                        <p:tgtEl>
                                          <p:spTgt spid="34"/>
                                        </p:tgtEl>
                                      </p:cBhvr>
                                    </p:animEffect>
                                    <p:anim calcmode="lin" valueType="num">
                                      <p:cBhvr>
                                        <p:cTn id="20" dur="1000" fill="hold"/>
                                        <p:tgtEl>
                                          <p:spTgt spid="34"/>
                                        </p:tgtEl>
                                        <p:attrNameLst>
                                          <p:attrName>ppt_x</p:attrName>
                                        </p:attrNameLst>
                                      </p:cBhvr>
                                      <p:tavLst>
                                        <p:tav tm="0">
                                          <p:val>
                                            <p:strVal val="#ppt_x"/>
                                          </p:val>
                                        </p:tav>
                                        <p:tav tm="100000">
                                          <p:val>
                                            <p:strVal val="#ppt_x"/>
                                          </p:val>
                                        </p:tav>
                                      </p:tavLst>
                                    </p:anim>
                                    <p:anim calcmode="lin" valueType="num">
                                      <p:cBhvr>
                                        <p:cTn id="21"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5"/>
                                        </p:tgtEl>
                                        <p:attrNameLst>
                                          <p:attrName>style.visibility</p:attrName>
                                        </p:attrNameLst>
                                      </p:cBhvr>
                                      <p:to>
                                        <p:strVal val="visible"/>
                                      </p:to>
                                    </p:set>
                                    <p:anim calcmode="lin" valueType="num">
                                      <p:cBhvr additive="base">
                                        <p:cTn id="26" dur="500" fill="hold"/>
                                        <p:tgtEl>
                                          <p:spTgt spid="35"/>
                                        </p:tgtEl>
                                        <p:attrNameLst>
                                          <p:attrName>ppt_x</p:attrName>
                                        </p:attrNameLst>
                                      </p:cBhvr>
                                      <p:tavLst>
                                        <p:tav tm="0">
                                          <p:val>
                                            <p:strVal val="#ppt_x"/>
                                          </p:val>
                                        </p:tav>
                                        <p:tav tm="100000">
                                          <p:val>
                                            <p:strVal val="#ppt_x"/>
                                          </p:val>
                                        </p:tav>
                                      </p:tavLst>
                                    </p:anim>
                                    <p:anim calcmode="lin" valueType="num">
                                      <p:cBhvr additive="base">
                                        <p:cTn id="27"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2A24C2B-4A6B-8522-BE14-1AC66701A3A0}"/>
              </a:ext>
            </a:extLst>
          </p:cNvPr>
          <p:cNvSpPr txBox="1"/>
          <p:nvPr/>
        </p:nvSpPr>
        <p:spPr>
          <a:xfrm>
            <a:off x="2935623" y="1859340"/>
            <a:ext cx="6930271"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Marketing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E7C21FDB-EFD7-DC57-0B91-601C7EC41047}"/>
              </a:ext>
            </a:extLst>
          </p:cNvPr>
          <p:cNvSpPr txBox="1"/>
          <p:nvPr/>
        </p:nvSpPr>
        <p:spPr>
          <a:xfrm>
            <a:off x="3389712" y="3429000"/>
            <a:ext cx="6022094"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Strategy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E0181DA2-B05B-EDB8-3816-BC5F6A6B57B2}"/>
              </a:ext>
            </a:extLst>
          </p:cNvPr>
          <p:cNvCxnSpPr/>
          <p:nvPr/>
        </p:nvCxnSpPr>
        <p:spPr>
          <a:xfrm>
            <a:off x="227013" y="74534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7A191A4C-C20D-CF7F-ADCA-CADF314F1E7D}"/>
              </a:ext>
            </a:extLst>
          </p:cNvPr>
          <p:cNvGrpSpPr/>
          <p:nvPr/>
        </p:nvGrpSpPr>
        <p:grpSpPr>
          <a:xfrm>
            <a:off x="5736000" y="-692907"/>
            <a:ext cx="720000" cy="360000"/>
            <a:chOff x="3855916" y="3456233"/>
            <a:chExt cx="720000" cy="360000"/>
          </a:xfrm>
        </p:grpSpPr>
        <p:sp>
          <p:nvSpPr>
            <p:cNvPr id="8" name="Rectangle: Rounded Corners 7">
              <a:extLst>
                <a:ext uri="{FF2B5EF4-FFF2-40B4-BE49-F238E27FC236}">
                  <a16:creationId xmlns:a16="http://schemas.microsoft.com/office/drawing/2014/main" id="{14806A47-7665-ABFB-6403-46F3DDC6BD51}"/>
                </a:ext>
              </a:extLst>
            </p:cNvPr>
            <p:cNvSpPr/>
            <p:nvPr/>
          </p:nvSpPr>
          <p:spPr>
            <a:xfrm>
              <a:off x="3855916" y="3456233"/>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Marketing outline">
              <a:extLst>
                <a:ext uri="{FF2B5EF4-FFF2-40B4-BE49-F238E27FC236}">
                  <a16:creationId xmlns:a16="http://schemas.microsoft.com/office/drawing/2014/main" id="{5FF14947-4F6A-D2E5-7404-796871AE682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39516" y="3459833"/>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B9F678ED-B005-2488-33C6-51090EDDD4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7206395"/>
            <a:ext cx="1885504" cy="247099"/>
          </a:xfrm>
          <a:prstGeom prst="rect">
            <a:avLst/>
          </a:prstGeom>
        </p:spPr>
      </p:pic>
      <p:pic>
        <p:nvPicPr>
          <p:cNvPr id="2" name="Graphic 1" descr="Target with solid fill">
            <a:extLst>
              <a:ext uri="{FF2B5EF4-FFF2-40B4-BE49-F238E27FC236}">
                <a16:creationId xmlns:a16="http://schemas.microsoft.com/office/drawing/2014/main" id="{A8F21873-C872-397A-9832-770B649C99EB}"/>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2932176" y="0"/>
            <a:ext cx="7047648" cy="7047648"/>
          </a:xfrm>
          <a:prstGeom prst="rect">
            <a:avLst/>
          </a:prstGeom>
        </p:spPr>
      </p:pic>
    </p:spTree>
    <p:extLst>
      <p:ext uri="{BB962C8B-B14F-4D97-AF65-F5344CB8AC3E}">
        <p14:creationId xmlns:p14="http://schemas.microsoft.com/office/powerpoint/2010/main" val="558546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B6A2230-2266-E64A-3C75-6AA1A2FD809E}"/>
              </a:ext>
            </a:extLst>
          </p:cNvPr>
          <p:cNvSpPr txBox="1"/>
          <p:nvPr/>
        </p:nvSpPr>
        <p:spPr>
          <a:xfrm>
            <a:off x="227013" y="188913"/>
            <a:ext cx="1455402"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Marketing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F05A0E47-C4C5-2630-14CD-CDC9546F519A}"/>
              </a:ext>
            </a:extLst>
          </p:cNvPr>
          <p:cNvSpPr txBox="1"/>
          <p:nvPr/>
        </p:nvSpPr>
        <p:spPr>
          <a:xfrm>
            <a:off x="1595501" y="188913"/>
            <a:ext cx="1264679"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Strategy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EAED1745-A61D-B5BF-748B-B3B538620A13}"/>
              </a:ext>
            </a:extLst>
          </p:cNvPr>
          <p:cNvCxnSpPr/>
          <p:nvPr/>
        </p:nvCxnSpPr>
        <p:spPr>
          <a:xfrm>
            <a:off x="227013" y="5573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6325B8A5-FD54-8988-6F15-8280BD0D8637}"/>
              </a:ext>
            </a:extLst>
          </p:cNvPr>
          <p:cNvGrpSpPr/>
          <p:nvPr/>
        </p:nvGrpSpPr>
        <p:grpSpPr>
          <a:xfrm>
            <a:off x="5736000" y="101829"/>
            <a:ext cx="720000" cy="360000"/>
            <a:chOff x="3855916" y="3456233"/>
            <a:chExt cx="720000" cy="360000"/>
          </a:xfrm>
        </p:grpSpPr>
        <p:sp>
          <p:nvSpPr>
            <p:cNvPr id="8" name="Rectangle: Rounded Corners 7">
              <a:extLst>
                <a:ext uri="{FF2B5EF4-FFF2-40B4-BE49-F238E27FC236}">
                  <a16:creationId xmlns:a16="http://schemas.microsoft.com/office/drawing/2014/main" id="{35D4CE85-2041-31E7-5AAD-B090E89EA60A}"/>
                </a:ext>
              </a:extLst>
            </p:cNvPr>
            <p:cNvSpPr/>
            <p:nvPr/>
          </p:nvSpPr>
          <p:spPr>
            <a:xfrm>
              <a:off x="3855916" y="3456233"/>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Marketing outline">
              <a:extLst>
                <a:ext uri="{FF2B5EF4-FFF2-40B4-BE49-F238E27FC236}">
                  <a16:creationId xmlns:a16="http://schemas.microsoft.com/office/drawing/2014/main" id="{8753883A-4384-BD62-1106-312678FC833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39516" y="3459833"/>
              <a:ext cx="352800" cy="352800"/>
            </a:xfrm>
            <a:prstGeom prst="rect">
              <a:avLst/>
            </a:prstGeom>
            <a:effectLst>
              <a:outerShdw blurRad="50800" dist="38100" dir="8100000" algn="tr" rotWithShape="0">
                <a:prstClr val="black">
                  <a:alpha val="4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711BB7AD-1D4D-C822-9351-E14D3240A8D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256547"/>
            <a:ext cx="1885504" cy="247099"/>
          </a:xfrm>
          <a:prstGeom prst="rect">
            <a:avLst/>
          </a:prstGeom>
        </p:spPr>
      </p:pic>
      <p:grpSp>
        <p:nvGrpSpPr>
          <p:cNvPr id="16" name="Group 15">
            <a:extLst>
              <a:ext uri="{FF2B5EF4-FFF2-40B4-BE49-F238E27FC236}">
                <a16:creationId xmlns:a16="http://schemas.microsoft.com/office/drawing/2014/main" id="{5BD53254-9EDD-F821-86A8-2843FCAB9BDE}"/>
              </a:ext>
            </a:extLst>
          </p:cNvPr>
          <p:cNvGrpSpPr/>
          <p:nvPr/>
        </p:nvGrpSpPr>
        <p:grpSpPr>
          <a:xfrm>
            <a:off x="410612" y="3739189"/>
            <a:ext cx="5508988" cy="2635258"/>
            <a:chOff x="410612" y="3739189"/>
            <a:chExt cx="5508988" cy="2635258"/>
          </a:xfrm>
        </p:grpSpPr>
        <p:sp>
          <p:nvSpPr>
            <p:cNvPr id="40" name="Rectangle: Rounded Corners 39">
              <a:extLst>
                <a:ext uri="{FF2B5EF4-FFF2-40B4-BE49-F238E27FC236}">
                  <a16:creationId xmlns:a16="http://schemas.microsoft.com/office/drawing/2014/main" id="{7592F130-1768-A56E-7085-0421F28B67C9}"/>
                </a:ext>
              </a:extLst>
            </p:cNvPr>
            <p:cNvSpPr/>
            <p:nvPr/>
          </p:nvSpPr>
          <p:spPr>
            <a:xfrm>
              <a:off x="410612" y="3739189"/>
              <a:ext cx="5508988" cy="2635258"/>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1" name="Graphic 6" descr="User network with solid fill">
              <a:extLst>
                <a:ext uri="{FF2B5EF4-FFF2-40B4-BE49-F238E27FC236}">
                  <a16:creationId xmlns:a16="http://schemas.microsoft.com/office/drawing/2014/main" id="{50896A46-791C-05D1-0012-214D7EE4CCD9}"/>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875305" y="4030328"/>
              <a:ext cx="672571" cy="672571"/>
            </a:xfrm>
            <a:prstGeom prst="rect">
              <a:avLst/>
            </a:prstGeom>
            <a:effectLst>
              <a:outerShdw blurRad="50800" dist="38100" dir="8100000" algn="tr" rotWithShape="0">
                <a:prstClr val="black">
                  <a:alpha val="40000"/>
                </a:prstClr>
              </a:outerShdw>
            </a:effectLst>
          </p:spPr>
        </p:pic>
        <p:sp>
          <p:nvSpPr>
            <p:cNvPr id="42" name="TextBox 41">
              <a:extLst>
                <a:ext uri="{FF2B5EF4-FFF2-40B4-BE49-F238E27FC236}">
                  <a16:creationId xmlns:a16="http://schemas.microsoft.com/office/drawing/2014/main" id="{8F0A1E72-1018-DE0F-35DD-73C1EB079ED7}"/>
                </a:ext>
              </a:extLst>
            </p:cNvPr>
            <p:cNvSpPr txBox="1"/>
            <p:nvPr/>
          </p:nvSpPr>
          <p:spPr>
            <a:xfrm>
              <a:off x="826123" y="4597186"/>
              <a:ext cx="3083985" cy="40011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User engagement</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23EB1F40-2902-0EED-29CD-4F52E8036B09}"/>
                </a:ext>
              </a:extLst>
            </p:cNvPr>
            <p:cNvSpPr txBox="1"/>
            <p:nvPr/>
          </p:nvSpPr>
          <p:spPr>
            <a:xfrm>
              <a:off x="826124" y="5208818"/>
              <a:ext cx="3083985" cy="52322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UGC campaigns in exchange for video content and reviews. </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2" name="Group 1">
            <a:extLst>
              <a:ext uri="{FF2B5EF4-FFF2-40B4-BE49-F238E27FC236}">
                <a16:creationId xmlns:a16="http://schemas.microsoft.com/office/drawing/2014/main" id="{2A9844D3-1634-81DB-D112-56A931D309BC}"/>
              </a:ext>
            </a:extLst>
          </p:cNvPr>
          <p:cNvGrpSpPr/>
          <p:nvPr/>
        </p:nvGrpSpPr>
        <p:grpSpPr>
          <a:xfrm>
            <a:off x="410612" y="793742"/>
            <a:ext cx="5508988" cy="2635258"/>
            <a:chOff x="410612" y="793742"/>
            <a:chExt cx="5508988" cy="2635258"/>
          </a:xfrm>
        </p:grpSpPr>
        <p:sp>
          <p:nvSpPr>
            <p:cNvPr id="3" name="Rectangle: Rounded Corners 2">
              <a:extLst>
                <a:ext uri="{FF2B5EF4-FFF2-40B4-BE49-F238E27FC236}">
                  <a16:creationId xmlns:a16="http://schemas.microsoft.com/office/drawing/2014/main" id="{2F745FB3-6BC2-26A0-A531-BB16AE95DA6D}"/>
                </a:ext>
              </a:extLst>
            </p:cNvPr>
            <p:cNvSpPr/>
            <p:nvPr/>
          </p:nvSpPr>
          <p:spPr>
            <a:xfrm>
              <a:off x="410612" y="793742"/>
              <a:ext cx="5508988" cy="2635258"/>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Graphic 10" descr="Dollar">
              <a:extLst>
                <a:ext uri="{FF2B5EF4-FFF2-40B4-BE49-F238E27FC236}">
                  <a16:creationId xmlns:a16="http://schemas.microsoft.com/office/drawing/2014/main" id="{ED6E6480-C34A-F2C9-316C-A756B5DE322E}"/>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22930" y="1103931"/>
              <a:ext cx="672571" cy="672571"/>
            </a:xfrm>
            <a:prstGeom prst="rect">
              <a:avLst/>
            </a:prstGeom>
            <a:effectLst>
              <a:outerShdw blurRad="50800" dist="38100" dir="8100000" algn="tr" rotWithShape="0">
                <a:prstClr val="black">
                  <a:alpha val="40000"/>
                </a:prstClr>
              </a:outerShdw>
            </a:effectLst>
          </p:spPr>
        </p:pic>
        <p:sp>
          <p:nvSpPr>
            <p:cNvPr id="12" name="TextBox 11">
              <a:extLst>
                <a:ext uri="{FF2B5EF4-FFF2-40B4-BE49-F238E27FC236}">
                  <a16:creationId xmlns:a16="http://schemas.microsoft.com/office/drawing/2014/main" id="{875DA8A9-28C1-509D-1FB1-BDAA64047C1C}"/>
                </a:ext>
              </a:extLst>
            </p:cNvPr>
            <p:cNvSpPr txBox="1"/>
            <p:nvPr/>
          </p:nvSpPr>
          <p:spPr>
            <a:xfrm>
              <a:off x="826123" y="1651739"/>
              <a:ext cx="3083985" cy="40011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Budget</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A88047D8-3415-9734-1E2A-CA392F3E0B64}"/>
                </a:ext>
              </a:extLst>
            </p:cNvPr>
            <p:cNvSpPr txBox="1"/>
            <p:nvPr/>
          </p:nvSpPr>
          <p:spPr>
            <a:xfrm>
              <a:off x="826124" y="2263371"/>
              <a:ext cx="3083985" cy="73866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£1000 initial investment, fallowed by 3% ongoing revenue, to increase our online presence.</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18" name="Group 17">
            <a:extLst>
              <a:ext uri="{FF2B5EF4-FFF2-40B4-BE49-F238E27FC236}">
                <a16:creationId xmlns:a16="http://schemas.microsoft.com/office/drawing/2014/main" id="{C391B7E6-829C-D012-8D77-91AC50352E63}"/>
              </a:ext>
            </a:extLst>
          </p:cNvPr>
          <p:cNvGrpSpPr/>
          <p:nvPr/>
        </p:nvGrpSpPr>
        <p:grpSpPr>
          <a:xfrm>
            <a:off x="6272400" y="793742"/>
            <a:ext cx="5508988" cy="2635258"/>
            <a:chOff x="6272400" y="793742"/>
            <a:chExt cx="5508988" cy="2635258"/>
          </a:xfrm>
        </p:grpSpPr>
        <p:sp>
          <p:nvSpPr>
            <p:cNvPr id="32" name="Rectangle: Rounded Corners 31">
              <a:extLst>
                <a:ext uri="{FF2B5EF4-FFF2-40B4-BE49-F238E27FC236}">
                  <a16:creationId xmlns:a16="http://schemas.microsoft.com/office/drawing/2014/main" id="{00CE471D-156C-2EBB-6991-97C21D8D32E2}"/>
                </a:ext>
              </a:extLst>
            </p:cNvPr>
            <p:cNvSpPr/>
            <p:nvPr/>
          </p:nvSpPr>
          <p:spPr>
            <a:xfrm>
              <a:off x="6272400" y="793742"/>
              <a:ext cx="5508988" cy="2635258"/>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3" name="Graphic 32" descr="Megaphone">
              <a:extLst>
                <a:ext uri="{FF2B5EF4-FFF2-40B4-BE49-F238E27FC236}">
                  <a16:creationId xmlns:a16="http://schemas.microsoft.com/office/drawing/2014/main" id="{D68E712C-1DAC-CCA9-5567-7FB5F43A5A30}"/>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784718" y="1103931"/>
              <a:ext cx="672571" cy="672571"/>
            </a:xfrm>
            <a:prstGeom prst="rect">
              <a:avLst/>
            </a:prstGeom>
            <a:effectLst>
              <a:outerShdw blurRad="50800" dist="38100" dir="8100000" algn="tr" rotWithShape="0">
                <a:prstClr val="black">
                  <a:alpha val="40000"/>
                </a:prstClr>
              </a:outerShdw>
            </a:effectLst>
          </p:spPr>
        </p:pic>
        <p:sp>
          <p:nvSpPr>
            <p:cNvPr id="34" name="TextBox 33">
              <a:extLst>
                <a:ext uri="{FF2B5EF4-FFF2-40B4-BE49-F238E27FC236}">
                  <a16:creationId xmlns:a16="http://schemas.microsoft.com/office/drawing/2014/main" id="{2E9B4BE5-5AEC-70AE-9360-242956EE4EE0}"/>
                </a:ext>
              </a:extLst>
            </p:cNvPr>
            <p:cNvSpPr txBox="1"/>
            <p:nvPr/>
          </p:nvSpPr>
          <p:spPr>
            <a:xfrm>
              <a:off x="6687911" y="1651739"/>
              <a:ext cx="3083985" cy="40011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Launch Events</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09F8A854-D684-0B08-C4FA-E0939F8BD647}"/>
                </a:ext>
              </a:extLst>
            </p:cNvPr>
            <p:cNvSpPr txBox="1"/>
            <p:nvPr/>
          </p:nvSpPr>
          <p:spPr>
            <a:xfrm>
              <a:off x="6687912" y="2263371"/>
              <a:ext cx="3083985" cy="73866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Sampling events in Swansea, Cardiff and Newport , building mailing lists via discounts.</a:t>
              </a:r>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19" name="Group 18">
            <a:extLst>
              <a:ext uri="{FF2B5EF4-FFF2-40B4-BE49-F238E27FC236}">
                <a16:creationId xmlns:a16="http://schemas.microsoft.com/office/drawing/2014/main" id="{6BA218A0-0976-CE33-4A7E-C400CF1D79FA}"/>
              </a:ext>
            </a:extLst>
          </p:cNvPr>
          <p:cNvGrpSpPr/>
          <p:nvPr/>
        </p:nvGrpSpPr>
        <p:grpSpPr>
          <a:xfrm>
            <a:off x="6272400" y="3739189"/>
            <a:ext cx="6079750" cy="3060863"/>
            <a:chOff x="6272400" y="3739189"/>
            <a:chExt cx="6079750" cy="3060863"/>
          </a:xfrm>
        </p:grpSpPr>
        <p:sp>
          <p:nvSpPr>
            <p:cNvPr id="36" name="Rectangle: Rounded Corners 35">
              <a:extLst>
                <a:ext uri="{FF2B5EF4-FFF2-40B4-BE49-F238E27FC236}">
                  <a16:creationId xmlns:a16="http://schemas.microsoft.com/office/drawing/2014/main" id="{6ACFDFD9-116A-D8B3-D581-681AB13225D4}"/>
                </a:ext>
              </a:extLst>
            </p:cNvPr>
            <p:cNvSpPr/>
            <p:nvPr/>
          </p:nvSpPr>
          <p:spPr>
            <a:xfrm>
              <a:off x="6272400" y="3739189"/>
              <a:ext cx="5508988" cy="2635258"/>
            </a:xfrm>
            <a:prstGeom prst="roundRect">
              <a:avLst>
                <a:gd name="adj" fmla="val 4510"/>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7B6D1D7B-7A0F-B603-9848-7EA1CFEC45D1}"/>
                </a:ext>
              </a:extLst>
            </p:cNvPr>
            <p:cNvSpPr txBox="1"/>
            <p:nvPr/>
          </p:nvSpPr>
          <p:spPr>
            <a:xfrm>
              <a:off x="6687911" y="4597186"/>
              <a:ext cx="3083985" cy="400110"/>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Social media</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7E24EA7A-46F4-FE68-E824-DFDE8D499F66}"/>
                </a:ext>
              </a:extLst>
            </p:cNvPr>
            <p:cNvSpPr txBox="1"/>
            <p:nvPr/>
          </p:nvSpPr>
          <p:spPr>
            <a:xfrm>
              <a:off x="6687911" y="5206261"/>
              <a:ext cx="3083985" cy="738664"/>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Short format content / video.</a:t>
              </a:r>
            </a:p>
            <a:p>
              <a:r>
                <a:rPr lang="en-US"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Flyers and business cards.</a:t>
              </a:r>
            </a:p>
            <a:p>
              <a:endParaRPr lang="en-GB" sz="1400"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pic>
          <p:nvPicPr>
            <p:cNvPr id="45" name="Picture 44" descr="A logo of a camera&#10;&#10;AI-generated content may be incorrect.">
              <a:extLst>
                <a:ext uri="{FF2B5EF4-FFF2-40B4-BE49-F238E27FC236}">
                  <a16:creationId xmlns:a16="http://schemas.microsoft.com/office/drawing/2014/main" id="{801CBD28-B0B2-DE63-812B-2F5F250DFEC8}"/>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4781" b="92032" l="3200" r="93200">
                          <a14:foregroundMark x1="10800" y1="16335" x2="10800" y2="16335"/>
                          <a14:foregroundMark x1="11600" y1="15936" x2="38400" y2="7171"/>
                          <a14:foregroundMark x1="38400" y1="7171" x2="82400" y2="9960"/>
                          <a14:foregroundMark x1="88000" y1="19124" x2="93200" y2="72112"/>
                          <a14:foregroundMark x1="93200" y1="72112" x2="78400" y2="90837"/>
                          <a14:foregroundMark x1="78400" y1="90837" x2="75200" y2="90837"/>
                          <a14:foregroundMark x1="13200" y1="13546" x2="4800" y2="33068"/>
                          <a14:foregroundMark x1="4800" y1="33068" x2="9200" y2="77291"/>
                          <a14:foregroundMark x1="9200" y1="77291" x2="33200" y2="90040"/>
                          <a14:foregroundMark x1="33200" y1="90040" x2="72000" y2="92032"/>
                          <a14:foregroundMark x1="72000" y1="92032" x2="77600" y2="89243"/>
                          <a14:foregroundMark x1="8400" y1="27092" x2="8000" y2="52988"/>
                          <a14:foregroundMark x1="4800" y1="23904" x2="3200" y2="28685"/>
                          <a14:foregroundMark x1="42400" y1="6773" x2="55200" y2="4781"/>
                          <a14:foregroundMark x1="88400" y1="17928" x2="93200" y2="43028"/>
                          <a14:foregroundMark x1="24800" y1="35060" x2="58000" y2="23506"/>
                          <a14:foregroundMark x1="58000" y1="23506" x2="66400" y2="22709"/>
                          <a14:foregroundMark x1="66416" y1="34798" x2="74800" y2="44622"/>
                          <a14:foregroundMark x1="61200" y1="28685" x2="66011" y2="34323"/>
                          <a14:foregroundMark x1="76400" y1="44223" x2="78000" y2="24303"/>
                          <a14:foregroundMark x1="74935" y1="24442" x2="60400" y2="25100"/>
                          <a14:foregroundMark x1="78000" y1="24303" x2="74973" y2="24440"/>
                          <a14:foregroundMark x1="54800" y1="49402" x2="51600" y2="53785"/>
                          <a14:backgroundMark x1="5200" y1="4781" x2="4400" y2="5179"/>
                          <a14:backgroundMark x1="4000" y1="6375" x2="8800" y2="1594"/>
                          <a14:backgroundMark x1="70400" y1="29482" x2="71200" y2="29880"/>
                        </a14:backgroundRemoval>
                      </a14:imgEffect>
                    </a14:imgLayer>
                  </a14:imgProps>
                </a:ext>
                <a:ext uri="{28A0092B-C50C-407E-A947-70E740481C1C}">
                  <a14:useLocalDpi xmlns:a14="http://schemas.microsoft.com/office/drawing/2010/main" val="0"/>
                </a:ext>
              </a:extLst>
            </a:blip>
            <a:stretch>
              <a:fillRect/>
            </a:stretch>
          </p:blipFill>
          <p:spPr>
            <a:xfrm>
              <a:off x="7631957" y="3895186"/>
              <a:ext cx="681275" cy="684000"/>
            </a:xfrm>
            <a:prstGeom prst="rect">
              <a:avLst/>
            </a:prstGeom>
          </p:spPr>
        </p:pic>
        <p:pic>
          <p:nvPicPr>
            <p:cNvPr id="47" name="Picture 46" descr="A black circle with a white and blue logo">
              <a:extLst>
                <a:ext uri="{FF2B5EF4-FFF2-40B4-BE49-F238E27FC236}">
                  <a16:creationId xmlns:a16="http://schemas.microsoft.com/office/drawing/2014/main" id="{C939F8B1-5FF2-B1B1-2302-93EFB8381FFC}"/>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8451" b="92958" l="8850" r="89381">
                          <a14:foregroundMark x1="50885" y1="8451" x2="50885" y2="8451"/>
                          <a14:foregroundMark x1="55310" y1="89671" x2="55310" y2="89671"/>
                          <a14:foregroundMark x1="90265" y1="47418" x2="90265" y2="47418"/>
                          <a14:foregroundMark x1="8850" y1="49765" x2="8850" y2="49765"/>
                          <a14:foregroundMark x1="54425" y1="92958" x2="54425" y2="92958"/>
                        </a14:backgroundRemoval>
                      </a14:imgEffect>
                    </a14:imgLayer>
                  </a14:imgProps>
                </a:ext>
                <a:ext uri="{28A0092B-C50C-407E-A947-70E740481C1C}">
                  <a14:useLocalDpi xmlns:a14="http://schemas.microsoft.com/office/drawing/2010/main" val="0"/>
                </a:ext>
              </a:extLst>
            </a:blip>
            <a:stretch>
              <a:fillRect/>
            </a:stretch>
          </p:blipFill>
          <p:spPr>
            <a:xfrm>
              <a:off x="6739030" y="3877186"/>
              <a:ext cx="763946" cy="720000"/>
            </a:xfrm>
            <a:prstGeom prst="rect">
              <a:avLst/>
            </a:prstGeom>
          </p:spPr>
        </p:pic>
        <p:sp>
          <p:nvSpPr>
            <p:cNvPr id="48" name="TextBox 47">
              <a:extLst>
                <a:ext uri="{FF2B5EF4-FFF2-40B4-BE49-F238E27FC236}">
                  <a16:creationId xmlns:a16="http://schemas.microsoft.com/office/drawing/2014/main" id="{E6D50ADE-10CA-9DB1-F4EF-F4A1CB89F461}"/>
                </a:ext>
              </a:extLst>
            </p:cNvPr>
            <p:cNvSpPr txBox="1"/>
            <p:nvPr/>
          </p:nvSpPr>
          <p:spPr>
            <a:xfrm>
              <a:off x="10665511" y="6569220"/>
              <a:ext cx="1686639" cy="230832"/>
            </a:xfrm>
            <a:prstGeom prst="rect">
              <a:avLst/>
            </a:prstGeom>
            <a:noFill/>
          </p:spPr>
          <p:txBody>
            <a:bodyPr wrap="square" rtlCol="0">
              <a:spAutoFit/>
            </a:bodyPr>
            <a:lstStyle/>
            <a:p>
              <a:r>
                <a:rPr lang="en-GB" sz="900">
                  <a:solidFill>
                    <a:schemeClr val="bg1"/>
                  </a:solidFill>
                  <a:latin typeface="Arial" panose="020B0604020202020204" pitchFamily="34" charset="0"/>
                  <a:cs typeface="Arial" panose="020B0604020202020204" pitchFamily="34" charset="0"/>
                </a:rPr>
                <a:t>Lindstrom et al. (2024)</a:t>
              </a:r>
              <a:endParaRPr lang="en-GB" sz="900" dirty="0">
                <a:solidFill>
                  <a:schemeClr val="bg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80458869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additive="base">
                                        <p:cTn id="11" dur="500" fill="hold"/>
                                        <p:tgtEl>
                                          <p:spTgt spid="18"/>
                                        </p:tgtEl>
                                        <p:attrNameLst>
                                          <p:attrName>ppt_x</p:attrName>
                                        </p:attrNameLst>
                                      </p:cBhvr>
                                      <p:tavLst>
                                        <p:tav tm="0">
                                          <p:val>
                                            <p:strVal val="1+#ppt_w/2"/>
                                          </p:val>
                                        </p:tav>
                                        <p:tav tm="100000">
                                          <p:val>
                                            <p:strVal val="#ppt_x"/>
                                          </p:val>
                                        </p:tav>
                                      </p:tavLst>
                                    </p:anim>
                                    <p:anim calcmode="lin" valueType="num">
                                      <p:cBhvr additive="base">
                                        <p:cTn id="12"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 calcmode="lin" valueType="num">
                                      <p:cBhvr additive="base">
                                        <p:cTn id="17" dur="500" fill="hold"/>
                                        <p:tgtEl>
                                          <p:spTgt spid="16"/>
                                        </p:tgtEl>
                                        <p:attrNameLst>
                                          <p:attrName>ppt_x</p:attrName>
                                        </p:attrNameLst>
                                      </p:cBhvr>
                                      <p:tavLst>
                                        <p:tav tm="0">
                                          <p:val>
                                            <p:strVal val="0-#ppt_w/2"/>
                                          </p:val>
                                        </p:tav>
                                        <p:tav tm="100000">
                                          <p:val>
                                            <p:strVal val="#ppt_x"/>
                                          </p:val>
                                        </p:tav>
                                      </p:tavLst>
                                    </p:anim>
                                    <p:anim calcmode="lin" valueType="num">
                                      <p:cBhvr additive="base">
                                        <p:cTn id="18" dur="500" fill="hold"/>
                                        <p:tgtEl>
                                          <p:spTgt spid="16"/>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19"/>
                                        </p:tgtEl>
                                        <p:attrNameLst>
                                          <p:attrName>style.visibility</p:attrName>
                                        </p:attrNameLst>
                                      </p:cBhvr>
                                      <p:to>
                                        <p:strVal val="visible"/>
                                      </p:to>
                                    </p:set>
                                    <p:anim calcmode="lin" valueType="num">
                                      <p:cBhvr additive="base">
                                        <p:cTn id="21" dur="500" fill="hold"/>
                                        <p:tgtEl>
                                          <p:spTgt spid="19"/>
                                        </p:tgtEl>
                                        <p:attrNameLst>
                                          <p:attrName>ppt_x</p:attrName>
                                        </p:attrNameLst>
                                      </p:cBhvr>
                                      <p:tavLst>
                                        <p:tav tm="0">
                                          <p:val>
                                            <p:strVal val="1+#ppt_w/2"/>
                                          </p:val>
                                        </p:tav>
                                        <p:tav tm="100000">
                                          <p:val>
                                            <p:strVal val="#ppt_x"/>
                                          </p:val>
                                        </p:tav>
                                      </p:tavLst>
                                    </p:anim>
                                    <p:anim calcmode="lin" valueType="num">
                                      <p:cBhvr additive="base">
                                        <p:cTn id="22"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40000"/>
                <a:lumOff val="60000"/>
              </a:schemeClr>
            </a:gs>
            <a:gs pos="19000">
              <a:srgbClr val="0F68AF"/>
            </a:gs>
            <a:gs pos="74000">
              <a:srgbClr val="152E59"/>
            </a:gs>
          </a:gsLst>
          <a:path path="circle">
            <a:fillToRect l="100000" t="100000"/>
          </a:path>
          <a:tileRect r="-100000" b="-100000"/>
        </a:gradFill>
        <a:effectLst/>
      </p:bgPr>
    </p:bg>
    <p:spTree>
      <p:nvGrpSpPr>
        <p:cNvPr id="1" name=""/>
        <p:cNvGrpSpPr/>
        <p:nvPr/>
      </p:nvGrpSpPr>
      <p:grpSpPr>
        <a:xfrm>
          <a:off x="0" y="0"/>
          <a:ext cx="0" cy="0"/>
          <a:chOff x="0" y="0"/>
          <a:chExt cx="0" cy="0"/>
        </a:xfrm>
      </p:grpSpPr>
      <p:pic>
        <p:nvPicPr>
          <p:cNvPr id="5" name="Picture 4" descr="A group of different colored bags&#10;&#10;AI-generated content may be incorrect.">
            <a:extLst>
              <a:ext uri="{FF2B5EF4-FFF2-40B4-BE49-F238E27FC236}">
                <a16:creationId xmlns:a16="http://schemas.microsoft.com/office/drawing/2014/main" id="{7D70F1D3-E4BE-66D0-D1D9-B2EF898BA7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9863" y="4360493"/>
            <a:ext cx="1440000" cy="1800000"/>
          </a:xfrm>
          <a:prstGeom prst="rect">
            <a:avLst/>
          </a:prstGeom>
        </p:spPr>
      </p:pic>
      <p:pic>
        <p:nvPicPr>
          <p:cNvPr id="7" name="Picture 6" descr="A screenshot of a cell phone&#10;&#10;AI-generated content may be incorrect.">
            <a:extLst>
              <a:ext uri="{FF2B5EF4-FFF2-40B4-BE49-F238E27FC236}">
                <a16:creationId xmlns:a16="http://schemas.microsoft.com/office/drawing/2014/main" id="{DDB24B1F-67B6-C4F6-E5B2-66F2492EB6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9863" y="188913"/>
            <a:ext cx="1440000" cy="1800000"/>
          </a:xfrm>
          <a:prstGeom prst="rect">
            <a:avLst/>
          </a:prstGeom>
        </p:spPr>
      </p:pic>
      <p:pic>
        <p:nvPicPr>
          <p:cNvPr id="9" name="Picture 8" descr="A bottle of liquid and a bag of liquid&#10;&#10;AI-generated content may be incorrect.">
            <a:extLst>
              <a:ext uri="{FF2B5EF4-FFF2-40B4-BE49-F238E27FC236}">
                <a16:creationId xmlns:a16="http://schemas.microsoft.com/office/drawing/2014/main" id="{1C555005-3EBC-F525-997E-850D137D56D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9863" y="2274703"/>
            <a:ext cx="1440000" cy="1800000"/>
          </a:xfrm>
          <a:prstGeom prst="rect">
            <a:avLst/>
          </a:prstGeom>
        </p:spPr>
      </p:pic>
      <p:pic>
        <p:nvPicPr>
          <p:cNvPr id="11" name="Picture 10" descr="A hand putting a packet into a bag&#10;&#10;AI-generated content may be incorrect.">
            <a:extLst>
              <a:ext uri="{FF2B5EF4-FFF2-40B4-BE49-F238E27FC236}">
                <a16:creationId xmlns:a16="http://schemas.microsoft.com/office/drawing/2014/main" id="{984181B9-AAB5-5A06-3F81-C1388BC3D68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63921" y="2274703"/>
            <a:ext cx="1440000" cy="1800000"/>
          </a:xfrm>
          <a:prstGeom prst="rect">
            <a:avLst/>
          </a:prstGeom>
        </p:spPr>
      </p:pic>
      <p:pic>
        <p:nvPicPr>
          <p:cNvPr id="13" name="Picture 12" descr="A group of bags with green text">
            <a:extLst>
              <a:ext uri="{FF2B5EF4-FFF2-40B4-BE49-F238E27FC236}">
                <a16:creationId xmlns:a16="http://schemas.microsoft.com/office/drawing/2014/main" id="{EB74D830-C1A4-CC11-A165-FB8F23F7493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048697" y="188913"/>
            <a:ext cx="1440000" cy="1800000"/>
          </a:xfrm>
          <a:prstGeom prst="rect">
            <a:avLst/>
          </a:prstGeom>
        </p:spPr>
      </p:pic>
      <p:pic>
        <p:nvPicPr>
          <p:cNvPr id="15" name="Picture 14" descr="A group of icons on a black background&#10;&#10;AI-generated content may be incorrect.">
            <a:extLst>
              <a:ext uri="{FF2B5EF4-FFF2-40B4-BE49-F238E27FC236}">
                <a16:creationId xmlns:a16="http://schemas.microsoft.com/office/drawing/2014/main" id="{42A401C5-3D4D-EA2D-7D95-E7BF418E9D8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161051" y="2837680"/>
            <a:ext cx="3169920" cy="1828800"/>
          </a:xfrm>
          <a:prstGeom prst="rect">
            <a:avLst/>
          </a:prstGeom>
        </p:spPr>
      </p:pic>
      <p:pic>
        <p:nvPicPr>
          <p:cNvPr id="17" name="Picture 16" descr="A blue and white text on a black background">
            <a:extLst>
              <a:ext uri="{FF2B5EF4-FFF2-40B4-BE49-F238E27FC236}">
                <a16:creationId xmlns:a16="http://schemas.microsoft.com/office/drawing/2014/main" id="{536BA36B-B91D-24DC-711D-FABDDF90664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161051" y="397754"/>
            <a:ext cx="3184057" cy="1876949"/>
          </a:xfrm>
          <a:prstGeom prst="rect">
            <a:avLst/>
          </a:prstGeom>
        </p:spPr>
      </p:pic>
      <p:pic>
        <p:nvPicPr>
          <p:cNvPr id="18" name="video 2(short)">
            <a:hlinkClick r:id="" action="ppaction://media"/>
            <a:extLst>
              <a:ext uri="{FF2B5EF4-FFF2-40B4-BE49-F238E27FC236}">
                <a16:creationId xmlns:a16="http://schemas.microsoft.com/office/drawing/2014/main" id="{9EB45069-7E4F-04C5-2223-CF3AF9367AAB}"/>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7470021" y="0"/>
            <a:ext cx="4721979" cy="6858000"/>
          </a:xfrm>
          <a:prstGeom prst="rect">
            <a:avLst/>
          </a:prstGeom>
        </p:spPr>
      </p:pic>
    </p:spTree>
    <p:extLst>
      <p:ext uri="{BB962C8B-B14F-4D97-AF65-F5344CB8AC3E}">
        <p14:creationId xmlns:p14="http://schemas.microsoft.com/office/powerpoint/2010/main" val="1937548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900"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4242">
                <p:cTn id="7" repeatCount="indefinite"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7C480E-9116-A212-1F71-A8BBD84E0A4B}"/>
              </a:ext>
            </a:extLst>
          </p:cNvPr>
          <p:cNvSpPr txBox="1"/>
          <p:nvPr/>
        </p:nvSpPr>
        <p:spPr>
          <a:xfrm>
            <a:off x="3287045" y="1859340"/>
            <a:ext cx="6227427"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Branding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E65AD08B-BCF8-5902-AD38-E415B3930750}"/>
              </a:ext>
            </a:extLst>
          </p:cNvPr>
          <p:cNvSpPr txBox="1"/>
          <p:nvPr/>
        </p:nvSpPr>
        <p:spPr>
          <a:xfrm>
            <a:off x="3389712" y="3429000"/>
            <a:ext cx="6022094"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Strategy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F40E084C-6ACB-C09D-B20F-03B7B7DDDC9E}"/>
              </a:ext>
            </a:extLst>
          </p:cNvPr>
          <p:cNvCxnSpPr/>
          <p:nvPr/>
        </p:nvCxnSpPr>
        <p:spPr>
          <a:xfrm>
            <a:off x="227013" y="7214867"/>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ACE8BEE6-304A-629E-6C58-57C1F2732478}"/>
              </a:ext>
            </a:extLst>
          </p:cNvPr>
          <p:cNvGrpSpPr/>
          <p:nvPr/>
        </p:nvGrpSpPr>
        <p:grpSpPr>
          <a:xfrm>
            <a:off x="5736000" y="-716867"/>
            <a:ext cx="720000" cy="360000"/>
            <a:chOff x="1851484" y="3462430"/>
            <a:chExt cx="720000" cy="360000"/>
          </a:xfrm>
        </p:grpSpPr>
        <p:sp>
          <p:nvSpPr>
            <p:cNvPr id="8" name="Rectangle: Rounded Corners 7">
              <a:extLst>
                <a:ext uri="{FF2B5EF4-FFF2-40B4-BE49-F238E27FC236}">
                  <a16:creationId xmlns:a16="http://schemas.microsoft.com/office/drawing/2014/main" id="{A761093A-6866-0C59-9CB3-34CD36748452}"/>
                </a:ext>
              </a:extLst>
            </p:cNvPr>
            <p:cNvSpPr/>
            <p:nvPr/>
          </p:nvSpPr>
          <p:spPr>
            <a:xfrm>
              <a:off x="1851484" y="3462430"/>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Badge Tm outline">
              <a:extLst>
                <a:ext uri="{FF2B5EF4-FFF2-40B4-BE49-F238E27FC236}">
                  <a16:creationId xmlns:a16="http://schemas.microsoft.com/office/drawing/2014/main" id="{B5BC432E-FB5A-6EC4-C37B-EC2648F0FEB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35084" y="3466030"/>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1248A39B-323A-7E62-E8AF-F9F61C3FEF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7091317"/>
            <a:ext cx="1885504" cy="247099"/>
          </a:xfrm>
          <a:prstGeom prst="rect">
            <a:avLst/>
          </a:prstGeom>
        </p:spPr>
      </p:pic>
      <p:pic>
        <p:nvPicPr>
          <p:cNvPr id="2" name="Graphic 1" descr="Badge Tm outline">
            <a:extLst>
              <a:ext uri="{FF2B5EF4-FFF2-40B4-BE49-F238E27FC236}">
                <a16:creationId xmlns:a16="http://schemas.microsoft.com/office/drawing/2014/main" id="{928700BF-18EE-F42F-44EA-B656E1E72747}"/>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2932176" y="0"/>
            <a:ext cx="7047648" cy="7047648"/>
          </a:xfrm>
          <a:prstGeom prst="rect">
            <a:avLst/>
          </a:prstGeom>
        </p:spPr>
      </p:pic>
    </p:spTree>
    <p:extLst>
      <p:ext uri="{BB962C8B-B14F-4D97-AF65-F5344CB8AC3E}">
        <p14:creationId xmlns:p14="http://schemas.microsoft.com/office/powerpoint/2010/main" val="2250508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F0BC8DD-B0E8-A007-654E-4A0B2E6448E3}"/>
              </a:ext>
            </a:extLst>
          </p:cNvPr>
          <p:cNvSpPr txBox="1"/>
          <p:nvPr/>
        </p:nvSpPr>
        <p:spPr>
          <a:xfrm>
            <a:off x="227013" y="188913"/>
            <a:ext cx="1321169"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Branding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0361FD41-DB01-0E5C-2C5F-67A163F7F511}"/>
              </a:ext>
            </a:extLst>
          </p:cNvPr>
          <p:cNvSpPr txBox="1"/>
          <p:nvPr/>
        </p:nvSpPr>
        <p:spPr>
          <a:xfrm>
            <a:off x="1461363" y="188913"/>
            <a:ext cx="1277607"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Strategy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58CED70A-CF0D-D4F8-0F2B-C4468527747B}"/>
              </a:ext>
            </a:extLst>
          </p:cNvPr>
          <p:cNvCxnSpPr/>
          <p:nvPr/>
        </p:nvCxnSpPr>
        <p:spPr>
          <a:xfrm>
            <a:off x="227013" y="5573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95C1C50D-9BE7-2FF9-7E1B-AEF40A51D416}"/>
              </a:ext>
            </a:extLst>
          </p:cNvPr>
          <p:cNvGrpSpPr/>
          <p:nvPr/>
        </p:nvGrpSpPr>
        <p:grpSpPr>
          <a:xfrm>
            <a:off x="5736000" y="88908"/>
            <a:ext cx="720000" cy="360000"/>
            <a:chOff x="1851484" y="3462430"/>
            <a:chExt cx="720000" cy="360000"/>
          </a:xfrm>
        </p:grpSpPr>
        <p:sp>
          <p:nvSpPr>
            <p:cNvPr id="8" name="Rectangle: Rounded Corners 7">
              <a:extLst>
                <a:ext uri="{FF2B5EF4-FFF2-40B4-BE49-F238E27FC236}">
                  <a16:creationId xmlns:a16="http://schemas.microsoft.com/office/drawing/2014/main" id="{37537ECD-E31E-5515-FDE6-9FD8240420DB}"/>
                </a:ext>
              </a:extLst>
            </p:cNvPr>
            <p:cNvSpPr/>
            <p:nvPr/>
          </p:nvSpPr>
          <p:spPr>
            <a:xfrm>
              <a:off x="1851484" y="3462430"/>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Badge Tm outline">
              <a:extLst>
                <a:ext uri="{FF2B5EF4-FFF2-40B4-BE49-F238E27FC236}">
                  <a16:creationId xmlns:a16="http://schemas.microsoft.com/office/drawing/2014/main" id="{17FF9C4C-7A96-0BE3-46BB-165BF9A148F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35084" y="3466030"/>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41B60AAD-C051-43B1-2B9F-FEF84C7F72C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256547"/>
            <a:ext cx="1885504" cy="247099"/>
          </a:xfrm>
          <a:prstGeom prst="rect">
            <a:avLst/>
          </a:prstGeom>
        </p:spPr>
      </p:pic>
      <p:sp>
        <p:nvSpPr>
          <p:cNvPr id="2" name="TextBox 1">
            <a:extLst>
              <a:ext uri="{FF2B5EF4-FFF2-40B4-BE49-F238E27FC236}">
                <a16:creationId xmlns:a16="http://schemas.microsoft.com/office/drawing/2014/main" id="{4631AE26-41EE-DEBC-EE0C-9BA4D6633627}"/>
              </a:ext>
            </a:extLst>
          </p:cNvPr>
          <p:cNvSpPr txBox="1"/>
          <p:nvPr/>
        </p:nvSpPr>
        <p:spPr>
          <a:xfrm>
            <a:off x="227013" y="872127"/>
            <a:ext cx="11737975" cy="1446550"/>
          </a:xfrm>
          <a:prstGeom prst="rect">
            <a:avLst/>
          </a:prstGeom>
          <a:noFill/>
          <a:ln>
            <a:noFill/>
          </a:ln>
        </p:spPr>
        <p:txBody>
          <a:bodyPr wrap="square" rtlCol="0">
            <a:spAutoFit/>
          </a:bodyPr>
          <a:lstStyle/>
          <a:p>
            <a:pPr algn="ctr"/>
            <a:r>
              <a:rPr lang="en-US" sz="4400" dirty="0">
                <a:ln w="6350">
                  <a:solidFill>
                    <a:schemeClr val="bg1"/>
                  </a:solidFill>
                </a:ln>
                <a:gradFill>
                  <a:gsLst>
                    <a:gs pos="0">
                      <a:schemeClr val="accent1">
                        <a:lumMod val="40000"/>
                        <a:lumOff val="60000"/>
                      </a:schemeClr>
                    </a:gs>
                    <a:gs pos="97000">
                      <a:srgbClr val="0070C0"/>
                    </a:gs>
                    <a:gs pos="47000">
                      <a:srgbClr val="39C3E4"/>
                    </a:gs>
                  </a:gsLst>
                  <a:lin ang="5400000" scaled="1"/>
                </a:gradFill>
                <a:latin typeface="Eras Bold ITC" panose="020B0907030504020204" pitchFamily="34" charset="0"/>
              </a:rPr>
              <a:t>Making water worth drinking, without plastic waste or boring taste!</a:t>
            </a:r>
            <a:endParaRPr lang="en-GB" sz="4400" dirty="0">
              <a:ln w="6350">
                <a:solidFill>
                  <a:schemeClr val="bg1"/>
                </a:solidFill>
              </a:ln>
              <a:gradFill>
                <a:gsLst>
                  <a:gs pos="0">
                    <a:schemeClr val="accent1">
                      <a:lumMod val="40000"/>
                      <a:lumOff val="60000"/>
                    </a:schemeClr>
                  </a:gs>
                  <a:gs pos="97000">
                    <a:srgbClr val="0070C0"/>
                  </a:gs>
                  <a:gs pos="47000">
                    <a:srgbClr val="39C3E4"/>
                  </a:gs>
                </a:gsLst>
                <a:lin ang="5400000" scaled="1"/>
              </a:gradFill>
              <a:latin typeface="Eras Bold ITC" panose="020B0907030504020204" pitchFamily="34" charset="0"/>
            </a:endParaRPr>
          </a:p>
        </p:txBody>
      </p:sp>
      <p:sp>
        <p:nvSpPr>
          <p:cNvPr id="3" name="AutoShape 3">
            <a:extLst>
              <a:ext uri="{FF2B5EF4-FFF2-40B4-BE49-F238E27FC236}">
                <a16:creationId xmlns:a16="http://schemas.microsoft.com/office/drawing/2014/main" id="{B9326683-84DE-7528-BCBE-3DB837E2DF41}"/>
              </a:ext>
            </a:extLst>
          </p:cNvPr>
          <p:cNvSpPr/>
          <p:nvPr/>
        </p:nvSpPr>
        <p:spPr>
          <a:xfrm>
            <a:off x="2286000" y="2549403"/>
            <a:ext cx="7620000" cy="376237"/>
          </a:xfrm>
          <a:prstGeom prst="rect">
            <a:avLst/>
          </a:prstGeom>
          <a:noFill/>
          <a:ln w="12700" cap="flat" cmpd="sng">
            <a:noFill/>
            <a:prstDash val="solid"/>
            <a:round/>
          </a:ln>
        </p:spPr>
        <p:txBody>
          <a:bodyPr vert="horz" wrap="square" lIns="0" tIns="0" rIns="0" bIns="0" rtlCol="0" anchor="t" anchorCtr="0"/>
          <a:lstStyle/>
          <a:p>
            <a:pPr indent="0" algn="ctr">
              <a:lnSpc>
                <a:spcPct val="125000"/>
              </a:lnSpc>
            </a:pPr>
            <a:r>
              <a:rPr lang="en-US" sz="1400" b="0" i="0" u="none" strike="noStrike" dirty="0">
                <a:solidFill>
                  <a:schemeClr val="bg1"/>
                </a:solidFill>
                <a:effectLst>
                  <a:outerShdw blurRad="50800" dist="38100" dir="8100000" algn="tr" rotWithShape="0">
                    <a:prstClr val="black">
                      <a:alpha val="40000"/>
                    </a:prstClr>
                  </a:outerShdw>
                </a:effectLst>
                <a:latin typeface="Arial" panose="020B0604020202020204" pitchFamily="34" charset="0"/>
                <a:ea typeface="Inter"/>
                <a:cs typeface="Arial" panose="020B0604020202020204" pitchFamily="34" charset="0"/>
                <a:sym typeface="Inter"/>
              </a:rPr>
              <a:t>Simple, Healthy and Eco-Friendly Brand providing accessible solution for you to stay hydrated.</a:t>
            </a:r>
          </a:p>
        </p:txBody>
      </p:sp>
      <p:grpSp>
        <p:nvGrpSpPr>
          <p:cNvPr id="29" name="Group 28">
            <a:extLst>
              <a:ext uri="{FF2B5EF4-FFF2-40B4-BE49-F238E27FC236}">
                <a16:creationId xmlns:a16="http://schemas.microsoft.com/office/drawing/2014/main" id="{8F5520F7-31E0-CCB7-C7A5-BC2AC591D09C}"/>
              </a:ext>
            </a:extLst>
          </p:cNvPr>
          <p:cNvGrpSpPr/>
          <p:nvPr/>
        </p:nvGrpSpPr>
        <p:grpSpPr>
          <a:xfrm>
            <a:off x="1651000" y="3452066"/>
            <a:ext cx="2540000" cy="2540000"/>
            <a:chOff x="1651000" y="3452066"/>
            <a:chExt cx="2540000" cy="2540000"/>
          </a:xfrm>
        </p:grpSpPr>
        <p:sp>
          <p:nvSpPr>
            <p:cNvPr id="11" name="AutoShape 4">
              <a:extLst>
                <a:ext uri="{FF2B5EF4-FFF2-40B4-BE49-F238E27FC236}">
                  <a16:creationId xmlns:a16="http://schemas.microsoft.com/office/drawing/2014/main" id="{A9314A27-B672-429F-BFE7-4AE54B134F59}"/>
                </a:ext>
              </a:extLst>
            </p:cNvPr>
            <p:cNvSpPr/>
            <p:nvPr/>
          </p:nvSpPr>
          <p:spPr>
            <a:xfrm>
              <a:off x="1651000" y="3452066"/>
              <a:ext cx="2540000" cy="2540000"/>
            </a:xfrm>
            <a:prstGeom prst="ellipse">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b="1" dirty="0">
                <a:solidFill>
                  <a:schemeClr val="lt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pic>
          <p:nvPicPr>
            <p:cNvPr id="18" name="Graphic 17" descr="Tongue with solid fill">
              <a:extLst>
                <a:ext uri="{FF2B5EF4-FFF2-40B4-BE49-F238E27FC236}">
                  <a16:creationId xmlns:a16="http://schemas.microsoft.com/office/drawing/2014/main" id="{8A569A5F-969B-D22B-3004-245993BE7BD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51000" y="3608388"/>
              <a:ext cx="540000" cy="540000"/>
            </a:xfrm>
            <a:prstGeom prst="rect">
              <a:avLst/>
            </a:prstGeom>
            <a:effectLst>
              <a:outerShdw blurRad="50800" dist="38100" dir="8100000" algn="tr" rotWithShape="0">
                <a:prstClr val="black">
                  <a:alpha val="40000"/>
                </a:prstClr>
              </a:outerShdw>
            </a:effectLst>
          </p:spPr>
        </p:pic>
        <p:sp>
          <p:nvSpPr>
            <p:cNvPr id="21" name="TextBox 20">
              <a:extLst>
                <a:ext uri="{FF2B5EF4-FFF2-40B4-BE49-F238E27FC236}">
                  <a16:creationId xmlns:a16="http://schemas.microsoft.com/office/drawing/2014/main" id="{A4C100EB-0CCE-712E-3EEB-3C42306FC4E4}"/>
                </a:ext>
              </a:extLst>
            </p:cNvPr>
            <p:cNvSpPr txBox="1"/>
            <p:nvPr/>
          </p:nvSpPr>
          <p:spPr>
            <a:xfrm>
              <a:off x="2467629" y="4052836"/>
              <a:ext cx="901213" cy="400110"/>
            </a:xfrm>
            <a:prstGeom prst="rect">
              <a:avLst/>
            </a:prstGeom>
            <a:noFill/>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Taste</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8195C9C5-34DC-05D0-AACC-A1EEFDD5F64D}"/>
                </a:ext>
              </a:extLst>
            </p:cNvPr>
            <p:cNvSpPr txBox="1"/>
            <p:nvPr/>
          </p:nvSpPr>
          <p:spPr>
            <a:xfrm>
              <a:off x="1977123" y="4452946"/>
              <a:ext cx="1887754" cy="954107"/>
            </a:xfrm>
            <a:prstGeom prst="rect">
              <a:avLst/>
            </a:prstGeom>
            <a:noFill/>
          </p:spPr>
          <p:txBody>
            <a:bodyPr wrap="square" rtlCol="0">
              <a:spAutoFit/>
            </a:bodyPr>
            <a:lstStyle/>
            <a:p>
              <a:pPr algn="ct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Our natural formulas create a</a:t>
              </a:r>
            </a:p>
            <a:p>
              <a:pPr algn="ct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delightful hydration experience</a:t>
              </a:r>
              <a:endParaRPr lang="en-GB"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grpSp>
      <p:grpSp>
        <p:nvGrpSpPr>
          <p:cNvPr id="14" name="Group 13">
            <a:extLst>
              <a:ext uri="{FF2B5EF4-FFF2-40B4-BE49-F238E27FC236}">
                <a16:creationId xmlns:a16="http://schemas.microsoft.com/office/drawing/2014/main" id="{A6FCA245-888D-250B-5D21-A6187ADB1D0B}"/>
              </a:ext>
            </a:extLst>
          </p:cNvPr>
          <p:cNvGrpSpPr/>
          <p:nvPr/>
        </p:nvGrpSpPr>
        <p:grpSpPr>
          <a:xfrm>
            <a:off x="4826000" y="3445873"/>
            <a:ext cx="2540000" cy="2540000"/>
            <a:chOff x="4826000" y="3445873"/>
            <a:chExt cx="2540000" cy="2540000"/>
          </a:xfrm>
        </p:grpSpPr>
        <p:sp>
          <p:nvSpPr>
            <p:cNvPr id="12" name="AutoShape 5">
              <a:extLst>
                <a:ext uri="{FF2B5EF4-FFF2-40B4-BE49-F238E27FC236}">
                  <a16:creationId xmlns:a16="http://schemas.microsoft.com/office/drawing/2014/main" id="{E73704BE-47B1-B3D1-6106-4E9A126FCA2F}"/>
                </a:ext>
              </a:extLst>
            </p:cNvPr>
            <p:cNvSpPr/>
            <p:nvPr/>
          </p:nvSpPr>
          <p:spPr>
            <a:xfrm>
              <a:off x="4826000" y="3445873"/>
              <a:ext cx="2540000" cy="2540000"/>
            </a:xfrm>
            <a:prstGeom prst="ellipse">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solidFill>
                  <a:schemeClr val="lt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sym typeface="Inter"/>
              </a:endParaRPr>
            </a:p>
          </p:txBody>
        </p:sp>
        <p:pic>
          <p:nvPicPr>
            <p:cNvPr id="19" name="Graphic 18" descr="Takeaway with solid fill">
              <a:extLst>
                <a:ext uri="{FF2B5EF4-FFF2-40B4-BE49-F238E27FC236}">
                  <a16:creationId xmlns:a16="http://schemas.microsoft.com/office/drawing/2014/main" id="{CFF2003C-25E3-6FDA-5DEC-AF796071AB73}"/>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5826000" y="3554600"/>
              <a:ext cx="540000" cy="540000"/>
            </a:xfrm>
            <a:prstGeom prst="rect">
              <a:avLst/>
            </a:prstGeom>
            <a:effectLst>
              <a:outerShdw blurRad="50800" dist="38100" dir="8100000" algn="tr" rotWithShape="0">
                <a:prstClr val="black">
                  <a:alpha val="40000"/>
                </a:prstClr>
              </a:outerShdw>
            </a:effectLst>
          </p:spPr>
        </p:pic>
        <p:sp>
          <p:nvSpPr>
            <p:cNvPr id="22" name="TextBox 21">
              <a:extLst>
                <a:ext uri="{FF2B5EF4-FFF2-40B4-BE49-F238E27FC236}">
                  <a16:creationId xmlns:a16="http://schemas.microsoft.com/office/drawing/2014/main" id="{C428FF54-B367-0AC2-70B5-4B5E4643C76C}"/>
                </a:ext>
              </a:extLst>
            </p:cNvPr>
            <p:cNvSpPr txBox="1"/>
            <p:nvPr/>
          </p:nvSpPr>
          <p:spPr>
            <a:xfrm>
              <a:off x="5223007" y="4052836"/>
              <a:ext cx="1883662" cy="400110"/>
            </a:xfrm>
            <a:prstGeom prst="rect">
              <a:avLst/>
            </a:prstGeom>
            <a:noFill/>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Convenience</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13B84E95-F86F-4FE6-46E7-054DB88F0827}"/>
                </a:ext>
              </a:extLst>
            </p:cNvPr>
            <p:cNvSpPr txBox="1"/>
            <p:nvPr/>
          </p:nvSpPr>
          <p:spPr>
            <a:xfrm>
              <a:off x="5001469" y="4447234"/>
              <a:ext cx="2177373" cy="1169551"/>
            </a:xfrm>
            <a:prstGeom prst="rect">
              <a:avLst/>
            </a:prstGeom>
            <a:noFill/>
          </p:spPr>
          <p:txBody>
            <a:bodyPr wrap="square" rtlCol="0">
              <a:spAutoFit/>
            </a:bodyPr>
            <a:lstStyle/>
            <a:p>
              <a:pPr algn="ct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Transform ordinary water into a</a:t>
              </a:r>
            </a:p>
            <a:p>
              <a:pPr algn="ct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refreshing beverage instantly,</a:t>
              </a:r>
            </a:p>
            <a:p>
              <a:pPr algn="ct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wherever you are.</a:t>
              </a:r>
            </a:p>
          </p:txBody>
        </p:sp>
      </p:grpSp>
      <p:grpSp>
        <p:nvGrpSpPr>
          <p:cNvPr id="27" name="Group 26">
            <a:extLst>
              <a:ext uri="{FF2B5EF4-FFF2-40B4-BE49-F238E27FC236}">
                <a16:creationId xmlns:a16="http://schemas.microsoft.com/office/drawing/2014/main" id="{3AEA14DF-52B5-2029-B788-1FE929CFFA40}"/>
              </a:ext>
            </a:extLst>
          </p:cNvPr>
          <p:cNvGrpSpPr/>
          <p:nvPr/>
        </p:nvGrpSpPr>
        <p:grpSpPr>
          <a:xfrm>
            <a:off x="8001000" y="3429000"/>
            <a:ext cx="2540000" cy="2540000"/>
            <a:chOff x="8001000" y="3429000"/>
            <a:chExt cx="2540000" cy="2540000"/>
          </a:xfrm>
        </p:grpSpPr>
        <p:sp>
          <p:nvSpPr>
            <p:cNvPr id="13" name="AutoShape 6">
              <a:extLst>
                <a:ext uri="{FF2B5EF4-FFF2-40B4-BE49-F238E27FC236}">
                  <a16:creationId xmlns:a16="http://schemas.microsoft.com/office/drawing/2014/main" id="{6FF35A20-3BCC-16F0-776A-7CC5E06ED91A}"/>
                </a:ext>
              </a:extLst>
            </p:cNvPr>
            <p:cNvSpPr/>
            <p:nvPr/>
          </p:nvSpPr>
          <p:spPr>
            <a:xfrm>
              <a:off x="8001000" y="3429000"/>
              <a:ext cx="2540000" cy="2540000"/>
            </a:xfrm>
            <a:prstGeom prst="ellipse">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solidFill>
                  <a:schemeClr val="lt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sym typeface="Inter"/>
              </a:endParaRPr>
            </a:p>
          </p:txBody>
        </p:sp>
        <p:pic>
          <p:nvPicPr>
            <p:cNvPr id="20" name="Graphic 19" descr="Recycle Sign">
              <a:extLst>
                <a:ext uri="{FF2B5EF4-FFF2-40B4-BE49-F238E27FC236}">
                  <a16:creationId xmlns:a16="http://schemas.microsoft.com/office/drawing/2014/main" id="{CF4C7727-8A77-5096-1896-76640EBCB5A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001000" y="3581494"/>
              <a:ext cx="540000" cy="540000"/>
            </a:xfrm>
            <a:prstGeom prst="rect">
              <a:avLst/>
            </a:prstGeom>
            <a:effectLst>
              <a:outerShdw blurRad="50800" dist="38100" dir="8100000" algn="tr" rotWithShape="0">
                <a:prstClr val="black">
                  <a:alpha val="40000"/>
                </a:prstClr>
              </a:outerShdw>
            </a:effectLst>
          </p:spPr>
        </p:pic>
        <p:sp>
          <p:nvSpPr>
            <p:cNvPr id="23" name="TextBox 22">
              <a:extLst>
                <a:ext uri="{FF2B5EF4-FFF2-40B4-BE49-F238E27FC236}">
                  <a16:creationId xmlns:a16="http://schemas.microsoft.com/office/drawing/2014/main" id="{5A7395BE-24CD-3692-6929-3526A3FE0E3E}"/>
                </a:ext>
              </a:extLst>
            </p:cNvPr>
            <p:cNvSpPr txBox="1"/>
            <p:nvPr/>
          </p:nvSpPr>
          <p:spPr>
            <a:xfrm>
              <a:off x="8366000" y="4052836"/>
              <a:ext cx="1948330" cy="400110"/>
            </a:xfrm>
            <a:prstGeom prst="rect">
              <a:avLst/>
            </a:prstGeom>
            <a:noFill/>
          </p:spPr>
          <p:txBody>
            <a:bodyPr wrap="square" rtlCol="0">
              <a:spAutoFit/>
            </a:bodyPr>
            <a:lstStyle/>
            <a:p>
              <a:r>
                <a:rPr lang="en-US"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Eco - Friendly</a:t>
              </a:r>
              <a:endParaRPr lang="en-GB" sz="20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EF1A7884-5052-EE75-92CA-0A3734EDE707}"/>
                </a:ext>
              </a:extLst>
            </p:cNvPr>
            <p:cNvSpPr txBox="1"/>
            <p:nvPr/>
          </p:nvSpPr>
          <p:spPr>
            <a:xfrm>
              <a:off x="8198644" y="4447234"/>
              <a:ext cx="2144712" cy="1169551"/>
            </a:xfrm>
            <a:prstGeom prst="rect">
              <a:avLst/>
            </a:prstGeom>
            <a:noFill/>
          </p:spPr>
          <p:txBody>
            <a:bodyPr wrap="square" rtlCol="0">
              <a:spAutoFit/>
            </a:bodyPr>
            <a:lstStyle/>
            <a:p>
              <a:pPr algn="ct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Compostable packaging and</a:t>
              </a:r>
            </a:p>
            <a:p>
              <a:pPr algn="ct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natural ingredients, an alternative to plastic</a:t>
              </a:r>
            </a:p>
            <a:p>
              <a:pPr algn="ctr"/>
              <a:r>
                <a:rPr lang="en-US" sz="1400" b="1" dirty="0">
                  <a:solidFill>
                    <a:schemeClr val="bg1"/>
                  </a:solidFill>
                  <a:effectLst>
                    <a:outerShdw blurRad="50800" dist="38100" dir="8100000" algn="tr" rotWithShape="0">
                      <a:prstClr val="black">
                        <a:alpha val="40000"/>
                      </a:prstClr>
                    </a:outerShdw>
                  </a:effectLst>
                  <a:latin typeface="Arial" panose="020B0604020202020204" pitchFamily="34" charset="0"/>
                  <a:cs typeface="Arial" panose="020B0604020202020204" pitchFamily="34" charset="0"/>
                </a:rPr>
                <a:t>bottles.</a:t>
              </a:r>
            </a:p>
          </p:txBody>
        </p:sp>
      </p:grpSp>
    </p:spTree>
    <p:extLst>
      <p:ext uri="{BB962C8B-B14F-4D97-AF65-F5344CB8AC3E}">
        <p14:creationId xmlns:p14="http://schemas.microsoft.com/office/powerpoint/2010/main" val="24140788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
                                            <p:txEl>
                                              <p:pRg st="0" end="0"/>
                                            </p:txEl>
                                          </p:spTgt>
                                        </p:tgtEl>
                                        <p:attrNameLst>
                                          <p:attrName>ppt_h</p:attrName>
                                        </p:attrNameLst>
                                      </p:cBhvr>
                                      <p:tavLst>
                                        <p:tav tm="0">
                                          <p:val>
                                            <p:fltVal val="0"/>
                                          </p:val>
                                        </p:tav>
                                        <p:tav tm="100000">
                                          <p:val>
                                            <p:strVal val="#ppt_h"/>
                                          </p:val>
                                        </p:tav>
                                      </p:tavLst>
                                    </p:anim>
                                    <p:animEffect transition="in" filter="fade">
                                      <p:cBhvr>
                                        <p:cTn id="9" dur="1000"/>
                                        <p:tgtEl>
                                          <p:spTgt spid="2">
                                            <p:txEl>
                                              <p:pRg st="0" end="0"/>
                                            </p:txEl>
                                          </p:spTgt>
                                        </p:tgtEl>
                                      </p:cBhvr>
                                    </p:animEffect>
                                  </p:childTnLst>
                                </p:cTn>
                              </p:par>
                              <p:par>
                                <p:cTn id="10" presetID="10" presetClass="entr" presetSubtype="0" fill="hold" grpId="0" nodeType="withEffect">
                                  <p:stCondLst>
                                    <p:cond delay="100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fade">
                                      <p:cBhvr>
                                        <p:cTn id="17" dur="1000"/>
                                        <p:tgtEl>
                                          <p:spTgt spid="29"/>
                                        </p:tgtEl>
                                      </p:cBhvr>
                                    </p:animEffect>
                                    <p:anim calcmode="lin" valueType="num">
                                      <p:cBhvr>
                                        <p:cTn id="18" dur="1000" fill="hold"/>
                                        <p:tgtEl>
                                          <p:spTgt spid="29"/>
                                        </p:tgtEl>
                                        <p:attrNameLst>
                                          <p:attrName>ppt_x</p:attrName>
                                        </p:attrNameLst>
                                      </p:cBhvr>
                                      <p:tavLst>
                                        <p:tav tm="0">
                                          <p:val>
                                            <p:strVal val="#ppt_x"/>
                                          </p:val>
                                        </p:tav>
                                        <p:tav tm="100000">
                                          <p:val>
                                            <p:strVal val="#ppt_x"/>
                                          </p:val>
                                        </p:tav>
                                      </p:tavLst>
                                    </p:anim>
                                    <p:anim calcmode="lin" valueType="num">
                                      <p:cBhvr>
                                        <p:cTn id="19" dur="1000" fill="hold"/>
                                        <p:tgtEl>
                                          <p:spTgt spid="29"/>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1000"/>
                                        <p:tgtEl>
                                          <p:spTgt spid="27"/>
                                        </p:tgtEl>
                                      </p:cBhvr>
                                    </p:animEffect>
                                    <p:anim calcmode="lin" valueType="num">
                                      <p:cBhvr>
                                        <p:cTn id="23" dur="1000" fill="hold"/>
                                        <p:tgtEl>
                                          <p:spTgt spid="27"/>
                                        </p:tgtEl>
                                        <p:attrNameLst>
                                          <p:attrName>ppt_x</p:attrName>
                                        </p:attrNameLst>
                                      </p:cBhvr>
                                      <p:tavLst>
                                        <p:tav tm="0">
                                          <p:val>
                                            <p:strVal val="#ppt_x"/>
                                          </p:val>
                                        </p:tav>
                                        <p:tav tm="100000">
                                          <p:val>
                                            <p:strVal val="#ppt_x"/>
                                          </p:val>
                                        </p:tav>
                                      </p:tavLst>
                                    </p:anim>
                                    <p:anim calcmode="lin" valueType="num">
                                      <p:cBhvr>
                                        <p:cTn id="24" dur="1000" fill="hold"/>
                                        <p:tgtEl>
                                          <p:spTgt spid="27"/>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1000"/>
                                        <p:tgtEl>
                                          <p:spTgt spid="14"/>
                                        </p:tgtEl>
                                      </p:cBhvr>
                                    </p:animEffect>
                                    <p:anim calcmode="lin" valueType="num">
                                      <p:cBhvr>
                                        <p:cTn id="28" dur="1000" fill="hold"/>
                                        <p:tgtEl>
                                          <p:spTgt spid="14"/>
                                        </p:tgtEl>
                                        <p:attrNameLst>
                                          <p:attrName>ppt_x</p:attrName>
                                        </p:attrNameLst>
                                      </p:cBhvr>
                                      <p:tavLst>
                                        <p:tav tm="0">
                                          <p:val>
                                            <p:strVal val="#ppt_x"/>
                                          </p:val>
                                        </p:tav>
                                        <p:tav tm="100000">
                                          <p:val>
                                            <p:strVal val="#ppt_x"/>
                                          </p:val>
                                        </p:tav>
                                      </p:tavLst>
                                    </p:anim>
                                    <p:anim calcmode="lin" valueType="num">
                                      <p:cBhvr>
                                        <p:cTn id="2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C7FE14-6627-6EEA-A8FB-92AA2B182F8C}"/>
              </a:ext>
            </a:extLst>
          </p:cNvPr>
          <p:cNvSpPr txBox="1"/>
          <p:nvPr/>
        </p:nvSpPr>
        <p:spPr>
          <a:xfrm>
            <a:off x="2261143" y="1859340"/>
            <a:ext cx="7669713"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Investment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1CC88B2C-CDB0-B113-0854-5BDDF31E326C}"/>
              </a:ext>
            </a:extLst>
          </p:cNvPr>
          <p:cNvSpPr txBox="1"/>
          <p:nvPr/>
        </p:nvSpPr>
        <p:spPr>
          <a:xfrm>
            <a:off x="4277635" y="3429000"/>
            <a:ext cx="3636730" cy="1569660"/>
          </a:xfrm>
          <a:prstGeom prst="rect">
            <a:avLst/>
          </a:prstGeom>
          <a:noFill/>
        </p:spPr>
        <p:txBody>
          <a:bodyPr wrap="square" rtlCol="0">
            <a:spAutoFit/>
          </a:bodyPr>
          <a:lstStyle/>
          <a:p>
            <a:r>
              <a:rPr lang="en-US"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Offer </a:t>
            </a:r>
            <a:endParaRPr lang="en-GB" sz="9600"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89CAF013-074B-C5E9-2218-150915C930A1}"/>
              </a:ext>
            </a:extLst>
          </p:cNvPr>
          <p:cNvCxnSpPr/>
          <p:nvPr/>
        </p:nvCxnSpPr>
        <p:spPr>
          <a:xfrm>
            <a:off x="227013" y="735824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786A6C32-0408-F788-51E6-A05A4AFBFCDB}"/>
              </a:ext>
            </a:extLst>
          </p:cNvPr>
          <p:cNvGrpSpPr/>
          <p:nvPr/>
        </p:nvGrpSpPr>
        <p:grpSpPr>
          <a:xfrm>
            <a:off x="5736000" y="-860244"/>
            <a:ext cx="720000" cy="360000"/>
            <a:chOff x="650939" y="3583345"/>
            <a:chExt cx="720000" cy="360000"/>
          </a:xfrm>
        </p:grpSpPr>
        <p:sp>
          <p:nvSpPr>
            <p:cNvPr id="8" name="Rectangle: Rounded Corners 7">
              <a:extLst>
                <a:ext uri="{FF2B5EF4-FFF2-40B4-BE49-F238E27FC236}">
                  <a16:creationId xmlns:a16="http://schemas.microsoft.com/office/drawing/2014/main" id="{B5F5624F-6CC7-A2E7-0BB0-99543574766E}"/>
                </a:ext>
              </a:extLst>
            </p:cNvPr>
            <p:cNvSpPr/>
            <p:nvPr/>
          </p:nvSpPr>
          <p:spPr>
            <a:xfrm>
              <a:off x="650939" y="3583345"/>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Piggy Bank outline">
              <a:extLst>
                <a:ext uri="{FF2B5EF4-FFF2-40B4-BE49-F238E27FC236}">
                  <a16:creationId xmlns:a16="http://schemas.microsoft.com/office/drawing/2014/main" id="{30CB186C-2365-0294-B38D-998D495BFB5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4539" y="3586945"/>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895F8637-7FD3-5653-A38A-63D3CABDFA9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0247" y="7111145"/>
            <a:ext cx="1885504" cy="247099"/>
          </a:xfrm>
          <a:prstGeom prst="rect">
            <a:avLst/>
          </a:prstGeom>
        </p:spPr>
      </p:pic>
      <p:pic>
        <p:nvPicPr>
          <p:cNvPr id="2" name="Graphic 1" descr="Bank with solid fill">
            <a:extLst>
              <a:ext uri="{FF2B5EF4-FFF2-40B4-BE49-F238E27FC236}">
                <a16:creationId xmlns:a16="http://schemas.microsoft.com/office/drawing/2014/main" id="{787C9F30-01AA-4A10-CEA2-D4C72FDF82E2}"/>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2932176" y="0"/>
            <a:ext cx="7047648" cy="7047648"/>
          </a:xfrm>
          <a:prstGeom prst="rect">
            <a:avLst/>
          </a:prstGeom>
        </p:spPr>
      </p:pic>
    </p:spTree>
    <p:extLst>
      <p:ext uri="{BB962C8B-B14F-4D97-AF65-F5344CB8AC3E}">
        <p14:creationId xmlns:p14="http://schemas.microsoft.com/office/powerpoint/2010/main" val="1851298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D5EBD0-39FE-B529-31B1-5636D3A173FB}"/>
              </a:ext>
            </a:extLst>
          </p:cNvPr>
          <p:cNvSpPr txBox="1"/>
          <p:nvPr/>
        </p:nvSpPr>
        <p:spPr>
          <a:xfrm>
            <a:off x="227013" y="188913"/>
            <a:ext cx="1606006"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Investment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sp>
        <p:nvSpPr>
          <p:cNvPr id="5" name="TextBox 4">
            <a:extLst>
              <a:ext uri="{FF2B5EF4-FFF2-40B4-BE49-F238E27FC236}">
                <a16:creationId xmlns:a16="http://schemas.microsoft.com/office/drawing/2014/main" id="{8D09640B-E00E-53CC-EFFA-A21267383A83}"/>
              </a:ext>
            </a:extLst>
          </p:cNvPr>
          <p:cNvSpPr txBox="1"/>
          <p:nvPr/>
        </p:nvSpPr>
        <p:spPr>
          <a:xfrm>
            <a:off x="1748204" y="188913"/>
            <a:ext cx="820230" cy="369332"/>
          </a:xfrm>
          <a:prstGeom prst="rect">
            <a:avLst/>
          </a:prstGeom>
          <a:noFill/>
        </p:spPr>
        <p:txBody>
          <a:bodyPr wrap="square" rtlCol="0">
            <a:spAutoFit/>
          </a:bodyPr>
          <a:lstStyle/>
          <a:p>
            <a:r>
              <a:rPr lang="en-US"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rPr>
              <a:t>Offer </a:t>
            </a:r>
            <a:endParaRPr lang="en-GB" dirty="0">
              <a:gradFill>
                <a:gsLst>
                  <a:gs pos="25000">
                    <a:schemeClr val="bg1"/>
                  </a:gs>
                  <a:gs pos="97000">
                    <a:schemeClr val="accent1">
                      <a:lumMod val="45000"/>
                      <a:lumOff val="55000"/>
                    </a:schemeClr>
                  </a:gs>
                  <a:gs pos="100000">
                    <a:srgbClr val="8AE0F0"/>
                  </a:gs>
                </a:gsLst>
                <a:lin ang="5400000" scaled="1"/>
              </a:gradFill>
              <a:latin typeface="Arial Black" panose="020B0A04020102020204" pitchFamily="34" charset="0"/>
            </a:endParaRPr>
          </a:p>
        </p:txBody>
      </p:sp>
      <p:cxnSp>
        <p:nvCxnSpPr>
          <p:cNvPr id="6" name="Straight Connector 5">
            <a:extLst>
              <a:ext uri="{FF2B5EF4-FFF2-40B4-BE49-F238E27FC236}">
                <a16:creationId xmlns:a16="http://schemas.microsoft.com/office/drawing/2014/main" id="{A6FBA44D-54AB-5467-CBF0-FD97FD5AFDA5}"/>
              </a:ext>
            </a:extLst>
          </p:cNvPr>
          <p:cNvCxnSpPr/>
          <p:nvPr/>
        </p:nvCxnSpPr>
        <p:spPr>
          <a:xfrm>
            <a:off x="227013" y="557394"/>
            <a:ext cx="11737975" cy="0"/>
          </a:xfrm>
          <a:prstGeom prst="line">
            <a:avLst/>
          </a:prstGeom>
          <a:ln w="9525">
            <a:solidFill>
              <a:schemeClr val="bg1">
                <a:alpha val="50000"/>
              </a:schemeClr>
            </a:solidFill>
          </a:ln>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C64C958D-CA40-C6B7-A7B7-3D2A656959F8}"/>
              </a:ext>
            </a:extLst>
          </p:cNvPr>
          <p:cNvGrpSpPr/>
          <p:nvPr/>
        </p:nvGrpSpPr>
        <p:grpSpPr>
          <a:xfrm>
            <a:off x="5736000" y="197394"/>
            <a:ext cx="720000" cy="360000"/>
            <a:chOff x="650939" y="3583345"/>
            <a:chExt cx="720000" cy="360000"/>
          </a:xfrm>
        </p:grpSpPr>
        <p:sp>
          <p:nvSpPr>
            <p:cNvPr id="8" name="Rectangle: Rounded Corners 7">
              <a:extLst>
                <a:ext uri="{FF2B5EF4-FFF2-40B4-BE49-F238E27FC236}">
                  <a16:creationId xmlns:a16="http://schemas.microsoft.com/office/drawing/2014/main" id="{47C19395-B54F-09D4-CD99-41E2B576DB5C}"/>
                </a:ext>
              </a:extLst>
            </p:cNvPr>
            <p:cNvSpPr/>
            <p:nvPr/>
          </p:nvSpPr>
          <p:spPr>
            <a:xfrm>
              <a:off x="650939" y="3583345"/>
              <a:ext cx="720000" cy="360000"/>
            </a:xfrm>
            <a:prstGeom prst="roundRect">
              <a:avLst/>
            </a:prstGeom>
            <a:blipFill dpi="0" rotWithShape="0">
              <a:blip r:embed="rId2">
                <a:lum/>
              </a:blip>
              <a:srcRect/>
              <a:stretch>
                <a:fillRect l="-57778" t="-163221" r="-688889" b="-213029"/>
              </a:stretch>
            </a:blipFill>
            <a:ln w="6350">
              <a:solidFill>
                <a:schemeClr val="bg1"/>
              </a:solidFill>
            </a:ln>
            <a:effectLst>
              <a:innerShdw blurRad="3175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Piggy Bank outline">
              <a:extLst>
                <a:ext uri="{FF2B5EF4-FFF2-40B4-BE49-F238E27FC236}">
                  <a16:creationId xmlns:a16="http://schemas.microsoft.com/office/drawing/2014/main" id="{78879DDA-6A19-FBAA-E7EA-7242858F36B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4539" y="3586945"/>
              <a:ext cx="352800" cy="352800"/>
            </a:xfrm>
            <a:prstGeom prst="rect">
              <a:avLst/>
            </a:prstGeom>
            <a:effectLst>
              <a:outerShdw blurRad="50800" dist="38100" dir="8100000" algn="tr" rotWithShape="0">
                <a:prstClr val="black">
                  <a:alpha val="50000"/>
                </a:prstClr>
              </a:outerShdw>
            </a:effectLst>
          </p:spPr>
        </p:pic>
      </p:grpSp>
      <p:pic>
        <p:nvPicPr>
          <p:cNvPr id="10" name="Picture 9" descr="A blue and black letter&#10;&#10;AI-generated content may be incorrect.">
            <a:extLst>
              <a:ext uri="{FF2B5EF4-FFF2-40B4-BE49-F238E27FC236}">
                <a16:creationId xmlns:a16="http://schemas.microsoft.com/office/drawing/2014/main" id="{43CBF40C-647B-350F-5E63-80F514BE80D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80000" y="1046259"/>
            <a:ext cx="6349999" cy="832180"/>
          </a:xfrm>
          <a:prstGeom prst="rect">
            <a:avLst/>
          </a:prstGeom>
        </p:spPr>
      </p:pic>
      <p:sp>
        <p:nvSpPr>
          <p:cNvPr id="11" name="AutoShape 2">
            <a:extLst>
              <a:ext uri="{FF2B5EF4-FFF2-40B4-BE49-F238E27FC236}">
                <a16:creationId xmlns:a16="http://schemas.microsoft.com/office/drawing/2014/main" id="{2C16DBC5-2CF4-4F19-2DD7-0949A1BD99ED}"/>
              </a:ext>
            </a:extLst>
          </p:cNvPr>
          <p:cNvSpPr/>
          <p:nvPr/>
        </p:nvSpPr>
        <p:spPr>
          <a:xfrm>
            <a:off x="1188001" y="826290"/>
            <a:ext cx="4346522" cy="762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4000" b="0" i="0" u="none" strike="noStrike" dirty="0">
                <a:solidFill>
                  <a:schemeClr val="bg1"/>
                </a:solidFill>
                <a:latin typeface="Bebas Neue"/>
                <a:ea typeface="Bebas Neue"/>
                <a:cs typeface="Bebas Neue"/>
                <a:sym typeface="Bebas Neue"/>
              </a:rPr>
              <a:t>Investment</a:t>
            </a:r>
            <a:r>
              <a:rPr lang="en-US" sz="4000" b="0" i="0" u="none" strike="noStrike" dirty="0">
                <a:solidFill>
                  <a:srgbClr val="152E59"/>
                </a:solidFill>
                <a:latin typeface="Bebas Neue"/>
                <a:ea typeface="Bebas Neue"/>
                <a:cs typeface="Bebas Neue"/>
                <a:sym typeface="Bebas Neue"/>
              </a:rPr>
              <a:t> </a:t>
            </a:r>
            <a:r>
              <a:rPr lang="en-US" sz="4000" b="0" i="0" u="none" strike="noStrike" dirty="0">
                <a:solidFill>
                  <a:schemeClr val="bg1"/>
                </a:solidFill>
                <a:latin typeface="Bebas Neue"/>
                <a:ea typeface="Bebas Neue"/>
                <a:cs typeface="Bebas Neue"/>
                <a:sym typeface="Bebas Neue"/>
              </a:rPr>
              <a:t>Offer</a:t>
            </a:r>
            <a:endParaRPr lang="en-US" sz="1000" dirty="0">
              <a:solidFill>
                <a:schemeClr val="bg1"/>
              </a:solidFill>
            </a:endParaRPr>
          </a:p>
        </p:txBody>
      </p:sp>
      <p:sp>
        <p:nvSpPr>
          <p:cNvPr id="12" name="AutoShape 3">
            <a:extLst>
              <a:ext uri="{FF2B5EF4-FFF2-40B4-BE49-F238E27FC236}">
                <a16:creationId xmlns:a16="http://schemas.microsoft.com/office/drawing/2014/main" id="{F53DE942-3A6E-BB6C-2F60-8249E16C7F3E}"/>
              </a:ext>
            </a:extLst>
          </p:cNvPr>
          <p:cNvSpPr/>
          <p:nvPr/>
        </p:nvSpPr>
        <p:spPr>
          <a:xfrm>
            <a:off x="762000" y="1524000"/>
            <a:ext cx="3810000" cy="4826000"/>
          </a:xfrm>
          <a:prstGeom prst="roundRect">
            <a:avLst>
              <a:gd name="adj" fmla="val 2666"/>
            </a:avLst>
          </a:prstGeom>
          <a:gradFill flip="none" rotWithShape="1">
            <a:gsLst>
              <a:gs pos="0">
                <a:schemeClr val="accent1">
                  <a:lumMod val="40000"/>
                  <a:lumOff val="60000"/>
                </a:schemeClr>
              </a:gs>
              <a:gs pos="82000">
                <a:srgbClr val="0070C0"/>
              </a:gs>
              <a:gs pos="34000">
                <a:srgbClr val="39C3E4"/>
              </a:gs>
            </a:gsLst>
            <a:path path="circle">
              <a:fillToRect t="100000" r="100000"/>
            </a:path>
            <a:tileRect l="-100000" b="-100000"/>
          </a:gradFill>
          <a:ln w="25400" cap="flat" cmpd="sng">
            <a:solidFill>
              <a:schemeClr val="bg1"/>
            </a:solidFill>
            <a:prstDash val="solid"/>
            <a:round/>
          </a:ln>
          <a:effectLst>
            <a:outerShdw blurRad="203200" dist="101600" dir="2700000" algn="tl" rotWithShape="0">
              <a:srgbClr val="152E59">
                <a:alpha val="30000"/>
              </a:srgbClr>
            </a:outerShdw>
          </a:effectLst>
        </p:spPr>
        <p:txBody>
          <a:bodyPr vert="horz" wrap="square" lIns="254000" tIns="0" rIns="254000" bIns="0" rtlCol="0" anchor="ctr" anchorCtr="0"/>
          <a:lstStyle/>
          <a:p>
            <a:pPr indent="0" algn="ctr">
              <a:lnSpc>
                <a:spcPct val="125000"/>
              </a:lnSpc>
              <a:defRPr/>
            </a:pPr>
            <a:r>
              <a:rPr lang="en-US" sz="2000" b="0" i="0" u="none" strike="noStrike" dirty="0">
                <a:ln w="0">
                  <a:solidFill>
                    <a:schemeClr val="bg1"/>
                  </a:solidFill>
                </a:ln>
                <a:solidFill>
                  <a:schemeClr val="bg1"/>
                </a:solidFill>
                <a:effectLst>
                  <a:outerShdw blurRad="38100" dist="38100" dir="2700000" algn="tl">
                    <a:srgbClr val="000000">
                      <a:alpha val="43137"/>
                    </a:srgbClr>
                  </a:outerShdw>
                </a:effectLst>
                <a:latin typeface="Arial" panose="020B0604020202020204" pitchFamily="34" charset="0"/>
                <a:ea typeface="Poppins"/>
                <a:cs typeface="Arial" panose="020B0604020202020204" pitchFamily="34" charset="0"/>
                <a:sym typeface="Poppins"/>
              </a:rPr>
              <a:t>We are seeking</a:t>
            </a:r>
            <a:endParaRPr lang="en-US" sz="1100" dirty="0">
              <a:ln w="0">
                <a:solidFill>
                  <a:schemeClr val="bg1"/>
                </a:solidFill>
              </a:ln>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indent="0" algn="ctr">
              <a:lnSpc>
                <a:spcPct val="125000"/>
              </a:lnSpc>
            </a:pPr>
            <a:r>
              <a:rPr lang="en-US" sz="7200" b="0" i="0" u="none" strike="noStrike" dirty="0">
                <a:ln w="0">
                  <a:solidFill>
                    <a:schemeClr val="bg1"/>
                  </a:solidFill>
                </a:ln>
                <a:solidFill>
                  <a:schemeClr val="bg1"/>
                </a:solidFill>
                <a:effectLst>
                  <a:outerShdw blurRad="38100" dist="38100" dir="2700000" algn="tl">
                    <a:srgbClr val="000000">
                      <a:alpha val="43137"/>
                    </a:srgbClr>
                  </a:outerShdw>
                </a:effectLst>
                <a:latin typeface="Arial" panose="020B0604020202020204" pitchFamily="34" charset="0"/>
                <a:ea typeface="Bebas Neue"/>
                <a:cs typeface="Arial" panose="020B0604020202020204" pitchFamily="34" charset="0"/>
                <a:sym typeface="Bebas Neue"/>
              </a:rPr>
              <a:t>£50K</a:t>
            </a:r>
          </a:p>
          <a:p>
            <a:pPr indent="0" algn="ctr">
              <a:lnSpc>
                <a:spcPct val="125000"/>
              </a:lnSpc>
            </a:pPr>
            <a:r>
              <a:rPr lang="en-US" sz="2400" b="0" i="0" u="none" strike="noStrike" dirty="0">
                <a:ln w="0">
                  <a:solidFill>
                    <a:schemeClr val="bg1"/>
                  </a:solidFill>
                </a:ln>
                <a:solidFill>
                  <a:schemeClr val="bg1"/>
                </a:solidFill>
                <a:effectLst>
                  <a:outerShdw blurRad="38100" dist="38100" dir="2700000" algn="tl">
                    <a:srgbClr val="000000">
                      <a:alpha val="43137"/>
                    </a:srgbClr>
                  </a:outerShdw>
                </a:effectLst>
                <a:latin typeface="Arial" panose="020B0604020202020204" pitchFamily="34" charset="0"/>
                <a:ea typeface="Batang" panose="02030600000101010101" pitchFamily="18" charset="-127"/>
                <a:cs typeface="Arial" panose="020B0604020202020204" pitchFamily="34" charset="0"/>
                <a:sym typeface="Poppins"/>
              </a:rPr>
              <a:t>for 10% Equity</a:t>
            </a:r>
          </a:p>
          <a:p>
            <a:pPr indent="0" algn="ctr">
              <a:lnSpc>
                <a:spcPct val="125000"/>
              </a:lnSpc>
            </a:pPr>
            <a:r>
              <a:rPr lang="en-US" sz="1400" b="0" i="0" u="none" strike="noStrike" dirty="0">
                <a:ln w="0">
                  <a:solidFill>
                    <a:schemeClr val="bg1"/>
                  </a:solidFill>
                </a:ln>
                <a:solidFill>
                  <a:schemeClr val="bg1"/>
                </a:solidFill>
                <a:effectLst>
                  <a:outerShdw blurRad="38100" dist="38100" dir="2700000" algn="tl">
                    <a:srgbClr val="000000">
                      <a:alpha val="43137"/>
                    </a:srgbClr>
                  </a:outerShdw>
                </a:effectLst>
                <a:latin typeface="Arial" panose="020B0604020202020204" pitchFamily="34" charset="0"/>
                <a:ea typeface="Batang" panose="02030600000101010101" pitchFamily="18" charset="-127"/>
                <a:cs typeface="Arial" panose="020B0604020202020204" pitchFamily="34" charset="0"/>
                <a:sym typeface="Inter"/>
              </a:rPr>
              <a:t>Accelerating growth through vending expansion</a:t>
            </a:r>
          </a:p>
        </p:txBody>
      </p:sp>
      <p:sp>
        <p:nvSpPr>
          <p:cNvPr id="13" name="AutoShape 4">
            <a:extLst>
              <a:ext uri="{FF2B5EF4-FFF2-40B4-BE49-F238E27FC236}">
                <a16:creationId xmlns:a16="http://schemas.microsoft.com/office/drawing/2014/main" id="{83F397A1-D6A0-77A8-A0BA-5949595029F5}"/>
              </a:ext>
            </a:extLst>
          </p:cNvPr>
          <p:cNvSpPr/>
          <p:nvPr/>
        </p:nvSpPr>
        <p:spPr>
          <a:xfrm>
            <a:off x="5079999" y="2275313"/>
            <a:ext cx="6350000" cy="659336"/>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1400" dirty="0">
                <a:solidFill>
                  <a:schemeClr val="bg1"/>
                </a:solidFill>
                <a:latin typeface="Inter"/>
                <a:ea typeface="Inter"/>
                <a:cs typeface="Inter"/>
                <a:sym typeface="Inter"/>
              </a:rPr>
              <a:t>We showed</a:t>
            </a:r>
            <a:r>
              <a:rPr lang="en-US" sz="1400" b="0" i="0" u="none" strike="noStrike" dirty="0">
                <a:solidFill>
                  <a:schemeClr val="bg1"/>
                </a:solidFill>
                <a:latin typeface="Inter"/>
                <a:ea typeface="Inter"/>
                <a:cs typeface="Inter"/>
                <a:sym typeface="Inter"/>
              </a:rPr>
              <a:t> profit by Month 5 organically</a:t>
            </a:r>
            <a:r>
              <a:rPr lang="en-US" sz="1400" dirty="0">
                <a:solidFill>
                  <a:schemeClr val="bg1"/>
                </a:solidFill>
                <a:latin typeface="Inter"/>
                <a:ea typeface="Inter"/>
                <a:cs typeface="Inter"/>
                <a:sym typeface="Inter"/>
              </a:rPr>
              <a:t> and with</a:t>
            </a:r>
            <a:r>
              <a:rPr lang="en-US" sz="1400" b="0" i="0" u="none" strike="noStrike" dirty="0">
                <a:solidFill>
                  <a:schemeClr val="bg1"/>
                </a:solidFill>
                <a:latin typeface="Inter"/>
                <a:ea typeface="Inter"/>
                <a:cs typeface="Inter"/>
                <a:sym typeface="Inter"/>
              </a:rPr>
              <a:t> £50k investment and your experience , we will expand immediately. </a:t>
            </a:r>
            <a:endParaRPr lang="en-US" sz="1100" dirty="0">
              <a:solidFill>
                <a:schemeClr val="bg1"/>
              </a:solidFill>
            </a:endParaRPr>
          </a:p>
        </p:txBody>
      </p:sp>
      <p:grpSp>
        <p:nvGrpSpPr>
          <p:cNvPr id="2" name="Group 1">
            <a:extLst>
              <a:ext uri="{FF2B5EF4-FFF2-40B4-BE49-F238E27FC236}">
                <a16:creationId xmlns:a16="http://schemas.microsoft.com/office/drawing/2014/main" id="{B307EF75-073A-ABAF-538D-80466B535BE5}"/>
              </a:ext>
            </a:extLst>
          </p:cNvPr>
          <p:cNvGrpSpPr/>
          <p:nvPr/>
        </p:nvGrpSpPr>
        <p:grpSpPr>
          <a:xfrm>
            <a:off x="5080000" y="2921000"/>
            <a:ext cx="6350000" cy="3429000"/>
            <a:chOff x="5080000" y="2921000"/>
            <a:chExt cx="6350000" cy="3429000"/>
          </a:xfrm>
        </p:grpSpPr>
        <p:sp>
          <p:nvSpPr>
            <p:cNvPr id="14" name="AutoShape 5">
              <a:extLst>
                <a:ext uri="{FF2B5EF4-FFF2-40B4-BE49-F238E27FC236}">
                  <a16:creationId xmlns:a16="http://schemas.microsoft.com/office/drawing/2014/main" id="{270B94F8-44B0-6A12-57CE-59ED4655550C}"/>
                </a:ext>
              </a:extLst>
            </p:cNvPr>
            <p:cNvSpPr/>
            <p:nvPr/>
          </p:nvSpPr>
          <p:spPr>
            <a:xfrm>
              <a:off x="5080000" y="2921000"/>
              <a:ext cx="6350000" cy="3429000"/>
            </a:xfrm>
            <a:prstGeom prst="roundRect">
              <a:avLst>
                <a:gd name="adj" fmla="val 2962"/>
              </a:avLst>
            </a:prstGeom>
            <a:blipFill dpi="0" rotWithShape="0">
              <a:blip r:embed="rId2">
                <a:lum/>
              </a:blip>
              <a:srcRect/>
              <a:stretch>
                <a:fillRect l="-688889" t="-110862" r="-57778" b="-265388"/>
              </a:stretch>
            </a:blipFill>
            <a:ln w="6350">
              <a:solidFill>
                <a:schemeClr val="bg1"/>
              </a:solidFill>
            </a:ln>
            <a:effectLst>
              <a:innerShdw blurRad="254000">
                <a:schemeClr val="bg1"/>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lt1"/>
                  </a:solidFill>
                  <a:effectLst>
                    <a:outerShdw blurRad="50800" dist="38100" dir="8100000" algn="tr" rotWithShape="0">
                      <a:prstClr val="black">
                        <a:alpha val="40000"/>
                      </a:prstClr>
                    </a:outerShdw>
                  </a:effectLst>
                  <a:sym typeface="Bebas Neue"/>
                </a:rPr>
                <a:t>Funds Allocation</a:t>
              </a:r>
            </a:p>
            <a:p>
              <a:pPr algn="ctr"/>
              <a:endParaRPr lang="en-US" sz="2000" b="1" dirty="0">
                <a:solidFill>
                  <a:schemeClr val="lt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lt1"/>
                  </a:solidFill>
                  <a:latin typeface="Arial" panose="020B0604020202020204" pitchFamily="34" charset="0"/>
                  <a:cs typeface="Arial" panose="020B0604020202020204" pitchFamily="34" charset="0"/>
                  <a:sym typeface="Inter"/>
                </a:rPr>
                <a:t>£30k:Purchase &amp; install 10 vending machines</a:t>
              </a:r>
            </a:p>
            <a:p>
              <a:pPr marL="285750" indent="-285750">
                <a:buFont typeface="Arial" panose="020B0604020202020204" pitchFamily="34" charset="0"/>
                <a:buChar char="•"/>
              </a:pPr>
              <a:r>
                <a:rPr lang="en-US" sz="1600" dirty="0">
                  <a:solidFill>
                    <a:schemeClr val="lt1"/>
                  </a:solidFill>
                  <a:latin typeface="Arial" panose="020B0604020202020204" pitchFamily="34" charset="0"/>
                  <a:cs typeface="Arial" panose="020B0604020202020204" pitchFamily="34" charset="0"/>
                  <a:sym typeface="Inter"/>
                </a:rPr>
                <a:t>£10k:Dedicated inventory for vending</a:t>
              </a:r>
            </a:p>
            <a:p>
              <a:pPr marL="285750" indent="-285750">
                <a:buFont typeface="Arial" panose="020B0604020202020204" pitchFamily="34" charset="0"/>
                <a:buChar char="•"/>
              </a:pPr>
              <a:r>
                <a:rPr lang="en-US" sz="1600" dirty="0">
                  <a:solidFill>
                    <a:schemeClr val="lt1"/>
                  </a:solidFill>
                  <a:latin typeface="Arial" panose="020B0604020202020204" pitchFamily="34" charset="0"/>
                  <a:cs typeface="Arial" panose="020B0604020202020204" pitchFamily="34" charset="0"/>
                  <a:sym typeface="Inter"/>
                </a:rPr>
                <a:t>£5k:Branding </a:t>
              </a:r>
            </a:p>
            <a:p>
              <a:pPr marL="285750" indent="-285750">
                <a:buFont typeface="Arial" panose="020B0604020202020204" pitchFamily="34" charset="0"/>
                <a:buChar char="•"/>
              </a:pPr>
              <a:r>
                <a:rPr lang="en-US" sz="1600" dirty="0">
                  <a:solidFill>
                    <a:schemeClr val="lt1"/>
                  </a:solidFill>
                  <a:latin typeface="Arial" panose="020B0604020202020204" pitchFamily="34" charset="0"/>
                  <a:cs typeface="Arial" panose="020B0604020202020204" pitchFamily="34" charset="0"/>
                  <a:sym typeface="Inter"/>
                </a:rPr>
                <a:t>£5k:Logistics setup</a:t>
              </a:r>
            </a:p>
            <a:p>
              <a:endParaRPr lang="en-US" dirty="0">
                <a:sym typeface="Inter"/>
              </a:endParaRPr>
            </a:p>
          </p:txBody>
        </p:sp>
        <p:pic>
          <p:nvPicPr>
            <p:cNvPr id="17" name="Graphic 16" descr="Transfer1 with solid fill">
              <a:extLst>
                <a:ext uri="{FF2B5EF4-FFF2-40B4-BE49-F238E27FC236}">
                  <a16:creationId xmlns:a16="http://schemas.microsoft.com/office/drawing/2014/main" id="{B3B9691A-6058-1A63-E73C-6C4306C584B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272400" y="3146316"/>
              <a:ext cx="914400" cy="914400"/>
            </a:xfrm>
            <a:prstGeom prst="rect">
              <a:avLst/>
            </a:prstGeom>
            <a:effectLst>
              <a:outerShdw blurRad="50800" dist="38100" dir="8100000" algn="tr" rotWithShape="0">
                <a:prstClr val="black">
                  <a:alpha val="40000"/>
                </a:prstClr>
              </a:outerShdw>
            </a:effectLst>
          </p:spPr>
        </p:pic>
        <p:sp>
          <p:nvSpPr>
            <p:cNvPr id="21" name="TextBox 20">
              <a:extLst>
                <a:ext uri="{FF2B5EF4-FFF2-40B4-BE49-F238E27FC236}">
                  <a16:creationId xmlns:a16="http://schemas.microsoft.com/office/drawing/2014/main" id="{608D9401-0E1D-D308-0B89-E2AB347B25E7}"/>
                </a:ext>
              </a:extLst>
            </p:cNvPr>
            <p:cNvSpPr txBox="1"/>
            <p:nvPr/>
          </p:nvSpPr>
          <p:spPr>
            <a:xfrm>
              <a:off x="5410192" y="5317440"/>
              <a:ext cx="4572007" cy="584775"/>
            </a:xfrm>
            <a:prstGeom prst="rect">
              <a:avLst/>
            </a:prstGeom>
            <a:noFill/>
            <a:effectLst>
              <a:outerShdw blurRad="50800" dist="38100" dir="8100000" algn="tr" rotWithShape="0">
                <a:prstClr val="black">
                  <a:alpha val="40000"/>
                </a:prstClr>
              </a:outerShdw>
            </a:effectLst>
          </p:spPr>
          <p:txBody>
            <a:bodyPr wrap="square" rtlCol="0">
              <a:spAutoFit/>
            </a:bodyPr>
            <a:lstStyle/>
            <a:p>
              <a:r>
                <a:rPr lang="en-US" sz="1600" dirty="0">
                  <a:solidFill>
                    <a:schemeClr val="bg1"/>
                  </a:solidFill>
                  <a:latin typeface="Arial" panose="020B0604020202020204" pitchFamily="34" charset="0"/>
                  <a:cs typeface="Arial" panose="020B0604020202020204" pitchFamily="34" charset="0"/>
                </a:rPr>
                <a:t>Join </a:t>
              </a:r>
              <a:r>
                <a:rPr lang="en-US" sz="1600" dirty="0" err="1">
                  <a:solidFill>
                    <a:schemeClr val="bg1"/>
                  </a:solidFill>
                  <a:latin typeface="Arial" panose="020B0604020202020204" pitchFamily="34" charset="0"/>
                  <a:cs typeface="Arial" panose="020B0604020202020204" pitchFamily="34" charset="0"/>
                </a:rPr>
                <a:t>FlowPads</a:t>
              </a:r>
              <a:r>
                <a:rPr lang="en-US" sz="1600" dirty="0">
                  <a:solidFill>
                    <a:schemeClr val="bg1"/>
                  </a:solidFill>
                  <a:latin typeface="Arial" panose="020B0604020202020204" pitchFamily="34" charset="0"/>
                  <a:cs typeface="Arial" panose="020B0604020202020204" pitchFamily="34" charset="0"/>
                </a:rPr>
                <a:t>, a tested startup, with a clear plan to grow in year 2</a:t>
              </a:r>
              <a:endParaRPr lang="en-GB" sz="1600" dirty="0">
                <a:solidFill>
                  <a:schemeClr val="bg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407565772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par>
                                <p:cTn id="10" presetID="53" presetClass="entr" presetSubtype="16"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500" fill="hold"/>
                                        <p:tgtEl>
                                          <p:spTgt spid="11"/>
                                        </p:tgtEl>
                                        <p:attrNameLst>
                                          <p:attrName>ppt_w</p:attrName>
                                        </p:attrNameLst>
                                      </p:cBhvr>
                                      <p:tavLst>
                                        <p:tav tm="0">
                                          <p:val>
                                            <p:fltVal val="0"/>
                                          </p:val>
                                        </p:tav>
                                        <p:tav tm="100000">
                                          <p:val>
                                            <p:strVal val="#ppt_w"/>
                                          </p:val>
                                        </p:tav>
                                      </p:tavLst>
                                    </p:anim>
                                    <p:anim calcmode="lin" valueType="num">
                                      <p:cBhvr>
                                        <p:cTn id="13" dur="500" fill="hold"/>
                                        <p:tgtEl>
                                          <p:spTgt spid="11"/>
                                        </p:tgtEl>
                                        <p:attrNameLst>
                                          <p:attrName>ppt_h</p:attrName>
                                        </p:attrNameLst>
                                      </p:cBhvr>
                                      <p:tavLst>
                                        <p:tav tm="0">
                                          <p:val>
                                            <p:fltVal val="0"/>
                                          </p:val>
                                        </p:tav>
                                        <p:tav tm="100000">
                                          <p:val>
                                            <p:strVal val="#ppt_h"/>
                                          </p:val>
                                        </p:tav>
                                      </p:tavLst>
                                    </p:anim>
                                    <p:animEffect transition="in" filter="fade">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par>
                                <p:cTn id="22" presetID="53" presetClass="entr" presetSubtype="16" fill="hold" grpId="0" nodeType="withEffect">
                                  <p:stCondLst>
                                    <p:cond delay="0"/>
                                  </p:stCondLst>
                                  <p:childTnLst>
                                    <p:set>
                                      <p:cBhvr>
                                        <p:cTn id="23" dur="1" fill="hold">
                                          <p:stCondLst>
                                            <p:cond delay="0"/>
                                          </p:stCondLst>
                                        </p:cTn>
                                        <p:tgtEl>
                                          <p:spTgt spid="13"/>
                                        </p:tgtEl>
                                        <p:attrNameLst>
                                          <p:attrName>style.visibility</p:attrName>
                                        </p:attrNameLst>
                                      </p:cBhvr>
                                      <p:to>
                                        <p:strVal val="visible"/>
                                      </p:to>
                                    </p:set>
                                    <p:anim calcmode="lin" valueType="num">
                                      <p:cBhvr>
                                        <p:cTn id="24" dur="500" fill="hold"/>
                                        <p:tgtEl>
                                          <p:spTgt spid="13"/>
                                        </p:tgtEl>
                                        <p:attrNameLst>
                                          <p:attrName>ppt_w</p:attrName>
                                        </p:attrNameLst>
                                      </p:cBhvr>
                                      <p:tavLst>
                                        <p:tav tm="0">
                                          <p:val>
                                            <p:fltVal val="0"/>
                                          </p:val>
                                        </p:tav>
                                        <p:tav tm="100000">
                                          <p:val>
                                            <p:strVal val="#ppt_w"/>
                                          </p:val>
                                        </p:tav>
                                      </p:tavLst>
                                    </p:anim>
                                    <p:anim calcmode="lin" valueType="num">
                                      <p:cBhvr>
                                        <p:cTn id="25" dur="500" fill="hold"/>
                                        <p:tgtEl>
                                          <p:spTgt spid="13"/>
                                        </p:tgtEl>
                                        <p:attrNameLst>
                                          <p:attrName>ppt_h</p:attrName>
                                        </p:attrNameLst>
                                      </p:cBhvr>
                                      <p:tavLst>
                                        <p:tav tm="0">
                                          <p:val>
                                            <p:fltVal val="0"/>
                                          </p:val>
                                        </p:tav>
                                        <p:tav tm="100000">
                                          <p:val>
                                            <p:strVal val="#ppt_h"/>
                                          </p:val>
                                        </p:tav>
                                      </p:tavLst>
                                    </p:anim>
                                    <p:animEffect transition="in" filter="fade">
                                      <p:cBhvr>
                                        <p:cTn id="2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P spid="13"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92" name="Group 91">
            <a:extLst>
              <a:ext uri="{FF2B5EF4-FFF2-40B4-BE49-F238E27FC236}">
                <a16:creationId xmlns:a16="http://schemas.microsoft.com/office/drawing/2014/main" id="{3CA34135-6834-6139-4C4A-71CE2E08E7BE}"/>
              </a:ext>
            </a:extLst>
          </p:cNvPr>
          <p:cNvGrpSpPr>
            <a:grpSpLocks noGrp="1" noUngrp="1" noRot="1" noMove="1" noResize="1"/>
          </p:cNvGrpSpPr>
          <p:nvPr/>
        </p:nvGrpSpPr>
        <p:grpSpPr>
          <a:xfrm>
            <a:off x="114301" y="133350"/>
            <a:ext cx="11963399" cy="6591300"/>
            <a:chOff x="114300" y="114300"/>
            <a:chExt cx="11963399" cy="6591300"/>
          </a:xfrm>
        </p:grpSpPr>
        <p:pic>
          <p:nvPicPr>
            <p:cNvPr id="85" name="Picture 84" descr="A collage of a graph&#10;&#10;AI-generated content may be incorrect.">
              <a:extLst>
                <a:ext uri="{FF2B5EF4-FFF2-40B4-BE49-F238E27FC236}">
                  <a16:creationId xmlns:a16="http://schemas.microsoft.com/office/drawing/2014/main" id="{3ED64F51-475B-38A0-5109-661626A2D77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114300" y="114300"/>
              <a:ext cx="5928124" cy="3240000"/>
            </a:xfrm>
            <a:prstGeom prst="rect">
              <a:avLst/>
            </a:prstGeom>
          </p:spPr>
        </p:pic>
        <p:pic>
          <p:nvPicPr>
            <p:cNvPr id="87" name="Picture 86" descr="A collage of a pie chart&#10;&#10;AI-generated content may be incorrect.">
              <a:extLst>
                <a:ext uri="{FF2B5EF4-FFF2-40B4-BE49-F238E27FC236}">
                  <a16:creationId xmlns:a16="http://schemas.microsoft.com/office/drawing/2014/main" id="{7A0524AF-2296-3D2B-1ED9-909551D85716}"/>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6147017" y="114300"/>
              <a:ext cx="5930681" cy="3240000"/>
            </a:xfrm>
            <a:prstGeom prst="rect">
              <a:avLst/>
            </a:prstGeom>
          </p:spPr>
        </p:pic>
        <p:pic>
          <p:nvPicPr>
            <p:cNvPr id="89" name="Picture 88" descr="A screenshot of a graph&#10;&#10;AI-generated content may be incorrect.">
              <a:extLst>
                <a:ext uri="{FF2B5EF4-FFF2-40B4-BE49-F238E27FC236}">
                  <a16:creationId xmlns:a16="http://schemas.microsoft.com/office/drawing/2014/main" id="{D3922B16-08E7-F128-EDD2-E882B2EA346F}"/>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tretch>
              <a:fillRect/>
            </a:stretch>
          </p:blipFill>
          <p:spPr>
            <a:xfrm>
              <a:off x="6147018" y="3465600"/>
              <a:ext cx="5930681" cy="3240000"/>
            </a:xfrm>
            <a:prstGeom prst="rect">
              <a:avLst/>
            </a:prstGeom>
          </p:spPr>
        </p:pic>
        <p:pic>
          <p:nvPicPr>
            <p:cNvPr id="91" name="Picture 90" descr="A screenshot of a computer screen&#10;&#10;AI-generated content may be incorrect.">
              <a:extLst>
                <a:ext uri="{FF2B5EF4-FFF2-40B4-BE49-F238E27FC236}">
                  <a16:creationId xmlns:a16="http://schemas.microsoft.com/office/drawing/2014/main" id="{8A3ECF61-E1F8-0949-11AB-3C68396952BB}"/>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tretch>
              <a:fillRect/>
            </a:stretch>
          </p:blipFill>
          <p:spPr>
            <a:xfrm>
              <a:off x="114300" y="3465600"/>
              <a:ext cx="5928124" cy="3240000"/>
            </a:xfrm>
            <a:prstGeom prst="rect">
              <a:avLst/>
            </a:prstGeom>
          </p:spPr>
        </p:pic>
      </p:grpSp>
    </p:spTree>
    <p:extLst>
      <p:ext uri="{BB962C8B-B14F-4D97-AF65-F5344CB8AC3E}">
        <p14:creationId xmlns:p14="http://schemas.microsoft.com/office/powerpoint/2010/main" val="5010641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0DFAF6-E442-1BC7-EEF4-F9E07F08D27F}"/>
              </a:ext>
            </a:extLst>
          </p:cNvPr>
          <p:cNvSpPr txBox="1"/>
          <p:nvPr/>
        </p:nvSpPr>
        <p:spPr>
          <a:xfrm>
            <a:off x="227013" y="579358"/>
            <a:ext cx="5691266" cy="6278642"/>
          </a:xfrm>
          <a:prstGeom prst="rect">
            <a:avLst/>
          </a:prstGeom>
          <a:noFill/>
        </p:spPr>
        <p:txBody>
          <a:bodyPr wrap="square" rtlCol="0">
            <a:spAutoFit/>
          </a:bodyPr>
          <a:lstStyle/>
          <a:p>
            <a:r>
              <a:rPr lang="en-US" sz="600" dirty="0">
                <a:solidFill>
                  <a:schemeClr val="bg1"/>
                </a:solidFill>
              </a:rPr>
              <a:t>Doran, G.T., 1981. There is an S.M.A.R.T. way to write management goals and </a:t>
            </a:r>
          </a:p>
          <a:p>
            <a:r>
              <a:rPr lang="en-US" sz="600" dirty="0">
                <a:solidFill>
                  <a:schemeClr val="bg1"/>
                </a:solidFill>
              </a:rPr>
              <a:t>objectives. Management Review. Available at: </a:t>
            </a:r>
          </a:p>
          <a:p>
            <a:r>
              <a:rPr lang="en-US" sz="600" dirty="0">
                <a:solidFill>
                  <a:schemeClr val="bg1"/>
                </a:solidFill>
              </a:rPr>
              <a:t>https://www.eval.fr/wp-content/uploads/2020/01/S.M.A.R.T-Way-Management-Revieweval.</a:t>
            </a:r>
            <a:r>
              <a:rPr lang="en-US" sz="600" dirty="0" err="1">
                <a:solidFill>
                  <a:schemeClr val="bg1"/>
                </a:solidFill>
              </a:rPr>
              <a:t>fr</a:t>
            </a:r>
            <a:r>
              <a:rPr lang="en-US" sz="600" dirty="0">
                <a:solidFill>
                  <a:schemeClr val="bg1"/>
                </a:solidFill>
              </a:rPr>
              <a:t>_.p </a:t>
            </a:r>
            <a:r>
              <a:rPr lang="en-US" sz="600" dirty="0" err="1">
                <a:solidFill>
                  <a:schemeClr val="bg1"/>
                </a:solidFill>
              </a:rPr>
              <a:t>df</a:t>
            </a:r>
            <a:r>
              <a:rPr lang="en-US" sz="600" dirty="0">
                <a:solidFill>
                  <a:schemeClr val="bg1"/>
                </a:solidFill>
              </a:rPr>
              <a:t> [Accessed 24 November 2025].</a:t>
            </a:r>
          </a:p>
          <a:p>
            <a:endParaRPr lang="en-US" sz="600" dirty="0">
              <a:solidFill>
                <a:schemeClr val="bg1"/>
              </a:solidFill>
            </a:endParaRPr>
          </a:p>
          <a:p>
            <a:r>
              <a:rPr lang="en-US" sz="600" dirty="0">
                <a:solidFill>
                  <a:schemeClr val="bg1"/>
                </a:solidFill>
              </a:rPr>
              <a:t>Federation of Small Businesses (FSB), n.d. Business Guides. Available at: </a:t>
            </a:r>
          </a:p>
          <a:p>
            <a:r>
              <a:rPr lang="en-US" sz="600" dirty="0">
                <a:solidFill>
                  <a:schemeClr val="bg1"/>
                </a:solidFill>
              </a:rPr>
              <a:t>https://www.fsb.org.uk/resources/business-guides [Accessed 22 November 2025].</a:t>
            </a:r>
          </a:p>
          <a:p>
            <a:endParaRPr lang="en-US" sz="600" dirty="0">
              <a:solidFill>
                <a:schemeClr val="bg1"/>
              </a:solidFill>
            </a:endParaRPr>
          </a:p>
          <a:p>
            <a:r>
              <a:rPr lang="en-US" sz="600" dirty="0">
                <a:solidFill>
                  <a:schemeClr val="bg1"/>
                </a:solidFill>
              </a:rPr>
              <a:t>Gandy, J., 2015. Water intake: validity of population assessment and recommendations. </a:t>
            </a:r>
          </a:p>
          <a:p>
            <a:r>
              <a:rPr lang="en-US" sz="600" dirty="0">
                <a:solidFill>
                  <a:schemeClr val="bg1"/>
                </a:solidFill>
              </a:rPr>
              <a:t>European Journal of Nutrition, Available at: </a:t>
            </a:r>
          </a:p>
          <a:p>
            <a:r>
              <a:rPr lang="en-US" sz="600" dirty="0">
                <a:solidFill>
                  <a:schemeClr val="bg1"/>
                </a:solidFill>
              </a:rPr>
              <a:t>https://www.ncbi.nlm.nih.gov/pmc/articles/PMC4473081/ [Accessed 25 June 2025].</a:t>
            </a:r>
          </a:p>
          <a:p>
            <a:endParaRPr lang="en-US" sz="600" dirty="0">
              <a:solidFill>
                <a:schemeClr val="bg1"/>
              </a:solidFill>
            </a:endParaRPr>
          </a:p>
          <a:p>
            <a:r>
              <a:rPr lang="en-US" sz="600" dirty="0">
                <a:solidFill>
                  <a:schemeClr val="bg1"/>
                </a:solidFill>
              </a:rPr>
              <a:t>GOV.UK, n.d. Set up a private limited company. GOV.UK. Available at: </a:t>
            </a:r>
          </a:p>
          <a:p>
            <a:r>
              <a:rPr lang="en-US" sz="600" dirty="0">
                <a:solidFill>
                  <a:schemeClr val="bg1"/>
                </a:solidFill>
              </a:rPr>
              <a:t>https://www.gov.uk/limited-company-formation [Accessed 25 November 2025].</a:t>
            </a:r>
          </a:p>
          <a:p>
            <a:endParaRPr lang="en-US" sz="600" dirty="0">
              <a:solidFill>
                <a:schemeClr val="bg1"/>
              </a:solidFill>
            </a:endParaRPr>
          </a:p>
          <a:p>
            <a:r>
              <a:rPr lang="en-US" sz="600" dirty="0">
                <a:solidFill>
                  <a:schemeClr val="bg1"/>
                </a:solidFill>
              </a:rPr>
              <a:t>Grand View Research, 2025. UK Functional Drinks Market Size &amp; Outlook, 2025‑2030. </a:t>
            </a:r>
          </a:p>
          <a:p>
            <a:r>
              <a:rPr lang="en-US" sz="600" dirty="0">
                <a:solidFill>
                  <a:schemeClr val="bg1"/>
                </a:solidFill>
              </a:rPr>
              <a:t>Grand View Research. Available at: </a:t>
            </a:r>
          </a:p>
          <a:p>
            <a:r>
              <a:rPr lang="en-US" sz="600" dirty="0">
                <a:solidFill>
                  <a:schemeClr val="bg1"/>
                </a:solidFill>
              </a:rPr>
              <a:t>https://www.grandviewresearch.com/horizon/outlook/functional-drinks-market/uk</a:t>
            </a:r>
          </a:p>
          <a:p>
            <a:r>
              <a:rPr lang="en-US" sz="600" dirty="0">
                <a:solidFill>
                  <a:schemeClr val="bg1"/>
                </a:solidFill>
              </a:rPr>
              <a:t>[Accessed 24 November 2025].</a:t>
            </a:r>
          </a:p>
          <a:p>
            <a:endParaRPr lang="en-US" sz="600" dirty="0">
              <a:solidFill>
                <a:schemeClr val="bg1"/>
              </a:solidFill>
            </a:endParaRPr>
          </a:p>
          <a:p>
            <a:r>
              <a:rPr lang="en-US" sz="600" dirty="0">
                <a:solidFill>
                  <a:schemeClr val="bg1"/>
                </a:solidFill>
              </a:rPr>
              <a:t>Kowalkowski, C., Ulaga, W., 2024. Subscription offers in business-to-business markets: </a:t>
            </a:r>
          </a:p>
          <a:p>
            <a:r>
              <a:rPr lang="en-US" sz="600" dirty="0">
                <a:solidFill>
                  <a:schemeClr val="bg1"/>
                </a:solidFill>
              </a:rPr>
              <a:t>Conceptualization, taxonomy, and framework for growth. Industrial Marketing </a:t>
            </a:r>
          </a:p>
          <a:p>
            <a:r>
              <a:rPr lang="en-US" sz="600" dirty="0">
                <a:solidFill>
                  <a:schemeClr val="bg1"/>
                </a:solidFill>
              </a:rPr>
              <a:t>Management. Available at: </a:t>
            </a:r>
          </a:p>
          <a:p>
            <a:r>
              <a:rPr lang="en-US" sz="600" dirty="0">
                <a:solidFill>
                  <a:schemeClr val="bg1"/>
                </a:solidFill>
              </a:rPr>
              <a:t>https://www.sciencedirect.com/science/article/pii/S0019850124000142 [Accessed 24 </a:t>
            </a:r>
          </a:p>
          <a:p>
            <a:r>
              <a:rPr lang="en-US" sz="600" dirty="0">
                <a:solidFill>
                  <a:schemeClr val="bg1"/>
                </a:solidFill>
              </a:rPr>
              <a:t>June 2025].</a:t>
            </a:r>
          </a:p>
          <a:p>
            <a:endParaRPr lang="en-US" sz="600" dirty="0">
              <a:solidFill>
                <a:schemeClr val="bg1"/>
              </a:solidFill>
            </a:endParaRPr>
          </a:p>
          <a:p>
            <a:r>
              <a:rPr lang="en-US" sz="600" dirty="0">
                <a:solidFill>
                  <a:schemeClr val="bg1"/>
                </a:solidFill>
              </a:rPr>
              <a:t>Lindström, C.W.J., </a:t>
            </a:r>
            <a:r>
              <a:rPr lang="en-US" sz="600" dirty="0" err="1">
                <a:solidFill>
                  <a:schemeClr val="bg1"/>
                </a:solidFill>
              </a:rPr>
              <a:t>Vishkaei</a:t>
            </a:r>
            <a:r>
              <a:rPr lang="en-US" sz="600" dirty="0">
                <a:solidFill>
                  <a:schemeClr val="bg1"/>
                </a:solidFill>
              </a:rPr>
              <a:t>, B.M. and De Giovanni, P., 2023. ‘Subscription-based </a:t>
            </a:r>
          </a:p>
          <a:p>
            <a:r>
              <a:rPr lang="en-US" sz="600" dirty="0">
                <a:solidFill>
                  <a:schemeClr val="bg1"/>
                </a:solidFill>
              </a:rPr>
              <a:t>business models in the context of tech firms: theory and applications,’ International </a:t>
            </a:r>
          </a:p>
          <a:p>
            <a:r>
              <a:rPr lang="en-US" sz="600" dirty="0">
                <a:solidFill>
                  <a:schemeClr val="bg1"/>
                </a:solidFill>
              </a:rPr>
              <a:t>Journal of Industrial Engineering and Operations Management, 6(3), pp. 256–274. </a:t>
            </a:r>
          </a:p>
          <a:p>
            <a:r>
              <a:rPr lang="en-US" sz="600" dirty="0">
                <a:solidFill>
                  <a:schemeClr val="bg1"/>
                </a:solidFill>
              </a:rPr>
              <a:t>Available at:</a:t>
            </a:r>
          </a:p>
          <a:p>
            <a:r>
              <a:rPr lang="en-US" sz="600" dirty="0">
                <a:solidFill>
                  <a:schemeClr val="bg1"/>
                </a:solidFill>
              </a:rPr>
              <a:t>https://www.emerald.com/</a:t>
            </a:r>
            <a:r>
              <a:rPr lang="en-US" sz="600" dirty="0" err="1">
                <a:solidFill>
                  <a:schemeClr val="bg1"/>
                </a:solidFill>
              </a:rPr>
              <a:t>ijieom</a:t>
            </a:r>
            <a:r>
              <a:rPr lang="en-US" sz="600" dirty="0">
                <a:solidFill>
                  <a:schemeClr val="bg1"/>
                </a:solidFill>
              </a:rPr>
              <a:t>/article/6/3/256/1235942/</a:t>
            </a:r>
            <a:r>
              <a:rPr lang="en-US" sz="600" dirty="0" err="1">
                <a:solidFill>
                  <a:schemeClr val="bg1"/>
                </a:solidFill>
              </a:rPr>
              <a:t>Subscription-based-businessmodels-i</a:t>
            </a:r>
            <a:r>
              <a:rPr lang="en-US" sz="600" dirty="0">
                <a:solidFill>
                  <a:schemeClr val="bg1"/>
                </a:solidFill>
              </a:rPr>
              <a:t> n-the-context [Accessed 23 November 2025].</a:t>
            </a:r>
          </a:p>
          <a:p>
            <a:endParaRPr lang="en-US" sz="600" dirty="0">
              <a:solidFill>
                <a:schemeClr val="bg1"/>
              </a:solidFill>
            </a:endParaRPr>
          </a:p>
          <a:p>
            <a:r>
              <a:rPr lang="en-US" sz="600" dirty="0">
                <a:solidFill>
                  <a:schemeClr val="bg1"/>
                </a:solidFill>
              </a:rPr>
              <a:t>Nansubuga, B. and Kowalkowski, C., 2024. ‘Subscriptions: service growth through </a:t>
            </a:r>
          </a:p>
          <a:p>
            <a:r>
              <a:rPr lang="en-US" sz="600" dirty="0">
                <a:solidFill>
                  <a:schemeClr val="bg1"/>
                </a:solidFill>
              </a:rPr>
              <a:t>business model innovation in consumer and business markets’ Journal of Service </a:t>
            </a:r>
          </a:p>
          <a:p>
            <a:r>
              <a:rPr lang="en-US" sz="600" dirty="0">
                <a:solidFill>
                  <a:schemeClr val="bg1"/>
                </a:solidFill>
              </a:rPr>
              <a:t>Management, 35(6), pp. 185–215. Available at: </a:t>
            </a:r>
          </a:p>
          <a:p>
            <a:r>
              <a:rPr lang="en-US" sz="600" dirty="0">
                <a:solidFill>
                  <a:schemeClr val="bg1"/>
                </a:solidFill>
              </a:rPr>
              <a:t>https://doi.org/10.1108/JOSM-10-2023-0438 [Accessed 23 November 2025].</a:t>
            </a:r>
          </a:p>
          <a:p>
            <a:endParaRPr lang="en-US" sz="600" dirty="0">
              <a:solidFill>
                <a:schemeClr val="bg1"/>
              </a:solidFill>
            </a:endParaRPr>
          </a:p>
          <a:p>
            <a:r>
              <a:rPr lang="en-US" sz="600" dirty="0" err="1">
                <a:solidFill>
                  <a:schemeClr val="bg1"/>
                </a:solidFill>
              </a:rPr>
              <a:t>NielsenIQ</a:t>
            </a:r>
            <a:r>
              <a:rPr lang="en-US" sz="600" dirty="0">
                <a:solidFill>
                  <a:schemeClr val="bg1"/>
                </a:solidFill>
              </a:rPr>
              <a:t>, 2023. Unpacking Eco-Excellence: How sustainable packaging influences </a:t>
            </a:r>
          </a:p>
          <a:p>
            <a:r>
              <a:rPr lang="en-US" sz="600" dirty="0">
                <a:solidFill>
                  <a:schemeClr val="bg1"/>
                </a:solidFill>
              </a:rPr>
              <a:t>consumers. </a:t>
            </a:r>
            <a:r>
              <a:rPr lang="en-US" sz="600" dirty="0" err="1">
                <a:solidFill>
                  <a:schemeClr val="bg1"/>
                </a:solidFill>
              </a:rPr>
              <a:t>NielsenIQ</a:t>
            </a:r>
            <a:r>
              <a:rPr lang="en-US" sz="600" dirty="0">
                <a:solidFill>
                  <a:schemeClr val="bg1"/>
                </a:solidFill>
              </a:rPr>
              <a:t>. Available at: </a:t>
            </a:r>
          </a:p>
          <a:p>
            <a:r>
              <a:rPr lang="en-US" sz="600" dirty="0">
                <a:solidFill>
                  <a:schemeClr val="bg1"/>
                </a:solidFill>
              </a:rPr>
              <a:t>https://nielseniq.com/global/</a:t>
            </a:r>
            <a:r>
              <a:rPr lang="en-US" sz="600" dirty="0" err="1">
                <a:solidFill>
                  <a:schemeClr val="bg1"/>
                </a:solidFill>
              </a:rPr>
              <a:t>en</a:t>
            </a:r>
            <a:r>
              <a:rPr lang="en-US" sz="600" dirty="0">
                <a:solidFill>
                  <a:schemeClr val="bg1"/>
                </a:solidFill>
              </a:rPr>
              <a:t>/insights/analysis/2023/</a:t>
            </a:r>
            <a:r>
              <a:rPr lang="en-US" sz="600" dirty="0" err="1">
                <a:solidFill>
                  <a:schemeClr val="bg1"/>
                </a:solidFill>
              </a:rPr>
              <a:t>unpacking-eco-excellence-howsustainabl</a:t>
            </a:r>
            <a:r>
              <a:rPr lang="en-US" sz="600" dirty="0">
                <a:solidFill>
                  <a:schemeClr val="bg1"/>
                </a:solidFill>
              </a:rPr>
              <a:t> e-packaging-influences-consumers/ [Accessed 24 November 2025].</a:t>
            </a:r>
          </a:p>
          <a:p>
            <a:endParaRPr lang="en-US" sz="600" dirty="0">
              <a:solidFill>
                <a:schemeClr val="bg1"/>
              </a:solidFill>
            </a:endParaRPr>
          </a:p>
          <a:p>
            <a:r>
              <a:rPr lang="en-US" sz="600" dirty="0">
                <a:solidFill>
                  <a:schemeClr val="bg1"/>
                </a:solidFill>
              </a:rPr>
              <a:t>Ries, E., 2011. The Lean Startup: How Today's Entrepreneurs Use Continuous </a:t>
            </a:r>
          </a:p>
          <a:p>
            <a:r>
              <a:rPr lang="en-US" sz="600" dirty="0">
                <a:solidFill>
                  <a:schemeClr val="bg1"/>
                </a:solidFill>
              </a:rPr>
              <a:t>Innovation to Create Radically Successful Businesses. New York: Crown Business. </a:t>
            </a:r>
          </a:p>
          <a:p>
            <a:r>
              <a:rPr lang="en-US" sz="600" dirty="0">
                <a:solidFill>
                  <a:schemeClr val="bg1"/>
                </a:solidFill>
              </a:rPr>
              <a:t>Available at: </a:t>
            </a:r>
          </a:p>
          <a:p>
            <a:r>
              <a:rPr lang="en-US" sz="600" dirty="0">
                <a:solidFill>
                  <a:schemeClr val="bg1"/>
                </a:solidFill>
              </a:rPr>
              <a:t>https://ia800509.us.archive.org/7/items/TheLeanStartupErickRies/The%20Lean%20Star</a:t>
            </a:r>
          </a:p>
          <a:p>
            <a:r>
              <a:rPr lang="en-US" sz="600" dirty="0">
                <a:solidFill>
                  <a:schemeClr val="bg1"/>
                </a:solidFill>
              </a:rPr>
              <a:t>tup%20 -%20Erick%20Ries.pdf [Accessed 11 November 2025].</a:t>
            </a:r>
          </a:p>
          <a:p>
            <a:endParaRPr lang="en-US" sz="600" dirty="0">
              <a:solidFill>
                <a:schemeClr val="bg1"/>
              </a:solidFill>
            </a:endParaRPr>
          </a:p>
          <a:p>
            <a:r>
              <a:rPr lang="en-US" sz="600" dirty="0">
                <a:solidFill>
                  <a:schemeClr val="bg1"/>
                </a:solidFill>
              </a:rPr>
              <a:t>Shorr Packaging, 2025. The 2025 Sustainable Packaging Consumer Report. Shorr </a:t>
            </a:r>
          </a:p>
          <a:p>
            <a:r>
              <a:rPr lang="en-US" sz="600" dirty="0">
                <a:solidFill>
                  <a:schemeClr val="bg1"/>
                </a:solidFill>
              </a:rPr>
              <a:t>Packaging. Available at: </a:t>
            </a:r>
          </a:p>
          <a:p>
            <a:r>
              <a:rPr lang="en-US" sz="600" dirty="0">
                <a:solidFill>
                  <a:schemeClr val="bg1"/>
                </a:solidFill>
              </a:rPr>
              <a:t>https://www.shorr.com/resources/blog/sustainable-packaging-consumer-report/</a:t>
            </a:r>
          </a:p>
          <a:p>
            <a:r>
              <a:rPr lang="en-US" sz="600" dirty="0">
                <a:solidFill>
                  <a:schemeClr val="bg1"/>
                </a:solidFill>
              </a:rPr>
              <a:t>[Accessed 24 November 2025].</a:t>
            </a:r>
          </a:p>
          <a:p>
            <a:endParaRPr lang="en-US" sz="600" dirty="0">
              <a:solidFill>
                <a:schemeClr val="bg1"/>
              </a:solidFill>
            </a:endParaRPr>
          </a:p>
          <a:p>
            <a:r>
              <a:rPr lang="en-US" sz="600" dirty="0">
                <a:solidFill>
                  <a:schemeClr val="bg1"/>
                </a:solidFill>
              </a:rPr>
              <a:t>SP News, 2025. UK consumer trends influencing the packaging landscape. SP News. </a:t>
            </a:r>
          </a:p>
          <a:p>
            <a:r>
              <a:rPr lang="en-US" sz="600" dirty="0">
                <a:solidFill>
                  <a:schemeClr val="bg1"/>
                </a:solidFill>
              </a:rPr>
              <a:t>Available at: </a:t>
            </a:r>
          </a:p>
          <a:p>
            <a:r>
              <a:rPr lang="en-US" sz="600" dirty="0">
                <a:solidFill>
                  <a:schemeClr val="bg1"/>
                </a:solidFill>
              </a:rPr>
              <a:t>https://spnews.com/uk-consumer-trends/ [Accessed 24 November 2025].</a:t>
            </a:r>
          </a:p>
          <a:p>
            <a:endParaRPr lang="en-US" sz="600" dirty="0">
              <a:solidFill>
                <a:schemeClr val="bg1"/>
              </a:solidFill>
            </a:endParaRPr>
          </a:p>
          <a:p>
            <a:r>
              <a:rPr lang="en-US" sz="600" dirty="0">
                <a:solidFill>
                  <a:schemeClr val="bg1"/>
                </a:solidFill>
              </a:rPr>
              <a:t>The CFO Club, n.d. SaaS Gross Margin: What to Know and Why it Matters. The CFO </a:t>
            </a:r>
          </a:p>
          <a:p>
            <a:r>
              <a:rPr lang="en-US" sz="600" dirty="0">
                <a:solidFill>
                  <a:schemeClr val="bg1"/>
                </a:solidFill>
              </a:rPr>
              <a:t>Club. Available at: </a:t>
            </a:r>
          </a:p>
          <a:p>
            <a:r>
              <a:rPr lang="en-US" sz="600" dirty="0">
                <a:solidFill>
                  <a:schemeClr val="bg1"/>
                </a:solidFill>
              </a:rPr>
              <a:t>https://thecfoclub.com/metrics/saas-gross-margin/[Accessed 25 November 2025].</a:t>
            </a:r>
          </a:p>
          <a:p>
            <a:endParaRPr lang="en-US" sz="600" dirty="0">
              <a:solidFill>
                <a:schemeClr val="bg1"/>
              </a:solidFill>
            </a:endParaRPr>
          </a:p>
          <a:p>
            <a:r>
              <a:rPr lang="en-US" sz="600" dirty="0">
                <a:solidFill>
                  <a:schemeClr val="bg1"/>
                </a:solidFill>
              </a:rPr>
              <a:t>Trivium Packaging (2023) 2023 buying green report: Global sustainable packaging </a:t>
            </a:r>
          </a:p>
          <a:p>
            <a:r>
              <a:rPr lang="en-US" sz="600" dirty="0">
                <a:solidFill>
                  <a:schemeClr val="bg1"/>
                </a:solidFill>
              </a:rPr>
              <a:t>perceptions. Available at: </a:t>
            </a:r>
          </a:p>
          <a:p>
            <a:r>
              <a:rPr lang="en-US" sz="600" dirty="0">
                <a:solidFill>
                  <a:schemeClr val="bg1"/>
                </a:solidFill>
              </a:rPr>
              <a:t>https://www.prnewswire.com/news-releases/</a:t>
            </a:r>
            <a:r>
              <a:rPr lang="en-US" sz="600" dirty="0" err="1">
                <a:solidFill>
                  <a:schemeClr val="bg1"/>
                </a:solidFill>
              </a:rPr>
              <a:t>new-data-reveals-consumers-increasinglychoose-p</a:t>
            </a:r>
            <a:r>
              <a:rPr lang="en-US" sz="600" dirty="0">
                <a:solidFill>
                  <a:schemeClr val="bg1"/>
                </a:solidFill>
              </a:rPr>
              <a:t> roducts-in-sustainable-packaging-globally-despite-rising-prices301804273.html [Accessed 24 November 2025].</a:t>
            </a:r>
          </a:p>
          <a:p>
            <a:endParaRPr lang="en-US" sz="600" dirty="0">
              <a:solidFill>
                <a:schemeClr val="bg1"/>
              </a:solidFill>
            </a:endParaRPr>
          </a:p>
          <a:p>
            <a:r>
              <a:rPr lang="en-US" sz="600" dirty="0">
                <a:solidFill>
                  <a:schemeClr val="bg1"/>
                </a:solidFill>
              </a:rPr>
              <a:t>WRAP, 2024. UK Plastics Pact Annual Report 2023–24. WRAP. Available at: </a:t>
            </a:r>
          </a:p>
          <a:p>
            <a:r>
              <a:rPr lang="en-US" sz="600" dirty="0">
                <a:solidFill>
                  <a:schemeClr val="bg1"/>
                </a:solidFill>
              </a:rPr>
              <a:t>https://www.wrap.ngo/resources/report/uk-plastics-pact-annual-report-2023-24</a:t>
            </a:r>
          </a:p>
          <a:p>
            <a:r>
              <a:rPr lang="en-US" sz="600" dirty="0">
                <a:solidFill>
                  <a:schemeClr val="bg1"/>
                </a:solidFill>
              </a:rPr>
              <a:t>[Accessed 23 November 2025].</a:t>
            </a:r>
          </a:p>
        </p:txBody>
      </p:sp>
      <p:sp>
        <p:nvSpPr>
          <p:cNvPr id="3" name="TextBox 2">
            <a:extLst>
              <a:ext uri="{FF2B5EF4-FFF2-40B4-BE49-F238E27FC236}">
                <a16:creationId xmlns:a16="http://schemas.microsoft.com/office/drawing/2014/main" id="{30BE6CB5-74FE-75DA-9B4A-ED21CFEAF001}"/>
              </a:ext>
            </a:extLst>
          </p:cNvPr>
          <p:cNvSpPr txBox="1"/>
          <p:nvPr/>
        </p:nvSpPr>
        <p:spPr>
          <a:xfrm>
            <a:off x="227013" y="161047"/>
            <a:ext cx="2743200" cy="261610"/>
          </a:xfrm>
          <a:prstGeom prst="rect">
            <a:avLst/>
          </a:prstGeom>
          <a:noFill/>
        </p:spPr>
        <p:txBody>
          <a:bodyPr wrap="square" rtlCol="0">
            <a:spAutoFit/>
          </a:bodyPr>
          <a:lstStyle/>
          <a:p>
            <a:r>
              <a:rPr lang="en-US" sz="1050" dirty="0">
                <a:solidFill>
                  <a:schemeClr val="bg1"/>
                </a:solidFill>
                <a:latin typeface="Arial" panose="020B0604020202020204" pitchFamily="34" charset="0"/>
                <a:cs typeface="Arial" panose="020B0604020202020204" pitchFamily="34" charset="0"/>
              </a:rPr>
              <a:t>References</a:t>
            </a:r>
            <a:endParaRPr lang="en-GB" sz="1050" dirty="0">
              <a:solidFill>
                <a:schemeClr val="bg1"/>
              </a:solidFill>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BA016E76-D803-0187-C75C-8FB91F1DA05E}"/>
              </a:ext>
            </a:extLst>
          </p:cNvPr>
          <p:cNvSpPr txBox="1"/>
          <p:nvPr/>
        </p:nvSpPr>
        <p:spPr>
          <a:xfrm>
            <a:off x="6096000" y="188913"/>
            <a:ext cx="2743200" cy="4455066"/>
          </a:xfrm>
          <a:prstGeom prst="rect">
            <a:avLst/>
          </a:prstGeom>
          <a:noFill/>
        </p:spPr>
        <p:txBody>
          <a:bodyPr wrap="square" rtlCol="0">
            <a:spAutoFit/>
          </a:bodyPr>
          <a:lstStyle/>
          <a:p>
            <a:r>
              <a:rPr lang="en-US" sz="1050" dirty="0">
                <a:solidFill>
                  <a:schemeClr val="bg1"/>
                </a:solidFill>
                <a:latin typeface="Arial" panose="020B0604020202020204" pitchFamily="34" charset="0"/>
                <a:cs typeface="Arial" panose="020B0604020202020204" pitchFamily="34" charset="0"/>
              </a:rPr>
              <a:t>Other Sources:</a:t>
            </a:r>
          </a:p>
          <a:p>
            <a:endParaRPr lang="en-US" sz="1050" dirty="0">
              <a:solidFill>
                <a:schemeClr val="bg1"/>
              </a:solidFill>
              <a:latin typeface="Arial" panose="020B0604020202020204" pitchFamily="34" charset="0"/>
              <a:cs typeface="Arial" panose="020B0604020202020204" pitchFamily="34" charset="0"/>
            </a:endParaRPr>
          </a:p>
          <a:p>
            <a:r>
              <a:rPr lang="en-US" sz="1050" dirty="0">
                <a:solidFill>
                  <a:schemeClr val="bg1"/>
                </a:solidFill>
                <a:latin typeface="Arial" panose="020B0604020202020204" pitchFamily="34" charset="0"/>
                <a:cs typeface="Arial" panose="020B0604020202020204" pitchFamily="34" charset="0"/>
              </a:rPr>
              <a:t>https://gemini.google.com/</a:t>
            </a:r>
          </a:p>
          <a:p>
            <a:endParaRPr lang="en-US" sz="1050" dirty="0">
              <a:solidFill>
                <a:schemeClr val="bg1"/>
              </a:solidFill>
              <a:latin typeface="Arial" panose="020B0604020202020204" pitchFamily="34" charset="0"/>
              <a:cs typeface="Arial" panose="020B0604020202020204" pitchFamily="34" charset="0"/>
            </a:endParaRPr>
          </a:p>
          <a:p>
            <a:r>
              <a:rPr lang="en-GB" sz="1050" dirty="0">
                <a:solidFill>
                  <a:schemeClr val="bg1"/>
                </a:solidFill>
                <a:latin typeface="Arial" panose="020B0604020202020204" pitchFamily="34" charset="0"/>
                <a:cs typeface="Arial" panose="020B0604020202020204" pitchFamily="34" charset="0"/>
                <a:hlinkClick r:id="rId2"/>
              </a:rPr>
              <a:t>https://unsplash.com/</a:t>
            </a:r>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a:p>
            <a:r>
              <a:rPr lang="en-GB" sz="1050" dirty="0">
                <a:solidFill>
                  <a:schemeClr val="bg1"/>
                </a:solidFill>
                <a:latin typeface="Arial" panose="020B0604020202020204" pitchFamily="34" charset="0"/>
                <a:cs typeface="Arial" panose="020B0604020202020204" pitchFamily="34" charset="0"/>
                <a:hlinkClick r:id="rId3"/>
              </a:rPr>
              <a:t>https://flowpads.weebly.com/</a:t>
            </a:r>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a:p>
            <a:r>
              <a:rPr lang="en-GB" sz="1050" dirty="0">
                <a:solidFill>
                  <a:schemeClr val="bg1"/>
                </a:solidFill>
                <a:latin typeface="Arial" panose="020B0604020202020204" pitchFamily="34" charset="0"/>
                <a:cs typeface="Arial" panose="020B0604020202020204" pitchFamily="34" charset="0"/>
                <a:hlinkClick r:id="rId4"/>
              </a:rPr>
              <a:t>https://www.canva.com/</a:t>
            </a:r>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a:p>
            <a:r>
              <a:rPr lang="en-GB" sz="1050" dirty="0">
                <a:solidFill>
                  <a:schemeClr val="bg1"/>
                </a:solidFill>
                <a:latin typeface="Arial" panose="020B0604020202020204" pitchFamily="34" charset="0"/>
                <a:cs typeface="Arial" panose="020B0604020202020204" pitchFamily="34" charset="0"/>
                <a:hlinkClick r:id="rId2"/>
              </a:rPr>
              <a:t>https://unsplash.com/</a:t>
            </a:r>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a:p>
            <a:r>
              <a:rPr lang="en-GB" sz="1050" dirty="0">
                <a:solidFill>
                  <a:schemeClr val="bg1"/>
                </a:solidFill>
                <a:latin typeface="Arial" panose="020B0604020202020204" pitchFamily="34" charset="0"/>
                <a:cs typeface="Arial" panose="020B0604020202020204" pitchFamily="34" charset="0"/>
                <a:hlinkClick r:id="rId5"/>
              </a:rPr>
              <a:t>https://pixabay.com/</a:t>
            </a:r>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a:p>
            <a:r>
              <a:rPr lang="en-GB" sz="1050" dirty="0">
                <a:solidFill>
                  <a:schemeClr val="bg1"/>
                </a:solidFill>
                <a:latin typeface="Arial" panose="020B0604020202020204" pitchFamily="34" charset="0"/>
                <a:cs typeface="Arial" panose="020B0604020202020204" pitchFamily="34" charset="0"/>
                <a:hlinkClick r:id="rId6"/>
              </a:rPr>
              <a:t>https://www.pexels.com</a:t>
            </a:r>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a:p>
            <a:r>
              <a:rPr lang="en-GB" sz="1050" dirty="0">
                <a:solidFill>
                  <a:schemeClr val="bg1"/>
                </a:solidFill>
                <a:latin typeface="Arial" panose="020B0604020202020204" pitchFamily="34" charset="0"/>
                <a:cs typeface="Arial" panose="020B0604020202020204" pitchFamily="34" charset="0"/>
                <a:hlinkClick r:id="rId7"/>
              </a:rPr>
              <a:t>https://invideo.io/make/ai-video-generator/</a:t>
            </a:r>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a:p>
            <a:r>
              <a:rPr lang="en-GB" sz="1050" dirty="0">
                <a:solidFill>
                  <a:schemeClr val="bg1"/>
                </a:solidFill>
                <a:latin typeface="Arial" panose="020B0604020202020204" pitchFamily="34" charset="0"/>
                <a:cs typeface="Arial" panose="020B0604020202020204" pitchFamily="34" charset="0"/>
                <a:hlinkClick r:id="rId8"/>
              </a:rPr>
              <a:t>https://www.capcut.com/tools/ai-video-generator</a:t>
            </a:r>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a:p>
            <a:r>
              <a:rPr lang="en-GB" sz="1050" dirty="0">
                <a:solidFill>
                  <a:schemeClr val="bg1"/>
                </a:solidFill>
                <a:latin typeface="Arial" panose="020B0604020202020204" pitchFamily="34" charset="0"/>
                <a:cs typeface="Arial" panose="020B0604020202020204" pitchFamily="34" charset="0"/>
                <a:hlinkClick r:id="rId9"/>
              </a:rPr>
              <a:t>https://leonardo.ai/</a:t>
            </a:r>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a:p>
            <a:r>
              <a:rPr lang="en-GB" sz="1050" dirty="0">
                <a:solidFill>
                  <a:schemeClr val="bg1"/>
                </a:solidFill>
                <a:latin typeface="Arial" panose="020B0604020202020204" pitchFamily="34" charset="0"/>
                <a:cs typeface="Arial" panose="020B0604020202020204" pitchFamily="34" charset="0"/>
                <a:hlinkClick r:id="rId10"/>
              </a:rPr>
              <a:t>https://www.minimax.io/</a:t>
            </a:r>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a:p>
            <a:endParaRPr lang="en-GB" sz="105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5335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4725</TotalTime>
  <Words>2905</Words>
  <Application>Microsoft Office PowerPoint</Application>
  <PresentationFormat>Widescreen</PresentationFormat>
  <Paragraphs>750</Paragraphs>
  <Slides>28</Slides>
  <Notes>1</Notes>
  <HiddenSlides>0</HiddenSlides>
  <MMClips>4</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28</vt:i4>
      </vt:variant>
    </vt:vector>
  </HeadingPairs>
  <TitlesOfParts>
    <vt:vector size="39" baseType="lpstr">
      <vt:lpstr>Aptos</vt:lpstr>
      <vt:lpstr>Aptos Display</vt:lpstr>
      <vt:lpstr>Aptos Narrow</vt:lpstr>
      <vt:lpstr>Arial</vt:lpstr>
      <vt:lpstr>Arial Black</vt:lpstr>
      <vt:lpstr>Bebas Neue</vt:lpstr>
      <vt:lpstr>Eras Bold ITC</vt:lpstr>
      <vt:lpstr>Inter</vt:lpstr>
      <vt:lpstr>Poppins</vt:lpstr>
      <vt:lpstr>Office Theme</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Mircea Laurentiu Coroian (2421526)</dc:creator>
  <cp:lastModifiedBy>Mircea Laurentiu Coroian (2421526)</cp:lastModifiedBy>
  <cp:revision>5</cp:revision>
  <dcterms:created xsi:type="dcterms:W3CDTF">2025-12-05T07:17:10Z</dcterms:created>
  <dcterms:modified xsi:type="dcterms:W3CDTF">2025-12-09T03:07:41Z</dcterms:modified>
</cp:coreProperties>
</file>