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  <p:sldId id="261" r:id="rId7"/>
    <p:sldId id="264" r:id="rId8"/>
    <p:sldId id="266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8" autoAdjust="0"/>
    <p:restoredTop sz="94660"/>
  </p:normalViewPr>
  <p:slideViewPr>
    <p:cSldViewPr snapToGrid="0">
      <p:cViewPr>
        <p:scale>
          <a:sx n="66" d="100"/>
          <a:sy n="66" d="100"/>
        </p:scale>
        <p:origin x="876" y="5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3C60B-69BF-43CE-957D-34B265424A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64BB40-D1D2-446E-803C-14F113CF6F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8DC397-1494-4D6A-A110-B7DC5F89A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7958F2-3FD5-4253-97F9-B783E90FB3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4E827-2B72-45EC-BEC0-BF7F38DDC8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301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88394-BB07-4455-8C4E-1F05BAFA5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C6241-0921-4C0B-AB65-BCB086D8C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D09EA-2353-4610-85FB-C658664E2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71CDA-C489-439C-A3D8-22F5FF558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A0772-D104-4CFF-9D1F-9068884CB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676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F857C-8D9F-4BC1-B5FC-0C9E69964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58F84-78E0-45BC-A2B9-78ABEBBCFA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F18428-412E-4A1F-8592-6BA352D6F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E8A1D5-02CE-4A58-922A-5A52D9F10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4DEA5-1850-4492-A087-ADCB9DF8C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425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9C046-9C8A-4261-9021-E2A977844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41BBA-B55B-4E0D-98C1-A6D8C2A13C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D9063C-3ABB-4B81-B972-3A20AB2A87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906CC0-9737-445F-9A5E-7960A35F1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40FAD-74DE-436D-91FC-E95835D62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474A66-8BE0-48CF-93B8-B551BF231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913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9AA0A-7195-4F2A-94CC-C7346CCDC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0F8B2-8CD2-447E-BCEA-FCA08E6BB4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9D2A9D-B468-491C-8527-9050A399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0F71C1-7279-46F6-94FB-3268562A64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800D96-FC79-4CC8-835F-70C4ABCC50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AA388E-3E2E-4C29-8585-3579AE55F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52BF2B-4211-4FAF-BB53-3DCED3C30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E987A-491B-43CC-9D04-2E3770A3C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326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E8FF7-2604-4B7C-A10D-B5D98C29B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0E351F-DDEB-4678-826D-5C446CCB9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A0920-FF99-45DE-869F-81F0B1335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F34AC1-3712-43E0-B10C-DD8EE6CE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46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89AD6B-B5A2-48EF-A3DA-5FE3DB513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B51317-E14C-4A78-871A-6E2E926FA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70C569-5C36-4A0A-A5E3-02B2F006E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269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0C0BC-7677-4BB3-9839-550E2375A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D0886-F0C5-4CC1-932C-38B03877E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245668-BE81-4DCD-BDEA-1EDA5CF917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8DEC89-69E5-4EA2-BB2A-9478C691F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72C621-26F9-482F-A3AC-8AD7319CB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76AA54-31D7-454F-9382-2922AC04F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147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1DDAC-F681-4874-9E94-BBE9596EB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462446-4033-4ADF-84AA-B45A8A731F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683C30-9104-4EF7-99B8-E028DA7EF3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8F1F20-5F20-4057-A2BE-2756CB351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07C90-D613-4823-8FF9-A28E3AC0E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1A5C62-A215-4840-A1CE-DF0A80A90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701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73691-DAB9-40EA-96BC-08252FE58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B2A095-8B2E-46AA-8F85-A5D55697B9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2C675-418F-4C17-928A-70BE6DD40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2AA931-A162-463A-9EE9-0D2C23397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FF9FA2-4DE0-420F-8FD3-639FB1D7A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42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2D70B4-0711-439C-A19F-1DCBF38952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741CF6-FCC7-4F71-9171-3BB8485752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7C823-A110-496D-B91F-1D4BFAF8E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76D41-25F3-4C14-A9C8-F0A85BC7E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7046A-F69C-4E1E-B503-6B0B1D56B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84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471999-9C87-4D2A-83C3-28362B4FF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426EB-C133-4743-81B9-44DCF6CBC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779B-0CA5-4A8C-8BA2-0A389AEF19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B2B7E-12C3-422F-B483-0B5395146191}" type="datetimeFigureOut">
              <a:rPr lang="en-GB" smtClean="0"/>
              <a:t>08/11/2020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8795F0-FEAC-4DCD-8871-2EECB596A8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A9B6D-2F86-420E-8015-508CCE9942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4BE06-AEF2-4A6B-83B6-BD067E3237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09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84E6B-9ED1-4F87-AB6C-9FD3346F9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57922"/>
            <a:ext cx="9144000" cy="8113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Principle Component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166EF-2EE4-430A-ADD2-60F4FDEE82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469290"/>
            <a:ext cx="9144000" cy="1655762"/>
          </a:xfrm>
        </p:spPr>
        <p:txBody>
          <a:bodyPr>
            <a:normAutofit/>
          </a:bodyPr>
          <a:lstStyle/>
          <a:p>
            <a:r>
              <a:rPr lang="en-GB" sz="4800" dirty="0"/>
              <a:t>and dimensionality reduction</a:t>
            </a:r>
          </a:p>
        </p:txBody>
      </p:sp>
    </p:spTree>
    <p:extLst>
      <p:ext uri="{BB962C8B-B14F-4D97-AF65-F5344CB8AC3E}">
        <p14:creationId xmlns:p14="http://schemas.microsoft.com/office/powerpoint/2010/main" val="3042876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84E6B-9ED1-4F87-AB6C-9FD3346F9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57922"/>
            <a:ext cx="9144000" cy="8113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Principle Component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166EF-2EE4-430A-ADD2-60F4FDEE82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1469290"/>
            <a:ext cx="10396655" cy="2913139"/>
          </a:xfrm>
        </p:spPr>
        <p:txBody>
          <a:bodyPr>
            <a:normAutofit fontScale="85000" lnSpcReduction="20000"/>
          </a:bodyPr>
          <a:lstStyle/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4800" dirty="0"/>
              <a:t>The focus is on dimensionality reduction.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4800" dirty="0"/>
              <a:t>If you can remove features that do not contribute much to the final prediction – either classification or regression - then you can save memory and time in training your models.</a:t>
            </a:r>
          </a:p>
          <a:p>
            <a:pPr algn="l"/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9482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84E6B-9ED1-4F87-AB6C-9FD3346F9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57922"/>
            <a:ext cx="9144000" cy="8113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Principle Component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166EF-2EE4-430A-ADD2-60F4FDEE82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1469290"/>
            <a:ext cx="10396655" cy="2924290"/>
          </a:xfrm>
        </p:spPr>
        <p:txBody>
          <a:bodyPr>
            <a:noAutofit/>
          </a:bodyPr>
          <a:lstStyle/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4100" dirty="0"/>
              <a:t>Conversely, if you can find those features that contribute most to defining your model (explaining your model) then you should use them over others that do not.</a:t>
            </a:r>
          </a:p>
        </p:txBody>
      </p:sp>
    </p:spTree>
    <p:extLst>
      <p:ext uri="{BB962C8B-B14F-4D97-AF65-F5344CB8AC3E}">
        <p14:creationId xmlns:p14="http://schemas.microsoft.com/office/powerpoint/2010/main" val="3035793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84E6B-9ED1-4F87-AB6C-9FD3346F9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57922"/>
            <a:ext cx="9144000" cy="81136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Principle Component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166EF-2EE4-430A-ADD2-60F4FDEE82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1469290"/>
            <a:ext cx="10396655" cy="2924290"/>
          </a:xfrm>
        </p:spPr>
        <p:txBody>
          <a:bodyPr>
            <a:noAutofit/>
          </a:bodyPr>
          <a:lstStyle/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4100" dirty="0"/>
              <a:t>Q: What characteristics of an attribute indicate that it explains a lot of the data?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4100" dirty="0"/>
              <a:t>A: It variance, as that feature has samples (rows) that cover a wide range of values.</a:t>
            </a:r>
          </a:p>
        </p:txBody>
      </p:sp>
    </p:spTree>
    <p:extLst>
      <p:ext uri="{BB962C8B-B14F-4D97-AF65-F5344CB8AC3E}">
        <p14:creationId xmlns:p14="http://schemas.microsoft.com/office/powerpoint/2010/main" val="187790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94A82-8D07-4F9F-8DCD-D225EA847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Variance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3EAB5-8F7E-44C1-843B-0BF5A674D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79" y="1690688"/>
            <a:ext cx="2919760" cy="56875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High variance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4465604-70F5-4829-AB82-24635456249F}"/>
              </a:ext>
            </a:extLst>
          </p:cNvPr>
          <p:cNvSpPr txBox="1">
            <a:spLocks/>
          </p:cNvSpPr>
          <p:nvPr/>
        </p:nvSpPr>
        <p:spPr>
          <a:xfrm>
            <a:off x="4558992" y="1672536"/>
            <a:ext cx="2750633" cy="5687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/>
              <a:t>Low variance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DF56FB-E565-4A6C-A002-18F127FB8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186" y="2019764"/>
            <a:ext cx="5334000" cy="4000500"/>
          </a:xfrm>
          <a:prstGeom prst="rect">
            <a:avLst/>
          </a:prstGeom>
        </p:spPr>
      </p:pic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15FF1367-0E3E-4B83-A004-AD85418CB445}"/>
              </a:ext>
            </a:extLst>
          </p:cNvPr>
          <p:cNvCxnSpPr/>
          <p:nvPr/>
        </p:nvCxnSpPr>
        <p:spPr>
          <a:xfrm rot="16200000" flipH="1">
            <a:off x="355640" y="2741999"/>
            <a:ext cx="3048541" cy="2083420"/>
          </a:xfrm>
          <a:prstGeom prst="curved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Connector: Curved 14">
            <a:extLst>
              <a:ext uri="{FF2B5EF4-FFF2-40B4-BE49-F238E27FC236}">
                <a16:creationId xmlns:a16="http://schemas.microsoft.com/office/drawing/2014/main" id="{FE1813B1-71A5-40E6-A810-65823354E44D}"/>
              </a:ext>
            </a:extLst>
          </p:cNvPr>
          <p:cNvCxnSpPr>
            <a:cxnSpLocks/>
          </p:cNvCxnSpPr>
          <p:nvPr/>
        </p:nvCxnSpPr>
        <p:spPr>
          <a:xfrm rot="10800000" flipV="1">
            <a:off x="3397408" y="1835749"/>
            <a:ext cx="1470102" cy="847377"/>
          </a:xfrm>
          <a:prstGeom prst="curved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FC88D384-7B42-4DD9-A9F1-CA2C8B948207}"/>
              </a:ext>
            </a:extLst>
          </p:cNvPr>
          <p:cNvSpPr txBox="1"/>
          <p:nvPr/>
        </p:nvSpPr>
        <p:spPr>
          <a:xfrm>
            <a:off x="7493620" y="2241287"/>
            <a:ext cx="38601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%MATLAB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s=0.5;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x=-5*s:0.1:5*s;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 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g=1/(sqrt(2.*pi*s^2)).*exp(-x.^2/(2.*s^2));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plot(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Courier New" panose="02070309020205020404" pitchFamily="49" charset="0"/>
              </a:rPr>
              <a:t>x,g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)</a:t>
            </a:r>
          </a:p>
          <a:p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</a:rPr>
              <a:t>hold;</a:t>
            </a:r>
          </a:p>
          <a:p>
            <a:endParaRPr lang="en-GB" sz="1800" b="0" i="0" u="none" strike="noStrike" baseline="0" dirty="0">
              <a:solidFill>
                <a:srgbClr val="000000"/>
              </a:solidFill>
              <a:latin typeface="Courier New" panose="02070309020205020404" pitchFamily="49" charset="0"/>
            </a:endParaRP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s=5;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x=-5*s:0.1:5*s;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g=1/(sqrt(2.*pi*s^2)).*exp(-x.^2/(2.*s^2));</a:t>
            </a:r>
          </a:p>
          <a:p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plot(</a:t>
            </a:r>
            <a:r>
              <a:rPr lang="en-GB" sz="1800" b="0" i="0" u="none" strike="noStrike" baseline="0" dirty="0" err="1">
                <a:solidFill>
                  <a:srgbClr val="000000"/>
                </a:solidFill>
                <a:latin typeface="Courier New" panose="02070309020205020404" pitchFamily="49" charset="0"/>
              </a:rPr>
              <a:t>x,g</a:t>
            </a:r>
            <a:r>
              <a:rPr lang="en-GB" sz="1800" b="0" i="0" u="none" strike="noStrike" baseline="0" dirty="0">
                <a:solidFill>
                  <a:srgbClr val="000000"/>
                </a:solidFill>
                <a:latin typeface="Courier New" panose="02070309020205020404" pitchFamily="49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612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7F2D8-BF58-4FB5-ADE8-E0A139D7E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132" y="264764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PCA finds orthogonal unit length vectors.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BC6A37-E80F-40C4-9C44-EB2B323106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28"/>
          <a:stretch/>
        </p:blipFill>
        <p:spPr bwMode="auto">
          <a:xfrm>
            <a:off x="1379847" y="3834166"/>
            <a:ext cx="5953125" cy="297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FE6379-274D-403E-BDD2-B836B280EF91}"/>
              </a:ext>
            </a:extLst>
          </p:cNvPr>
          <p:cNvSpPr txBox="1"/>
          <p:nvPr/>
        </p:nvSpPr>
        <p:spPr>
          <a:xfrm>
            <a:off x="747132" y="1219120"/>
            <a:ext cx="105156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They are uncorrelated (since they are orthogonal!).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first principle component (vector) points in the direction where the data has most variance.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second PC has the second most variance,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These components represent an orthogonal co-ordinate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data is projected onto these hyperplanes</a:t>
            </a:r>
          </a:p>
        </p:txBody>
      </p:sp>
    </p:spTree>
    <p:extLst>
      <p:ext uri="{BB962C8B-B14F-4D97-AF65-F5344CB8AC3E}">
        <p14:creationId xmlns:p14="http://schemas.microsoft.com/office/powerpoint/2010/main" val="822592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7F2D8-BF58-4FB5-ADE8-E0A139D7E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132" y="264764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PCA finds orthogonal unit length vectors.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BC6A37-E80F-40C4-9C44-EB2B323106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28"/>
          <a:stretch/>
        </p:blipFill>
        <p:spPr bwMode="auto">
          <a:xfrm>
            <a:off x="1379847" y="3834166"/>
            <a:ext cx="5953125" cy="297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FE6379-274D-403E-BDD2-B836B280EF91}"/>
              </a:ext>
            </a:extLst>
          </p:cNvPr>
          <p:cNvSpPr txBox="1"/>
          <p:nvPr/>
        </p:nvSpPr>
        <p:spPr>
          <a:xfrm>
            <a:off x="747132" y="1219120"/>
            <a:ext cx="105156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They are uncorrelated (since they are orthogonal!).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first principle component (vector) points in the direction where the data has most variance.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second PC has the second most variance,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These components represent an orthogonal co-ordinate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data is projected onto these hyperplanes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E6BD02-8AFE-48FB-B293-255AE5311E76}"/>
              </a:ext>
            </a:extLst>
          </p:cNvPr>
          <p:cNvSpPr txBox="1"/>
          <p:nvPr/>
        </p:nvSpPr>
        <p:spPr>
          <a:xfrm>
            <a:off x="7527073" y="3992137"/>
            <a:ext cx="4070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We can do this using Singular Value Decomposition (SVD)</a:t>
            </a:r>
          </a:p>
        </p:txBody>
      </p:sp>
    </p:spTree>
    <p:extLst>
      <p:ext uri="{BB962C8B-B14F-4D97-AF65-F5344CB8AC3E}">
        <p14:creationId xmlns:p14="http://schemas.microsoft.com/office/powerpoint/2010/main" val="3026407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7F2D8-BF58-4FB5-ADE8-E0A139D7E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132" y="264764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PCA finds orthogonal unit length vectors.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BC6A37-E80F-40C4-9C44-EB2B323106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28"/>
          <a:stretch/>
        </p:blipFill>
        <p:spPr bwMode="auto">
          <a:xfrm>
            <a:off x="1379847" y="3834166"/>
            <a:ext cx="5953125" cy="2976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FE6379-274D-403E-BDD2-B836B280EF91}"/>
              </a:ext>
            </a:extLst>
          </p:cNvPr>
          <p:cNvSpPr txBox="1"/>
          <p:nvPr/>
        </p:nvSpPr>
        <p:spPr>
          <a:xfrm>
            <a:off x="747132" y="1219120"/>
            <a:ext cx="105156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They are uncorrelated (since they are orthogonal!).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first principle component (vector) points in the direction where the data has most variance.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second PC has the second most variance,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These components represent an orthogonal co-ordinate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data is projected onto these hyperplanes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E6BD02-8AFE-48FB-B293-255AE5311E76}"/>
              </a:ext>
            </a:extLst>
          </p:cNvPr>
          <p:cNvSpPr txBox="1"/>
          <p:nvPr/>
        </p:nvSpPr>
        <p:spPr>
          <a:xfrm>
            <a:off x="7527073" y="3992137"/>
            <a:ext cx="436012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We can do this using Singular Value Decomposition (SVD).</a:t>
            </a:r>
          </a:p>
          <a:p>
            <a:endParaRPr lang="en-GB" sz="2400" b="1" dirty="0"/>
          </a:p>
          <a:p>
            <a:r>
              <a:rPr lang="en-GB" sz="2400" b="1" dirty="0"/>
              <a:t>Our model might then choose the first </a:t>
            </a:r>
            <a:r>
              <a:rPr lang="en-GB" sz="2400" b="1" i="1" dirty="0"/>
              <a:t>n</a:t>
            </a:r>
            <a:r>
              <a:rPr lang="en-GB" sz="2400" b="1" dirty="0"/>
              <a:t> principle components and use them as our model features.</a:t>
            </a:r>
          </a:p>
        </p:txBody>
      </p:sp>
    </p:spTree>
    <p:extLst>
      <p:ext uri="{BB962C8B-B14F-4D97-AF65-F5344CB8AC3E}">
        <p14:creationId xmlns:p14="http://schemas.microsoft.com/office/powerpoint/2010/main" val="36384645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F306E-B63F-4ED1-AADB-F72EE0BF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26646"/>
          </a:xfrm>
        </p:spPr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CEB84-B0FC-4B64-930A-BD3C0896B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1772"/>
            <a:ext cx="10515600" cy="489448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Load up the PCA Python notebook and try it out.</a:t>
            </a:r>
          </a:p>
          <a:p>
            <a:r>
              <a:rPr lang="en-GB" dirty="0"/>
              <a:t>The dataset is the Iris dataset.  Try visualising combinations of the 4 attributes sepal width, sepal length, petal width and petal length in 2D plots.</a:t>
            </a:r>
          </a:p>
          <a:p>
            <a:r>
              <a:rPr lang="en-GB" dirty="0"/>
              <a:t>Col 0 = sepal length</a:t>
            </a:r>
          </a:p>
          <a:p>
            <a:r>
              <a:rPr lang="en-GB" dirty="0"/>
              <a:t>Col 1 = sepal width</a:t>
            </a:r>
          </a:p>
          <a:p>
            <a:r>
              <a:rPr lang="en-GB" dirty="0"/>
              <a:t>Col 2 =petal length</a:t>
            </a:r>
          </a:p>
          <a:p>
            <a:r>
              <a:rPr lang="en-GB" dirty="0"/>
              <a:t>Col 3 = petal width</a:t>
            </a:r>
          </a:p>
          <a:p>
            <a:r>
              <a:rPr lang="en-GB" dirty="0"/>
              <a:t>How many combinations are there?</a:t>
            </a:r>
          </a:p>
          <a:p>
            <a:r>
              <a:rPr lang="en-GB" dirty="0"/>
              <a:t>Now execute the PCA fit method and see how the data is transformed and the data plotted against the first 2 PCAs.</a:t>
            </a:r>
          </a:p>
          <a:p>
            <a:r>
              <a:rPr lang="en-GB" dirty="0"/>
              <a:t>Look up Linear Discriminant Analysis (LDA) It terms of use what is the major difference between the two methods? </a:t>
            </a:r>
          </a:p>
        </p:txBody>
      </p:sp>
    </p:spTree>
    <p:extLst>
      <p:ext uri="{BB962C8B-B14F-4D97-AF65-F5344CB8AC3E}">
        <p14:creationId xmlns:p14="http://schemas.microsoft.com/office/powerpoint/2010/main" val="22439926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554</Words>
  <Application>Microsoft Office PowerPoint</Application>
  <PresentationFormat>Widescreen</PresentationFormat>
  <Paragraphs>57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Courier New</vt:lpstr>
      <vt:lpstr>Office Theme</vt:lpstr>
      <vt:lpstr>Principle Component Analysis</vt:lpstr>
      <vt:lpstr>Principle Component Analysis</vt:lpstr>
      <vt:lpstr>Principle Component Analysis</vt:lpstr>
      <vt:lpstr>Principle Component Analysis</vt:lpstr>
      <vt:lpstr>Variance</vt:lpstr>
      <vt:lpstr>PCA finds orthogonal unit length vectors.</vt:lpstr>
      <vt:lpstr>PCA finds orthogonal unit length vectors.</vt:lpstr>
      <vt:lpstr>PCA finds orthogonal unit length vectors.</vt:lpstr>
      <vt:lpstr>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 Component Analysis</dc:title>
  <dc:creator>Gordon Dickers</dc:creator>
  <cp:lastModifiedBy>Gordon Dickers</cp:lastModifiedBy>
  <cp:revision>10</cp:revision>
  <dcterms:created xsi:type="dcterms:W3CDTF">2020-11-08T14:03:07Z</dcterms:created>
  <dcterms:modified xsi:type="dcterms:W3CDTF">2020-11-08T16:10:43Z</dcterms:modified>
</cp:coreProperties>
</file>