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6" r:id="rId2"/>
  </p:sldMasterIdLst>
  <p:notesMasterIdLst>
    <p:notesMasterId r:id="rId43"/>
  </p:notesMasterIdLst>
  <p:sldIdLst>
    <p:sldId id="259" r:id="rId3"/>
    <p:sldId id="260" r:id="rId4"/>
    <p:sldId id="261" r:id="rId5"/>
    <p:sldId id="296" r:id="rId6"/>
    <p:sldId id="291" r:id="rId7"/>
    <p:sldId id="298" r:id="rId8"/>
    <p:sldId id="297" r:id="rId9"/>
    <p:sldId id="262" r:id="rId10"/>
    <p:sldId id="263" r:id="rId11"/>
    <p:sldId id="264" r:id="rId12"/>
    <p:sldId id="265" r:id="rId13"/>
    <p:sldId id="266" r:id="rId14"/>
    <p:sldId id="267" r:id="rId15"/>
    <p:sldId id="268" r:id="rId16"/>
    <p:sldId id="269" r:id="rId17"/>
    <p:sldId id="270" r:id="rId18"/>
    <p:sldId id="271" r:id="rId19"/>
    <p:sldId id="272" r:id="rId20"/>
    <p:sldId id="299" r:id="rId21"/>
    <p:sldId id="300" r:id="rId22"/>
    <p:sldId id="273" r:id="rId23"/>
    <p:sldId id="274" r:id="rId24"/>
    <p:sldId id="275" r:id="rId25"/>
    <p:sldId id="301" r:id="rId26"/>
    <p:sldId id="277" r:id="rId27"/>
    <p:sldId id="278" r:id="rId28"/>
    <p:sldId id="302" r:id="rId29"/>
    <p:sldId id="292" r:id="rId30"/>
    <p:sldId id="293" r:id="rId31"/>
    <p:sldId id="294" r:id="rId32"/>
    <p:sldId id="279" r:id="rId33"/>
    <p:sldId id="280" r:id="rId34"/>
    <p:sldId id="284" r:id="rId35"/>
    <p:sldId id="285" r:id="rId36"/>
    <p:sldId id="287" r:id="rId37"/>
    <p:sldId id="288" r:id="rId38"/>
    <p:sldId id="290" r:id="rId39"/>
    <p:sldId id="289" r:id="rId40"/>
    <p:sldId id="282" r:id="rId41"/>
    <p:sldId id="295"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76488" autoAdjust="0"/>
  </p:normalViewPr>
  <p:slideViewPr>
    <p:cSldViewPr snapToGrid="0">
      <p:cViewPr varScale="1">
        <p:scale>
          <a:sx n="88" d="100"/>
          <a:sy n="88" d="100"/>
        </p:scale>
        <p:origin x="219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3E61FB-EF16-4745-B6E5-F17DDEB27BA6}" type="datetimeFigureOut">
              <a:rPr lang="en-GB" smtClean="0"/>
              <a:t>16/03/2018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E8D62D-7A71-4132-9A24-ADC3556B1560}" type="slidenum">
              <a:rPr lang="en-GB" smtClean="0"/>
              <a:t>‹#›</a:t>
            </a:fld>
            <a:endParaRPr lang="en-GB"/>
          </a:p>
        </p:txBody>
      </p:sp>
    </p:spTree>
    <p:extLst>
      <p:ext uri="{BB962C8B-B14F-4D97-AF65-F5344CB8AC3E}">
        <p14:creationId xmlns:p14="http://schemas.microsoft.com/office/powerpoint/2010/main" val="465894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400">
              <a:defRPr/>
            </a:pPr>
            <a:fld id="{5029C754-427A-405B-8032-69FD1C0B8623}" type="slidenum">
              <a:rPr lang="en-GB" sz="1800" kern="0" smtClean="0">
                <a:solidFill>
                  <a:sysClr val="windowText" lastClr="000000"/>
                </a:solidFill>
              </a:rPr>
              <a:pPr defTabSz="914400">
                <a:defRPr/>
              </a:pPr>
              <a:t>1</a:t>
            </a:fld>
            <a:endParaRPr lang="en-GB" sz="1800" kern="0">
              <a:solidFill>
                <a:sysClr val="windowText" lastClr="000000"/>
              </a:solidFill>
            </a:endParaRPr>
          </a:p>
        </p:txBody>
      </p:sp>
    </p:spTree>
    <p:extLst>
      <p:ext uri="{BB962C8B-B14F-4D97-AF65-F5344CB8AC3E}">
        <p14:creationId xmlns:p14="http://schemas.microsoft.com/office/powerpoint/2010/main" val="1330022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3</a:t>
            </a:fld>
            <a:endParaRPr lang="en-GB"/>
          </a:p>
        </p:txBody>
      </p:sp>
    </p:spTree>
    <p:extLst>
      <p:ext uri="{BB962C8B-B14F-4D97-AF65-F5344CB8AC3E}">
        <p14:creationId xmlns:p14="http://schemas.microsoft.com/office/powerpoint/2010/main" val="4115629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4</a:t>
            </a:fld>
            <a:endParaRPr lang="en-GB"/>
          </a:p>
        </p:txBody>
      </p:sp>
    </p:spTree>
    <p:extLst>
      <p:ext uri="{BB962C8B-B14F-4D97-AF65-F5344CB8AC3E}">
        <p14:creationId xmlns:p14="http://schemas.microsoft.com/office/powerpoint/2010/main" val="1983845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5</a:t>
            </a:fld>
            <a:endParaRPr lang="en-GB"/>
          </a:p>
        </p:txBody>
      </p:sp>
    </p:spTree>
    <p:extLst>
      <p:ext uri="{BB962C8B-B14F-4D97-AF65-F5344CB8AC3E}">
        <p14:creationId xmlns:p14="http://schemas.microsoft.com/office/powerpoint/2010/main" val="3693696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6</a:t>
            </a:fld>
            <a:endParaRPr lang="en-GB"/>
          </a:p>
        </p:txBody>
      </p:sp>
    </p:spTree>
    <p:extLst>
      <p:ext uri="{BB962C8B-B14F-4D97-AF65-F5344CB8AC3E}">
        <p14:creationId xmlns:p14="http://schemas.microsoft.com/office/powerpoint/2010/main" val="2164543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7</a:t>
            </a:fld>
            <a:endParaRPr lang="en-GB"/>
          </a:p>
        </p:txBody>
      </p:sp>
    </p:spTree>
    <p:extLst>
      <p:ext uri="{BB962C8B-B14F-4D97-AF65-F5344CB8AC3E}">
        <p14:creationId xmlns:p14="http://schemas.microsoft.com/office/powerpoint/2010/main" val="20918372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8</a:t>
            </a:fld>
            <a:endParaRPr lang="en-GB"/>
          </a:p>
        </p:txBody>
      </p:sp>
    </p:spTree>
    <p:extLst>
      <p:ext uri="{BB962C8B-B14F-4D97-AF65-F5344CB8AC3E}">
        <p14:creationId xmlns:p14="http://schemas.microsoft.com/office/powerpoint/2010/main" val="2433564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10</a:t>
            </a:fld>
            <a:endParaRPr lang="en-GB"/>
          </a:p>
        </p:txBody>
      </p:sp>
    </p:spTree>
    <p:extLst>
      <p:ext uri="{BB962C8B-B14F-4D97-AF65-F5344CB8AC3E}">
        <p14:creationId xmlns:p14="http://schemas.microsoft.com/office/powerpoint/2010/main" val="3201082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EE87E3C-9555-43EF-AD1E-94BD9BDA7FF4}" type="slidenum">
              <a:rPr lang="en-GB" altLang="en-US"/>
              <a:pPr eaLnBrk="1" hangingPunct="1"/>
              <a:t>11</a:t>
            </a:fld>
            <a:endParaRPr lang="en-GB"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0831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5D33490-BE22-4115-ABBB-70080D97DF15}" type="slidenum">
              <a:rPr lang="en-GB" altLang="en-US"/>
              <a:pPr eaLnBrk="1" hangingPunct="1"/>
              <a:t>12</a:t>
            </a:fld>
            <a:endParaRPr lang="en-GB" alt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03506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48C321-5B02-4639-9687-2FF28B5F7696}" type="slidenum">
              <a:rPr lang="en-GB" altLang="en-US"/>
              <a:pPr eaLnBrk="1" hangingPunct="1"/>
              <a:t>13</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5771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4EA506A-6F4F-41EC-BFD9-C19994B3596E}" type="slidenum">
              <a:rPr lang="en-GB" altLang="en-US"/>
              <a:pPr eaLnBrk="1" hangingPunct="1"/>
              <a:t>14</a:t>
            </a:fld>
            <a:endParaRPr lang="en-GB" alt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15454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C0C600D-0F1E-4751-89AC-563A7328D974}" type="slidenum">
              <a:rPr lang="en-GB" altLang="en-US"/>
              <a:pPr eaLnBrk="1" hangingPunct="1"/>
              <a:t>16</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645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330E975-5AAC-4042-88A9-2DE34D1597AE}" type="slidenum">
              <a:rPr lang="en-GB" altLang="en-US"/>
              <a:pPr eaLnBrk="1" hangingPunct="1"/>
              <a:t>17</a:t>
            </a:fld>
            <a:endParaRPr lang="en-GB"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7849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18</a:t>
            </a:fld>
            <a:endParaRPr lang="en-GB"/>
          </a:p>
        </p:txBody>
      </p:sp>
    </p:spTree>
    <p:extLst>
      <p:ext uri="{BB962C8B-B14F-4D97-AF65-F5344CB8AC3E}">
        <p14:creationId xmlns:p14="http://schemas.microsoft.com/office/powerpoint/2010/main" val="1269470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72F8F14-0F53-44AD-87A3-B8A8CF76D837}" type="slidenum">
              <a:rPr lang="en-GB" altLang="en-US"/>
              <a:pPr eaLnBrk="1" hangingPunct="1"/>
              <a:t>23</a:t>
            </a:fld>
            <a:endParaRPr lang="en-GB"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58475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72F8F14-0F53-44AD-87A3-B8A8CF76D837}" type="slidenum">
              <a:rPr lang="en-GB" altLang="en-US"/>
              <a:pPr eaLnBrk="1" hangingPunct="1"/>
              <a:t>24</a:t>
            </a:fld>
            <a:endParaRPr lang="en-GB"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34623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25</a:t>
            </a:fld>
            <a:endParaRPr lang="en-GB"/>
          </a:p>
        </p:txBody>
      </p:sp>
    </p:spTree>
    <p:extLst>
      <p:ext uri="{BB962C8B-B14F-4D97-AF65-F5344CB8AC3E}">
        <p14:creationId xmlns:p14="http://schemas.microsoft.com/office/powerpoint/2010/main" val="1568519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26</a:t>
            </a:fld>
            <a:endParaRPr lang="en-GB"/>
          </a:p>
        </p:txBody>
      </p:sp>
    </p:spTree>
    <p:extLst>
      <p:ext uri="{BB962C8B-B14F-4D97-AF65-F5344CB8AC3E}">
        <p14:creationId xmlns:p14="http://schemas.microsoft.com/office/powerpoint/2010/main" val="8869744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28</a:t>
            </a:fld>
            <a:endParaRPr lang="en-GB"/>
          </a:p>
        </p:txBody>
      </p:sp>
    </p:spTree>
    <p:extLst>
      <p:ext uri="{BB962C8B-B14F-4D97-AF65-F5344CB8AC3E}">
        <p14:creationId xmlns:p14="http://schemas.microsoft.com/office/powerpoint/2010/main" val="1917116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E8D62D-7A71-4132-9A24-ADC3556B1560}" type="slidenum">
              <a:rPr lang="en-GB" smtClean="0"/>
              <a:t>29</a:t>
            </a:fld>
            <a:endParaRPr lang="en-GB"/>
          </a:p>
        </p:txBody>
      </p:sp>
    </p:spTree>
    <p:extLst>
      <p:ext uri="{BB962C8B-B14F-4D97-AF65-F5344CB8AC3E}">
        <p14:creationId xmlns:p14="http://schemas.microsoft.com/office/powerpoint/2010/main" val="3052802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7"/>
            <a:ext cx="7772400" cy="1470025"/>
          </a:xfrm>
        </p:spPr>
        <p:txBody>
          <a:bodyPr/>
          <a:lstStyle/>
          <a:p>
            <a:r>
              <a:rPr lang="cy-GB" smtClean="0"/>
              <a:t>Cliciwch i olygu arddull y Meistr teitl</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cy-GB" smtClean="0"/>
              <a:t>Cliciwch i olygu arddull is-deitl y Meistr</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933A3D2-5564-4671-B1E5-2DB9D389721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446464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idx="1"/>
          </p:nvPr>
        </p:nvSpPr>
        <p:spPr/>
        <p:txBody>
          <a:body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25951FF8-A6F9-4112-B00C-5D47169C208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5463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2"/>
            <a:ext cx="7772400" cy="1362075"/>
          </a:xfrm>
        </p:spPr>
        <p:txBody>
          <a:bodyPr anchor="t"/>
          <a:lstStyle>
            <a:lvl1pPr algn="l">
              <a:defRPr sz="3000" b="1" cap="all"/>
            </a:lvl1pPr>
          </a:lstStyle>
          <a:p>
            <a:r>
              <a:rPr lang="cy-GB" smtClean="0"/>
              <a:t>Cliciwch i olygu arddull y Meistr teitl</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cy-GB" smtClean="0"/>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B9950AA-7A2F-40B5-9614-DD7179BD25D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43162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sz="half" idx="1"/>
          </p:nvPr>
        </p:nvSpPr>
        <p:spPr>
          <a:xfrm>
            <a:off x="685800" y="1981200"/>
            <a:ext cx="381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Cynnwys 3"/>
          <p:cNvSpPr>
            <a:spLocks noGrp="1"/>
          </p:cNvSpPr>
          <p:nvPr>
            <p:ph sz="half" idx="2"/>
          </p:nvPr>
        </p:nvSpPr>
        <p:spPr>
          <a:xfrm>
            <a:off x="4648200" y="1981200"/>
            <a:ext cx="381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D680F-D484-4B92-9BFE-D5A351FB369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6461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smtClean="0"/>
              <a:t>Cliciwch i olygu arddull y Meistr teitl</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cy-GB" smtClean="0"/>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Dalfan Testun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cy-GB" smtClean="0"/>
              <a:t>Cliciwch i olygu arddulliau'r Meistr testun</a:t>
            </a:r>
          </a:p>
        </p:txBody>
      </p:sp>
      <p:sp>
        <p:nvSpPr>
          <p:cNvPr id="6" name="Dalfan Cynnwys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4FDD7B1-EB49-4A7E-B12F-D554C073C1D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81970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D686C996-4F34-46E8-B595-92B59589803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74243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E56683C8-FDA5-41A4-A45F-27597C1F13F9}"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8123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1" y="273050"/>
            <a:ext cx="3008313" cy="1162050"/>
          </a:xfrm>
        </p:spPr>
        <p:txBody>
          <a:bodyPr anchor="b"/>
          <a:lstStyle>
            <a:lvl1pPr algn="l">
              <a:defRPr sz="1500" b="1"/>
            </a:lvl1pPr>
          </a:lstStyle>
          <a:p>
            <a:r>
              <a:rPr lang="cy-GB" smtClean="0"/>
              <a:t>Cliciwch i olygu arddull y Meistr teitl</a:t>
            </a:r>
            <a:endParaRPr lang="cy-GB"/>
          </a:p>
        </p:txBody>
      </p:sp>
      <p:sp>
        <p:nvSpPr>
          <p:cNvPr id="3" name="Dalfan Cynnwys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Testun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5EB1E5B-DCBA-4AC4-9145-CABEEA79089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032160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1500" b="1"/>
            </a:lvl1pPr>
          </a:lstStyle>
          <a:p>
            <a:r>
              <a:rPr lang="cy-GB" smtClean="0"/>
              <a:t>Cliciwch i olygu arddull y Meistr teitl</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2D546BE-FA78-4F8B-9FCA-56D5A09CA7C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717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Testun ar i fyny 2"/>
          <p:cNvSpPr>
            <a:spLocks noGrp="1"/>
          </p:cNvSpPr>
          <p:nvPr>
            <p:ph type="body" orient="vert" idx="1"/>
          </p:nvPr>
        </p:nvSpPr>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87FFA8EF-94AA-4EDC-8261-5DB87616A48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51272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smtClean="0"/>
              <a:t>Cliciwch i olygu arddull y Meistr teitl</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ABAC3721-DD31-4229-83FB-1A0A99F8448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09494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60413E12-30C9-4DCC-A664-EA64884AE22D}"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1615596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90"/>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8" name="Rectangle 6"/>
          <p:cNvSpPr>
            <a:spLocks noGrp="1" noChangeArrowheads="1"/>
          </p:cNvSpPr>
          <p:nvPr>
            <p:ph type="sldNum" sz="quarter" idx="12"/>
          </p:nvPr>
        </p:nvSpPr>
        <p:spPr>
          <a:ln/>
        </p:spPr>
        <p:txBody>
          <a:bodyPr/>
          <a:lstStyle>
            <a:lvl1pPr>
              <a:defRPr/>
            </a:lvl1pPr>
          </a:lstStyle>
          <a:p>
            <a:fld id="{F1CCC3F2-B8E2-408D-A791-A5AF4FC24FBE}"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328911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smtClean="0"/>
              <a:t>Cliciwch i olygu arddull y Meistr teitl</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smtClean="0"/>
              <a:t>Cliciwch i olygu arddull is-deitl y Meistr</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933A3D2-5564-4671-B1E5-2DB9D389721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50327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idx="1"/>
          </p:nvPr>
        </p:nvSpPr>
        <p:spPr/>
        <p:txBody>
          <a:body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25951FF8-A6F9-4112-B00C-5D47169C208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387387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smtClean="0"/>
              <a:t>Cliciwch i olygu arddull y Meistr teitl</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B9950AA-7A2F-40B5-9614-DD7179BD25D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59911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D680F-D484-4B92-9BFE-D5A351FB369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902520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smtClean="0"/>
              <a:t>Cliciwch i olygu arddull y Meistr teitl</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4FDD7B1-EB49-4A7E-B12F-D554C073C1D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881066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D686C996-4F34-46E8-B595-92B59589803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117750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E56683C8-FDA5-41A4-A45F-27597C1F13F9}"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281368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smtClean="0"/>
              <a:t>Cliciwch i olygu arddull y Meistr teitl</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5EB1E5B-DCBA-4AC4-9145-CABEEA79089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721738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smtClean="0"/>
              <a:t>Cliciwch i olygu arddull y Meistr teitl</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2D546BE-FA78-4F8B-9FCA-56D5A09CA7C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86415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Testun ar i fyny 2"/>
          <p:cNvSpPr>
            <a:spLocks noGrp="1"/>
          </p:cNvSpPr>
          <p:nvPr>
            <p:ph type="body" orient="vert" idx="1"/>
          </p:nvPr>
        </p:nvSpPr>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87FFA8EF-94AA-4EDC-8261-5DB87616A48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39322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smtClean="0"/>
              <a:t>Cliciwch i olygu arddull y Meistr teitl</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ABAC3721-DD31-4229-83FB-1A0A99F8448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0832515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60413E12-30C9-4DCC-A664-EA64884AE22D}"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4286226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8" name="Rectangle 6"/>
          <p:cNvSpPr>
            <a:spLocks noGrp="1" noChangeArrowheads="1"/>
          </p:cNvSpPr>
          <p:nvPr>
            <p:ph type="sldNum" sz="quarter" idx="12"/>
          </p:nvPr>
        </p:nvSpPr>
        <p:spPr>
          <a:ln/>
        </p:spPr>
        <p:txBody>
          <a:bodyPr/>
          <a:lstStyle>
            <a:lvl1pPr>
              <a:defRPr/>
            </a:lvl1pPr>
          </a:lstStyle>
          <a:p>
            <a:fld id="{F1CCC3F2-B8E2-408D-A791-A5AF4FC24FBE}"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797855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1.jpe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50">
                <a:latin typeface="Arial" charset="0"/>
                <a:ea typeface="ＭＳ Ｐゴシック" charset="0"/>
                <a:cs typeface="ＭＳ Ｐゴシック" charset="0"/>
              </a:defRPr>
            </a:lvl1pPr>
          </a:lstStyle>
          <a:p>
            <a:pPr defTabSz="457200" eaLnBrk="0" fontAlgn="base" hangingPunct="0">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50">
                <a:latin typeface="Arial" charset="0"/>
                <a:ea typeface="ＭＳ Ｐゴシック" charset="0"/>
                <a:cs typeface="ＭＳ Ｐゴシック" charset="0"/>
              </a:defRPr>
            </a:lvl1pPr>
          </a:lstStyle>
          <a:p>
            <a:pPr defTabSz="457200" eaLnBrk="0" fontAlgn="base" hangingPunct="0">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50">
                <a:latin typeface="Arial" panose="020B0604020202020204" pitchFamily="34" charset="0"/>
              </a:defRPr>
            </a:lvl1pPr>
          </a:lstStyle>
          <a:p>
            <a:pPr defTabSz="457200" eaLnBrk="0" fontAlgn="base" hangingPunct="0">
              <a:spcBef>
                <a:spcPct val="0"/>
              </a:spcBef>
              <a:spcAft>
                <a:spcPct val="0"/>
              </a:spcAft>
            </a:pPr>
            <a:fld id="{707E0AF5-9A41-4F87-A75A-A15678ECE813}" type="slidenum">
              <a:rPr lang="en-US" altLang="en-US">
                <a:solidFill>
                  <a:srgbClr val="000000"/>
                </a:solidFill>
                <a:ea typeface="MS PGothic" panose="020B0600070205080204" pitchFamily="34" charset="-128"/>
              </a:rPr>
              <a:pPr defTabSz="457200"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pic>
        <p:nvPicPr>
          <p:cNvPr id="1031" name="Picture 2" descr="Slide-master-white2013.jpg"/>
          <p:cNvPicPr>
            <a:picLocks noChangeAspect="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16693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0" fontAlgn="base" hangingPunct="0">
        <a:spcBef>
          <a:spcPct val="0"/>
        </a:spcBef>
        <a:spcAft>
          <a:spcPct val="0"/>
        </a:spcAft>
        <a:defRPr sz="33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33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33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33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3300">
          <a:solidFill>
            <a:schemeClr val="tx2"/>
          </a:solidFill>
          <a:latin typeface="Arial" charset="0"/>
          <a:ea typeface="MS PGothic" pitchFamily="34" charset="-128"/>
          <a:cs typeface="ＭＳ Ｐゴシック" charset="0"/>
        </a:defRPr>
      </a:lvl5pPr>
      <a:lvl6pPr marL="342900" algn="ctr" rtl="0" eaLnBrk="0" fontAlgn="base" hangingPunct="0">
        <a:spcBef>
          <a:spcPct val="0"/>
        </a:spcBef>
        <a:spcAft>
          <a:spcPct val="0"/>
        </a:spcAft>
        <a:defRPr sz="3300">
          <a:solidFill>
            <a:schemeClr val="tx2"/>
          </a:solidFill>
          <a:latin typeface="Arial" charset="0"/>
        </a:defRPr>
      </a:lvl6pPr>
      <a:lvl7pPr marL="685800" algn="ctr" rtl="0" eaLnBrk="0" fontAlgn="base" hangingPunct="0">
        <a:spcBef>
          <a:spcPct val="0"/>
        </a:spcBef>
        <a:spcAft>
          <a:spcPct val="0"/>
        </a:spcAft>
        <a:defRPr sz="3300">
          <a:solidFill>
            <a:schemeClr val="tx2"/>
          </a:solidFill>
          <a:latin typeface="Arial" charset="0"/>
        </a:defRPr>
      </a:lvl7pPr>
      <a:lvl8pPr marL="1028700" algn="ctr" rtl="0" eaLnBrk="0" fontAlgn="base" hangingPunct="0">
        <a:spcBef>
          <a:spcPct val="0"/>
        </a:spcBef>
        <a:spcAft>
          <a:spcPct val="0"/>
        </a:spcAft>
        <a:defRPr sz="3300">
          <a:solidFill>
            <a:schemeClr val="tx2"/>
          </a:solidFill>
          <a:latin typeface="Arial" charset="0"/>
        </a:defRPr>
      </a:lvl8pPr>
      <a:lvl9pPr marL="1371600" algn="ctr" rtl="0" eaLnBrk="0" fontAlgn="base" hangingPunct="0">
        <a:spcBef>
          <a:spcPct val="0"/>
        </a:spcBef>
        <a:spcAft>
          <a:spcPct val="0"/>
        </a:spcAft>
        <a:defRPr sz="3300">
          <a:solidFill>
            <a:schemeClr val="tx2"/>
          </a:solidFill>
          <a:latin typeface="Arial" charset="0"/>
        </a:defRPr>
      </a:lvl9pPr>
    </p:titleStyle>
    <p:bodyStyle>
      <a:lvl1pPr marL="257175" indent="-257175" algn="l" rtl="0" eaLnBrk="0" fontAlgn="base" hangingPunct="0">
        <a:spcBef>
          <a:spcPct val="20000"/>
        </a:spcBef>
        <a:spcAft>
          <a:spcPct val="0"/>
        </a:spcAft>
        <a:buChar char="•"/>
        <a:defRPr sz="2400">
          <a:solidFill>
            <a:schemeClr val="tx1"/>
          </a:solidFill>
          <a:latin typeface="+mn-lt"/>
          <a:ea typeface="MS PGothic" pitchFamily="34" charset="-128"/>
          <a:cs typeface="ＭＳ Ｐゴシック" charset="0"/>
        </a:defRPr>
      </a:lvl1pPr>
      <a:lvl2pPr marL="557213" indent="-214313" algn="l" rtl="0" eaLnBrk="0" fontAlgn="base" hangingPunct="0">
        <a:spcBef>
          <a:spcPct val="20000"/>
        </a:spcBef>
        <a:spcAft>
          <a:spcPct val="0"/>
        </a:spcAft>
        <a:buChar char="–"/>
        <a:defRPr sz="2100">
          <a:solidFill>
            <a:schemeClr val="tx1"/>
          </a:solidFill>
          <a:latin typeface="+mn-lt"/>
          <a:ea typeface="MS PGothic"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itchFamily="34" charset="-128"/>
        </a:defRPr>
      </a:lvl5pPr>
      <a:lvl6pPr marL="1885950" indent="-171450" algn="l" rtl="0" eaLnBrk="0" fontAlgn="base" hangingPunct="0">
        <a:spcBef>
          <a:spcPct val="20000"/>
        </a:spcBef>
        <a:spcAft>
          <a:spcPct val="0"/>
        </a:spcAft>
        <a:buChar char="»"/>
        <a:defRPr sz="1500">
          <a:solidFill>
            <a:schemeClr val="tx1"/>
          </a:solidFill>
          <a:latin typeface="+mn-lt"/>
        </a:defRPr>
      </a:lvl6pPr>
      <a:lvl7pPr marL="2228850" indent="-171450" algn="l" rtl="0" eaLnBrk="0" fontAlgn="base" hangingPunct="0">
        <a:spcBef>
          <a:spcPct val="20000"/>
        </a:spcBef>
        <a:spcAft>
          <a:spcPct val="0"/>
        </a:spcAft>
        <a:buChar char="»"/>
        <a:defRPr sz="1500">
          <a:solidFill>
            <a:schemeClr val="tx1"/>
          </a:solidFill>
          <a:latin typeface="+mn-lt"/>
        </a:defRPr>
      </a:lvl7pPr>
      <a:lvl8pPr marL="2571750" indent="-171450" algn="l" rtl="0" eaLnBrk="0" fontAlgn="base" hangingPunct="0">
        <a:spcBef>
          <a:spcPct val="20000"/>
        </a:spcBef>
        <a:spcAft>
          <a:spcPct val="0"/>
        </a:spcAft>
        <a:buChar char="»"/>
        <a:defRPr sz="1500">
          <a:solidFill>
            <a:schemeClr val="tx1"/>
          </a:solidFill>
          <a:latin typeface="+mn-lt"/>
        </a:defRPr>
      </a:lvl8pPr>
      <a:lvl9pPr marL="2914650" indent="-171450" algn="l" rtl="0" eaLnBrk="0" fontAlgn="base" hangingPunct="0">
        <a:spcBef>
          <a:spcPct val="20000"/>
        </a:spcBef>
        <a:spcAft>
          <a:spcPct val="0"/>
        </a:spcAft>
        <a:buChar char="»"/>
        <a:defRPr sz="1500">
          <a:solidFill>
            <a:schemeClr val="tx1"/>
          </a:solidFill>
          <a:latin typeface="+mn-lt"/>
        </a:defRPr>
      </a:lvl9pPr>
    </p:bodyStyle>
    <p:otherStyle>
      <a:defPPr>
        <a:defRPr lang="cy-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defTabSz="457200" eaLnBrk="0" fontAlgn="base" hangingPunct="0">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defTabSz="457200" eaLnBrk="0" fontAlgn="base" hangingPunct="0">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anose="020B0604020202020204" pitchFamily="34" charset="0"/>
              </a:defRPr>
            </a:lvl1pPr>
          </a:lstStyle>
          <a:p>
            <a:pPr defTabSz="457200" eaLnBrk="0" fontAlgn="base" hangingPunct="0">
              <a:spcBef>
                <a:spcPct val="0"/>
              </a:spcBef>
              <a:spcAft>
                <a:spcPct val="0"/>
              </a:spcAft>
            </a:pPr>
            <a:fld id="{707E0AF5-9A41-4F87-A75A-A15678ECE813}" type="slidenum">
              <a:rPr lang="en-US" altLang="en-US">
                <a:solidFill>
                  <a:srgbClr val="000000"/>
                </a:solidFill>
                <a:ea typeface="MS PGothic" panose="020B0600070205080204" pitchFamily="34" charset="-128"/>
              </a:rPr>
              <a:pPr defTabSz="457200"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pic>
        <p:nvPicPr>
          <p:cNvPr id="1031" name="Picture 2" descr="Slide-master-white2013.jpg"/>
          <p:cNvPicPr>
            <a:picLocks noChangeAspect="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2697464"/>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Bayes'_theorem" TargetMode="External"/><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1345626" y="2704235"/>
            <a:ext cx="6569653" cy="1535366"/>
          </a:xfrm>
        </p:spPr>
        <p:txBody>
          <a:bodyPr/>
          <a:lstStyle/>
          <a:p>
            <a:pPr eaLnBrk="1" hangingPunct="1"/>
            <a:r>
              <a:rPr lang="en-GB" altLang="en-US" sz="3200" dirty="0"/>
              <a:t>Lecture </a:t>
            </a:r>
            <a:r>
              <a:rPr lang="en-GB" altLang="en-US" sz="3200" dirty="0" smtClean="0"/>
              <a:t>7: Judgement, Decision Making, and Reasoning</a:t>
            </a:r>
            <a:r>
              <a:rPr lang="en-GB" altLang="en-US" sz="3200" dirty="0"/>
              <a:t/>
            </a:r>
            <a:br>
              <a:rPr lang="en-GB" altLang="en-US" sz="3200" dirty="0"/>
            </a:br>
            <a:r>
              <a:rPr lang="en-GB" altLang="en-US" sz="3200" dirty="0"/>
              <a:t/>
            </a:r>
            <a:br>
              <a:rPr lang="en-GB" altLang="en-US" sz="3200" dirty="0"/>
            </a:br>
            <a:r>
              <a:rPr lang="en-GB" altLang="en-US" sz="3200" b="1" dirty="0"/>
              <a:t>Dr Kate Williams</a:t>
            </a:r>
            <a:r>
              <a:rPr lang="en-GB" altLang="en-US" sz="3200" b="1" dirty="0" smtClean="0"/>
              <a:t> </a:t>
            </a:r>
          </a:p>
        </p:txBody>
      </p:sp>
      <p:sp>
        <p:nvSpPr>
          <p:cNvPr id="2051" name="Subtitle 2"/>
          <p:cNvSpPr>
            <a:spLocks noGrp="1"/>
          </p:cNvSpPr>
          <p:nvPr>
            <p:ph type="subTitle" idx="1"/>
          </p:nvPr>
        </p:nvSpPr>
        <p:spPr>
          <a:xfrm>
            <a:off x="798021" y="1062147"/>
            <a:ext cx="8196349" cy="1642088"/>
          </a:xfrm>
        </p:spPr>
        <p:txBody>
          <a:bodyPr/>
          <a:lstStyle/>
          <a:p>
            <a:pPr eaLnBrk="1" hangingPunct="1"/>
            <a:r>
              <a:rPr lang="en-GB" altLang="en-US" sz="3600" b="1" dirty="0" smtClean="0"/>
              <a:t>Cognitive </a:t>
            </a:r>
            <a:r>
              <a:rPr lang="en-GB" altLang="en-US" sz="3600" b="1" dirty="0"/>
              <a:t>Psychology</a:t>
            </a:r>
          </a:p>
          <a:p>
            <a:pPr eaLnBrk="1" hangingPunct="1"/>
            <a:r>
              <a:rPr lang="en-GB" altLang="en-US" b="1" dirty="0"/>
              <a:t>M5X00908 Brain, Behaviour, and Cognition (BBC)</a:t>
            </a:r>
          </a:p>
        </p:txBody>
      </p:sp>
    </p:spTree>
    <p:extLst>
      <p:ext uri="{BB962C8B-B14F-4D97-AF65-F5344CB8AC3E}">
        <p14:creationId xmlns:p14="http://schemas.microsoft.com/office/powerpoint/2010/main" val="32776676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018" y="552431"/>
            <a:ext cx="7772400" cy="776141"/>
          </a:xfrm>
        </p:spPr>
        <p:txBody>
          <a:bodyPr/>
          <a:lstStyle/>
          <a:p>
            <a:r>
              <a:rPr lang="en-GB" b="1" dirty="0" smtClean="0"/>
              <a:t>Essential Reading!!!!</a:t>
            </a:r>
            <a:endParaRPr lang="en-GB" b="1" dirty="0"/>
          </a:p>
        </p:txBody>
      </p:sp>
      <p:sp>
        <p:nvSpPr>
          <p:cNvPr id="3" name="Content Placeholder 2"/>
          <p:cNvSpPr>
            <a:spLocks noGrp="1"/>
          </p:cNvSpPr>
          <p:nvPr>
            <p:ph idx="1"/>
          </p:nvPr>
        </p:nvSpPr>
        <p:spPr>
          <a:xfrm>
            <a:off x="657018" y="1919039"/>
            <a:ext cx="8079971" cy="4114800"/>
          </a:xfrm>
        </p:spPr>
        <p:txBody>
          <a:bodyPr/>
          <a:lstStyle/>
          <a:p>
            <a:r>
              <a:rPr lang="en-GB" dirty="0"/>
              <a:t>Eysenck, </a:t>
            </a:r>
            <a:r>
              <a:rPr lang="en-GB" dirty="0" smtClean="0"/>
              <a:t>M. W., </a:t>
            </a:r>
            <a:r>
              <a:rPr lang="en-GB" dirty="0"/>
              <a:t>&amp; Keane, M. </a:t>
            </a:r>
            <a:r>
              <a:rPr lang="en-GB" dirty="0" smtClean="0"/>
              <a:t>T. </a:t>
            </a:r>
            <a:r>
              <a:rPr lang="en-GB" dirty="0"/>
              <a:t>(</a:t>
            </a:r>
            <a:r>
              <a:rPr lang="en-GB" dirty="0" smtClean="0"/>
              <a:t>2015). </a:t>
            </a:r>
            <a:r>
              <a:rPr lang="en-GB" i="1" dirty="0"/>
              <a:t>Cognitive psychology: </a:t>
            </a:r>
            <a:r>
              <a:rPr lang="en-GB" b="1" dirty="0" smtClean="0"/>
              <a:t>Chapters 13 &amp; 14.</a:t>
            </a:r>
          </a:p>
          <a:p>
            <a:endParaRPr lang="en-GB" b="1" dirty="0"/>
          </a:p>
          <a:p>
            <a:r>
              <a:rPr lang="en-GB" b="1" dirty="0" smtClean="0"/>
              <a:t>Chapter 13 &amp; 14 of the website companion.</a:t>
            </a:r>
          </a:p>
          <a:p>
            <a:pPr marL="0" indent="0">
              <a:buNone/>
            </a:pPr>
            <a:endParaRPr lang="en-GB" sz="1400" b="1" dirty="0"/>
          </a:p>
          <a:p>
            <a:endParaRPr lang="en-GB" u="sng" dirty="0"/>
          </a:p>
        </p:txBody>
      </p:sp>
    </p:spTree>
    <p:extLst>
      <p:ext uri="{BB962C8B-B14F-4D97-AF65-F5344CB8AC3E}">
        <p14:creationId xmlns:p14="http://schemas.microsoft.com/office/powerpoint/2010/main" val="3954226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685800" y="0"/>
            <a:ext cx="7772400" cy="821803"/>
          </a:xfrm>
        </p:spPr>
        <p:txBody>
          <a:bodyPr/>
          <a:lstStyle/>
          <a:p>
            <a:pPr eaLnBrk="1" hangingPunct="1"/>
            <a:r>
              <a:rPr lang="en-GB" altLang="en-US" dirty="0" smtClean="0">
                <a:solidFill>
                  <a:schemeClr val="tx1"/>
                </a:solidFill>
              </a:rPr>
              <a:t>Introduction</a:t>
            </a:r>
          </a:p>
        </p:txBody>
      </p:sp>
      <p:sp>
        <p:nvSpPr>
          <p:cNvPr id="7171" name="Rectangle 3"/>
          <p:cNvSpPr>
            <a:spLocks noGrp="1" noChangeArrowheads="1"/>
          </p:cNvSpPr>
          <p:nvPr>
            <p:ph type="body" idx="4294967295"/>
          </p:nvPr>
        </p:nvSpPr>
        <p:spPr>
          <a:xfrm>
            <a:off x="115746" y="821803"/>
            <a:ext cx="8941167" cy="5916454"/>
          </a:xfrm>
          <a:solidFill>
            <a:schemeClr val="bg1"/>
          </a:solidFill>
        </p:spPr>
        <p:txBody>
          <a:bodyPr/>
          <a:lstStyle/>
          <a:p>
            <a:pPr eaLnBrk="1" hangingPunct="1"/>
            <a:r>
              <a:rPr lang="en-GB" altLang="en-US" dirty="0" smtClean="0">
                <a:latin typeface="Calibri" panose="020F0502020204030204" pitchFamily="34" charset="0"/>
              </a:rPr>
              <a:t>Judgement: deciding or making an assessment on the likelihood of various events based on incomplete information.</a:t>
            </a:r>
          </a:p>
          <a:p>
            <a:pPr eaLnBrk="1" hangingPunct="1"/>
            <a:r>
              <a:rPr lang="en-GB" altLang="en-US" dirty="0" smtClean="0">
                <a:latin typeface="Calibri" panose="020F0502020204030204" pitchFamily="34" charset="0"/>
              </a:rPr>
              <a:t>Decision making: Selection between options</a:t>
            </a:r>
          </a:p>
          <a:p>
            <a:pPr lvl="1" eaLnBrk="1" hangingPunct="1"/>
            <a:r>
              <a:rPr lang="en-GB" altLang="en-US" dirty="0" smtClean="0">
                <a:latin typeface="Calibri" panose="020F0502020204030204" pitchFamily="34" charset="0"/>
              </a:rPr>
              <a:t>Often ultimately actions</a:t>
            </a:r>
          </a:p>
          <a:p>
            <a:pPr lvl="1" eaLnBrk="1" hangingPunct="1"/>
            <a:r>
              <a:rPr lang="en-GB" altLang="en-US" dirty="0" smtClean="0">
                <a:latin typeface="Calibri" panose="020F0502020204030204" pitchFamily="34" charset="0"/>
              </a:rPr>
              <a:t>Applied </a:t>
            </a:r>
            <a:r>
              <a:rPr lang="en-GB" altLang="en-US" dirty="0" smtClean="0">
                <a:latin typeface="Calibri" panose="020F0502020204030204" pitchFamily="34" charset="0"/>
              </a:rPr>
              <a:t>cognition</a:t>
            </a:r>
            <a:endParaRPr lang="en-GB" altLang="en-US" dirty="0">
              <a:latin typeface="Calibri" panose="020F0502020204030204" pitchFamily="34" charset="0"/>
            </a:endParaRPr>
          </a:p>
          <a:p>
            <a:r>
              <a:rPr lang="en-GB" sz="2800" dirty="0" smtClean="0">
                <a:latin typeface="Calibri" panose="020F0502020204030204" pitchFamily="34" charset="0"/>
                <a:cs typeface="Calibri" panose="020F0502020204030204" pitchFamily="34" charset="0"/>
              </a:rPr>
              <a:t>Judgement forms important </a:t>
            </a:r>
            <a:r>
              <a:rPr lang="en-GB" sz="2800" dirty="0">
                <a:latin typeface="Calibri" panose="020F0502020204030204" pitchFamily="34" charset="0"/>
                <a:cs typeface="Calibri" panose="020F0502020204030204" pitchFamily="34" charset="0"/>
              </a:rPr>
              <a:t>initial part of </a:t>
            </a:r>
            <a:r>
              <a:rPr lang="en-GB" sz="2800" dirty="0" smtClean="0">
                <a:latin typeface="Calibri" panose="020F0502020204030204" pitchFamily="34" charset="0"/>
                <a:cs typeface="Calibri" panose="020F0502020204030204" pitchFamily="34" charset="0"/>
              </a:rPr>
              <a:t>decision </a:t>
            </a:r>
            <a:r>
              <a:rPr lang="en-GB" sz="2800" dirty="0">
                <a:latin typeface="Calibri" panose="020F0502020204030204" pitchFamily="34" charset="0"/>
                <a:cs typeface="Calibri" panose="020F0502020204030204" pitchFamily="34" charset="0"/>
              </a:rPr>
              <a:t>making </a:t>
            </a:r>
            <a:endParaRPr lang="en-GB" sz="2800" dirty="0" smtClean="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However, with </a:t>
            </a:r>
            <a:r>
              <a:rPr lang="en-GB" sz="2800" dirty="0">
                <a:latin typeface="Calibri" panose="020F0502020204030204" pitchFamily="34" charset="0"/>
                <a:cs typeface="Calibri" panose="020F0502020204030204" pitchFamily="34" charset="0"/>
              </a:rPr>
              <a:t>decision making, if </a:t>
            </a:r>
            <a:r>
              <a:rPr lang="en-GB" sz="2800" dirty="0" smtClean="0">
                <a:latin typeface="Calibri" panose="020F0502020204030204" pitchFamily="34" charset="0"/>
                <a:cs typeface="Calibri" panose="020F0502020204030204" pitchFamily="34" charset="0"/>
              </a:rPr>
              <a:t>full </a:t>
            </a:r>
            <a:r>
              <a:rPr lang="en-GB" sz="2800" dirty="0">
                <a:latin typeface="Calibri" panose="020F0502020204030204" pitchFamily="34" charset="0"/>
                <a:cs typeface="Calibri" panose="020F0502020204030204" pitchFamily="34" charset="0"/>
              </a:rPr>
              <a:t>information is not available then a judgement is required.</a:t>
            </a:r>
          </a:p>
          <a:p>
            <a:r>
              <a:rPr lang="en-GB" sz="2800" dirty="0">
                <a:latin typeface="Calibri" panose="020F0502020204030204" pitchFamily="34" charset="0"/>
                <a:cs typeface="Calibri" panose="020F0502020204030204" pitchFamily="34" charset="0"/>
              </a:rPr>
              <a:t>With judgement what matters is accuracy, with decision making what matters is </a:t>
            </a:r>
            <a:r>
              <a:rPr lang="en-GB" sz="2800" dirty="0" smtClean="0">
                <a:latin typeface="Calibri" panose="020F0502020204030204" pitchFamily="34" charset="0"/>
                <a:cs typeface="Calibri" panose="020F0502020204030204" pitchFamily="34" charset="0"/>
              </a:rPr>
              <a:t>importance </a:t>
            </a:r>
            <a:r>
              <a:rPr lang="en-GB" sz="2800" dirty="0">
                <a:latin typeface="Calibri" panose="020F0502020204030204" pitchFamily="34" charset="0"/>
                <a:cs typeface="Calibri" panose="020F0502020204030204" pitchFamily="34" charset="0"/>
              </a:rPr>
              <a:t>of the </a:t>
            </a:r>
            <a:r>
              <a:rPr lang="en-GB" sz="2800" dirty="0" smtClean="0">
                <a:latin typeface="Calibri" panose="020F0502020204030204" pitchFamily="34" charset="0"/>
                <a:cs typeface="Calibri" panose="020F0502020204030204" pitchFamily="34" charset="0"/>
              </a:rPr>
              <a:t>decision. </a:t>
            </a:r>
          </a:p>
          <a:p>
            <a:endParaRPr lang="en-GB" altLang="en-US" dirty="0" smtClean="0">
              <a:latin typeface="Calibri" panose="020F0502020204030204" pitchFamily="34" charset="0"/>
            </a:endParaRPr>
          </a:p>
        </p:txBody>
      </p:sp>
    </p:spTree>
    <p:extLst>
      <p:ext uri="{BB962C8B-B14F-4D97-AF65-F5344CB8AC3E}">
        <p14:creationId xmlns:p14="http://schemas.microsoft.com/office/powerpoint/2010/main" val="428157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randombar(horizontal)">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randombar(horizontal)">
                                      <p:cBhvr>
                                        <p:cTn id="12" dur="500"/>
                                        <p:tgtEl>
                                          <p:spTgt spid="7171">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animEffect transition="in" filter="randombar(horizontal)">
                                      <p:cBhvr>
                                        <p:cTn id="15" dur="500"/>
                                        <p:tgtEl>
                                          <p:spTgt spid="7171">
                                            <p:txEl>
                                              <p:pRg st="2" end="2"/>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7171">
                                            <p:txEl>
                                              <p:pRg st="3" end="3"/>
                                            </p:txEl>
                                          </p:spTgt>
                                        </p:tgtEl>
                                        <p:attrNameLst>
                                          <p:attrName>style.visibility</p:attrName>
                                        </p:attrNameLst>
                                      </p:cBhvr>
                                      <p:to>
                                        <p:strVal val="visible"/>
                                      </p:to>
                                    </p:set>
                                    <p:animEffect transition="in" filter="randombar(horizontal)">
                                      <p:cBhvr>
                                        <p:cTn id="18" dur="500"/>
                                        <p:tgtEl>
                                          <p:spTgt spid="7171">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animEffect transition="in" filter="randombar(horizontal)">
                                      <p:cBhvr>
                                        <p:cTn id="23" dur="500"/>
                                        <p:tgtEl>
                                          <p:spTgt spid="7171">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7171">
                                            <p:txEl>
                                              <p:pRg st="5" end="5"/>
                                            </p:txEl>
                                          </p:spTgt>
                                        </p:tgtEl>
                                        <p:attrNameLst>
                                          <p:attrName>style.visibility</p:attrName>
                                        </p:attrNameLst>
                                      </p:cBhvr>
                                      <p:to>
                                        <p:strVal val="visible"/>
                                      </p:to>
                                    </p:set>
                                    <p:animEffect transition="in" filter="randombar(horizontal)">
                                      <p:cBhvr>
                                        <p:cTn id="28" dur="500"/>
                                        <p:tgtEl>
                                          <p:spTgt spid="7171">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7171">
                                            <p:txEl>
                                              <p:pRg st="6" end="6"/>
                                            </p:txEl>
                                          </p:spTgt>
                                        </p:tgtEl>
                                        <p:attrNameLst>
                                          <p:attrName>style.visibility</p:attrName>
                                        </p:attrNameLst>
                                      </p:cBhvr>
                                      <p:to>
                                        <p:strVal val="visible"/>
                                      </p:to>
                                    </p:set>
                                    <p:animEffect transition="in" filter="randombar(horizontal)">
                                      <p:cBhvr>
                                        <p:cTn id="33" dur="500"/>
                                        <p:tgtEl>
                                          <p:spTgt spid="7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685800" y="0"/>
            <a:ext cx="7772400" cy="821803"/>
          </a:xfrm>
        </p:spPr>
        <p:txBody>
          <a:bodyPr/>
          <a:lstStyle/>
          <a:p>
            <a:pPr eaLnBrk="1" hangingPunct="1"/>
            <a:r>
              <a:rPr lang="en-GB" altLang="en-US" dirty="0" smtClean="0">
                <a:solidFill>
                  <a:schemeClr val="tx1"/>
                </a:solidFill>
              </a:rPr>
              <a:t>Introduction</a:t>
            </a:r>
          </a:p>
        </p:txBody>
      </p:sp>
      <p:sp>
        <p:nvSpPr>
          <p:cNvPr id="7171" name="Rectangle 3"/>
          <p:cNvSpPr>
            <a:spLocks noGrp="1" noChangeArrowheads="1"/>
          </p:cNvSpPr>
          <p:nvPr>
            <p:ph type="body" idx="4294967295"/>
          </p:nvPr>
        </p:nvSpPr>
        <p:spPr>
          <a:xfrm>
            <a:off x="115747" y="821803"/>
            <a:ext cx="8897624" cy="5822065"/>
          </a:xfrm>
          <a:solidFill>
            <a:schemeClr val="bg1"/>
          </a:solidFill>
        </p:spPr>
        <p:txBody>
          <a:bodyPr/>
          <a:lstStyle/>
          <a:p>
            <a:r>
              <a:rPr lang="en-GB" dirty="0" smtClean="0">
                <a:latin typeface="Calibri" panose="020F0502020204030204" pitchFamily="34" charset="0"/>
                <a:cs typeface="Calibri" panose="020F0502020204030204" pitchFamily="34" charset="0"/>
              </a:rPr>
              <a:t>Typically </a:t>
            </a:r>
            <a:r>
              <a:rPr lang="en-GB" dirty="0">
                <a:latin typeface="Calibri" panose="020F0502020204030204" pitchFamily="34" charset="0"/>
                <a:cs typeface="Calibri" panose="020F0502020204030204" pitchFamily="34" charset="0"/>
              </a:rPr>
              <a:t>assess </a:t>
            </a:r>
            <a:r>
              <a:rPr lang="en-GB" dirty="0" smtClean="0">
                <a:latin typeface="Calibri" panose="020F0502020204030204" pitchFamily="34" charset="0"/>
                <a:cs typeface="Calibri" panose="020F0502020204030204" pitchFamily="34" charset="0"/>
              </a:rPr>
              <a:t>quality </a:t>
            </a:r>
            <a:r>
              <a:rPr lang="en-GB" dirty="0">
                <a:latin typeface="Calibri" panose="020F0502020204030204" pitchFamily="34" charset="0"/>
                <a:cs typeface="Calibri" panose="020F0502020204030204" pitchFamily="34" charset="0"/>
              </a:rPr>
              <a:t>of </a:t>
            </a:r>
            <a:r>
              <a:rPr lang="en-GB" dirty="0" smtClean="0">
                <a:latin typeface="Calibri" panose="020F0502020204030204" pitchFamily="34" charset="0"/>
                <a:cs typeface="Calibri" panose="020F0502020204030204" pitchFamily="34" charset="0"/>
              </a:rPr>
              <a:t>decisions </a:t>
            </a:r>
            <a:r>
              <a:rPr lang="en-GB" dirty="0">
                <a:latin typeface="Calibri" panose="020F0502020204030204" pitchFamily="34" charset="0"/>
                <a:cs typeface="Calibri" panose="020F0502020204030204" pitchFamily="34" charset="0"/>
              </a:rPr>
              <a:t>in terms of the consequence – good or bad. </a:t>
            </a:r>
          </a:p>
          <a:p>
            <a:r>
              <a:rPr lang="en-GB" dirty="0" smtClean="0">
                <a:latin typeface="Calibri" panose="020F0502020204030204" pitchFamily="34" charset="0"/>
                <a:cs typeface="Calibri" panose="020F0502020204030204" pitchFamily="34" charset="0"/>
              </a:rPr>
              <a:t>However, other </a:t>
            </a:r>
            <a:r>
              <a:rPr lang="en-GB" dirty="0">
                <a:latin typeface="Calibri" panose="020F0502020204030204" pitchFamily="34" charset="0"/>
                <a:cs typeface="Calibri" panose="020F0502020204030204" pitchFamily="34" charset="0"/>
              </a:rPr>
              <a:t>factors </a:t>
            </a:r>
            <a:r>
              <a:rPr lang="en-GB" dirty="0" smtClean="0">
                <a:latin typeface="Calibri" panose="020F0502020204030204" pitchFamily="34" charset="0"/>
                <a:cs typeface="Calibri" panose="020F0502020204030204" pitchFamily="34" charset="0"/>
              </a:rPr>
              <a:t>influence decisions….</a:t>
            </a:r>
          </a:p>
          <a:p>
            <a:pPr lvl="1"/>
            <a:r>
              <a:rPr lang="en-GB" dirty="0" smtClean="0">
                <a:latin typeface="Calibri" panose="020F0502020204030204" pitchFamily="34" charset="0"/>
                <a:cs typeface="Calibri" panose="020F0502020204030204" pitchFamily="34" charset="0"/>
              </a:rPr>
              <a:t>What we know </a:t>
            </a:r>
            <a:r>
              <a:rPr lang="en-GB" dirty="0">
                <a:latin typeface="Calibri" panose="020F0502020204030204" pitchFamily="34" charset="0"/>
                <a:cs typeface="Calibri" panose="020F0502020204030204" pitchFamily="34" charset="0"/>
              </a:rPr>
              <a:t>about </a:t>
            </a:r>
            <a:r>
              <a:rPr lang="en-GB" dirty="0" smtClean="0">
                <a:latin typeface="Calibri" panose="020F0502020204030204" pitchFamily="34" charset="0"/>
                <a:cs typeface="Calibri" panose="020F0502020204030204" pitchFamily="34" charset="0"/>
              </a:rPr>
              <a:t>aspect </a:t>
            </a:r>
            <a:r>
              <a:rPr lang="en-GB" dirty="0">
                <a:latin typeface="Calibri" panose="020F0502020204030204" pitchFamily="34" charset="0"/>
                <a:cs typeface="Calibri" panose="020F0502020204030204" pitchFamily="34" charset="0"/>
              </a:rPr>
              <a:t>under </a:t>
            </a:r>
            <a:r>
              <a:rPr lang="en-GB" dirty="0" smtClean="0">
                <a:latin typeface="Calibri" panose="020F0502020204030204" pitchFamily="34" charset="0"/>
                <a:cs typeface="Calibri" panose="020F0502020204030204" pitchFamily="34" charset="0"/>
              </a:rPr>
              <a:t>consideration</a:t>
            </a:r>
          </a:p>
          <a:p>
            <a:pPr lvl="1"/>
            <a:r>
              <a:rPr lang="en-GB" dirty="0">
                <a:latin typeface="Calibri" panose="020F0502020204030204" pitchFamily="34" charset="0"/>
                <a:cs typeface="Calibri" panose="020F0502020204030204" pitchFamily="34" charset="0"/>
              </a:rPr>
              <a:t>W</a:t>
            </a:r>
            <a:r>
              <a:rPr lang="en-GB" dirty="0" smtClean="0">
                <a:latin typeface="Calibri" panose="020F0502020204030204" pitchFamily="34" charset="0"/>
                <a:cs typeface="Calibri" panose="020F0502020204030204" pitchFamily="34" charset="0"/>
              </a:rPr>
              <a:t>hat </a:t>
            </a:r>
            <a:r>
              <a:rPr lang="en-GB" dirty="0">
                <a:latin typeface="Calibri" panose="020F0502020204030204" pitchFamily="34" charset="0"/>
                <a:cs typeface="Calibri" panose="020F0502020204030204" pitchFamily="34" charset="0"/>
              </a:rPr>
              <a:t>can we gain or loose if we acted on our choice, </a:t>
            </a:r>
            <a:endParaRPr lang="en-GB" dirty="0" smtClean="0">
              <a:latin typeface="Calibri" panose="020F0502020204030204" pitchFamily="34" charset="0"/>
              <a:cs typeface="Calibri" panose="020F0502020204030204" pitchFamily="34" charset="0"/>
            </a:endParaRPr>
          </a:p>
          <a:p>
            <a:pPr lvl="1"/>
            <a:r>
              <a:rPr lang="en-GB" dirty="0" smtClean="0">
                <a:latin typeface="Calibri" panose="020F0502020204030204" pitchFamily="34" charset="0"/>
                <a:cs typeface="Calibri" panose="020F0502020204030204" pitchFamily="34" charset="0"/>
              </a:rPr>
              <a:t>What </a:t>
            </a:r>
            <a:r>
              <a:rPr lang="en-GB" dirty="0">
                <a:latin typeface="Calibri" panose="020F0502020204030204" pitchFamily="34" charset="0"/>
                <a:cs typeface="Calibri" panose="020F0502020204030204" pitchFamily="34" charset="0"/>
              </a:rPr>
              <a:t>risks are involved, </a:t>
            </a:r>
            <a:endParaRPr lang="en-GB" dirty="0" smtClean="0">
              <a:latin typeface="Calibri" panose="020F0502020204030204" pitchFamily="34" charset="0"/>
              <a:cs typeface="Calibri" panose="020F0502020204030204" pitchFamily="34" charset="0"/>
            </a:endParaRPr>
          </a:p>
          <a:p>
            <a:pPr lvl="1"/>
            <a:r>
              <a:rPr lang="en-GB" dirty="0" smtClean="0">
                <a:latin typeface="Calibri" panose="020F0502020204030204" pitchFamily="34" charset="0"/>
                <a:cs typeface="Calibri" panose="020F0502020204030204" pitchFamily="34" charset="0"/>
              </a:rPr>
              <a:t>Biases </a:t>
            </a:r>
            <a:r>
              <a:rPr lang="en-GB" dirty="0">
                <a:latin typeface="Calibri" panose="020F0502020204030204" pitchFamily="34" charset="0"/>
                <a:cs typeface="Calibri" panose="020F0502020204030204" pitchFamily="34" charset="0"/>
              </a:rPr>
              <a:t>and heuristics in our reasoning process.</a:t>
            </a:r>
          </a:p>
          <a:p>
            <a:r>
              <a:rPr lang="en-GB" sz="2800" dirty="0" smtClean="0">
                <a:latin typeface="Calibri" panose="020F0502020204030204" pitchFamily="34" charset="0"/>
                <a:cs typeface="Calibri" panose="020F0502020204030204" pitchFamily="34" charset="0"/>
              </a:rPr>
              <a:t>Heuristic = a </a:t>
            </a:r>
            <a:r>
              <a:rPr lang="en-GB" sz="2800" dirty="0">
                <a:latin typeface="Calibri" panose="020F0502020204030204" pitchFamily="34" charset="0"/>
                <a:cs typeface="Calibri" panose="020F0502020204030204" pitchFamily="34" charset="0"/>
              </a:rPr>
              <a:t>mental shortcut that allows us to solve problems and make judgments quickly and efficiently. </a:t>
            </a:r>
          </a:p>
          <a:p>
            <a:r>
              <a:rPr lang="en-GB" sz="2800" dirty="0" smtClean="0">
                <a:latin typeface="Calibri" panose="020F0502020204030204" pitchFamily="34" charset="0"/>
                <a:cs typeface="Calibri" panose="020F0502020204030204" pitchFamily="34" charset="0"/>
              </a:rPr>
              <a:t>Today we will discuss these aspects </a:t>
            </a:r>
            <a:r>
              <a:rPr lang="en-GB" sz="2800" dirty="0">
                <a:latin typeface="Calibri" panose="020F0502020204030204" pitchFamily="34" charset="0"/>
                <a:cs typeface="Calibri" panose="020F0502020204030204" pitchFamily="34" charset="0"/>
              </a:rPr>
              <a:t>that can affect how we make </a:t>
            </a:r>
            <a:r>
              <a:rPr lang="en-GB" sz="2800" dirty="0" smtClean="0">
                <a:latin typeface="Calibri" panose="020F0502020204030204" pitchFamily="34" charset="0"/>
                <a:cs typeface="Calibri" panose="020F0502020204030204" pitchFamily="34" charset="0"/>
              </a:rPr>
              <a:t>judgements &amp; decisions, </a:t>
            </a:r>
            <a:r>
              <a:rPr lang="en-GB" sz="2800" dirty="0">
                <a:latin typeface="Calibri" panose="020F0502020204030204" pitchFamily="34" charset="0"/>
                <a:cs typeface="Calibri" panose="020F0502020204030204" pitchFamily="34" charset="0"/>
              </a:rPr>
              <a:t>and any reasoning that we do in order to reach a conclusion. </a:t>
            </a:r>
            <a:endParaRPr lang="en-GB" altLang="en-US" sz="2800" dirty="0" smtClean="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180142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685800" y="0"/>
            <a:ext cx="7772400" cy="821803"/>
          </a:xfrm>
        </p:spPr>
        <p:txBody>
          <a:bodyPr/>
          <a:lstStyle/>
          <a:p>
            <a:pPr eaLnBrk="1" hangingPunct="1"/>
            <a:r>
              <a:rPr lang="en-GB" altLang="en-US" dirty="0" smtClean="0">
                <a:solidFill>
                  <a:schemeClr val="tx1"/>
                </a:solidFill>
              </a:rPr>
              <a:t>Judgement Research</a:t>
            </a:r>
          </a:p>
        </p:txBody>
      </p:sp>
      <p:sp>
        <p:nvSpPr>
          <p:cNvPr id="7171" name="Rectangle 3"/>
          <p:cNvSpPr>
            <a:spLocks noGrp="1" noChangeArrowheads="1"/>
          </p:cNvSpPr>
          <p:nvPr>
            <p:ph type="body" idx="4294967295"/>
          </p:nvPr>
        </p:nvSpPr>
        <p:spPr>
          <a:xfrm>
            <a:off x="115746" y="821803"/>
            <a:ext cx="8905423" cy="5822065"/>
          </a:xfrm>
          <a:solidFill>
            <a:schemeClr val="bg1"/>
          </a:solidFill>
        </p:spPr>
        <p:txBody>
          <a:bodyPr/>
          <a:lstStyle/>
          <a:p>
            <a:pPr eaLnBrk="1" hangingPunct="1"/>
            <a:r>
              <a:rPr lang="en-GB" altLang="en-US" sz="2800" dirty="0" smtClean="0">
                <a:latin typeface="Calibri" panose="020F0502020204030204" pitchFamily="34" charset="0"/>
              </a:rPr>
              <a:t>We tend to change our mind about things when presented with new information.</a:t>
            </a:r>
          </a:p>
          <a:p>
            <a:pPr eaLnBrk="1" hangingPunct="1"/>
            <a:r>
              <a:rPr lang="en-GB" sz="2800" dirty="0" smtClean="0">
                <a:latin typeface="Calibri" panose="020F0502020204030204" pitchFamily="34" charset="0"/>
              </a:rPr>
              <a:t>Bayes</a:t>
            </a:r>
            <a:r>
              <a:rPr lang="en-GB" sz="2800" dirty="0">
                <a:latin typeface="Calibri" panose="020F0502020204030204" pitchFamily="34" charset="0"/>
              </a:rPr>
              <a:t>’ theorem uses the relative probabilities of two hypotheses before data are obtained (prior odds), and we calculate the probabilities of obtaining observed data under each hypothesis (posterior odds). </a:t>
            </a:r>
          </a:p>
          <a:p>
            <a:pPr lvl="1" eaLnBrk="1" hangingPunct="1"/>
            <a:r>
              <a:rPr lang="en-GB" sz="2400" dirty="0" smtClean="0">
                <a:latin typeface="Calibri" panose="020F0502020204030204" pitchFamily="34" charset="0"/>
              </a:rPr>
              <a:t>Shown in the </a:t>
            </a:r>
            <a:r>
              <a:rPr lang="en-GB" sz="2400" dirty="0">
                <a:latin typeface="Calibri" panose="020F0502020204030204" pitchFamily="34" charset="0"/>
              </a:rPr>
              <a:t>taxi-cab problem </a:t>
            </a:r>
            <a:r>
              <a:rPr lang="en-GB" sz="2400" dirty="0" smtClean="0">
                <a:latin typeface="Calibri" panose="020F0502020204030204" pitchFamily="34" charset="0"/>
              </a:rPr>
              <a:t>(</a:t>
            </a:r>
            <a:r>
              <a:rPr lang="en-GB" sz="2400" dirty="0" err="1">
                <a:latin typeface="Calibri" panose="020F0502020204030204" pitchFamily="34" charset="0"/>
              </a:rPr>
              <a:t>Kahneman</a:t>
            </a:r>
            <a:r>
              <a:rPr lang="en-GB" sz="2400" dirty="0">
                <a:latin typeface="Calibri" panose="020F0502020204030204" pitchFamily="34" charset="0"/>
              </a:rPr>
              <a:t> and </a:t>
            </a:r>
            <a:r>
              <a:rPr lang="en-GB" sz="2400" dirty="0" err="1">
                <a:latin typeface="Calibri" panose="020F0502020204030204" pitchFamily="34" charset="0"/>
              </a:rPr>
              <a:t>Tversky</a:t>
            </a:r>
            <a:r>
              <a:rPr lang="en-GB" sz="2400" dirty="0">
                <a:latin typeface="Calibri" panose="020F0502020204030204" pitchFamily="34" charset="0"/>
              </a:rPr>
              <a:t> </a:t>
            </a:r>
            <a:r>
              <a:rPr lang="en-GB" sz="2400" dirty="0" smtClean="0">
                <a:latin typeface="Calibri" panose="020F0502020204030204" pitchFamily="34" charset="0"/>
              </a:rPr>
              <a:t>1972</a:t>
            </a:r>
            <a:r>
              <a:rPr lang="en-GB" sz="2400" dirty="0" smtClean="0">
                <a:latin typeface="Calibri" panose="020F0502020204030204" pitchFamily="34" charset="0"/>
              </a:rPr>
              <a:t>).</a:t>
            </a:r>
          </a:p>
          <a:p>
            <a:r>
              <a:rPr lang="en-GB" sz="2400" kern="1200" dirty="0" smtClean="0">
                <a:latin typeface="Calibri" panose="020F0502020204030204" pitchFamily="34" charset="0"/>
                <a:cs typeface="Calibri" panose="020F0502020204030204" pitchFamily="34" charset="0"/>
              </a:rPr>
              <a:t>Taxi involved </a:t>
            </a:r>
            <a:r>
              <a:rPr lang="en-GB" sz="2400" kern="1200" dirty="0">
                <a:latin typeface="Calibri" panose="020F0502020204030204" pitchFamily="34" charset="0"/>
                <a:cs typeface="Calibri" panose="020F0502020204030204" pitchFamily="34" charset="0"/>
              </a:rPr>
              <a:t>in </a:t>
            </a:r>
            <a:r>
              <a:rPr lang="en-GB" sz="2400" kern="1200" dirty="0" smtClean="0">
                <a:latin typeface="Calibri" panose="020F0502020204030204" pitchFamily="34" charset="0"/>
                <a:cs typeface="Calibri" panose="020F0502020204030204" pitchFamily="34" charset="0"/>
              </a:rPr>
              <a:t>hit </a:t>
            </a:r>
            <a:r>
              <a:rPr lang="en-GB" sz="2400" kern="1200" dirty="0">
                <a:latin typeface="Calibri" panose="020F0502020204030204" pitchFamily="34" charset="0"/>
                <a:cs typeface="Calibri" panose="020F0502020204030204" pitchFamily="34" charset="0"/>
              </a:rPr>
              <a:t>and </a:t>
            </a:r>
            <a:r>
              <a:rPr lang="en-GB" sz="2400" kern="1200" dirty="0" smtClean="0">
                <a:latin typeface="Calibri" panose="020F0502020204030204" pitchFamily="34" charset="0"/>
                <a:cs typeface="Calibri" panose="020F0502020204030204" pitchFamily="34" charset="0"/>
              </a:rPr>
              <a:t>run, 2 companies (Green &amp; Blue) </a:t>
            </a:r>
            <a:r>
              <a:rPr lang="en-GB" sz="2400" kern="1200" dirty="0">
                <a:latin typeface="Calibri" panose="020F0502020204030204" pitchFamily="34" charset="0"/>
                <a:cs typeface="Calibri" panose="020F0502020204030204" pitchFamily="34" charset="0"/>
              </a:rPr>
              <a:t>operate in the city. </a:t>
            </a:r>
            <a:endParaRPr lang="en-GB" sz="2400" kern="1200" dirty="0" smtClean="0">
              <a:latin typeface="Calibri" panose="020F0502020204030204" pitchFamily="34" charset="0"/>
              <a:cs typeface="Calibri" panose="020F0502020204030204" pitchFamily="34" charset="0"/>
            </a:endParaRPr>
          </a:p>
          <a:p>
            <a:r>
              <a:rPr lang="en-GB" sz="2400" kern="1200" dirty="0" smtClean="0">
                <a:latin typeface="Calibri" panose="020F0502020204030204" pitchFamily="34" charset="0"/>
                <a:cs typeface="Calibri" panose="020F0502020204030204" pitchFamily="34" charset="0"/>
              </a:rPr>
              <a:t>85</a:t>
            </a:r>
            <a:r>
              <a:rPr lang="en-GB" sz="2400" kern="1200" dirty="0">
                <a:latin typeface="Calibri" panose="020F0502020204030204" pitchFamily="34" charset="0"/>
                <a:cs typeface="Calibri" panose="020F0502020204030204" pitchFamily="34" charset="0"/>
              </a:rPr>
              <a:t>% of </a:t>
            </a:r>
            <a:r>
              <a:rPr lang="en-GB" sz="2400" kern="1200" dirty="0" smtClean="0">
                <a:latin typeface="Calibri" panose="020F0502020204030204" pitchFamily="34" charset="0"/>
                <a:cs typeface="Calibri" panose="020F0502020204030204" pitchFamily="34" charset="0"/>
              </a:rPr>
              <a:t>cabs </a:t>
            </a:r>
            <a:r>
              <a:rPr lang="en-GB" sz="2400" kern="1200" dirty="0">
                <a:latin typeface="Calibri" panose="020F0502020204030204" pitchFamily="34" charset="0"/>
                <a:cs typeface="Calibri" panose="020F0502020204030204" pitchFamily="34" charset="0"/>
              </a:rPr>
              <a:t>in the city are Green and 15% are Blue. </a:t>
            </a:r>
          </a:p>
          <a:p>
            <a:r>
              <a:rPr lang="en-GB" sz="2400" kern="1200" dirty="0" smtClean="0">
                <a:latin typeface="Calibri" panose="020F0502020204030204" pitchFamily="34" charset="0"/>
                <a:cs typeface="Calibri" panose="020F0502020204030204" pitchFamily="34" charset="0"/>
              </a:rPr>
              <a:t>Witness </a:t>
            </a:r>
            <a:r>
              <a:rPr lang="en-GB" sz="2400" kern="1200" dirty="0">
                <a:latin typeface="Calibri" panose="020F0502020204030204" pitchFamily="34" charset="0"/>
                <a:cs typeface="Calibri" panose="020F0502020204030204" pitchFamily="34" charset="0"/>
              </a:rPr>
              <a:t>identified the cab as </a:t>
            </a:r>
            <a:r>
              <a:rPr lang="en-GB" sz="2400" kern="1200" dirty="0" smtClean="0">
                <a:latin typeface="Calibri" panose="020F0502020204030204" pitchFamily="34" charset="0"/>
                <a:cs typeface="Calibri" panose="020F0502020204030204" pitchFamily="34" charset="0"/>
              </a:rPr>
              <a:t>Blue, court </a:t>
            </a:r>
            <a:r>
              <a:rPr lang="en-GB" sz="2400" kern="1200" dirty="0">
                <a:latin typeface="Calibri" panose="020F0502020204030204" pitchFamily="34" charset="0"/>
                <a:cs typeface="Calibri" panose="020F0502020204030204" pitchFamily="34" charset="0"/>
              </a:rPr>
              <a:t>tested </a:t>
            </a:r>
            <a:r>
              <a:rPr lang="en-GB" sz="2400" kern="1200" dirty="0" smtClean="0">
                <a:latin typeface="Calibri" panose="020F0502020204030204" pitchFamily="34" charset="0"/>
                <a:cs typeface="Calibri" panose="020F0502020204030204" pitchFamily="34" charset="0"/>
              </a:rPr>
              <a:t>reliability </a:t>
            </a:r>
            <a:r>
              <a:rPr lang="en-GB" sz="2400" kern="1200" dirty="0">
                <a:latin typeface="Calibri" panose="020F0502020204030204" pitchFamily="34" charset="0"/>
                <a:cs typeface="Calibri" panose="020F0502020204030204" pitchFamily="34" charset="0"/>
              </a:rPr>
              <a:t>of </a:t>
            </a:r>
            <a:r>
              <a:rPr lang="en-GB" sz="2400" kern="1200" dirty="0" smtClean="0">
                <a:latin typeface="Calibri" panose="020F0502020204030204" pitchFamily="34" charset="0"/>
                <a:cs typeface="Calibri" panose="020F0502020204030204" pitchFamily="34" charset="0"/>
              </a:rPr>
              <a:t>witness </a:t>
            </a:r>
            <a:r>
              <a:rPr lang="en-GB" sz="2400" kern="1200" dirty="0">
                <a:latin typeface="Calibri" panose="020F0502020204030204" pitchFamily="34" charset="0"/>
                <a:cs typeface="Calibri" panose="020F0502020204030204" pitchFamily="34" charset="0"/>
              </a:rPr>
              <a:t>under </a:t>
            </a:r>
            <a:r>
              <a:rPr lang="en-GB" sz="2400" kern="1200" dirty="0" smtClean="0">
                <a:latin typeface="Calibri" panose="020F0502020204030204" pitchFamily="34" charset="0"/>
                <a:cs typeface="Calibri" panose="020F0502020204030204" pitchFamily="34" charset="0"/>
              </a:rPr>
              <a:t>same conditions </a:t>
            </a:r>
            <a:r>
              <a:rPr lang="en-GB" sz="2400" kern="1200" dirty="0">
                <a:latin typeface="Calibri" panose="020F0502020204030204" pitchFamily="34" charset="0"/>
                <a:cs typeface="Calibri" panose="020F0502020204030204" pitchFamily="34" charset="0"/>
              </a:rPr>
              <a:t>that existed on </a:t>
            </a:r>
            <a:r>
              <a:rPr lang="en-GB" sz="2400" kern="1200" dirty="0" smtClean="0">
                <a:latin typeface="Calibri" panose="020F0502020204030204" pitchFamily="34" charset="0"/>
                <a:cs typeface="Calibri" panose="020F0502020204030204" pitchFamily="34" charset="0"/>
              </a:rPr>
              <a:t>night </a:t>
            </a:r>
            <a:r>
              <a:rPr lang="en-GB" sz="2400" kern="1200" dirty="0">
                <a:latin typeface="Calibri" panose="020F0502020204030204" pitchFamily="34" charset="0"/>
                <a:cs typeface="Calibri" panose="020F0502020204030204" pitchFamily="34" charset="0"/>
              </a:rPr>
              <a:t>of the accident </a:t>
            </a:r>
            <a:r>
              <a:rPr lang="en-GB" sz="2400" kern="1200" dirty="0" smtClean="0">
                <a:latin typeface="Calibri" panose="020F0502020204030204" pitchFamily="34" charset="0"/>
                <a:cs typeface="Calibri" panose="020F0502020204030204" pitchFamily="34" charset="0"/>
              </a:rPr>
              <a:t>&amp; </a:t>
            </a:r>
            <a:r>
              <a:rPr lang="en-GB" sz="2400" kern="1200" dirty="0">
                <a:latin typeface="Calibri" panose="020F0502020204030204" pitchFamily="34" charset="0"/>
                <a:cs typeface="Calibri" panose="020F0502020204030204" pitchFamily="34" charset="0"/>
              </a:rPr>
              <a:t>concluded </a:t>
            </a:r>
            <a:r>
              <a:rPr lang="en-GB" sz="2400" kern="1200" dirty="0" smtClean="0">
                <a:latin typeface="Calibri" panose="020F0502020204030204" pitchFamily="34" charset="0"/>
                <a:cs typeface="Calibri" panose="020F0502020204030204" pitchFamily="34" charset="0"/>
              </a:rPr>
              <a:t>witness </a:t>
            </a:r>
            <a:r>
              <a:rPr lang="en-GB" sz="2400" kern="1200" dirty="0">
                <a:latin typeface="Calibri" panose="020F0502020204030204" pitchFamily="34" charset="0"/>
                <a:cs typeface="Calibri" panose="020F0502020204030204" pitchFamily="34" charset="0"/>
              </a:rPr>
              <a:t>correctly identified each </a:t>
            </a:r>
            <a:r>
              <a:rPr lang="en-GB" sz="2400" kern="1200" dirty="0" smtClean="0">
                <a:latin typeface="Calibri" panose="020F0502020204030204" pitchFamily="34" charset="0"/>
                <a:cs typeface="Calibri" panose="020F0502020204030204" pitchFamily="34" charset="0"/>
              </a:rPr>
              <a:t>of </a:t>
            </a:r>
            <a:r>
              <a:rPr lang="en-GB" sz="2400" kern="1200" dirty="0">
                <a:latin typeface="Calibri" panose="020F0502020204030204" pitchFamily="34" charset="0"/>
                <a:cs typeface="Calibri" panose="020F0502020204030204" pitchFamily="34" charset="0"/>
              </a:rPr>
              <a:t>the two </a:t>
            </a:r>
            <a:r>
              <a:rPr lang="en-GB" sz="2400" kern="1200" dirty="0" err="1">
                <a:latin typeface="Calibri" panose="020F0502020204030204" pitchFamily="34" charset="0"/>
                <a:cs typeface="Calibri" panose="020F0502020204030204" pitchFamily="34" charset="0"/>
              </a:rPr>
              <a:t>colors</a:t>
            </a:r>
            <a:r>
              <a:rPr lang="en-GB" sz="2400" kern="1200" dirty="0">
                <a:latin typeface="Calibri" panose="020F0502020204030204" pitchFamily="34" charset="0"/>
                <a:cs typeface="Calibri" panose="020F0502020204030204" pitchFamily="34" charset="0"/>
              </a:rPr>
              <a:t> 80% of the time </a:t>
            </a:r>
            <a:r>
              <a:rPr lang="en-GB" sz="2400" kern="1200" dirty="0" smtClean="0">
                <a:latin typeface="Calibri" panose="020F0502020204030204" pitchFamily="34" charset="0"/>
                <a:cs typeface="Calibri" panose="020F0502020204030204" pitchFamily="34" charset="0"/>
              </a:rPr>
              <a:t>&amp; </a:t>
            </a:r>
            <a:r>
              <a:rPr lang="en-GB" sz="2400" kern="1200" dirty="0">
                <a:latin typeface="Calibri" panose="020F0502020204030204" pitchFamily="34" charset="0"/>
                <a:cs typeface="Calibri" panose="020F0502020204030204" pitchFamily="34" charset="0"/>
              </a:rPr>
              <a:t>failed 20% of the time. </a:t>
            </a:r>
            <a:endParaRPr lang="en-GB" sz="2400" kern="1200" dirty="0" smtClean="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32787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randombar(horizontal)">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randombar(horizontal)">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randombar(horizontal)">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randombar(horizontal)">
                                      <p:cBhvr>
                                        <p:cTn id="22" dur="500"/>
                                        <p:tgtEl>
                                          <p:spTgt spid="717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randombar(horizontal)">
                                      <p:cBhvr>
                                        <p:cTn id="27" dur="500"/>
                                        <p:tgtEl>
                                          <p:spTgt spid="717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7171">
                                            <p:txEl>
                                              <p:pRg st="5" end="5"/>
                                            </p:txEl>
                                          </p:spTgt>
                                        </p:tgtEl>
                                        <p:attrNameLst>
                                          <p:attrName>style.visibility</p:attrName>
                                        </p:attrNameLst>
                                      </p:cBhvr>
                                      <p:to>
                                        <p:strVal val="visible"/>
                                      </p:to>
                                    </p:set>
                                    <p:animEffect transition="in" filter="randombar(horizontal)">
                                      <p:cBhvr>
                                        <p:cTn id="32" dur="500"/>
                                        <p:tgtEl>
                                          <p:spTgt spid="71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685800" y="0"/>
            <a:ext cx="7772400" cy="821803"/>
          </a:xfrm>
        </p:spPr>
        <p:txBody>
          <a:bodyPr/>
          <a:lstStyle/>
          <a:p>
            <a:pPr eaLnBrk="1" hangingPunct="1"/>
            <a:r>
              <a:rPr lang="en-GB" altLang="en-US" dirty="0" smtClean="0">
                <a:solidFill>
                  <a:schemeClr val="tx1"/>
                </a:solidFill>
              </a:rPr>
              <a:t>Judgement Research</a:t>
            </a:r>
          </a:p>
        </p:txBody>
      </p:sp>
      <p:sp>
        <p:nvSpPr>
          <p:cNvPr id="7171" name="Rectangle 3"/>
          <p:cNvSpPr>
            <a:spLocks noGrp="1" noChangeArrowheads="1"/>
          </p:cNvSpPr>
          <p:nvPr>
            <p:ph type="body" idx="4294967295"/>
          </p:nvPr>
        </p:nvSpPr>
        <p:spPr>
          <a:xfrm>
            <a:off x="115746" y="767373"/>
            <a:ext cx="8905423" cy="5822065"/>
          </a:xfrm>
          <a:solidFill>
            <a:schemeClr val="bg1"/>
          </a:solidFill>
        </p:spPr>
        <p:txBody>
          <a:bodyPr/>
          <a:lstStyle/>
          <a:p>
            <a:r>
              <a:rPr lang="en-GB" sz="2800" kern="1200" dirty="0" smtClean="0">
                <a:latin typeface="Calibri" panose="020F0502020204030204" pitchFamily="34" charset="0"/>
                <a:cs typeface="Calibri" panose="020F0502020204030204" pitchFamily="34" charset="0"/>
              </a:rPr>
              <a:t>Ps asked what </a:t>
            </a:r>
            <a:r>
              <a:rPr lang="en-GB" sz="2800" kern="1200" dirty="0">
                <a:latin typeface="Calibri" panose="020F0502020204030204" pitchFamily="34" charset="0"/>
                <a:cs typeface="Calibri" panose="020F0502020204030204" pitchFamily="34" charset="0"/>
              </a:rPr>
              <a:t>is the probability that the cab involved in the accident was Blue rather than Green? </a:t>
            </a:r>
          </a:p>
          <a:p>
            <a:r>
              <a:rPr lang="en-GB" sz="2800" dirty="0" smtClean="0">
                <a:latin typeface="Calibri" panose="020F0502020204030204" pitchFamily="34" charset="0"/>
                <a:cs typeface="Calibri" panose="020F0502020204030204" pitchFamily="34" charset="0"/>
              </a:rPr>
              <a:t>Most Ps in the study </a:t>
            </a:r>
            <a:r>
              <a:rPr lang="en-GB" sz="2800" dirty="0">
                <a:latin typeface="Calibri" panose="020F0502020204030204" pitchFamily="34" charset="0"/>
                <a:cs typeface="Calibri" panose="020F0502020204030204" pitchFamily="34" charset="0"/>
              </a:rPr>
              <a:t>gave probabilities over 50%, and some gave answers over 80%. </a:t>
            </a:r>
            <a:endParaRPr lang="en-GB" sz="2800" dirty="0" smtClean="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The </a:t>
            </a:r>
            <a:r>
              <a:rPr lang="en-GB" sz="2800" dirty="0">
                <a:latin typeface="Calibri" panose="020F0502020204030204" pitchFamily="34" charset="0"/>
                <a:cs typeface="Calibri" panose="020F0502020204030204" pitchFamily="34" charset="0"/>
              </a:rPr>
              <a:t>correct answer, found using </a:t>
            </a:r>
            <a:r>
              <a:rPr lang="en-GB" sz="2800" dirty="0">
                <a:latin typeface="Calibri" panose="020F0502020204030204" pitchFamily="34" charset="0"/>
                <a:cs typeface="Calibri" panose="020F0502020204030204" pitchFamily="34" charset="0"/>
                <a:hlinkClick r:id="rId3" tooltip="Bayes' theorem"/>
              </a:rPr>
              <a:t>Bayes' theorem</a:t>
            </a:r>
            <a:r>
              <a:rPr lang="en-GB" sz="2800" dirty="0">
                <a:latin typeface="Calibri" panose="020F0502020204030204" pitchFamily="34" charset="0"/>
                <a:cs typeface="Calibri" panose="020F0502020204030204" pitchFamily="34" charset="0"/>
              </a:rPr>
              <a:t>, is lower than these estimates:</a:t>
            </a:r>
          </a:p>
          <a:p>
            <a:r>
              <a:rPr lang="en-GB" sz="2800" dirty="0">
                <a:latin typeface="Calibri" panose="020F0502020204030204" pitchFamily="34" charset="0"/>
                <a:cs typeface="Calibri" panose="020F0502020204030204" pitchFamily="34" charset="0"/>
              </a:rPr>
              <a:t>There is a 12% chance (15% times 80%) of the witness correctly identifying a blue cab.</a:t>
            </a:r>
          </a:p>
          <a:p>
            <a:r>
              <a:rPr lang="en-GB" sz="2800" dirty="0">
                <a:latin typeface="Calibri" panose="020F0502020204030204" pitchFamily="34" charset="0"/>
                <a:cs typeface="Calibri" panose="020F0502020204030204" pitchFamily="34" charset="0"/>
              </a:rPr>
              <a:t>There is a 17% chance (85% times 20%) of the witness incorrectly identifying a green cab as blue.</a:t>
            </a:r>
          </a:p>
          <a:p>
            <a:r>
              <a:rPr lang="en-GB" sz="2800" dirty="0">
                <a:latin typeface="Calibri" panose="020F0502020204030204" pitchFamily="34" charset="0"/>
                <a:cs typeface="Calibri" panose="020F0502020204030204" pitchFamily="34" charset="0"/>
              </a:rPr>
              <a:t>There is therefore a 29% chance (12% plus 17%) the witness will identify the cab as blue.</a:t>
            </a:r>
          </a:p>
          <a:p>
            <a:pPr marL="457200" lvl="1" indent="0" eaLnBrk="1" hangingPunct="1">
              <a:buNone/>
            </a:pPr>
            <a:r>
              <a:rPr lang="en-GB" sz="2600" dirty="0" smtClean="0">
                <a:latin typeface="Calibri" panose="020F0502020204030204" pitchFamily="34" charset="0"/>
              </a:rPr>
              <a:t> </a:t>
            </a:r>
            <a:endParaRPr lang="en-GB" sz="2600" dirty="0" smtClean="0">
              <a:latin typeface="Calibri" panose="020F0502020204030204" pitchFamily="34" charset="0"/>
            </a:endParaRPr>
          </a:p>
        </p:txBody>
      </p:sp>
    </p:spTree>
    <p:extLst>
      <p:ext uri="{BB962C8B-B14F-4D97-AF65-F5344CB8AC3E}">
        <p14:creationId xmlns:p14="http://schemas.microsoft.com/office/powerpoint/2010/main" val="1171352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randombar(horizontal)">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randombar(horizontal)">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randombar(horizontal)">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randombar(horizontal)">
                                      <p:cBhvr>
                                        <p:cTn id="22" dur="500"/>
                                        <p:tgtEl>
                                          <p:spTgt spid="717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randombar(horizontal)">
                                      <p:cBhvr>
                                        <p:cTn id="27" dur="500"/>
                                        <p:tgtEl>
                                          <p:spTgt spid="717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7171">
                                            <p:txEl>
                                              <p:pRg st="5" end="5"/>
                                            </p:txEl>
                                          </p:spTgt>
                                        </p:tgtEl>
                                        <p:attrNameLst>
                                          <p:attrName>style.visibility</p:attrName>
                                        </p:attrNameLst>
                                      </p:cBhvr>
                                      <p:to>
                                        <p:strVal val="visible"/>
                                      </p:to>
                                    </p:set>
                                    <p:animEffect transition="in" filter="randombar(horizontal)">
                                      <p:cBhvr>
                                        <p:cTn id="32" dur="500"/>
                                        <p:tgtEl>
                                          <p:spTgt spid="71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685800" y="0"/>
            <a:ext cx="7772400" cy="821803"/>
          </a:xfrm>
        </p:spPr>
        <p:txBody>
          <a:bodyPr/>
          <a:lstStyle/>
          <a:p>
            <a:pPr eaLnBrk="1" hangingPunct="1"/>
            <a:r>
              <a:rPr lang="en-GB" altLang="en-US" dirty="0" smtClean="0">
                <a:solidFill>
                  <a:schemeClr val="tx1"/>
                </a:solidFill>
              </a:rPr>
              <a:t>Judgement Research</a:t>
            </a:r>
          </a:p>
        </p:txBody>
      </p:sp>
      <p:sp>
        <p:nvSpPr>
          <p:cNvPr id="7171" name="Rectangle 3"/>
          <p:cNvSpPr>
            <a:spLocks noGrp="1" noChangeArrowheads="1"/>
          </p:cNvSpPr>
          <p:nvPr>
            <p:ph type="body" idx="4294967295"/>
          </p:nvPr>
        </p:nvSpPr>
        <p:spPr>
          <a:xfrm>
            <a:off x="115746" y="1121229"/>
            <a:ext cx="8905423" cy="5522639"/>
          </a:xfrm>
          <a:solidFill>
            <a:schemeClr val="bg1"/>
          </a:solidFill>
        </p:spPr>
        <p:txBody>
          <a:bodyPr/>
          <a:lstStyle/>
          <a:p>
            <a:r>
              <a:rPr lang="en-GB" sz="2800" dirty="0">
                <a:latin typeface="Calibri" panose="020F0502020204030204" pitchFamily="34" charset="0"/>
                <a:cs typeface="Calibri" panose="020F0502020204030204" pitchFamily="34" charset="0"/>
              </a:rPr>
              <a:t>This results in a 41% chance (12% divided by 29%) that the cab identified as blue is actually blue.</a:t>
            </a:r>
          </a:p>
          <a:p>
            <a:endParaRPr lang="en-GB" sz="2800" dirty="0" smtClean="0">
              <a:latin typeface="Calibri" panose="020F0502020204030204" pitchFamily="34" charset="0"/>
            </a:endParaRPr>
          </a:p>
          <a:p>
            <a:r>
              <a:rPr lang="en-GB" sz="2800" dirty="0" smtClean="0">
                <a:latin typeface="Calibri" panose="020F0502020204030204" pitchFamily="34" charset="0"/>
              </a:rPr>
              <a:t>People </a:t>
            </a:r>
            <a:r>
              <a:rPr lang="en-GB" sz="2800" dirty="0">
                <a:latin typeface="Calibri" panose="020F0502020204030204" pitchFamily="34" charset="0"/>
              </a:rPr>
              <a:t>often take less account of the prior odds (</a:t>
            </a:r>
            <a:r>
              <a:rPr lang="en-GB" sz="2800" i="1" dirty="0">
                <a:latin typeface="Calibri" panose="020F0502020204030204" pitchFamily="34" charset="0"/>
              </a:rPr>
              <a:t>base-rate information</a:t>
            </a:r>
            <a:r>
              <a:rPr lang="en-GB" sz="2800" dirty="0">
                <a:latin typeface="Calibri" panose="020F0502020204030204" pitchFamily="34" charset="0"/>
              </a:rPr>
              <a:t>) than they should from Bayes’ theorem. Base-rate </a:t>
            </a:r>
            <a:r>
              <a:rPr lang="en-GB" sz="2800" dirty="0" smtClean="0">
                <a:latin typeface="Calibri" panose="020F0502020204030204" pitchFamily="34" charset="0"/>
              </a:rPr>
              <a:t>information: </a:t>
            </a:r>
            <a:r>
              <a:rPr lang="en-GB" sz="2800" dirty="0">
                <a:latin typeface="Calibri" panose="020F0502020204030204" pitchFamily="34" charset="0"/>
              </a:rPr>
              <a:t>“the relative frequency with which an event occurs or an attribute is present in the population”. Koehler (1996</a:t>
            </a:r>
            <a:r>
              <a:rPr lang="en-GB" sz="2800" dirty="0" smtClean="0">
                <a:latin typeface="Calibri" panose="020F0502020204030204" pitchFamily="34" charset="0"/>
              </a:rPr>
              <a:t>)</a:t>
            </a:r>
            <a:endParaRPr lang="en-GB" altLang="en-US" sz="2800" dirty="0" smtClean="0">
              <a:latin typeface="Calibri" panose="020F0502020204030204" pitchFamily="34" charset="0"/>
            </a:endParaRPr>
          </a:p>
        </p:txBody>
      </p:sp>
    </p:spTree>
    <p:extLst>
      <p:ext uri="{BB962C8B-B14F-4D97-AF65-F5344CB8AC3E}">
        <p14:creationId xmlns:p14="http://schemas.microsoft.com/office/powerpoint/2010/main" val="138598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randombar(horizontal)">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171">
                                            <p:txEl>
                                              <p:pRg st="2" end="2"/>
                                            </p:txEl>
                                          </p:spTgt>
                                        </p:tgtEl>
                                        <p:attrNameLst>
                                          <p:attrName>style.visibility</p:attrName>
                                        </p:attrNameLst>
                                      </p:cBhvr>
                                      <p:to>
                                        <p:strVal val="visible"/>
                                      </p:to>
                                    </p:set>
                                    <p:animEffect transition="in" filter="randombar(horizontal)">
                                      <p:cBhvr>
                                        <p:cTn id="12" dur="500"/>
                                        <p:tgtEl>
                                          <p:spTgt spid="71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a:xfrm>
            <a:off x="685800" y="0"/>
            <a:ext cx="7772400" cy="768927"/>
          </a:xfrm>
          <a:solidFill>
            <a:schemeClr val="bg1"/>
          </a:solidFill>
        </p:spPr>
        <p:txBody>
          <a:bodyPr/>
          <a:lstStyle/>
          <a:p>
            <a:pPr eaLnBrk="1" hangingPunct="1"/>
            <a:r>
              <a:rPr lang="en-GB" altLang="en-US" sz="4000" dirty="0" smtClean="0"/>
              <a:t>Are we rational decision makers? </a:t>
            </a:r>
          </a:p>
        </p:txBody>
      </p:sp>
      <p:sp>
        <p:nvSpPr>
          <p:cNvPr id="8195" name="Rectangle 3"/>
          <p:cNvSpPr>
            <a:spLocks noGrp="1" noChangeArrowheads="1"/>
          </p:cNvSpPr>
          <p:nvPr>
            <p:ph type="body" idx="4294967295"/>
          </p:nvPr>
        </p:nvSpPr>
        <p:spPr>
          <a:xfrm>
            <a:off x="174170" y="664029"/>
            <a:ext cx="8969829" cy="6055748"/>
          </a:xfrm>
          <a:solidFill>
            <a:schemeClr val="bg1"/>
          </a:solidFill>
        </p:spPr>
        <p:txBody>
          <a:bodyPr/>
          <a:lstStyle/>
          <a:p>
            <a:pPr eaLnBrk="1" hangingPunct="1">
              <a:lnSpc>
                <a:spcPct val="90000"/>
              </a:lnSpc>
            </a:pPr>
            <a:r>
              <a:rPr lang="en-GB" sz="2800" dirty="0">
                <a:latin typeface="Calibri" panose="020F0502020204030204" pitchFamily="34" charset="0"/>
                <a:cs typeface="Calibri" panose="020F0502020204030204" pitchFamily="34" charset="0"/>
              </a:rPr>
              <a:t>What is rationality? </a:t>
            </a:r>
            <a:r>
              <a:rPr lang="en-GB" sz="2800" dirty="0" smtClean="0">
                <a:latin typeface="Calibri" panose="020F0502020204030204" pitchFamily="34" charset="0"/>
                <a:cs typeface="Calibri" panose="020F0502020204030204" pitchFamily="34" charset="0"/>
              </a:rPr>
              <a:t>It </a:t>
            </a:r>
            <a:r>
              <a:rPr lang="en-GB" sz="2800" dirty="0">
                <a:latin typeface="Calibri" panose="020F0502020204030204" pitchFamily="34" charset="0"/>
                <a:cs typeface="Calibri" panose="020F0502020204030204" pitchFamily="34" charset="0"/>
              </a:rPr>
              <a:t>can depend on what we define as rational, but at one time it was believed that behaving rationally involved selecting the best option.</a:t>
            </a:r>
          </a:p>
          <a:p>
            <a:pPr eaLnBrk="1" hangingPunct="1">
              <a:lnSpc>
                <a:spcPct val="90000"/>
              </a:lnSpc>
            </a:pPr>
            <a:r>
              <a:rPr lang="en-GB" altLang="en-US" sz="2800" dirty="0" smtClean="0">
                <a:latin typeface="Calibri" panose="020F0502020204030204" pitchFamily="34" charset="0"/>
              </a:rPr>
              <a:t>This assumption was built in to</a:t>
            </a:r>
            <a:r>
              <a:rPr lang="en-GB" altLang="en-US" sz="2800" b="1" dirty="0" smtClean="0">
                <a:solidFill>
                  <a:schemeClr val="accent2">
                    <a:lumMod val="60000"/>
                    <a:lumOff val="40000"/>
                  </a:schemeClr>
                </a:solidFill>
                <a:latin typeface="Calibri" panose="020F0502020204030204" pitchFamily="34" charset="0"/>
              </a:rPr>
              <a:t> Normative</a:t>
            </a:r>
            <a:r>
              <a:rPr lang="en-GB" altLang="en-US" sz="2800" dirty="0" smtClean="0">
                <a:latin typeface="Calibri" panose="020F0502020204030204" pitchFamily="34" charset="0"/>
              </a:rPr>
              <a:t> </a:t>
            </a:r>
            <a:r>
              <a:rPr lang="en-GB" altLang="en-US" sz="2800" dirty="0" smtClean="0">
                <a:latin typeface="Calibri" panose="020F0502020204030204" pitchFamily="34" charset="0"/>
              </a:rPr>
              <a:t>models – </a:t>
            </a:r>
            <a:r>
              <a:rPr lang="en-GB" sz="2800" dirty="0" smtClean="0">
                <a:latin typeface="Calibri" panose="020F0502020204030204" pitchFamily="34" charset="0"/>
                <a:cs typeface="Calibri" panose="020F0502020204030204" pitchFamily="34" charset="0"/>
              </a:rPr>
              <a:t>focuses </a:t>
            </a:r>
            <a:r>
              <a:rPr lang="en-GB" sz="2800" dirty="0">
                <a:latin typeface="Calibri" panose="020F0502020204030204" pitchFamily="34" charset="0"/>
                <a:cs typeface="Calibri" panose="020F0502020204030204" pitchFamily="34" charset="0"/>
              </a:rPr>
              <a:t>on how people should make </a:t>
            </a:r>
            <a:r>
              <a:rPr lang="en-GB" sz="2800" dirty="0" smtClean="0">
                <a:solidFill>
                  <a:schemeClr val="accent2">
                    <a:lumMod val="60000"/>
                    <a:lumOff val="40000"/>
                  </a:schemeClr>
                </a:solidFill>
                <a:latin typeface="Calibri" panose="020F0502020204030204" pitchFamily="34" charset="0"/>
                <a:cs typeface="Calibri" panose="020F0502020204030204" pitchFamily="34" charset="0"/>
              </a:rPr>
              <a:t>optimal</a:t>
            </a:r>
            <a:r>
              <a:rPr lang="en-GB" sz="2800" dirty="0" smtClean="0">
                <a:latin typeface="Calibri" panose="020F0502020204030204" pitchFamily="34" charset="0"/>
                <a:cs typeface="Calibri" panose="020F0502020204030204" pitchFamily="34" charset="0"/>
              </a:rPr>
              <a:t> decisions </a:t>
            </a:r>
            <a:r>
              <a:rPr lang="en-GB" sz="2800" dirty="0">
                <a:latin typeface="Calibri" panose="020F0502020204030204" pitchFamily="34" charset="0"/>
                <a:cs typeface="Calibri" panose="020F0502020204030204" pitchFamily="34" charset="0"/>
              </a:rPr>
              <a:t>rather than how they actually made </a:t>
            </a:r>
            <a:r>
              <a:rPr lang="en-GB" sz="2800" dirty="0" smtClean="0">
                <a:latin typeface="Calibri" panose="020F0502020204030204" pitchFamily="34" charset="0"/>
                <a:cs typeface="Calibri" panose="020F0502020204030204" pitchFamily="34" charset="0"/>
              </a:rPr>
              <a:t>them.</a:t>
            </a:r>
          </a:p>
          <a:p>
            <a:pPr lvl="1" eaLnBrk="1" hangingPunct="1">
              <a:lnSpc>
                <a:spcPct val="90000"/>
              </a:lnSpc>
            </a:pPr>
            <a:r>
              <a:rPr lang="en-GB" sz="2400" dirty="0" smtClean="0"/>
              <a:t>Normative </a:t>
            </a:r>
            <a:r>
              <a:rPr lang="en-GB" sz="2400" dirty="0"/>
              <a:t>is basically the ideal.</a:t>
            </a:r>
          </a:p>
          <a:p>
            <a:pPr eaLnBrk="1" hangingPunct="1">
              <a:lnSpc>
                <a:spcPct val="90000"/>
              </a:lnSpc>
            </a:pPr>
            <a:r>
              <a:rPr lang="en-GB" altLang="en-US" sz="2800" dirty="0" smtClean="0">
                <a:latin typeface="Calibri" panose="020F0502020204030204" pitchFamily="34" charset="0"/>
              </a:rPr>
              <a:t>Choosing </a:t>
            </a:r>
            <a:r>
              <a:rPr lang="en-GB" altLang="en-US" sz="2800" dirty="0" smtClean="0">
                <a:latin typeface="Calibri" panose="020F0502020204030204" pitchFamily="34" charset="0"/>
              </a:rPr>
              <a:t>between options involves calculating the one with the highest </a:t>
            </a:r>
            <a:r>
              <a:rPr lang="en-GB" altLang="en-US" sz="2800" i="1" dirty="0" smtClean="0">
                <a:solidFill>
                  <a:schemeClr val="accent2">
                    <a:lumMod val="60000"/>
                    <a:lumOff val="40000"/>
                  </a:schemeClr>
                </a:solidFill>
                <a:latin typeface="Calibri" panose="020F0502020204030204" pitchFamily="34" charset="0"/>
              </a:rPr>
              <a:t>expected </a:t>
            </a:r>
            <a:r>
              <a:rPr lang="en-GB" altLang="en-US" sz="2800" dirty="0" smtClean="0">
                <a:solidFill>
                  <a:schemeClr val="accent2">
                    <a:lumMod val="60000"/>
                    <a:lumOff val="40000"/>
                  </a:schemeClr>
                </a:solidFill>
                <a:latin typeface="Calibri" panose="020F0502020204030204" pitchFamily="34" charset="0"/>
              </a:rPr>
              <a:t>utility </a:t>
            </a:r>
            <a:r>
              <a:rPr lang="en-GB" altLang="en-US" sz="2800" dirty="0" smtClean="0">
                <a:latin typeface="Calibri" panose="020F0502020204030204" pitchFamily="34" charset="0"/>
              </a:rPr>
              <a:t>(value) </a:t>
            </a:r>
          </a:p>
          <a:p>
            <a:pPr lvl="1" eaLnBrk="1" hangingPunct="1">
              <a:lnSpc>
                <a:spcPct val="90000"/>
              </a:lnSpc>
            </a:pPr>
            <a:r>
              <a:rPr lang="en-GB" altLang="en-US" sz="2400" dirty="0" smtClean="0">
                <a:latin typeface="Calibri" panose="020F0502020204030204" pitchFamily="34" charset="0"/>
              </a:rPr>
              <a:t>How probable outcome x utility of outcome (von Neumann &amp; Morgenstern, 1944; 1947).                                                                              </a:t>
            </a:r>
          </a:p>
          <a:p>
            <a:pPr eaLnBrk="1" hangingPunct="1">
              <a:lnSpc>
                <a:spcPct val="90000"/>
              </a:lnSpc>
            </a:pPr>
            <a:r>
              <a:rPr lang="en-GB" altLang="en-US" sz="2800" dirty="0" smtClean="0">
                <a:latin typeface="Calibri" panose="020F0502020204030204" pitchFamily="34" charset="0"/>
              </a:rPr>
              <a:t>Which </a:t>
            </a:r>
            <a:r>
              <a:rPr lang="en-GB" altLang="en-US" sz="2800" dirty="0" smtClean="0">
                <a:latin typeface="Calibri" panose="020F0502020204030204" pitchFamily="34" charset="0"/>
              </a:rPr>
              <a:t>option would you prefer?</a:t>
            </a:r>
          </a:p>
          <a:p>
            <a:pPr lvl="1" eaLnBrk="1" hangingPunct="1">
              <a:lnSpc>
                <a:spcPct val="90000"/>
              </a:lnSpc>
            </a:pPr>
            <a:r>
              <a:rPr lang="en-US" altLang="en-US" sz="2400" dirty="0" smtClean="0">
                <a:solidFill>
                  <a:schemeClr val="accent2">
                    <a:lumMod val="60000"/>
                    <a:lumOff val="40000"/>
                  </a:schemeClr>
                </a:solidFill>
                <a:latin typeface="Calibri" panose="020F0502020204030204" pitchFamily="34" charset="0"/>
              </a:rPr>
              <a:t>Option </a:t>
            </a:r>
            <a:r>
              <a:rPr lang="en-US" altLang="en-US" sz="2400" dirty="0" smtClean="0">
                <a:solidFill>
                  <a:schemeClr val="accent2">
                    <a:lumMod val="60000"/>
                    <a:lumOff val="40000"/>
                  </a:schemeClr>
                </a:solidFill>
                <a:latin typeface="Calibri" panose="020F0502020204030204" pitchFamily="34" charset="0"/>
              </a:rPr>
              <a:t>1</a:t>
            </a:r>
            <a:r>
              <a:rPr lang="en-US" altLang="en-US" sz="2400" dirty="0" smtClean="0">
                <a:latin typeface="Calibri" panose="020F0502020204030204" pitchFamily="34" charset="0"/>
              </a:rPr>
              <a:t>. </a:t>
            </a:r>
            <a:r>
              <a:rPr lang="en-US" altLang="en-US" sz="2400" dirty="0" smtClean="0">
                <a:latin typeface="Calibri" panose="020F0502020204030204" pitchFamily="34" charset="0"/>
              </a:rPr>
              <a:t>40</a:t>
            </a:r>
            <a:r>
              <a:rPr lang="en-US" altLang="en-US" sz="2400" dirty="0" smtClean="0">
                <a:latin typeface="Calibri" panose="020F0502020204030204" pitchFamily="34" charset="0"/>
              </a:rPr>
              <a:t>% chance to win £2000, (60% chance to win nothing)</a:t>
            </a:r>
          </a:p>
          <a:p>
            <a:pPr lvl="1" eaLnBrk="1" hangingPunct="1">
              <a:lnSpc>
                <a:spcPct val="90000"/>
              </a:lnSpc>
            </a:pPr>
            <a:r>
              <a:rPr lang="en-US" altLang="en-US" sz="2400" dirty="0" smtClean="0">
                <a:solidFill>
                  <a:schemeClr val="accent2">
                    <a:lumMod val="60000"/>
                    <a:lumOff val="40000"/>
                  </a:schemeClr>
                </a:solidFill>
                <a:latin typeface="Calibri" panose="020F0502020204030204" pitchFamily="34" charset="0"/>
              </a:rPr>
              <a:t>Option </a:t>
            </a:r>
            <a:r>
              <a:rPr lang="en-US" altLang="en-US" sz="2400" dirty="0" smtClean="0">
                <a:solidFill>
                  <a:schemeClr val="accent2">
                    <a:lumMod val="60000"/>
                    <a:lumOff val="40000"/>
                  </a:schemeClr>
                </a:solidFill>
                <a:latin typeface="Calibri" panose="020F0502020204030204" pitchFamily="34" charset="0"/>
              </a:rPr>
              <a:t>2</a:t>
            </a:r>
            <a:r>
              <a:rPr lang="en-US" altLang="en-US" sz="2400" dirty="0" smtClean="0">
                <a:latin typeface="Calibri" panose="020F0502020204030204" pitchFamily="34" charset="0"/>
              </a:rPr>
              <a:t>. £600 for sure</a:t>
            </a:r>
          </a:p>
          <a:p>
            <a:pPr eaLnBrk="1" hangingPunct="1">
              <a:lnSpc>
                <a:spcPct val="90000"/>
              </a:lnSpc>
              <a:buFontTx/>
              <a:buNone/>
            </a:pPr>
            <a:endParaRPr lang="en-US" altLang="en-US" sz="2400" dirty="0" smtClean="0">
              <a:latin typeface="Calibri" panose="020F0502020204030204" pitchFamily="34" charset="0"/>
            </a:endParaRPr>
          </a:p>
        </p:txBody>
      </p:sp>
      <p:sp>
        <p:nvSpPr>
          <p:cNvPr id="7" name="Rectangle 6"/>
          <p:cNvSpPr/>
          <p:nvPr/>
        </p:nvSpPr>
        <p:spPr>
          <a:xfrm>
            <a:off x="5941069" y="6247616"/>
            <a:ext cx="4572000" cy="646331"/>
          </a:xfrm>
          <a:prstGeom prst="rect">
            <a:avLst/>
          </a:prstGeom>
        </p:spPr>
        <p:txBody>
          <a:bodyPr>
            <a:spAutoFit/>
          </a:bodyPr>
          <a:lstStyle/>
          <a:p>
            <a:r>
              <a:rPr lang="en-GB" dirty="0" smtClean="0">
                <a:latin typeface="Calibri" panose="020F0502020204030204" pitchFamily="34" charset="0"/>
              </a:rPr>
              <a:t>E.g., Coombes, Dawes, &amp; </a:t>
            </a:r>
            <a:r>
              <a:rPr lang="en-GB" dirty="0" err="1" smtClean="0">
                <a:latin typeface="Calibri" panose="020F0502020204030204" pitchFamily="34" charset="0"/>
              </a:rPr>
              <a:t>Tversky</a:t>
            </a:r>
            <a:r>
              <a:rPr lang="en-GB" dirty="0">
                <a:latin typeface="Calibri" panose="020F0502020204030204" pitchFamily="34" charset="0"/>
              </a:rPr>
              <a:t>:</a:t>
            </a:r>
          </a:p>
          <a:p>
            <a:r>
              <a:rPr lang="en-GB" dirty="0" smtClean="0">
                <a:latin typeface="Calibri" panose="020F0502020204030204" pitchFamily="34" charset="0"/>
              </a:rPr>
              <a:t>Mathematical Psychology (</a:t>
            </a:r>
            <a:r>
              <a:rPr lang="en-GB" dirty="0">
                <a:latin typeface="Calibri" panose="020F0502020204030204" pitchFamily="34" charset="0"/>
              </a:rPr>
              <a:t>1970)</a:t>
            </a:r>
            <a:endParaRPr lang="en-GB" dirty="0"/>
          </a:p>
        </p:txBody>
      </p:sp>
    </p:spTree>
    <p:extLst>
      <p:ext uri="{BB962C8B-B14F-4D97-AF65-F5344CB8AC3E}">
        <p14:creationId xmlns:p14="http://schemas.microsoft.com/office/powerpoint/2010/main" val="713060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randombar(horizontal)">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randombar(horizontal)">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randombar(horizontal)">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randombar(horizontal)">
                                      <p:cBhvr>
                                        <p:cTn id="22" dur="500"/>
                                        <p:tgtEl>
                                          <p:spTgt spid="819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randombar(horizontal)">
                                      <p:cBhvr>
                                        <p:cTn id="27" dur="500"/>
                                        <p:tgtEl>
                                          <p:spTgt spid="819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randombar(horizontal)">
                                      <p:cBhvr>
                                        <p:cTn id="32" dur="500"/>
                                        <p:tgtEl>
                                          <p:spTgt spid="819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Effect transition="in" filter="randombar(horizontal)">
                                      <p:cBhvr>
                                        <p:cTn id="37" dur="500"/>
                                        <p:tgtEl>
                                          <p:spTgt spid="819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8195">
                                            <p:txEl>
                                              <p:pRg st="7" end="7"/>
                                            </p:txEl>
                                          </p:spTgt>
                                        </p:tgtEl>
                                        <p:attrNameLst>
                                          <p:attrName>style.visibility</p:attrName>
                                        </p:attrNameLst>
                                      </p:cBhvr>
                                      <p:to>
                                        <p:strVal val="visible"/>
                                      </p:to>
                                    </p:set>
                                    <p:animEffect transition="in" filter="randombar(horizontal)">
                                      <p:cBhvr>
                                        <p:cTn id="42" dur="500"/>
                                        <p:tgtEl>
                                          <p:spTgt spid="819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685800" y="77972"/>
            <a:ext cx="7772400" cy="1143000"/>
          </a:xfrm>
        </p:spPr>
        <p:txBody>
          <a:bodyPr/>
          <a:lstStyle/>
          <a:p>
            <a:pPr eaLnBrk="1" hangingPunct="1"/>
            <a:r>
              <a:rPr lang="en-US" altLang="en-US" dirty="0" smtClean="0">
                <a:latin typeface="Calibri" panose="020F0502020204030204" pitchFamily="34" charset="0"/>
              </a:rPr>
              <a:t>Rational to take option 1.</a:t>
            </a:r>
            <a:endParaRPr lang="en-GB" altLang="en-US" dirty="0" smtClean="0">
              <a:latin typeface="Calibri" panose="020F0502020204030204" pitchFamily="34" charset="0"/>
            </a:endParaRPr>
          </a:p>
        </p:txBody>
      </p:sp>
      <p:sp>
        <p:nvSpPr>
          <p:cNvPr id="12291" name="Rectangle 3"/>
          <p:cNvSpPr>
            <a:spLocks noGrp="1" noChangeArrowheads="1"/>
          </p:cNvSpPr>
          <p:nvPr>
            <p:ph type="body" idx="4294967295"/>
          </p:nvPr>
        </p:nvSpPr>
        <p:spPr>
          <a:xfrm>
            <a:off x="685800" y="1219280"/>
            <a:ext cx="7772400" cy="4114800"/>
          </a:xfrm>
        </p:spPr>
        <p:txBody>
          <a:bodyPr/>
          <a:lstStyle/>
          <a:p>
            <a:pPr eaLnBrk="1" hangingPunct="1"/>
            <a:r>
              <a:rPr lang="en-US" altLang="en-US" dirty="0" smtClean="0">
                <a:latin typeface="Calibri" panose="020F0502020204030204" pitchFamily="34" charset="0"/>
              </a:rPr>
              <a:t>Expected value of option 1:</a:t>
            </a:r>
          </a:p>
          <a:p>
            <a:pPr lvl="1" eaLnBrk="1" hangingPunct="1">
              <a:buFontTx/>
              <a:buNone/>
            </a:pPr>
            <a:r>
              <a:rPr lang="en-US" altLang="en-US" dirty="0" smtClean="0">
                <a:latin typeface="Calibri" panose="020F0502020204030204" pitchFamily="34" charset="0"/>
              </a:rPr>
              <a:t>40% x £2000 = £800 </a:t>
            </a:r>
          </a:p>
          <a:p>
            <a:pPr lvl="1" eaLnBrk="1" hangingPunct="1"/>
            <a:endParaRPr lang="en-US" altLang="en-US" dirty="0" smtClean="0">
              <a:latin typeface="Calibri" panose="020F0502020204030204" pitchFamily="34" charset="0"/>
            </a:endParaRPr>
          </a:p>
          <a:p>
            <a:pPr eaLnBrk="1" hangingPunct="1"/>
            <a:r>
              <a:rPr lang="en-US" altLang="en-US" dirty="0" smtClean="0">
                <a:latin typeface="Calibri" panose="020F0502020204030204" pitchFamily="34" charset="0"/>
              </a:rPr>
              <a:t>Expected value of option 2:</a:t>
            </a:r>
          </a:p>
          <a:p>
            <a:pPr lvl="1" eaLnBrk="1" hangingPunct="1">
              <a:buFontTx/>
              <a:buNone/>
            </a:pPr>
            <a:r>
              <a:rPr lang="en-US" altLang="en-US" dirty="0" smtClean="0">
                <a:latin typeface="Calibri" panose="020F0502020204030204" pitchFamily="34" charset="0"/>
              </a:rPr>
              <a:t>100% x £600 = £600 </a:t>
            </a:r>
          </a:p>
          <a:p>
            <a:pPr eaLnBrk="1" hangingPunct="1"/>
            <a:endParaRPr lang="en-US" altLang="en-US" dirty="0" smtClean="0">
              <a:latin typeface="Calibri" panose="020F0502020204030204" pitchFamily="34" charset="0"/>
            </a:endParaRPr>
          </a:p>
          <a:p>
            <a:pPr eaLnBrk="1" hangingPunct="1"/>
            <a:endParaRPr lang="en-GB" altLang="en-US" dirty="0" smtClean="0"/>
          </a:p>
        </p:txBody>
      </p:sp>
      <p:pic>
        <p:nvPicPr>
          <p:cNvPr id="2" name="Picture 1"/>
          <p:cNvPicPr>
            <a:picLocks noChangeAspect="1"/>
          </p:cNvPicPr>
          <p:nvPr/>
        </p:nvPicPr>
        <p:blipFill>
          <a:blip r:embed="rId2"/>
          <a:stretch>
            <a:fillRect/>
          </a:stretch>
        </p:blipFill>
        <p:spPr>
          <a:xfrm>
            <a:off x="6172200" y="1436157"/>
            <a:ext cx="2286000" cy="3587041"/>
          </a:xfrm>
          <a:prstGeom prst="rect">
            <a:avLst/>
          </a:prstGeom>
        </p:spPr>
      </p:pic>
      <p:sp>
        <p:nvSpPr>
          <p:cNvPr id="3" name="Rectangle 2"/>
          <p:cNvSpPr/>
          <p:nvPr/>
        </p:nvSpPr>
        <p:spPr>
          <a:xfrm>
            <a:off x="4572000" y="6075278"/>
            <a:ext cx="4572000" cy="400110"/>
          </a:xfrm>
          <a:prstGeom prst="rect">
            <a:avLst/>
          </a:prstGeom>
        </p:spPr>
        <p:txBody>
          <a:bodyPr>
            <a:spAutoFit/>
          </a:bodyPr>
          <a:lstStyle/>
          <a:p>
            <a:r>
              <a:rPr lang="en-GB" sz="2000" dirty="0" smtClean="0">
                <a:latin typeface="Calibri" panose="020F0502020204030204" pitchFamily="34" charset="0"/>
              </a:rPr>
              <a:t>Expected Utility Theory</a:t>
            </a:r>
            <a:endParaRPr lang="en-GB" sz="2000" dirty="0"/>
          </a:p>
        </p:txBody>
      </p:sp>
    </p:spTree>
    <p:extLst>
      <p:ext uri="{BB962C8B-B14F-4D97-AF65-F5344CB8AC3E}">
        <p14:creationId xmlns:p14="http://schemas.microsoft.com/office/powerpoint/2010/main" val="12978832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685800" y="0"/>
            <a:ext cx="7772400" cy="839972"/>
          </a:xfrm>
        </p:spPr>
        <p:txBody>
          <a:bodyPr/>
          <a:lstStyle/>
          <a:p>
            <a:pPr eaLnBrk="1" hangingPunct="1"/>
            <a:r>
              <a:rPr lang="en-GB" altLang="en-US" dirty="0" smtClean="0">
                <a:latin typeface="Calibri" panose="020F0502020204030204" pitchFamily="34" charset="0"/>
              </a:rPr>
              <a:t>Issues with this approach</a:t>
            </a:r>
            <a:r>
              <a:rPr lang="en-GB" altLang="en-US" dirty="0" smtClean="0"/>
              <a:t> </a:t>
            </a:r>
          </a:p>
        </p:txBody>
      </p:sp>
      <p:sp>
        <p:nvSpPr>
          <p:cNvPr id="9219" name="Rectangle 3"/>
          <p:cNvSpPr>
            <a:spLocks noGrp="1" noChangeArrowheads="1"/>
          </p:cNvSpPr>
          <p:nvPr>
            <p:ph type="body" idx="4294967295"/>
          </p:nvPr>
        </p:nvSpPr>
        <p:spPr>
          <a:xfrm>
            <a:off x="101009" y="1056166"/>
            <a:ext cx="8947297" cy="5684875"/>
          </a:xfrm>
          <a:solidFill>
            <a:schemeClr val="bg1"/>
          </a:solidFill>
        </p:spPr>
        <p:txBody>
          <a:bodyPr/>
          <a:lstStyle/>
          <a:p>
            <a:pPr eaLnBrk="1" hangingPunct="1">
              <a:lnSpc>
                <a:spcPct val="80000"/>
              </a:lnSpc>
            </a:pPr>
            <a:r>
              <a:rPr lang="en-GB" altLang="en-US" sz="2800" dirty="0" smtClean="0">
                <a:latin typeface="Calibri" panose="020F0502020204030204" pitchFamily="34" charset="0"/>
              </a:rPr>
              <a:t>Utility (value) is often </a:t>
            </a:r>
            <a:r>
              <a:rPr lang="en-GB" altLang="en-US" sz="2800" dirty="0" smtClean="0">
                <a:solidFill>
                  <a:schemeClr val="accent2">
                    <a:lumMod val="60000"/>
                    <a:lumOff val="40000"/>
                  </a:schemeClr>
                </a:solidFill>
                <a:latin typeface="Calibri" panose="020F0502020204030204" pitchFamily="34" charset="0"/>
              </a:rPr>
              <a:t>subjective</a:t>
            </a:r>
          </a:p>
          <a:p>
            <a:pPr lvl="1" eaLnBrk="1" hangingPunct="1">
              <a:lnSpc>
                <a:spcPct val="80000"/>
              </a:lnSpc>
            </a:pPr>
            <a:r>
              <a:rPr lang="en-GB" altLang="en-US" sz="2400" dirty="0" smtClean="0">
                <a:latin typeface="Calibri" panose="020F0502020204030204" pitchFamily="34" charset="0"/>
              </a:rPr>
              <a:t>If you had no money or £500 debt you would likely be more happy with £600 for certain</a:t>
            </a:r>
          </a:p>
          <a:p>
            <a:pPr lvl="1" eaLnBrk="1" hangingPunct="1">
              <a:lnSpc>
                <a:spcPct val="80000"/>
              </a:lnSpc>
            </a:pPr>
            <a:r>
              <a:rPr lang="en-GB" altLang="en-US" sz="2400" dirty="0" smtClean="0">
                <a:latin typeface="Calibri" panose="020F0502020204030204" pitchFamily="34" charset="0"/>
              </a:rPr>
              <a:t>Therefore your motivations are not necessarily driven by value of monetary outcome (or </a:t>
            </a:r>
            <a:r>
              <a:rPr lang="en-GB" altLang="en-US" sz="2400" dirty="0" smtClean="0">
                <a:solidFill>
                  <a:schemeClr val="accent2">
                    <a:lumMod val="60000"/>
                    <a:lumOff val="40000"/>
                  </a:schemeClr>
                </a:solidFill>
                <a:latin typeface="Calibri" panose="020F0502020204030204" pitchFamily="34" charset="0"/>
              </a:rPr>
              <a:t>objective</a:t>
            </a:r>
            <a:r>
              <a:rPr lang="en-GB" altLang="en-US" sz="2400" dirty="0" smtClean="0">
                <a:latin typeface="Calibri" panose="020F0502020204030204" pitchFamily="34" charset="0"/>
              </a:rPr>
              <a:t> utility) but value relating to other circumstances </a:t>
            </a:r>
          </a:p>
          <a:p>
            <a:pPr eaLnBrk="1" hangingPunct="1">
              <a:lnSpc>
                <a:spcPct val="80000"/>
              </a:lnSpc>
            </a:pPr>
            <a:endParaRPr lang="en-GB" altLang="en-US" sz="2400" dirty="0" smtClean="0">
              <a:latin typeface="Calibri" panose="020F0502020204030204" pitchFamily="34" charset="0"/>
            </a:endParaRPr>
          </a:p>
          <a:p>
            <a:pPr eaLnBrk="1" hangingPunct="1">
              <a:lnSpc>
                <a:spcPct val="80000"/>
              </a:lnSpc>
            </a:pPr>
            <a:r>
              <a:rPr lang="en-GB" altLang="en-US" sz="2800" dirty="0" smtClean="0">
                <a:latin typeface="Calibri" panose="020F0502020204030204" pitchFamily="34" charset="0"/>
              </a:rPr>
              <a:t>Need to appraise the value of all options (especially when more options available)?</a:t>
            </a:r>
          </a:p>
          <a:p>
            <a:pPr lvl="1" eaLnBrk="1" hangingPunct="1">
              <a:lnSpc>
                <a:spcPct val="80000"/>
              </a:lnSpc>
            </a:pPr>
            <a:r>
              <a:rPr lang="en-GB" altLang="en-US" sz="2400" dirty="0" smtClean="0">
                <a:solidFill>
                  <a:schemeClr val="accent2">
                    <a:lumMod val="60000"/>
                    <a:lumOff val="40000"/>
                  </a:schemeClr>
                </a:solidFill>
                <a:latin typeface="Calibri" panose="020F0502020204030204" pitchFamily="34" charset="0"/>
              </a:rPr>
              <a:t>Maximising</a:t>
            </a:r>
            <a:r>
              <a:rPr lang="en-GB" altLang="en-US" sz="2400" dirty="0" smtClean="0">
                <a:latin typeface="Calibri" panose="020F0502020204030204" pitchFamily="34" charset="0"/>
              </a:rPr>
              <a:t>:</a:t>
            </a:r>
          </a:p>
          <a:p>
            <a:pPr lvl="2" eaLnBrk="1" hangingPunct="1">
              <a:lnSpc>
                <a:spcPct val="80000"/>
              </a:lnSpc>
            </a:pPr>
            <a:r>
              <a:rPr lang="en-GB" altLang="en-US" dirty="0" smtClean="0">
                <a:latin typeface="Calibri" panose="020F0502020204030204" pitchFamily="34" charset="0"/>
              </a:rPr>
              <a:t>To find the absolute ‘best’ option</a:t>
            </a:r>
          </a:p>
          <a:p>
            <a:pPr lvl="2" eaLnBrk="1" hangingPunct="1">
              <a:lnSpc>
                <a:spcPct val="80000"/>
              </a:lnSpc>
            </a:pPr>
            <a:r>
              <a:rPr lang="en-GB" altLang="en-US" dirty="0" smtClean="0">
                <a:latin typeface="Calibri" panose="020F0502020204030204" pitchFamily="34" charset="0"/>
              </a:rPr>
              <a:t>Takes effort and is exhaustive</a:t>
            </a:r>
          </a:p>
          <a:p>
            <a:pPr lvl="1" eaLnBrk="1" hangingPunct="1">
              <a:lnSpc>
                <a:spcPct val="80000"/>
              </a:lnSpc>
            </a:pPr>
            <a:r>
              <a:rPr lang="en-GB" altLang="en-US" sz="2400" dirty="0" smtClean="0">
                <a:solidFill>
                  <a:schemeClr val="accent2">
                    <a:lumMod val="60000"/>
                    <a:lumOff val="40000"/>
                  </a:schemeClr>
                </a:solidFill>
                <a:latin typeface="Calibri" panose="020F0502020204030204" pitchFamily="34" charset="0"/>
              </a:rPr>
              <a:t>Satisficing</a:t>
            </a:r>
            <a:r>
              <a:rPr lang="en-GB" altLang="en-US" sz="2400" dirty="0" smtClean="0">
                <a:latin typeface="Calibri" panose="020F0502020204030204" pitchFamily="34" charset="0"/>
              </a:rPr>
              <a:t>:</a:t>
            </a:r>
          </a:p>
          <a:p>
            <a:pPr lvl="2" eaLnBrk="1" hangingPunct="1">
              <a:lnSpc>
                <a:spcPct val="80000"/>
              </a:lnSpc>
            </a:pPr>
            <a:r>
              <a:rPr lang="en-GB" altLang="en-US" dirty="0" smtClean="0">
                <a:latin typeface="Calibri" panose="020F0502020204030204" pitchFamily="34" charset="0"/>
              </a:rPr>
              <a:t>Targeted to most crucial or salient elements not all </a:t>
            </a:r>
          </a:p>
          <a:p>
            <a:pPr lvl="2" eaLnBrk="1" hangingPunct="1">
              <a:lnSpc>
                <a:spcPct val="80000"/>
              </a:lnSpc>
            </a:pPr>
            <a:r>
              <a:rPr lang="en-GB" altLang="en-US" dirty="0" smtClean="0">
                <a:latin typeface="Calibri" panose="020F0502020204030204" pitchFamily="34" charset="0"/>
              </a:rPr>
              <a:t>Minimal requirement met (Simon, 1960)</a:t>
            </a:r>
          </a:p>
          <a:p>
            <a:pPr eaLnBrk="1" hangingPunct="1">
              <a:lnSpc>
                <a:spcPct val="80000"/>
              </a:lnSpc>
            </a:pPr>
            <a:endParaRPr lang="en-GB" altLang="en-US" sz="2000" dirty="0" smtClean="0">
              <a:latin typeface="Calibri" panose="020F0502020204030204" pitchFamily="34" charset="0"/>
            </a:endParaRPr>
          </a:p>
        </p:txBody>
      </p:sp>
    </p:spTree>
    <p:extLst>
      <p:ext uri="{BB962C8B-B14F-4D97-AF65-F5344CB8AC3E}">
        <p14:creationId xmlns:p14="http://schemas.microsoft.com/office/powerpoint/2010/main" val="14611669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219">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219">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9219">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219">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21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a:xfrm>
            <a:off x="651075" y="0"/>
            <a:ext cx="7772400" cy="717630"/>
          </a:xfrm>
        </p:spPr>
        <p:txBody>
          <a:bodyPr/>
          <a:lstStyle/>
          <a:p>
            <a:pPr eaLnBrk="1" hangingPunct="1"/>
            <a:r>
              <a:rPr lang="en-GB" altLang="en-US" dirty="0" smtClean="0">
                <a:latin typeface="Calibri" panose="020F0502020204030204" pitchFamily="34" charset="0"/>
              </a:rPr>
              <a:t>Certainty and risk</a:t>
            </a:r>
          </a:p>
        </p:txBody>
      </p:sp>
      <p:sp>
        <p:nvSpPr>
          <p:cNvPr id="13315" name="Rectangle 3"/>
          <p:cNvSpPr>
            <a:spLocks noGrp="1" noChangeArrowheads="1"/>
          </p:cNvSpPr>
          <p:nvPr>
            <p:ph type="body" idx="4294967295"/>
          </p:nvPr>
        </p:nvSpPr>
        <p:spPr>
          <a:xfrm>
            <a:off x="150471" y="962628"/>
            <a:ext cx="8773609" cy="4359798"/>
          </a:xfrm>
          <a:solidFill>
            <a:schemeClr val="bg1"/>
          </a:solidFill>
        </p:spPr>
        <p:txBody>
          <a:bodyPr/>
          <a:lstStyle/>
          <a:p>
            <a:pPr eaLnBrk="1" hangingPunct="1">
              <a:lnSpc>
                <a:spcPct val="90000"/>
              </a:lnSpc>
            </a:pPr>
            <a:r>
              <a:rPr lang="en-GB" altLang="en-US" dirty="0" smtClean="0">
                <a:latin typeface="Calibri" panose="020F0502020204030204" pitchFamily="34" charset="0"/>
              </a:rPr>
              <a:t>100% or 0% chance of an outcome is a ‘certainty’.</a:t>
            </a:r>
          </a:p>
          <a:p>
            <a:pPr eaLnBrk="1" hangingPunct="1">
              <a:lnSpc>
                <a:spcPct val="90000"/>
              </a:lnSpc>
            </a:pPr>
            <a:r>
              <a:rPr lang="en-GB" altLang="en-US" dirty="0" smtClean="0">
                <a:latin typeface="Calibri" panose="020F0502020204030204" pitchFamily="34" charset="0"/>
              </a:rPr>
              <a:t>95% or 5% chance of an outcome is ‘near’ certain. </a:t>
            </a:r>
          </a:p>
          <a:p>
            <a:pPr lvl="1" eaLnBrk="1" hangingPunct="1">
              <a:lnSpc>
                <a:spcPct val="90000"/>
              </a:lnSpc>
            </a:pPr>
            <a:r>
              <a:rPr lang="en-GB" altLang="en-US" dirty="0" smtClean="0">
                <a:latin typeface="Calibri" panose="020F0502020204030204" pitchFamily="34" charset="0"/>
              </a:rPr>
              <a:t>95% We are aware there is a small chance that the outcome </a:t>
            </a:r>
            <a:r>
              <a:rPr lang="en-GB" altLang="en-US" u="sng" dirty="0" smtClean="0">
                <a:solidFill>
                  <a:schemeClr val="accent2">
                    <a:lumMod val="60000"/>
                    <a:lumOff val="40000"/>
                  </a:schemeClr>
                </a:solidFill>
                <a:latin typeface="Calibri" panose="020F0502020204030204" pitchFamily="34" charset="0"/>
              </a:rPr>
              <a:t>will not</a:t>
            </a:r>
            <a:r>
              <a:rPr lang="en-GB" altLang="en-US" dirty="0" smtClean="0">
                <a:solidFill>
                  <a:schemeClr val="accent2">
                    <a:lumMod val="60000"/>
                    <a:lumOff val="40000"/>
                  </a:schemeClr>
                </a:solidFill>
                <a:latin typeface="Calibri" panose="020F0502020204030204" pitchFamily="34" charset="0"/>
              </a:rPr>
              <a:t> </a:t>
            </a:r>
            <a:r>
              <a:rPr lang="en-GB" altLang="en-US" dirty="0" smtClean="0">
                <a:latin typeface="Calibri" panose="020F0502020204030204" pitchFamily="34" charset="0"/>
              </a:rPr>
              <a:t>occur.</a:t>
            </a:r>
          </a:p>
          <a:p>
            <a:pPr lvl="1" eaLnBrk="1" hangingPunct="1">
              <a:lnSpc>
                <a:spcPct val="90000"/>
              </a:lnSpc>
            </a:pPr>
            <a:r>
              <a:rPr lang="en-GB" altLang="en-US" dirty="0" smtClean="0">
                <a:latin typeface="Calibri" panose="020F0502020204030204" pitchFamily="34" charset="0"/>
              </a:rPr>
              <a:t>5% We are aware there is a small chance that the outcome </a:t>
            </a:r>
            <a:r>
              <a:rPr lang="en-GB" altLang="en-US" u="sng" dirty="0" smtClean="0">
                <a:solidFill>
                  <a:schemeClr val="accent2">
                    <a:lumMod val="60000"/>
                    <a:lumOff val="40000"/>
                  </a:schemeClr>
                </a:solidFill>
                <a:latin typeface="Calibri" panose="020F0502020204030204" pitchFamily="34" charset="0"/>
              </a:rPr>
              <a:t>could</a:t>
            </a:r>
            <a:r>
              <a:rPr lang="en-GB" altLang="en-US" dirty="0" smtClean="0">
                <a:solidFill>
                  <a:schemeClr val="accent2">
                    <a:lumMod val="60000"/>
                    <a:lumOff val="40000"/>
                  </a:schemeClr>
                </a:solidFill>
                <a:latin typeface="Calibri" panose="020F0502020204030204" pitchFamily="34" charset="0"/>
              </a:rPr>
              <a:t> </a:t>
            </a:r>
            <a:r>
              <a:rPr lang="en-GB" altLang="en-US" dirty="0" smtClean="0">
                <a:latin typeface="Calibri" panose="020F0502020204030204" pitchFamily="34" charset="0"/>
              </a:rPr>
              <a:t>occur.</a:t>
            </a:r>
          </a:p>
          <a:p>
            <a:pPr lvl="1" eaLnBrk="1" hangingPunct="1">
              <a:lnSpc>
                <a:spcPct val="90000"/>
              </a:lnSpc>
            </a:pPr>
            <a:r>
              <a:rPr lang="en-GB" altLang="en-US" dirty="0" smtClean="0">
                <a:latin typeface="Calibri" panose="020F0502020204030204" pitchFamily="34" charset="0"/>
              </a:rPr>
              <a:t>With intermediate probabilities we are less sensitive to this e.g. between 60% and 55%</a:t>
            </a:r>
          </a:p>
        </p:txBody>
      </p:sp>
      <p:sp>
        <p:nvSpPr>
          <p:cNvPr id="8196" name="Text Box 4"/>
          <p:cNvSpPr txBox="1">
            <a:spLocks noChangeArrowheads="1"/>
          </p:cNvSpPr>
          <p:nvPr/>
        </p:nvSpPr>
        <p:spPr bwMode="auto">
          <a:xfrm>
            <a:off x="3413606" y="5820138"/>
            <a:ext cx="426475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err="1"/>
              <a:t>Kahneman</a:t>
            </a:r>
            <a:r>
              <a:rPr lang="en-GB" altLang="en-US" sz="2400" dirty="0"/>
              <a:t> and </a:t>
            </a:r>
            <a:r>
              <a:rPr lang="en-GB" altLang="en-US" sz="2400" dirty="0" err="1"/>
              <a:t>Tversky</a:t>
            </a:r>
            <a:r>
              <a:rPr lang="en-GB" altLang="en-US" sz="2400" dirty="0"/>
              <a:t>, 1984</a:t>
            </a:r>
          </a:p>
        </p:txBody>
      </p:sp>
    </p:spTree>
    <p:extLst>
      <p:ext uri="{BB962C8B-B14F-4D97-AF65-F5344CB8AC3E}">
        <p14:creationId xmlns:p14="http://schemas.microsoft.com/office/powerpoint/2010/main" val="1569584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685800" y="0"/>
            <a:ext cx="7772400" cy="925975"/>
          </a:xfrm>
        </p:spPr>
        <p:txBody>
          <a:bodyPr/>
          <a:lstStyle/>
          <a:p>
            <a:pPr eaLnBrk="1" hangingPunct="1"/>
            <a:r>
              <a:rPr lang="en-GB" altLang="en-US" dirty="0" smtClean="0">
                <a:latin typeface="Calibri" panose="020F0502020204030204" pitchFamily="34" charset="0"/>
              </a:rPr>
              <a:t>Certainty and risk</a:t>
            </a:r>
          </a:p>
        </p:txBody>
      </p:sp>
      <p:sp>
        <p:nvSpPr>
          <p:cNvPr id="16387" name="Rectangle 3"/>
          <p:cNvSpPr>
            <a:spLocks noGrp="1" noChangeArrowheads="1"/>
          </p:cNvSpPr>
          <p:nvPr>
            <p:ph type="body" idx="4294967295"/>
          </p:nvPr>
        </p:nvSpPr>
        <p:spPr>
          <a:xfrm>
            <a:off x="685800" y="1032075"/>
            <a:ext cx="7772400" cy="4114800"/>
          </a:xfrm>
        </p:spPr>
        <p:txBody>
          <a:bodyPr/>
          <a:lstStyle/>
          <a:p>
            <a:pPr eaLnBrk="1" hangingPunct="1">
              <a:lnSpc>
                <a:spcPct val="90000"/>
              </a:lnSpc>
            </a:pPr>
            <a:r>
              <a:rPr lang="en-GB" altLang="en-US" sz="2800" dirty="0" smtClean="0">
                <a:latin typeface="Calibri" panose="020F0502020204030204" pitchFamily="34" charset="0"/>
              </a:rPr>
              <a:t>An outcome that is a ‘near’ certainty (e.g. 95%) and positive is considered less attractive than it should be (as aware of 5% may not happen)</a:t>
            </a:r>
          </a:p>
          <a:p>
            <a:pPr eaLnBrk="1" hangingPunct="1">
              <a:lnSpc>
                <a:spcPct val="90000"/>
              </a:lnSpc>
            </a:pPr>
            <a:endParaRPr lang="en-GB" altLang="en-US" sz="2800" dirty="0" smtClean="0">
              <a:latin typeface="Calibri" panose="020F0502020204030204" pitchFamily="34" charset="0"/>
            </a:endParaRPr>
          </a:p>
          <a:p>
            <a:pPr eaLnBrk="1" hangingPunct="1">
              <a:lnSpc>
                <a:spcPct val="90000"/>
              </a:lnSpc>
            </a:pPr>
            <a:r>
              <a:rPr lang="en-GB" altLang="en-US" sz="2800" dirty="0" smtClean="0">
                <a:latin typeface="Calibri" panose="020F0502020204030204" pitchFamily="34" charset="0"/>
              </a:rPr>
              <a:t>An outcome that is unlikely (e.g. 5%) but positive is considered more attractive than it should be (as aware of 5% chance will happen).</a:t>
            </a:r>
          </a:p>
          <a:p>
            <a:pPr eaLnBrk="1" hangingPunct="1">
              <a:lnSpc>
                <a:spcPct val="90000"/>
              </a:lnSpc>
            </a:pPr>
            <a:endParaRPr lang="en-GB" altLang="en-US" sz="2800" dirty="0" smtClean="0">
              <a:latin typeface="Calibri" panose="020F0502020204030204" pitchFamily="34" charset="0"/>
            </a:endParaRPr>
          </a:p>
          <a:p>
            <a:pPr eaLnBrk="1" hangingPunct="1">
              <a:lnSpc>
                <a:spcPct val="90000"/>
              </a:lnSpc>
            </a:pPr>
            <a:r>
              <a:rPr lang="en-GB" altLang="en-US" sz="2800" dirty="0" smtClean="0">
                <a:latin typeface="Calibri" panose="020F0502020204030204" pitchFamily="34" charset="0"/>
              </a:rPr>
              <a:t>Sensitivity to small change but from certain to uncertain</a:t>
            </a:r>
          </a:p>
          <a:p>
            <a:pPr eaLnBrk="1" hangingPunct="1">
              <a:lnSpc>
                <a:spcPct val="90000"/>
              </a:lnSpc>
              <a:buFontTx/>
              <a:buNone/>
            </a:pPr>
            <a:endParaRPr lang="en-GB" altLang="en-US" sz="2800" dirty="0" smtClean="0">
              <a:latin typeface="Calibri" panose="020F0502020204030204" pitchFamily="34" charset="0"/>
            </a:endParaRPr>
          </a:p>
        </p:txBody>
      </p:sp>
      <p:sp>
        <p:nvSpPr>
          <p:cNvPr id="9220" name="Text Box 4"/>
          <p:cNvSpPr txBox="1">
            <a:spLocks noChangeArrowheads="1"/>
          </p:cNvSpPr>
          <p:nvPr/>
        </p:nvSpPr>
        <p:spPr bwMode="auto">
          <a:xfrm>
            <a:off x="3575653" y="5892036"/>
            <a:ext cx="426475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err="1"/>
              <a:t>Kahneman</a:t>
            </a:r>
            <a:r>
              <a:rPr lang="en-GB" altLang="en-US" sz="2400" dirty="0"/>
              <a:t> and </a:t>
            </a:r>
            <a:r>
              <a:rPr lang="en-GB" altLang="en-US" sz="2400" dirty="0" err="1"/>
              <a:t>Tversky</a:t>
            </a:r>
            <a:r>
              <a:rPr lang="en-GB" altLang="en-US" sz="2400" dirty="0"/>
              <a:t>, 1984</a:t>
            </a:r>
          </a:p>
        </p:txBody>
      </p:sp>
    </p:spTree>
    <p:extLst>
      <p:ext uri="{BB962C8B-B14F-4D97-AF65-F5344CB8AC3E}">
        <p14:creationId xmlns:p14="http://schemas.microsoft.com/office/powerpoint/2010/main" val="92066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a:xfrm>
            <a:off x="609600" y="30162"/>
            <a:ext cx="7772400" cy="1143000"/>
          </a:xfrm>
        </p:spPr>
        <p:txBody>
          <a:bodyPr/>
          <a:lstStyle/>
          <a:p>
            <a:pPr eaLnBrk="1" hangingPunct="1"/>
            <a:r>
              <a:rPr lang="en-US" altLang="en-US" dirty="0" smtClean="0">
                <a:latin typeface="Calibri" panose="020F0502020204030204" pitchFamily="34" charset="0"/>
              </a:rPr>
              <a:t>Risk and gain</a:t>
            </a:r>
          </a:p>
        </p:txBody>
      </p:sp>
      <p:sp>
        <p:nvSpPr>
          <p:cNvPr id="20483" name="Rectangle 3"/>
          <p:cNvSpPr>
            <a:spLocks noGrp="1" noChangeArrowheads="1"/>
          </p:cNvSpPr>
          <p:nvPr>
            <p:ph type="body" idx="4294967295"/>
          </p:nvPr>
        </p:nvSpPr>
        <p:spPr>
          <a:xfrm>
            <a:off x="231494" y="1031111"/>
            <a:ext cx="8738886" cy="4304818"/>
          </a:xfrm>
          <a:solidFill>
            <a:schemeClr val="bg1"/>
          </a:solidFill>
        </p:spPr>
        <p:txBody>
          <a:bodyPr/>
          <a:lstStyle/>
          <a:p>
            <a:pPr eaLnBrk="1" hangingPunct="1"/>
            <a:r>
              <a:rPr lang="en-US" altLang="en-US" dirty="0" smtClean="0">
                <a:latin typeface="Calibri" panose="020F0502020204030204" pitchFamily="34" charset="0"/>
              </a:rPr>
              <a:t>Which would you prefer?</a:t>
            </a:r>
          </a:p>
          <a:p>
            <a:pPr lvl="1" eaLnBrk="1" hangingPunct="1"/>
            <a:r>
              <a:rPr lang="en-US" altLang="en-US" dirty="0" smtClean="0">
                <a:latin typeface="Calibri" panose="020F0502020204030204" pitchFamily="34" charset="0"/>
              </a:rPr>
              <a:t>50% chance </a:t>
            </a:r>
            <a:r>
              <a:rPr lang="en-US" altLang="en-US" dirty="0" smtClean="0">
                <a:solidFill>
                  <a:schemeClr val="accent2">
                    <a:lumMod val="60000"/>
                    <a:lumOff val="40000"/>
                  </a:schemeClr>
                </a:solidFill>
                <a:latin typeface="Calibri" panose="020F0502020204030204" pitchFamily="34" charset="0"/>
              </a:rPr>
              <a:t>to win </a:t>
            </a:r>
            <a:r>
              <a:rPr lang="en-US" altLang="en-US" dirty="0" smtClean="0">
                <a:latin typeface="Calibri" panose="020F0502020204030204" pitchFamily="34" charset="0"/>
              </a:rPr>
              <a:t>£200, (50% chance to win nothing)</a:t>
            </a:r>
          </a:p>
          <a:p>
            <a:pPr lvl="1" eaLnBrk="1" hangingPunct="1"/>
            <a:r>
              <a:rPr lang="en-US" altLang="en-US" dirty="0" smtClean="0">
                <a:latin typeface="Calibri" panose="020F0502020204030204" pitchFamily="34" charset="0"/>
              </a:rPr>
              <a:t>£100 for sure</a:t>
            </a:r>
          </a:p>
          <a:p>
            <a:pPr eaLnBrk="1" hangingPunct="1"/>
            <a:r>
              <a:rPr lang="en-US" altLang="en-US" dirty="0" smtClean="0">
                <a:latin typeface="Calibri" panose="020F0502020204030204" pitchFamily="34" charset="0"/>
              </a:rPr>
              <a:t>Expected value of both options is identical:</a:t>
            </a:r>
          </a:p>
          <a:p>
            <a:pPr lvl="1" eaLnBrk="1" hangingPunct="1">
              <a:buFontTx/>
              <a:buNone/>
            </a:pPr>
            <a:r>
              <a:rPr lang="en-US" altLang="en-US" dirty="0" smtClean="0">
                <a:latin typeface="Calibri" panose="020F0502020204030204" pitchFamily="34" charset="0"/>
              </a:rPr>
              <a:t>.50 x £200 + .50 x £0 = 1.0 x £100</a:t>
            </a:r>
          </a:p>
          <a:p>
            <a:pPr eaLnBrk="1" hangingPunct="1"/>
            <a:r>
              <a:rPr lang="en-US" altLang="en-US" dirty="0" smtClean="0">
                <a:latin typeface="Calibri" panose="020F0502020204030204" pitchFamily="34" charset="0"/>
              </a:rPr>
              <a:t>But people prefer sure outcome over a risky prospect with same expected value</a:t>
            </a:r>
          </a:p>
          <a:p>
            <a:pPr eaLnBrk="1" hangingPunct="1">
              <a:buFontTx/>
              <a:buNone/>
            </a:pPr>
            <a:r>
              <a:rPr lang="en-US" altLang="en-US" dirty="0" smtClean="0">
                <a:latin typeface="Calibri" panose="020F0502020204030204" pitchFamily="34" charset="0"/>
              </a:rPr>
              <a:t>	- </a:t>
            </a:r>
            <a:r>
              <a:rPr lang="en-US" altLang="en-US" dirty="0" smtClean="0">
                <a:solidFill>
                  <a:schemeClr val="accent2">
                    <a:lumMod val="60000"/>
                    <a:lumOff val="40000"/>
                  </a:schemeClr>
                </a:solidFill>
                <a:latin typeface="Calibri" panose="020F0502020204030204" pitchFamily="34" charset="0"/>
              </a:rPr>
              <a:t>Risk Aversion</a:t>
            </a:r>
          </a:p>
          <a:p>
            <a:pPr eaLnBrk="1" hangingPunct="1"/>
            <a:endParaRPr lang="en-US" altLang="en-US" dirty="0" smtClean="0">
              <a:latin typeface="Calibri" panose="020F0502020204030204" pitchFamily="34" charset="0"/>
            </a:endParaRPr>
          </a:p>
        </p:txBody>
      </p:sp>
      <p:pic>
        <p:nvPicPr>
          <p:cNvPr id="2" name="Picture 1"/>
          <p:cNvPicPr>
            <a:picLocks noChangeAspect="1"/>
          </p:cNvPicPr>
          <p:nvPr/>
        </p:nvPicPr>
        <p:blipFill>
          <a:blip r:embed="rId3"/>
          <a:stretch>
            <a:fillRect/>
          </a:stretch>
        </p:blipFill>
        <p:spPr>
          <a:xfrm>
            <a:off x="6534555" y="4745620"/>
            <a:ext cx="2615233" cy="2112380"/>
          </a:xfrm>
          <a:prstGeom prst="rect">
            <a:avLst/>
          </a:prstGeom>
        </p:spPr>
      </p:pic>
      <p:sp>
        <p:nvSpPr>
          <p:cNvPr id="10244" name="Text Box 4"/>
          <p:cNvSpPr txBox="1">
            <a:spLocks noChangeArrowheads="1"/>
          </p:cNvSpPr>
          <p:nvPr/>
        </p:nvSpPr>
        <p:spPr bwMode="auto">
          <a:xfrm>
            <a:off x="3127320" y="6106045"/>
            <a:ext cx="426475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err="1"/>
              <a:t>Kahneman</a:t>
            </a:r>
            <a:r>
              <a:rPr lang="en-GB" altLang="en-US" sz="2400" dirty="0"/>
              <a:t> and </a:t>
            </a:r>
            <a:r>
              <a:rPr lang="en-GB" altLang="en-US" sz="2400" dirty="0" err="1"/>
              <a:t>Tversky</a:t>
            </a:r>
            <a:r>
              <a:rPr lang="en-GB" altLang="en-US" sz="2400" dirty="0"/>
              <a:t>, 1984</a:t>
            </a:r>
          </a:p>
        </p:txBody>
      </p:sp>
    </p:spTree>
    <p:extLst>
      <p:ext uri="{BB962C8B-B14F-4D97-AF65-F5344CB8AC3E}">
        <p14:creationId xmlns:p14="http://schemas.microsoft.com/office/powerpoint/2010/main" val="28800762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idx="4294967295"/>
          </p:nvPr>
        </p:nvSpPr>
        <p:spPr>
          <a:xfrm>
            <a:off x="697374" y="12017"/>
            <a:ext cx="7772400" cy="1143000"/>
          </a:xfrm>
        </p:spPr>
        <p:txBody>
          <a:bodyPr/>
          <a:lstStyle/>
          <a:p>
            <a:pPr eaLnBrk="1" hangingPunct="1"/>
            <a:r>
              <a:rPr lang="en-US" altLang="en-US" dirty="0" smtClean="0">
                <a:latin typeface="Calibri" panose="020F0502020204030204" pitchFamily="34" charset="0"/>
              </a:rPr>
              <a:t>Risk and loss</a:t>
            </a:r>
          </a:p>
        </p:txBody>
      </p:sp>
      <p:sp>
        <p:nvSpPr>
          <p:cNvPr id="22531" name="Rectangle 3"/>
          <p:cNvSpPr>
            <a:spLocks noGrp="1" noChangeArrowheads="1"/>
          </p:cNvSpPr>
          <p:nvPr>
            <p:ph type="body" idx="4294967295"/>
          </p:nvPr>
        </p:nvSpPr>
        <p:spPr>
          <a:xfrm>
            <a:off x="150471" y="1088985"/>
            <a:ext cx="8866207" cy="4142772"/>
          </a:xfrm>
          <a:solidFill>
            <a:schemeClr val="bg1"/>
          </a:solidFill>
        </p:spPr>
        <p:txBody>
          <a:bodyPr/>
          <a:lstStyle/>
          <a:p>
            <a:pPr eaLnBrk="1" hangingPunct="1">
              <a:lnSpc>
                <a:spcPct val="90000"/>
              </a:lnSpc>
            </a:pPr>
            <a:r>
              <a:rPr lang="en-US" altLang="en-US" dirty="0" smtClean="0">
                <a:latin typeface="Calibri" panose="020F0502020204030204" pitchFamily="34" charset="0"/>
              </a:rPr>
              <a:t>Which would you prefer?</a:t>
            </a:r>
          </a:p>
          <a:p>
            <a:pPr lvl="1" eaLnBrk="1" hangingPunct="1">
              <a:lnSpc>
                <a:spcPct val="90000"/>
              </a:lnSpc>
            </a:pPr>
            <a:r>
              <a:rPr lang="en-US" altLang="en-US" dirty="0" smtClean="0">
                <a:latin typeface="Calibri" panose="020F0502020204030204" pitchFamily="34" charset="0"/>
              </a:rPr>
              <a:t>50% chance </a:t>
            </a:r>
            <a:r>
              <a:rPr lang="en-US" altLang="en-US" dirty="0" smtClean="0">
                <a:solidFill>
                  <a:schemeClr val="accent2">
                    <a:lumMod val="60000"/>
                    <a:lumOff val="40000"/>
                  </a:schemeClr>
                </a:solidFill>
                <a:latin typeface="Calibri" panose="020F0502020204030204" pitchFamily="34" charset="0"/>
              </a:rPr>
              <a:t>to lose </a:t>
            </a:r>
            <a:r>
              <a:rPr lang="en-US" altLang="en-US" dirty="0" smtClean="0">
                <a:latin typeface="Calibri" panose="020F0502020204030204" pitchFamily="34" charset="0"/>
              </a:rPr>
              <a:t>£200, (50% chance to lose nothing)</a:t>
            </a:r>
          </a:p>
          <a:p>
            <a:pPr lvl="1" eaLnBrk="1" hangingPunct="1">
              <a:lnSpc>
                <a:spcPct val="90000"/>
              </a:lnSpc>
            </a:pPr>
            <a:r>
              <a:rPr lang="en-US" altLang="en-US" dirty="0" smtClean="0">
                <a:latin typeface="Calibri" panose="020F0502020204030204" pitchFamily="34" charset="0"/>
              </a:rPr>
              <a:t>A loss of £100 for sure</a:t>
            </a:r>
          </a:p>
          <a:p>
            <a:pPr eaLnBrk="1" hangingPunct="1">
              <a:lnSpc>
                <a:spcPct val="90000"/>
              </a:lnSpc>
            </a:pPr>
            <a:r>
              <a:rPr lang="en-US" altLang="en-US" dirty="0" smtClean="0">
                <a:latin typeface="Calibri" panose="020F0502020204030204" pitchFamily="34" charset="0"/>
              </a:rPr>
              <a:t>Expected value of both options is identical:</a:t>
            </a:r>
          </a:p>
          <a:p>
            <a:pPr lvl="1" eaLnBrk="1" hangingPunct="1">
              <a:lnSpc>
                <a:spcPct val="90000"/>
              </a:lnSpc>
              <a:buFontTx/>
              <a:buNone/>
            </a:pPr>
            <a:r>
              <a:rPr lang="en-US" altLang="en-US" dirty="0" smtClean="0">
                <a:latin typeface="Calibri" panose="020F0502020204030204" pitchFamily="34" charset="0"/>
              </a:rPr>
              <a:t>.50 x £200 + .50 x £0 = 1.0 x £100</a:t>
            </a:r>
          </a:p>
          <a:p>
            <a:pPr eaLnBrk="1" hangingPunct="1">
              <a:lnSpc>
                <a:spcPct val="90000"/>
              </a:lnSpc>
            </a:pPr>
            <a:r>
              <a:rPr lang="en-US" altLang="en-US" dirty="0" smtClean="0">
                <a:latin typeface="Calibri" panose="020F0502020204030204" pitchFamily="34" charset="0"/>
              </a:rPr>
              <a:t>But people prefer risky option over a sure loss with same expected value</a:t>
            </a:r>
          </a:p>
          <a:p>
            <a:pPr eaLnBrk="1" hangingPunct="1">
              <a:lnSpc>
                <a:spcPct val="90000"/>
              </a:lnSpc>
              <a:buFontTx/>
              <a:buNone/>
            </a:pPr>
            <a:r>
              <a:rPr lang="en-US" altLang="en-US" dirty="0" smtClean="0">
                <a:latin typeface="Calibri" panose="020F0502020204030204" pitchFamily="34" charset="0"/>
              </a:rPr>
              <a:t>	- </a:t>
            </a:r>
            <a:r>
              <a:rPr lang="en-US" altLang="en-US" dirty="0" smtClean="0">
                <a:solidFill>
                  <a:schemeClr val="accent2">
                    <a:lumMod val="60000"/>
                    <a:lumOff val="40000"/>
                  </a:schemeClr>
                </a:solidFill>
                <a:latin typeface="Calibri" panose="020F0502020204030204" pitchFamily="34" charset="0"/>
              </a:rPr>
              <a:t>Risk Seeking</a:t>
            </a:r>
          </a:p>
          <a:p>
            <a:pPr eaLnBrk="1" hangingPunct="1">
              <a:lnSpc>
                <a:spcPct val="90000"/>
              </a:lnSpc>
            </a:pPr>
            <a:endParaRPr lang="en-US" altLang="en-US" dirty="0" smtClean="0">
              <a:latin typeface="Calibri" panose="020F0502020204030204" pitchFamily="34" charset="0"/>
            </a:endParaRPr>
          </a:p>
        </p:txBody>
      </p:sp>
      <p:pic>
        <p:nvPicPr>
          <p:cNvPr id="2" name="Picture 1"/>
          <p:cNvPicPr>
            <a:picLocks noChangeAspect="1"/>
          </p:cNvPicPr>
          <p:nvPr/>
        </p:nvPicPr>
        <p:blipFill>
          <a:blip r:embed="rId3"/>
          <a:stretch>
            <a:fillRect/>
          </a:stretch>
        </p:blipFill>
        <p:spPr>
          <a:xfrm>
            <a:off x="6301886" y="4537276"/>
            <a:ext cx="2842113" cy="2295636"/>
          </a:xfrm>
          <a:prstGeom prst="rect">
            <a:avLst/>
          </a:prstGeom>
        </p:spPr>
      </p:pic>
      <p:sp>
        <p:nvSpPr>
          <p:cNvPr id="11268" name="Text Box 4"/>
          <p:cNvSpPr txBox="1">
            <a:spLocks noChangeArrowheads="1"/>
          </p:cNvSpPr>
          <p:nvPr/>
        </p:nvSpPr>
        <p:spPr bwMode="auto">
          <a:xfrm>
            <a:off x="3155681" y="6077892"/>
            <a:ext cx="426475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err="1"/>
              <a:t>Kahneman</a:t>
            </a:r>
            <a:r>
              <a:rPr lang="en-GB" altLang="en-US" sz="2400" dirty="0"/>
              <a:t> and </a:t>
            </a:r>
            <a:r>
              <a:rPr lang="en-GB" altLang="en-US" sz="2400" dirty="0" err="1"/>
              <a:t>Tversky</a:t>
            </a:r>
            <a:r>
              <a:rPr lang="en-GB" altLang="en-US" sz="2400" dirty="0"/>
              <a:t>, 1984</a:t>
            </a:r>
          </a:p>
        </p:txBody>
      </p:sp>
    </p:spTree>
    <p:extLst>
      <p:ext uri="{BB962C8B-B14F-4D97-AF65-F5344CB8AC3E}">
        <p14:creationId xmlns:p14="http://schemas.microsoft.com/office/powerpoint/2010/main" val="25192861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253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685799" y="0"/>
            <a:ext cx="8267131" cy="997351"/>
          </a:xfrm>
        </p:spPr>
        <p:txBody>
          <a:bodyPr/>
          <a:lstStyle/>
          <a:p>
            <a:pPr eaLnBrk="1" hangingPunct="1"/>
            <a:r>
              <a:rPr lang="en-GB" altLang="en-US" sz="3600" b="1" dirty="0">
                <a:latin typeface="Calibri" panose="020F0502020204030204" pitchFamily="34" charset="0"/>
              </a:rPr>
              <a:t>Prospect theory: </a:t>
            </a:r>
            <a:r>
              <a:rPr lang="en-GB" altLang="en-US" sz="3600" b="1" dirty="0" smtClean="0">
                <a:latin typeface="Calibri" panose="020F0502020204030204" pitchFamily="34" charset="0"/>
              </a:rPr>
              <a:t/>
            </a:r>
            <a:br>
              <a:rPr lang="en-GB" altLang="en-US" sz="3600" b="1" dirty="0" smtClean="0">
                <a:latin typeface="Calibri" panose="020F0502020204030204" pitchFamily="34" charset="0"/>
              </a:rPr>
            </a:br>
            <a:r>
              <a:rPr lang="en-GB" altLang="en-US" sz="3200" dirty="0" err="1" smtClean="0">
                <a:latin typeface="Calibri" panose="020F0502020204030204" pitchFamily="34" charset="0"/>
              </a:rPr>
              <a:t>Kahneman</a:t>
            </a:r>
            <a:r>
              <a:rPr lang="en-GB" altLang="en-US" sz="3200" dirty="0" smtClean="0">
                <a:latin typeface="Calibri" panose="020F0502020204030204" pitchFamily="34" charset="0"/>
              </a:rPr>
              <a:t> </a:t>
            </a:r>
            <a:r>
              <a:rPr lang="en-GB" altLang="en-US" sz="3200" dirty="0">
                <a:latin typeface="Calibri" panose="020F0502020204030204" pitchFamily="34" charset="0"/>
              </a:rPr>
              <a:t>&amp; </a:t>
            </a:r>
            <a:r>
              <a:rPr lang="en-GB" altLang="en-US" sz="3200" dirty="0" err="1" smtClean="0">
                <a:latin typeface="Calibri" panose="020F0502020204030204" pitchFamily="34" charset="0"/>
              </a:rPr>
              <a:t>Tversky</a:t>
            </a:r>
            <a:r>
              <a:rPr lang="en-GB" altLang="en-US" sz="3200" dirty="0" smtClean="0">
                <a:latin typeface="Calibri" panose="020F0502020204030204" pitchFamily="34" charset="0"/>
              </a:rPr>
              <a:t> (1979; 1984)</a:t>
            </a:r>
            <a:endParaRPr lang="en-GB" altLang="en-US" sz="3200" dirty="0">
              <a:latin typeface="Calibri" panose="020F0502020204030204" pitchFamily="34" charset="0"/>
            </a:endParaRPr>
          </a:p>
        </p:txBody>
      </p:sp>
      <p:sp>
        <p:nvSpPr>
          <p:cNvPr id="25603" name="Rectangle 3"/>
          <p:cNvSpPr>
            <a:spLocks noGrp="1" noChangeArrowheads="1"/>
          </p:cNvSpPr>
          <p:nvPr>
            <p:ph type="body" idx="4294967295"/>
          </p:nvPr>
        </p:nvSpPr>
        <p:spPr>
          <a:xfrm>
            <a:off x="0" y="1187354"/>
            <a:ext cx="9144000" cy="5670645"/>
          </a:xfrm>
          <a:solidFill>
            <a:schemeClr val="bg1"/>
          </a:solidFill>
        </p:spPr>
        <p:txBody>
          <a:bodyPr/>
          <a:lstStyle/>
          <a:p>
            <a:pPr marL="571500" indent="-457200">
              <a:buAutoNum type="arabicPeriod"/>
            </a:pPr>
            <a:r>
              <a:rPr lang="en-GB" dirty="0" smtClean="0">
                <a:latin typeface="Calibri" panose="020F0502020204030204" pitchFamily="34" charset="0"/>
              </a:rPr>
              <a:t>Individuals </a:t>
            </a:r>
            <a:r>
              <a:rPr lang="en-GB" dirty="0">
                <a:latin typeface="Calibri" panose="020F0502020204030204" pitchFamily="34" charset="0"/>
              </a:rPr>
              <a:t>identify a reference point representing their current state. </a:t>
            </a:r>
            <a:endParaRPr lang="en-GB" dirty="0" smtClean="0">
              <a:latin typeface="Calibri" panose="020F0502020204030204" pitchFamily="34" charset="0"/>
            </a:endParaRPr>
          </a:p>
          <a:p>
            <a:pPr marL="571500" indent="-457200">
              <a:buAutoNum type="arabicPeriod"/>
            </a:pPr>
            <a:r>
              <a:rPr lang="en-GB" dirty="0" smtClean="0">
                <a:latin typeface="Calibri" panose="020F0502020204030204" pitchFamily="34" charset="0"/>
              </a:rPr>
              <a:t>Individuals </a:t>
            </a:r>
            <a:r>
              <a:rPr lang="en-GB" dirty="0">
                <a:latin typeface="Calibri" panose="020F0502020204030204" pitchFamily="34" charset="0"/>
              </a:rPr>
              <a:t>are more sensitive to potential losses than to potential gains; this is </a:t>
            </a:r>
            <a:r>
              <a:rPr lang="en-GB" b="1" i="1" u="sng" dirty="0">
                <a:solidFill>
                  <a:schemeClr val="accent2">
                    <a:lumMod val="60000"/>
                    <a:lumOff val="40000"/>
                  </a:schemeClr>
                </a:solidFill>
                <a:latin typeface="Calibri" panose="020F0502020204030204" pitchFamily="34" charset="0"/>
              </a:rPr>
              <a:t>loss aversion</a:t>
            </a:r>
            <a:r>
              <a:rPr lang="en-GB" b="1" u="sng" dirty="0">
                <a:solidFill>
                  <a:schemeClr val="accent2">
                    <a:lumMod val="60000"/>
                    <a:lumOff val="40000"/>
                  </a:schemeClr>
                </a:solidFill>
                <a:latin typeface="Calibri" panose="020F0502020204030204" pitchFamily="34" charset="0"/>
              </a:rPr>
              <a:t>. </a:t>
            </a:r>
          </a:p>
          <a:p>
            <a:pPr eaLnBrk="1" hangingPunct="1"/>
            <a:r>
              <a:rPr lang="en-GB" altLang="en-US" dirty="0" smtClean="0">
                <a:latin typeface="Calibri" panose="020F0502020204030204" pitchFamily="34" charset="0"/>
              </a:rPr>
              <a:t>Whether decision about ‘gain’ or ‘loss’ can effect decision, regardless of objective expected value</a:t>
            </a:r>
          </a:p>
          <a:p>
            <a:pPr lvl="1" eaLnBrk="1" hangingPunct="1"/>
            <a:r>
              <a:rPr lang="en-GB" altLang="en-US" dirty="0" smtClean="0">
                <a:latin typeface="Calibri" panose="020F0502020204030204" pitchFamily="34" charset="0"/>
              </a:rPr>
              <a:t>We are </a:t>
            </a:r>
            <a:r>
              <a:rPr lang="en-GB" altLang="en-US" dirty="0" smtClean="0">
                <a:solidFill>
                  <a:schemeClr val="accent2">
                    <a:lumMod val="60000"/>
                    <a:lumOff val="40000"/>
                  </a:schemeClr>
                </a:solidFill>
                <a:latin typeface="Calibri" panose="020F0502020204030204" pitchFamily="34" charset="0"/>
              </a:rPr>
              <a:t>risk averse </a:t>
            </a:r>
            <a:r>
              <a:rPr lang="en-GB" altLang="en-US" dirty="0" smtClean="0">
                <a:latin typeface="Calibri" panose="020F0502020204030204" pitchFamily="34" charset="0"/>
              </a:rPr>
              <a:t>when seeking </a:t>
            </a:r>
            <a:r>
              <a:rPr lang="en-GB" altLang="en-US" dirty="0" smtClean="0">
                <a:solidFill>
                  <a:schemeClr val="accent2">
                    <a:lumMod val="60000"/>
                    <a:lumOff val="40000"/>
                  </a:schemeClr>
                </a:solidFill>
                <a:latin typeface="Calibri" panose="020F0502020204030204" pitchFamily="34" charset="0"/>
              </a:rPr>
              <a:t>gains</a:t>
            </a:r>
            <a:r>
              <a:rPr lang="en-GB" altLang="en-US" dirty="0" smtClean="0">
                <a:solidFill>
                  <a:srgbClr val="FFFF00"/>
                </a:solidFill>
                <a:latin typeface="Calibri" panose="020F0502020204030204" pitchFamily="34" charset="0"/>
              </a:rPr>
              <a:t> </a:t>
            </a:r>
          </a:p>
          <a:p>
            <a:pPr lvl="1" eaLnBrk="1" hangingPunct="1"/>
            <a:r>
              <a:rPr lang="en-GB" altLang="en-US" dirty="0" smtClean="0">
                <a:latin typeface="Calibri" panose="020F0502020204030204" pitchFamily="34" charset="0"/>
              </a:rPr>
              <a:t>We are </a:t>
            </a:r>
            <a:r>
              <a:rPr lang="en-GB" altLang="en-US" dirty="0" smtClean="0">
                <a:solidFill>
                  <a:schemeClr val="accent2">
                    <a:lumMod val="60000"/>
                    <a:lumOff val="40000"/>
                  </a:schemeClr>
                </a:solidFill>
                <a:latin typeface="Calibri" panose="020F0502020204030204" pitchFamily="34" charset="0"/>
              </a:rPr>
              <a:t>risk seeking </a:t>
            </a:r>
            <a:r>
              <a:rPr lang="en-GB" altLang="en-US" dirty="0" smtClean="0">
                <a:latin typeface="Calibri" panose="020F0502020204030204" pitchFamily="34" charset="0"/>
              </a:rPr>
              <a:t>when minimising </a:t>
            </a:r>
            <a:r>
              <a:rPr lang="en-GB" altLang="en-US" dirty="0" smtClean="0">
                <a:solidFill>
                  <a:schemeClr val="accent2">
                    <a:lumMod val="60000"/>
                    <a:lumOff val="40000"/>
                  </a:schemeClr>
                </a:solidFill>
                <a:latin typeface="Calibri" panose="020F0502020204030204" pitchFamily="34" charset="0"/>
              </a:rPr>
              <a:t>losses</a:t>
            </a:r>
            <a:endParaRPr lang="en-GB" altLang="en-US" dirty="0" smtClean="0">
              <a:latin typeface="Calibri" panose="020F0502020204030204" pitchFamily="34" charset="0"/>
            </a:endParaRPr>
          </a:p>
          <a:p>
            <a:pPr lvl="1" eaLnBrk="1" hangingPunct="1"/>
            <a:r>
              <a:rPr lang="en-GB" altLang="en-US" dirty="0" smtClean="0">
                <a:latin typeface="Calibri" panose="020F0502020204030204" pitchFamily="34" charset="0"/>
              </a:rPr>
              <a:t>Against the ‘normative’ view of process</a:t>
            </a:r>
          </a:p>
          <a:p>
            <a:pPr lvl="2" eaLnBrk="1" hangingPunct="1"/>
            <a:r>
              <a:rPr lang="en-GB" altLang="en-US" dirty="0" smtClean="0">
                <a:latin typeface="Calibri" panose="020F0502020204030204" pitchFamily="34" charset="0"/>
              </a:rPr>
              <a:t>What we should do in each case</a:t>
            </a:r>
          </a:p>
          <a:p>
            <a:pPr lvl="2" eaLnBrk="1" hangingPunct="1"/>
            <a:r>
              <a:rPr lang="en-GB" altLang="en-US" dirty="0" smtClean="0">
                <a:latin typeface="Calibri" panose="020F0502020204030204" pitchFamily="34" charset="0"/>
              </a:rPr>
              <a:t>Optimal decision making</a:t>
            </a:r>
          </a:p>
          <a:p>
            <a:pPr eaLnBrk="1" hangingPunct="1">
              <a:buFontTx/>
              <a:buNone/>
            </a:pPr>
            <a:endParaRPr lang="en-GB" altLang="en-US" dirty="0" smtClean="0"/>
          </a:p>
        </p:txBody>
      </p:sp>
    </p:spTree>
    <p:extLst>
      <p:ext uri="{BB962C8B-B14F-4D97-AF65-F5344CB8AC3E}">
        <p14:creationId xmlns:p14="http://schemas.microsoft.com/office/powerpoint/2010/main" val="7122544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560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685800" y="0"/>
            <a:ext cx="7772400" cy="1143000"/>
          </a:xfrm>
        </p:spPr>
        <p:txBody>
          <a:bodyPr/>
          <a:lstStyle/>
          <a:p>
            <a:pPr eaLnBrk="1" hangingPunct="1"/>
            <a:r>
              <a:rPr lang="en-GB" altLang="en-US" dirty="0" smtClean="0">
                <a:latin typeface="Calibri" panose="020F0502020204030204" pitchFamily="34" charset="0"/>
              </a:rPr>
              <a:t>Framing/Context</a:t>
            </a:r>
          </a:p>
        </p:txBody>
      </p:sp>
      <p:sp>
        <p:nvSpPr>
          <p:cNvPr id="24579" name="Rectangle 3"/>
          <p:cNvSpPr>
            <a:spLocks noGrp="1" noChangeArrowheads="1"/>
          </p:cNvSpPr>
          <p:nvPr>
            <p:ph type="body" idx="4294967295"/>
          </p:nvPr>
        </p:nvSpPr>
        <p:spPr>
          <a:xfrm>
            <a:off x="130629" y="936171"/>
            <a:ext cx="8904514" cy="5802086"/>
          </a:xfrm>
          <a:solidFill>
            <a:schemeClr val="bg1"/>
          </a:solidFill>
        </p:spPr>
        <p:txBody>
          <a:bodyPr>
            <a:normAutofit fontScale="62500" lnSpcReduction="20000"/>
          </a:bodyPr>
          <a:lstStyle/>
          <a:p>
            <a:pPr eaLnBrk="1" hangingPunct="1"/>
            <a:r>
              <a:rPr lang="en-US" altLang="en-US" sz="4500" dirty="0" smtClean="0">
                <a:latin typeface="Calibri" panose="020F0502020204030204" pitchFamily="34" charset="0"/>
                <a:cs typeface="Calibri" panose="020F0502020204030204" pitchFamily="34" charset="0"/>
              </a:rPr>
              <a:t>The manner/way </a:t>
            </a:r>
            <a:r>
              <a:rPr lang="en-US" altLang="en-US" sz="4500" dirty="0">
                <a:latin typeface="Calibri" panose="020F0502020204030204" pitchFamily="34" charset="0"/>
                <a:cs typeface="Calibri" panose="020F0502020204030204" pitchFamily="34" charset="0"/>
              </a:rPr>
              <a:t>in which information is provided to us can influence our </a:t>
            </a:r>
            <a:r>
              <a:rPr lang="en-US" altLang="en-US" sz="4500" dirty="0" smtClean="0">
                <a:latin typeface="Calibri" panose="020F0502020204030204" pitchFamily="34" charset="0"/>
                <a:cs typeface="Calibri" panose="020F0502020204030204" pitchFamily="34" charset="0"/>
              </a:rPr>
              <a:t>decisions.</a:t>
            </a:r>
            <a:endParaRPr lang="en-US" altLang="en-US" sz="4500" dirty="0">
              <a:latin typeface="Calibri" panose="020F0502020204030204" pitchFamily="34" charset="0"/>
              <a:cs typeface="Calibri" panose="020F0502020204030204" pitchFamily="34" charset="0"/>
            </a:endParaRPr>
          </a:p>
          <a:p>
            <a:pPr eaLnBrk="1" hangingPunct="1"/>
            <a:r>
              <a:rPr lang="en-US" altLang="en-US" sz="4500" dirty="0">
                <a:latin typeface="Calibri" panose="020F0502020204030204" pitchFamily="34" charset="0"/>
                <a:cs typeface="Calibri" panose="020F0502020204030204" pitchFamily="34" charset="0"/>
              </a:rPr>
              <a:t>It often involves our decisions being influenced by irrelevant aspects of a situation </a:t>
            </a:r>
            <a:endParaRPr lang="en-US" altLang="en-US" sz="4500" dirty="0" smtClean="0">
              <a:latin typeface="Calibri" panose="020F0502020204030204" pitchFamily="34" charset="0"/>
              <a:cs typeface="Calibri" panose="020F0502020204030204" pitchFamily="34" charset="0"/>
            </a:endParaRPr>
          </a:p>
          <a:p>
            <a:pPr eaLnBrk="1" hangingPunct="1"/>
            <a:r>
              <a:rPr lang="en-GB" sz="4500" dirty="0" smtClean="0">
                <a:latin typeface="Calibri" panose="020F0502020204030204" pitchFamily="34" charset="0"/>
                <a:cs typeface="Calibri" panose="020F0502020204030204" pitchFamily="34" charset="0"/>
              </a:rPr>
              <a:t>“</a:t>
            </a:r>
            <a:r>
              <a:rPr lang="en-GB" sz="4500" dirty="0" smtClean="0">
                <a:latin typeface="Calibri" panose="020F0502020204030204" pitchFamily="34" charset="0"/>
                <a:cs typeface="Calibri" panose="020F0502020204030204" pitchFamily="34" charset="0"/>
              </a:rPr>
              <a:t>10% off if you buy before Friday!”</a:t>
            </a:r>
          </a:p>
          <a:p>
            <a:pPr lvl="1" eaLnBrk="1" hangingPunct="1">
              <a:defRPr/>
            </a:pPr>
            <a:r>
              <a:rPr lang="en-GB" sz="4500" dirty="0" smtClean="0">
                <a:latin typeface="Calibri" panose="020F0502020204030204" pitchFamily="34" charset="0"/>
                <a:cs typeface="Calibri" panose="020F0502020204030204" pitchFamily="34" charset="0"/>
              </a:rPr>
              <a:t>Discount vs. surcharge?</a:t>
            </a:r>
          </a:p>
          <a:p>
            <a:pPr lvl="1" eaLnBrk="1" hangingPunct="1">
              <a:defRPr/>
            </a:pPr>
            <a:r>
              <a:rPr lang="en-GB" sz="4500" dirty="0" smtClean="0">
                <a:latin typeface="Calibri" panose="020F0502020204030204" pitchFamily="34" charset="0"/>
                <a:cs typeface="Calibri" panose="020F0502020204030204" pitchFamily="34" charset="0"/>
              </a:rPr>
              <a:t>(10% more if you buy later?)</a:t>
            </a:r>
          </a:p>
          <a:p>
            <a:pPr lvl="1" eaLnBrk="1" hangingPunct="1">
              <a:defRPr/>
            </a:pPr>
            <a:endParaRPr lang="en-GB" sz="4500" dirty="0" smtClean="0">
              <a:latin typeface="Calibri" panose="020F0502020204030204" pitchFamily="34" charset="0"/>
              <a:cs typeface="Calibri" panose="020F0502020204030204" pitchFamily="34" charset="0"/>
            </a:endParaRPr>
          </a:p>
          <a:p>
            <a:pPr eaLnBrk="1" hangingPunct="1">
              <a:defRPr/>
            </a:pPr>
            <a:r>
              <a:rPr lang="en-GB" sz="4500" dirty="0" smtClean="0">
                <a:latin typeface="Calibri" panose="020F0502020204030204" pitchFamily="34" charset="0"/>
                <a:cs typeface="Calibri" panose="020F0502020204030204" pitchFamily="34" charset="0"/>
              </a:rPr>
              <a:t>Presenting information in different ways can effect the choices people make </a:t>
            </a:r>
          </a:p>
          <a:p>
            <a:pPr lvl="1" eaLnBrk="1" hangingPunct="1">
              <a:defRPr/>
            </a:pPr>
            <a:r>
              <a:rPr lang="en-GB" sz="4500" dirty="0" smtClean="0">
                <a:latin typeface="Calibri" panose="020F0502020204030204" pitchFamily="34" charset="0"/>
                <a:cs typeface="Calibri" panose="020F0502020204030204" pitchFamily="34" charset="0"/>
              </a:rPr>
              <a:t>Can frame in terms of certainty or uncertainty</a:t>
            </a:r>
          </a:p>
          <a:p>
            <a:pPr lvl="1" eaLnBrk="1" hangingPunct="1">
              <a:defRPr/>
            </a:pPr>
            <a:r>
              <a:rPr lang="en-GB" sz="4500" dirty="0" smtClean="0">
                <a:latin typeface="Calibri" panose="020F0502020204030204" pitchFamily="34" charset="0"/>
                <a:cs typeface="Calibri" panose="020F0502020204030204" pitchFamily="34" charset="0"/>
              </a:rPr>
              <a:t>Can frame in terms of losses or gains </a:t>
            </a:r>
          </a:p>
          <a:p>
            <a:pPr lvl="1" eaLnBrk="1" hangingPunct="1">
              <a:defRPr/>
            </a:pPr>
            <a:r>
              <a:rPr lang="en-GB" sz="4500" dirty="0" smtClean="0">
                <a:latin typeface="Calibri" panose="020F0502020204030204" pitchFamily="34" charset="0"/>
                <a:cs typeface="Calibri" panose="020F0502020204030204" pitchFamily="34" charset="0"/>
              </a:rPr>
              <a:t>Other ways to frame context of a choice</a:t>
            </a:r>
            <a:r>
              <a:rPr lang="en-GB" sz="4500" dirty="0" smtClean="0">
                <a:latin typeface="Calibri" panose="020F0502020204030204" pitchFamily="34" charset="0"/>
                <a:cs typeface="Calibri" panose="020F0502020204030204" pitchFamily="34" charset="0"/>
              </a:rPr>
              <a:t>?</a:t>
            </a:r>
            <a:endParaRPr lang="en-GB" dirty="0" smtClean="0"/>
          </a:p>
        </p:txBody>
      </p:sp>
    </p:spTree>
    <p:extLst>
      <p:ext uri="{BB962C8B-B14F-4D97-AF65-F5344CB8AC3E}">
        <p14:creationId xmlns:p14="http://schemas.microsoft.com/office/powerpoint/2010/main" val="40336630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4579">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579">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4579">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57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0" y="3429000"/>
            <a:ext cx="3810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4339" name="Rectangle 3"/>
          <p:cNvSpPr>
            <a:spLocks noGrp="1" noChangeArrowheads="1"/>
          </p:cNvSpPr>
          <p:nvPr>
            <p:ph type="title" idx="4294967295"/>
          </p:nvPr>
        </p:nvSpPr>
        <p:spPr>
          <a:xfrm>
            <a:off x="684213" y="188913"/>
            <a:ext cx="7772400" cy="1143000"/>
          </a:xfrm>
        </p:spPr>
        <p:txBody>
          <a:bodyPr/>
          <a:lstStyle/>
          <a:p>
            <a:pPr eaLnBrk="1" hangingPunct="1"/>
            <a:r>
              <a:rPr lang="en-US" altLang="en-US" dirty="0" smtClean="0">
                <a:latin typeface="Calibri" panose="020F0502020204030204" pitchFamily="34" charset="0"/>
              </a:rPr>
              <a:t>Framing effects</a:t>
            </a:r>
          </a:p>
        </p:txBody>
      </p:sp>
      <p:sp>
        <p:nvSpPr>
          <p:cNvPr id="14340" name="Rectangle 4"/>
          <p:cNvSpPr>
            <a:spLocks noGrp="1" noChangeArrowheads="1"/>
          </p:cNvSpPr>
          <p:nvPr>
            <p:ph type="body" idx="4294967295"/>
          </p:nvPr>
        </p:nvSpPr>
        <p:spPr>
          <a:xfrm>
            <a:off x="684213" y="1628775"/>
            <a:ext cx="7920037" cy="3600450"/>
          </a:xfrm>
        </p:spPr>
        <p:txBody>
          <a:bodyPr/>
          <a:lstStyle/>
          <a:p>
            <a:pPr eaLnBrk="1" hangingPunct="1">
              <a:buFontTx/>
              <a:buNone/>
            </a:pPr>
            <a:r>
              <a:rPr lang="en-US" altLang="en-US" dirty="0" smtClean="0">
                <a:latin typeface="Calibri" panose="020F0502020204030204" pitchFamily="34" charset="0"/>
              </a:rPr>
              <a:t>   A strange disease is threatening to kill 600 people in the UK.</a:t>
            </a:r>
            <a:br>
              <a:rPr lang="en-US" altLang="en-US" dirty="0" smtClean="0">
                <a:latin typeface="Calibri" panose="020F0502020204030204" pitchFamily="34" charset="0"/>
              </a:rPr>
            </a:br>
            <a:r>
              <a:rPr lang="en-US" altLang="en-US" dirty="0" smtClean="0">
                <a:latin typeface="Calibri" panose="020F0502020204030204" pitchFamily="34" charset="0"/>
              </a:rPr>
              <a:t>You are a NHS policy maker and have to decide which of two alternative programs to combat the disease to implement:</a:t>
            </a:r>
          </a:p>
          <a:p>
            <a:pPr eaLnBrk="1" hangingPunct="1">
              <a:buFontTx/>
              <a:buNone/>
            </a:pPr>
            <a:endParaRPr lang="en-US" altLang="en-US" dirty="0" smtClean="0">
              <a:latin typeface="Calibri" panose="020F0502020204030204" pitchFamily="34" charset="0"/>
            </a:endParaRPr>
          </a:p>
          <a:p>
            <a:pPr eaLnBrk="1" hangingPunct="1">
              <a:buFontTx/>
              <a:buNone/>
            </a:pPr>
            <a:r>
              <a:rPr lang="en-US" altLang="en-US" sz="2400" i="1" dirty="0" smtClean="0">
                <a:latin typeface="Calibri" panose="020F0502020204030204" pitchFamily="34" charset="0"/>
              </a:rPr>
              <a:t>(</a:t>
            </a:r>
            <a:r>
              <a:rPr lang="en-US" altLang="en-US" sz="2400" i="1" dirty="0" err="1" smtClean="0">
                <a:latin typeface="Calibri" panose="020F0502020204030204" pitchFamily="34" charset="0"/>
              </a:rPr>
              <a:t>Tversky</a:t>
            </a:r>
            <a:r>
              <a:rPr lang="en-US" altLang="en-US" sz="2400" i="1" dirty="0" smtClean="0">
                <a:latin typeface="Calibri" panose="020F0502020204030204" pitchFamily="34" charset="0"/>
              </a:rPr>
              <a:t> &amp; </a:t>
            </a:r>
            <a:r>
              <a:rPr lang="en-US" altLang="en-US" sz="2400" i="1" dirty="0" err="1" smtClean="0">
                <a:latin typeface="Calibri" panose="020F0502020204030204" pitchFamily="34" charset="0"/>
              </a:rPr>
              <a:t>Kahneman</a:t>
            </a:r>
            <a:r>
              <a:rPr lang="en-US" altLang="en-US" sz="2400" i="1" dirty="0" smtClean="0">
                <a:latin typeface="Calibri" panose="020F0502020204030204" pitchFamily="34" charset="0"/>
              </a:rPr>
              <a:t>, 1987)</a:t>
            </a:r>
          </a:p>
        </p:txBody>
      </p:sp>
    </p:spTree>
    <p:extLst>
      <p:ext uri="{BB962C8B-B14F-4D97-AF65-F5344CB8AC3E}">
        <p14:creationId xmlns:p14="http://schemas.microsoft.com/office/powerpoint/2010/main" val="12547414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778669" y="0"/>
            <a:ext cx="7772400" cy="1143000"/>
          </a:xfrm>
        </p:spPr>
        <p:txBody>
          <a:bodyPr/>
          <a:lstStyle/>
          <a:p>
            <a:pPr eaLnBrk="1" hangingPunct="1"/>
            <a:r>
              <a:rPr lang="en-GB" altLang="en-US" dirty="0" smtClean="0"/>
              <a:t>Framing effects</a:t>
            </a:r>
          </a:p>
        </p:txBody>
      </p:sp>
      <p:sp>
        <p:nvSpPr>
          <p:cNvPr id="27653" name="Text Box 5"/>
          <p:cNvSpPr txBox="1">
            <a:spLocks noChangeArrowheads="1"/>
          </p:cNvSpPr>
          <p:nvPr/>
        </p:nvSpPr>
        <p:spPr bwMode="auto">
          <a:xfrm>
            <a:off x="152220" y="1137542"/>
            <a:ext cx="4211435" cy="2751522"/>
          </a:xfrm>
          <a:prstGeom prst="rect">
            <a:avLst/>
          </a:prstGeom>
          <a:solidFill>
            <a:schemeClr val="bg1"/>
          </a:solidFill>
          <a:ln w="28575">
            <a:solidFill>
              <a:schemeClr val="accent2">
                <a:lumMod val="60000"/>
                <a:lumOff val="40000"/>
              </a:schemeClr>
            </a:solid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r>
              <a:rPr lang="en-US" altLang="en-US" sz="2400" dirty="0" smtClean="0">
                <a:latin typeface="Calibri" panose="020F0502020204030204" pitchFamily="34" charset="0"/>
              </a:rPr>
              <a:t>If </a:t>
            </a:r>
            <a:r>
              <a:rPr lang="en-US" altLang="en-US" sz="2400" i="1" dirty="0">
                <a:latin typeface="Calibri" panose="020F0502020204030204" pitchFamily="34" charset="0"/>
              </a:rPr>
              <a:t>program A</a:t>
            </a:r>
            <a:r>
              <a:rPr lang="en-US" altLang="en-US" sz="2400" dirty="0">
                <a:latin typeface="Calibri" panose="020F0502020204030204" pitchFamily="34" charset="0"/>
              </a:rPr>
              <a:t> is adopted,</a:t>
            </a:r>
            <a:br>
              <a:rPr lang="en-US" altLang="en-US" sz="2400" dirty="0">
                <a:latin typeface="Calibri" panose="020F0502020204030204" pitchFamily="34" charset="0"/>
              </a:rPr>
            </a:br>
            <a:r>
              <a:rPr lang="en-US" altLang="en-US" sz="2400" dirty="0">
                <a:latin typeface="Calibri" panose="020F0502020204030204" pitchFamily="34" charset="0"/>
              </a:rPr>
              <a:t> 200 people will be saved</a:t>
            </a:r>
          </a:p>
          <a:p>
            <a:pPr algn="ctr" eaLnBrk="1" hangingPunct="1">
              <a:spcBef>
                <a:spcPct val="20000"/>
              </a:spcBef>
            </a:pPr>
            <a:r>
              <a:rPr lang="en-US" altLang="en-US" sz="2400" dirty="0">
                <a:latin typeface="Calibri" panose="020F0502020204030204" pitchFamily="34" charset="0"/>
              </a:rPr>
              <a:t>If </a:t>
            </a:r>
            <a:r>
              <a:rPr lang="en-US" altLang="en-US" sz="2400" i="1" dirty="0">
                <a:latin typeface="Calibri" panose="020F0502020204030204" pitchFamily="34" charset="0"/>
              </a:rPr>
              <a:t>program B </a:t>
            </a:r>
            <a:r>
              <a:rPr lang="en-US" altLang="en-US" sz="2400" dirty="0">
                <a:latin typeface="Calibri" panose="020F0502020204030204" pitchFamily="34" charset="0"/>
              </a:rPr>
              <a:t>is adopted, </a:t>
            </a:r>
            <a:br>
              <a:rPr lang="en-US" altLang="en-US" sz="2400" dirty="0">
                <a:latin typeface="Calibri" panose="020F0502020204030204" pitchFamily="34" charset="0"/>
              </a:rPr>
            </a:br>
            <a:r>
              <a:rPr lang="en-US" altLang="en-US" sz="2400" dirty="0">
                <a:latin typeface="Calibri" panose="020F0502020204030204" pitchFamily="34" charset="0"/>
              </a:rPr>
              <a:t>there is a 1/3 probability that 600 people will be saved, </a:t>
            </a:r>
            <a:br>
              <a:rPr lang="en-US" altLang="en-US" sz="2400" dirty="0">
                <a:latin typeface="Calibri" panose="020F0502020204030204" pitchFamily="34" charset="0"/>
              </a:rPr>
            </a:br>
            <a:r>
              <a:rPr lang="en-US" altLang="en-US" sz="2400" dirty="0">
                <a:latin typeface="Calibri" panose="020F0502020204030204" pitchFamily="34" charset="0"/>
              </a:rPr>
              <a:t>and a 2/3 probability that no people will be saved</a:t>
            </a:r>
            <a:r>
              <a:rPr lang="en-US" altLang="en-US" sz="2400" dirty="0" smtClean="0">
                <a:latin typeface="Calibri" panose="020F0502020204030204" pitchFamily="34" charset="0"/>
              </a:rPr>
              <a:t>.</a:t>
            </a:r>
            <a:endParaRPr lang="en-US" altLang="en-US" sz="2400" dirty="0">
              <a:latin typeface="Calibri" panose="020F0502020204030204" pitchFamily="34" charset="0"/>
            </a:endParaRPr>
          </a:p>
        </p:txBody>
      </p:sp>
      <p:sp>
        <p:nvSpPr>
          <p:cNvPr id="27654" name="Text Box 6"/>
          <p:cNvSpPr txBox="1">
            <a:spLocks noChangeArrowheads="1"/>
          </p:cNvSpPr>
          <p:nvPr/>
        </p:nvSpPr>
        <p:spPr bwMode="auto">
          <a:xfrm>
            <a:off x="4732718" y="1140765"/>
            <a:ext cx="4212000" cy="2751522"/>
          </a:xfrm>
          <a:prstGeom prst="rect">
            <a:avLst/>
          </a:prstGeom>
          <a:solidFill>
            <a:schemeClr val="bg1"/>
          </a:solidFill>
          <a:ln w="28575">
            <a:solidFill>
              <a:schemeClr val="accent2">
                <a:lumMod val="60000"/>
                <a:lumOff val="40000"/>
              </a:schemeClr>
            </a:solid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pPr>
            <a:r>
              <a:rPr lang="en-US" altLang="en-US" sz="2400" dirty="0" smtClean="0">
                <a:latin typeface="Calibri" panose="020F0502020204030204" pitchFamily="34" charset="0"/>
              </a:rPr>
              <a:t>If </a:t>
            </a:r>
            <a:r>
              <a:rPr lang="en-US" altLang="en-US" sz="2400" i="1" dirty="0">
                <a:latin typeface="Calibri" panose="020F0502020204030204" pitchFamily="34" charset="0"/>
              </a:rPr>
              <a:t>program A</a:t>
            </a:r>
            <a:r>
              <a:rPr lang="en-US" altLang="en-US" sz="2400" dirty="0">
                <a:latin typeface="Calibri" panose="020F0502020204030204" pitchFamily="34" charset="0"/>
              </a:rPr>
              <a:t> is adopted,</a:t>
            </a:r>
            <a:br>
              <a:rPr lang="en-US" altLang="en-US" sz="2400" dirty="0">
                <a:latin typeface="Calibri" panose="020F0502020204030204" pitchFamily="34" charset="0"/>
              </a:rPr>
            </a:br>
            <a:r>
              <a:rPr lang="en-US" altLang="en-US" sz="2400" dirty="0">
                <a:latin typeface="Calibri" panose="020F0502020204030204" pitchFamily="34" charset="0"/>
              </a:rPr>
              <a:t> 400 people will die</a:t>
            </a:r>
          </a:p>
          <a:p>
            <a:pPr algn="ctr" eaLnBrk="1" hangingPunct="1">
              <a:spcBef>
                <a:spcPct val="20000"/>
              </a:spcBef>
            </a:pPr>
            <a:r>
              <a:rPr lang="en-US" altLang="en-US" sz="2400" dirty="0">
                <a:latin typeface="Calibri" panose="020F0502020204030204" pitchFamily="34" charset="0"/>
              </a:rPr>
              <a:t>If </a:t>
            </a:r>
            <a:r>
              <a:rPr lang="en-US" altLang="en-US" sz="2400" i="1" dirty="0">
                <a:latin typeface="Calibri" panose="020F0502020204030204" pitchFamily="34" charset="0"/>
              </a:rPr>
              <a:t>program B </a:t>
            </a:r>
            <a:r>
              <a:rPr lang="en-US" altLang="en-US" sz="2400" dirty="0">
                <a:latin typeface="Calibri" panose="020F0502020204030204" pitchFamily="34" charset="0"/>
              </a:rPr>
              <a:t>is adopted, </a:t>
            </a:r>
            <a:br>
              <a:rPr lang="en-US" altLang="en-US" sz="2400" dirty="0">
                <a:latin typeface="Calibri" panose="020F0502020204030204" pitchFamily="34" charset="0"/>
              </a:rPr>
            </a:br>
            <a:r>
              <a:rPr lang="en-US" altLang="en-US" sz="2400" dirty="0">
                <a:latin typeface="Calibri" panose="020F0502020204030204" pitchFamily="34" charset="0"/>
              </a:rPr>
              <a:t>there is a 1/3 probability that nobody will die, </a:t>
            </a:r>
            <a:br>
              <a:rPr lang="en-US" altLang="en-US" sz="2400" dirty="0">
                <a:latin typeface="Calibri" panose="020F0502020204030204" pitchFamily="34" charset="0"/>
              </a:rPr>
            </a:br>
            <a:r>
              <a:rPr lang="en-US" altLang="en-US" sz="2400" dirty="0">
                <a:latin typeface="Calibri" panose="020F0502020204030204" pitchFamily="34" charset="0"/>
              </a:rPr>
              <a:t>and a 2/3 probability that 600 people will die</a:t>
            </a:r>
            <a:r>
              <a:rPr lang="en-US" altLang="en-US" sz="2400" dirty="0" smtClean="0">
                <a:latin typeface="Calibri" panose="020F0502020204030204" pitchFamily="34" charset="0"/>
              </a:rPr>
              <a:t>.</a:t>
            </a:r>
            <a:endParaRPr lang="en-US" altLang="en-US" sz="2400" dirty="0">
              <a:latin typeface="Calibri" panose="020F0502020204030204" pitchFamily="34" charset="0"/>
            </a:endParaRPr>
          </a:p>
        </p:txBody>
      </p:sp>
      <p:sp>
        <p:nvSpPr>
          <p:cNvPr id="27655" name="Text Box 7"/>
          <p:cNvSpPr txBox="1">
            <a:spLocks noChangeArrowheads="1"/>
          </p:cNvSpPr>
          <p:nvPr/>
        </p:nvSpPr>
        <p:spPr bwMode="auto">
          <a:xfrm>
            <a:off x="221669" y="5207315"/>
            <a:ext cx="7510221" cy="1569660"/>
          </a:xfrm>
          <a:prstGeom prst="rect">
            <a:avLst/>
          </a:prstGeom>
          <a:solidFill>
            <a:schemeClr val="bg1"/>
          </a:solidFill>
          <a:ln w="28575">
            <a:solidFill>
              <a:schemeClr val="accent2">
                <a:lumMod val="60000"/>
                <a:lumOff val="40000"/>
              </a:schemeClr>
            </a:solid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400" dirty="0" smtClean="0">
                <a:latin typeface="Calibri" panose="020F0502020204030204" pitchFamily="34" charset="0"/>
              </a:rPr>
              <a:t>Comparing A with A in both: Saved 200 = 400 die</a:t>
            </a:r>
          </a:p>
          <a:p>
            <a:r>
              <a:rPr lang="en-US" altLang="en-US" sz="2400" dirty="0" smtClean="0">
                <a:latin typeface="Calibri" panose="020F0502020204030204" pitchFamily="34" charset="0"/>
              </a:rPr>
              <a:t>Difference </a:t>
            </a:r>
            <a:r>
              <a:rPr lang="en-US" altLang="en-US" sz="2400" dirty="0">
                <a:latin typeface="Calibri" panose="020F0502020204030204" pitchFamily="34" charset="0"/>
              </a:rPr>
              <a:t>is the framing: Either ‘positive’ or ‘negative’</a:t>
            </a:r>
          </a:p>
          <a:p>
            <a:r>
              <a:rPr lang="en-US" altLang="en-US" sz="2400" dirty="0">
                <a:latin typeface="Calibri" panose="020F0502020204030204" pitchFamily="34" charset="0"/>
              </a:rPr>
              <a:t>Positive: Risk averse</a:t>
            </a:r>
          </a:p>
          <a:p>
            <a:r>
              <a:rPr lang="en-US" altLang="en-US" sz="2400" dirty="0">
                <a:latin typeface="Calibri" panose="020F0502020204030204" pitchFamily="34" charset="0"/>
              </a:rPr>
              <a:t>Negative: Risk seeking</a:t>
            </a:r>
          </a:p>
        </p:txBody>
      </p:sp>
      <p:sp>
        <p:nvSpPr>
          <p:cNvPr id="2" name="TextBox 1"/>
          <p:cNvSpPr txBox="1"/>
          <p:nvPr/>
        </p:nvSpPr>
        <p:spPr>
          <a:xfrm>
            <a:off x="0" y="3934783"/>
            <a:ext cx="4363655" cy="1200329"/>
          </a:xfrm>
          <a:prstGeom prst="rect">
            <a:avLst/>
          </a:prstGeom>
          <a:noFill/>
        </p:spPr>
        <p:txBody>
          <a:bodyPr wrap="square" rtlCol="0">
            <a:spAutoFit/>
          </a:bodyPr>
          <a:lstStyle/>
          <a:p>
            <a:pPr algn="ctr"/>
            <a:r>
              <a:rPr lang="en-US" altLang="en-US" sz="2400" b="1" dirty="0" smtClean="0">
                <a:latin typeface="Calibri" panose="020F0502020204030204" pitchFamily="34" charset="0"/>
              </a:rPr>
              <a:t>Gain-frame cond. 72% </a:t>
            </a:r>
            <a:r>
              <a:rPr lang="en-US" altLang="en-US" sz="2400" b="1" dirty="0" err="1" smtClean="0">
                <a:latin typeface="Calibri" panose="020F0502020204030204" pitchFamily="34" charset="0"/>
              </a:rPr>
              <a:t>favour</a:t>
            </a:r>
            <a:r>
              <a:rPr lang="en-US" altLang="en-US" sz="2400" b="1" dirty="0" smtClean="0">
                <a:latin typeface="Calibri" panose="020F0502020204030204" pitchFamily="34" charset="0"/>
              </a:rPr>
              <a:t> A</a:t>
            </a:r>
          </a:p>
          <a:p>
            <a:pPr algn="ctr"/>
            <a:r>
              <a:rPr lang="en-US" sz="2400" b="1" dirty="0" smtClean="0">
                <a:latin typeface="Calibri" panose="020F0502020204030204" pitchFamily="34" charset="0"/>
              </a:rPr>
              <a:t>(Even though both would on average lead to the same).</a:t>
            </a:r>
            <a:endParaRPr lang="en-GB" sz="2400" dirty="0"/>
          </a:p>
        </p:txBody>
      </p:sp>
      <p:sp>
        <p:nvSpPr>
          <p:cNvPr id="3" name="TextBox 2"/>
          <p:cNvSpPr txBox="1"/>
          <p:nvPr/>
        </p:nvSpPr>
        <p:spPr>
          <a:xfrm>
            <a:off x="4732718" y="3963950"/>
            <a:ext cx="4212000" cy="1200329"/>
          </a:xfrm>
          <a:prstGeom prst="rect">
            <a:avLst/>
          </a:prstGeom>
          <a:solidFill>
            <a:schemeClr val="bg1"/>
          </a:solidFill>
        </p:spPr>
        <p:txBody>
          <a:bodyPr wrap="square" rtlCol="0">
            <a:spAutoFit/>
          </a:bodyPr>
          <a:lstStyle/>
          <a:p>
            <a:pPr algn="ctr"/>
            <a:r>
              <a:rPr lang="en-US" altLang="en-US" sz="2400" b="1" dirty="0" smtClean="0">
                <a:latin typeface="Calibri" panose="020F0502020204030204" pitchFamily="34" charset="0"/>
              </a:rPr>
              <a:t>Loss-frame cond. 78% </a:t>
            </a:r>
            <a:r>
              <a:rPr lang="en-US" altLang="en-US" sz="2400" b="1" dirty="0" err="1" smtClean="0">
                <a:latin typeface="Calibri" panose="020F0502020204030204" pitchFamily="34" charset="0"/>
              </a:rPr>
              <a:t>favour</a:t>
            </a:r>
            <a:r>
              <a:rPr lang="en-US" altLang="en-US" sz="2400" b="1" dirty="0" smtClean="0">
                <a:latin typeface="Calibri" panose="020F0502020204030204" pitchFamily="34" charset="0"/>
              </a:rPr>
              <a:t> B</a:t>
            </a:r>
          </a:p>
          <a:p>
            <a:pPr algn="ctr"/>
            <a:r>
              <a:rPr lang="en-US" sz="2400" b="1" dirty="0" smtClean="0">
                <a:latin typeface="Calibri" panose="020F0502020204030204" pitchFamily="34" charset="0"/>
              </a:rPr>
              <a:t>(</a:t>
            </a:r>
            <a:r>
              <a:rPr lang="en-US" sz="2400" b="1" dirty="0">
                <a:latin typeface="Calibri" panose="020F0502020204030204" pitchFamily="34" charset="0"/>
              </a:rPr>
              <a:t>Even though both would on average lead to the same</a:t>
            </a:r>
            <a:r>
              <a:rPr lang="en-US" sz="2400" b="1" dirty="0" smtClean="0">
                <a:latin typeface="Calibri" panose="020F0502020204030204" pitchFamily="34" charset="0"/>
              </a:rPr>
              <a:t>).</a:t>
            </a:r>
            <a:endParaRPr lang="en-GB" sz="2400" dirty="0"/>
          </a:p>
        </p:txBody>
      </p:sp>
    </p:spTree>
    <p:extLst>
      <p:ext uri="{BB962C8B-B14F-4D97-AF65-F5344CB8AC3E}">
        <p14:creationId xmlns:p14="http://schemas.microsoft.com/office/powerpoint/2010/main" val="2311546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3" grpId="0" animBg="1"/>
      <p:bldP spid="27654" grpId="0" animBg="1"/>
      <p:bldP spid="27655" grpId="0" animBg="1"/>
      <p:bldP spid="2" grpId="0"/>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7972"/>
            <a:ext cx="7772400" cy="761999"/>
          </a:xfrm>
        </p:spPr>
        <p:txBody>
          <a:bodyPr/>
          <a:lstStyle/>
          <a:p>
            <a:r>
              <a:rPr lang="en-GB" dirty="0" smtClean="0"/>
              <a:t>Framing effects</a:t>
            </a:r>
            <a:endParaRPr lang="en-GB" dirty="0"/>
          </a:p>
        </p:txBody>
      </p:sp>
      <p:sp>
        <p:nvSpPr>
          <p:cNvPr id="3" name="Content Placeholder 2"/>
          <p:cNvSpPr>
            <a:spLocks noGrp="1"/>
          </p:cNvSpPr>
          <p:nvPr>
            <p:ph idx="1"/>
          </p:nvPr>
        </p:nvSpPr>
        <p:spPr>
          <a:xfrm>
            <a:off x="195943" y="859971"/>
            <a:ext cx="8828314" cy="5878286"/>
          </a:xfrm>
          <a:solidFill>
            <a:schemeClr val="bg1"/>
          </a:solidFill>
        </p:spPr>
        <p:txBody>
          <a:bodyPr/>
          <a:lstStyle/>
          <a:p>
            <a:r>
              <a:rPr lang="en-GB" sz="2800" dirty="0" smtClean="0">
                <a:latin typeface="Calibri" panose="020F0502020204030204" pitchFamily="34" charset="0"/>
                <a:cs typeface="Calibri" panose="020F0502020204030204" pitchFamily="34" charset="0"/>
              </a:rPr>
              <a:t>These </a:t>
            </a:r>
            <a:r>
              <a:rPr lang="en-GB" sz="2800" dirty="0">
                <a:latin typeface="Calibri" panose="020F0502020204030204" pitchFamily="34" charset="0"/>
                <a:cs typeface="Calibri" panose="020F0502020204030204" pitchFamily="34" charset="0"/>
              </a:rPr>
              <a:t>findings provide less support for the prospect theory than initially </a:t>
            </a:r>
            <a:r>
              <a:rPr lang="en-GB" sz="2800" dirty="0" smtClean="0">
                <a:latin typeface="Calibri" panose="020F0502020204030204" pitchFamily="34" charset="0"/>
                <a:cs typeface="Calibri" panose="020F0502020204030204" pitchFamily="34" charset="0"/>
              </a:rPr>
              <a:t>appears.</a:t>
            </a:r>
          </a:p>
          <a:p>
            <a:r>
              <a:rPr lang="en-GB" sz="2800" dirty="0" smtClean="0">
                <a:latin typeface="Calibri" panose="020F0502020204030204" pitchFamily="34" charset="0"/>
                <a:cs typeface="Calibri" panose="020F0502020204030204" pitchFamily="34" charset="0"/>
              </a:rPr>
              <a:t>Mandel </a:t>
            </a:r>
            <a:r>
              <a:rPr lang="en-GB" sz="2800" dirty="0">
                <a:latin typeface="Calibri" panose="020F0502020204030204" pitchFamily="34" charset="0"/>
                <a:cs typeface="Calibri" panose="020F0502020204030204" pitchFamily="34" charset="0"/>
              </a:rPr>
              <a:t>and </a:t>
            </a:r>
            <a:r>
              <a:rPr lang="en-GB" sz="2800" dirty="0" err="1">
                <a:latin typeface="Calibri" panose="020F0502020204030204" pitchFamily="34" charset="0"/>
                <a:cs typeface="Calibri" panose="020F0502020204030204" pitchFamily="34" charset="0"/>
              </a:rPr>
              <a:t>Vartanian</a:t>
            </a:r>
            <a:r>
              <a:rPr lang="en-GB" sz="2800" dirty="0">
                <a:latin typeface="Calibri" panose="020F0502020204030204" pitchFamily="34" charset="0"/>
                <a:cs typeface="Calibri" panose="020F0502020204030204" pitchFamily="34" charset="0"/>
              </a:rPr>
              <a:t> </a:t>
            </a:r>
            <a:r>
              <a:rPr lang="en-GB" sz="2800" dirty="0" smtClean="0">
                <a:latin typeface="Calibri" panose="020F0502020204030204" pitchFamily="34" charset="0"/>
                <a:cs typeface="Calibri" panose="020F0502020204030204" pitchFamily="34" charset="0"/>
              </a:rPr>
              <a:t>(2011) </a:t>
            </a:r>
            <a:r>
              <a:rPr lang="en-GB" sz="2800" dirty="0">
                <a:latin typeface="Calibri" panose="020F0502020204030204" pitchFamily="34" charset="0"/>
                <a:cs typeface="Calibri" panose="020F0502020204030204" pitchFamily="34" charset="0"/>
              </a:rPr>
              <a:t>found that when all programmes were completely described the framing effect disappeared.</a:t>
            </a:r>
          </a:p>
          <a:p>
            <a:r>
              <a:rPr lang="en-GB" sz="2800" dirty="0" smtClean="0">
                <a:latin typeface="Calibri" panose="020F0502020204030204" pitchFamily="34" charset="0"/>
                <a:cs typeface="Calibri" panose="020F0502020204030204" pitchFamily="34" charset="0"/>
              </a:rPr>
              <a:t>Wang (1996) has </a:t>
            </a:r>
            <a:r>
              <a:rPr lang="en-GB" sz="2800" dirty="0">
                <a:latin typeface="Calibri" panose="020F0502020204030204" pitchFamily="34" charset="0"/>
                <a:cs typeface="Calibri" panose="020F0502020204030204" pitchFamily="34" charset="0"/>
              </a:rPr>
              <a:t>argued that social and moral factors not considered by prospect theory can influence performance on this type of </a:t>
            </a:r>
            <a:r>
              <a:rPr lang="en-GB" sz="2800" dirty="0" smtClean="0">
                <a:latin typeface="Calibri" panose="020F0502020204030204" pitchFamily="34" charset="0"/>
                <a:cs typeface="Calibri" panose="020F0502020204030204" pitchFamily="34" charset="0"/>
              </a:rPr>
              <a:t>task</a:t>
            </a:r>
          </a:p>
          <a:p>
            <a:pPr lvl="1"/>
            <a:r>
              <a:rPr lang="en-GB" dirty="0" smtClean="0">
                <a:latin typeface="Calibri" panose="020F0502020204030204" pitchFamily="34" charset="0"/>
                <a:cs typeface="Calibri" panose="020F0502020204030204" pitchFamily="34" charset="0"/>
              </a:rPr>
              <a:t>Ps </a:t>
            </a:r>
            <a:r>
              <a:rPr lang="en-GB" dirty="0">
                <a:latin typeface="Calibri" panose="020F0502020204030204" pitchFamily="34" charset="0"/>
                <a:cs typeface="Calibri" panose="020F0502020204030204" pitchFamily="34" charset="0"/>
              </a:rPr>
              <a:t>choose between definite survival of 2/3 of </a:t>
            </a:r>
            <a:r>
              <a:rPr lang="en-GB" dirty="0" smtClean="0">
                <a:latin typeface="Calibri" panose="020F0502020204030204" pitchFamily="34" charset="0"/>
                <a:cs typeface="Calibri" panose="020F0502020204030204" pitchFamily="34" charset="0"/>
              </a:rPr>
              <a:t>patients, </a:t>
            </a:r>
            <a:r>
              <a:rPr lang="en-GB" dirty="0">
                <a:latin typeface="Calibri" panose="020F0502020204030204" pitchFamily="34" charset="0"/>
                <a:cs typeface="Calibri" panose="020F0502020204030204" pitchFamily="34" charset="0"/>
              </a:rPr>
              <a:t>which is known as the deterministic option, and a 1/3 probability of all patients surviving and a 2/3 probability of none surviving, which is known as the probabilistic option. </a:t>
            </a:r>
          </a:p>
        </p:txBody>
      </p:sp>
    </p:spTree>
    <p:extLst>
      <p:ext uri="{BB962C8B-B14F-4D97-AF65-F5344CB8AC3E}">
        <p14:creationId xmlns:p14="http://schemas.microsoft.com/office/powerpoint/2010/main" val="2696653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7972"/>
            <a:ext cx="7772400" cy="761999"/>
          </a:xfrm>
        </p:spPr>
        <p:txBody>
          <a:bodyPr/>
          <a:lstStyle/>
          <a:p>
            <a:r>
              <a:rPr lang="en-GB" dirty="0" smtClean="0"/>
              <a:t>Framing effects</a:t>
            </a:r>
            <a:endParaRPr lang="en-GB" dirty="0"/>
          </a:p>
        </p:txBody>
      </p:sp>
      <p:sp>
        <p:nvSpPr>
          <p:cNvPr id="3" name="Content Placeholder 2"/>
          <p:cNvSpPr>
            <a:spLocks noGrp="1"/>
          </p:cNvSpPr>
          <p:nvPr>
            <p:ph idx="1"/>
          </p:nvPr>
        </p:nvSpPr>
        <p:spPr>
          <a:xfrm>
            <a:off x="195943" y="859971"/>
            <a:ext cx="8828314" cy="5878286"/>
          </a:xfrm>
          <a:solidFill>
            <a:schemeClr val="bg1"/>
          </a:solidFill>
        </p:spPr>
        <p:txBody>
          <a:bodyPr/>
          <a:lstStyle/>
          <a:p>
            <a:r>
              <a:rPr lang="en-GB" sz="2800" dirty="0" smtClean="0">
                <a:latin typeface="Calibri" panose="020F0502020204030204" pitchFamily="34" charset="0"/>
                <a:cs typeface="Calibri" panose="020F0502020204030204" pitchFamily="34" charset="0"/>
              </a:rPr>
              <a:t>The </a:t>
            </a:r>
            <a:r>
              <a:rPr lang="en-GB" sz="2800" dirty="0">
                <a:latin typeface="Calibri" panose="020F0502020204030204" pitchFamily="34" charset="0"/>
                <a:cs typeface="Calibri" panose="020F0502020204030204" pitchFamily="34" charset="0"/>
              </a:rPr>
              <a:t>deterministic option leads on average to the survival of twice as many patients but the probabilistic option seems fairer because all patients share the same fate.</a:t>
            </a:r>
          </a:p>
          <a:p>
            <a:r>
              <a:rPr lang="en-GB" sz="2800" dirty="0">
                <a:latin typeface="Calibri" panose="020F0502020204030204" pitchFamily="34" charset="0"/>
                <a:cs typeface="Calibri" panose="020F0502020204030204" pitchFamily="34" charset="0"/>
              </a:rPr>
              <a:t>Ps prefer </a:t>
            </a:r>
            <a:r>
              <a:rPr lang="en-GB" sz="2800" dirty="0" smtClean="0">
                <a:latin typeface="Calibri" panose="020F0502020204030204" pitchFamily="34" charset="0"/>
                <a:cs typeface="Calibri" panose="020F0502020204030204" pitchFamily="34" charset="0"/>
              </a:rPr>
              <a:t>deterministic </a:t>
            </a:r>
            <a:r>
              <a:rPr lang="en-GB" sz="2800" dirty="0">
                <a:latin typeface="Calibri" panose="020F0502020204030204" pitchFamily="34" charset="0"/>
                <a:cs typeface="Calibri" panose="020F0502020204030204" pitchFamily="34" charset="0"/>
              </a:rPr>
              <a:t>option when </a:t>
            </a:r>
            <a:r>
              <a:rPr lang="en-GB" sz="2800" dirty="0" smtClean="0">
                <a:latin typeface="Calibri" panose="020F0502020204030204" pitchFamily="34" charset="0"/>
                <a:cs typeface="Calibri" panose="020F0502020204030204" pitchFamily="34" charset="0"/>
              </a:rPr>
              <a:t>problem </a:t>
            </a:r>
            <a:r>
              <a:rPr lang="en-GB" sz="2800" dirty="0">
                <a:latin typeface="Calibri" panose="020F0502020204030204" pitchFamily="34" charset="0"/>
                <a:cs typeface="Calibri" panose="020F0502020204030204" pitchFamily="34" charset="0"/>
              </a:rPr>
              <a:t>is related to 6 unknown patients but they prefer the probabilistic option when its related to 6 close relatives because they are more concerned about </a:t>
            </a:r>
            <a:r>
              <a:rPr lang="en-GB" sz="2800" dirty="0" smtClean="0">
                <a:latin typeface="Calibri" panose="020F0502020204030204" pitchFamily="34" charset="0"/>
                <a:cs typeface="Calibri" panose="020F0502020204030204" pitchFamily="34" charset="0"/>
              </a:rPr>
              <a:t>fairness </a:t>
            </a:r>
            <a:r>
              <a:rPr lang="en-GB" sz="2800" dirty="0">
                <a:latin typeface="Calibri" panose="020F0502020204030204" pitchFamily="34" charset="0"/>
                <a:cs typeface="Calibri" panose="020F0502020204030204" pitchFamily="34" charset="0"/>
              </a:rPr>
              <a:t>of that condition.</a:t>
            </a:r>
          </a:p>
          <a:p>
            <a:r>
              <a:rPr lang="en-GB" sz="2800" dirty="0" err="1">
                <a:latin typeface="Calibri" panose="020F0502020204030204" pitchFamily="34" charset="0"/>
                <a:cs typeface="Calibri" panose="020F0502020204030204" pitchFamily="34" charset="0"/>
              </a:rPr>
              <a:t>Almashat</a:t>
            </a:r>
            <a:r>
              <a:rPr lang="en-GB" sz="2800" dirty="0">
                <a:latin typeface="Calibri" panose="020F0502020204030204" pitchFamily="34" charset="0"/>
                <a:cs typeface="Calibri" panose="020F0502020204030204" pitchFamily="34" charset="0"/>
              </a:rPr>
              <a:t> and colleagues </a:t>
            </a:r>
            <a:r>
              <a:rPr lang="en-GB" sz="2800" dirty="0" smtClean="0">
                <a:latin typeface="Calibri" panose="020F0502020204030204" pitchFamily="34" charset="0"/>
                <a:cs typeface="Calibri" panose="020F0502020204030204" pitchFamily="34" charset="0"/>
              </a:rPr>
              <a:t>(2008) </a:t>
            </a:r>
            <a:r>
              <a:rPr lang="en-GB" sz="2800" dirty="0">
                <a:latin typeface="Calibri" panose="020F0502020204030204" pitchFamily="34" charset="0"/>
                <a:cs typeface="Calibri" panose="020F0502020204030204" pitchFamily="34" charset="0"/>
              </a:rPr>
              <a:t>looked at eliminating the framing effect by presenting medical scenarios involving cancer treatments. The effect disappeared when Ps were asked to list the advantages and disadvantages of each option and justify their decision.  </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2930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824696" y="0"/>
            <a:ext cx="7772400" cy="891251"/>
          </a:xfrm>
        </p:spPr>
        <p:txBody>
          <a:bodyPr/>
          <a:lstStyle/>
          <a:p>
            <a:pPr eaLnBrk="1" hangingPunct="1"/>
            <a:r>
              <a:rPr lang="en-GB" altLang="en-US" dirty="0" smtClean="0">
                <a:latin typeface="Calibri" panose="020F0502020204030204" pitchFamily="34" charset="0"/>
              </a:rPr>
              <a:t>Are we rational decision makers?</a:t>
            </a:r>
          </a:p>
        </p:txBody>
      </p:sp>
      <p:sp>
        <p:nvSpPr>
          <p:cNvPr id="43011" name="Rectangle 3"/>
          <p:cNvSpPr>
            <a:spLocks noGrp="1" noChangeArrowheads="1"/>
          </p:cNvSpPr>
          <p:nvPr>
            <p:ph type="body" idx="4294967295"/>
          </p:nvPr>
        </p:nvSpPr>
        <p:spPr>
          <a:xfrm>
            <a:off x="572945" y="1021467"/>
            <a:ext cx="8281686" cy="3978798"/>
          </a:xfrm>
          <a:solidFill>
            <a:schemeClr val="bg1"/>
          </a:solidFill>
        </p:spPr>
        <p:txBody>
          <a:bodyPr/>
          <a:lstStyle/>
          <a:p>
            <a:pPr eaLnBrk="1" hangingPunct="1"/>
            <a:r>
              <a:rPr lang="en-GB" altLang="en-US" sz="2800" dirty="0" smtClean="0">
                <a:latin typeface="Calibri" panose="020F0502020204030204" pitchFamily="34" charset="0"/>
              </a:rPr>
              <a:t>Utility theory: should calculate and maximise personal value: ‘</a:t>
            </a:r>
            <a:r>
              <a:rPr lang="en-GB" altLang="en-US" sz="2800" dirty="0" smtClean="0">
                <a:solidFill>
                  <a:schemeClr val="accent2">
                    <a:lumMod val="60000"/>
                    <a:lumOff val="40000"/>
                  </a:schemeClr>
                </a:solidFill>
                <a:latin typeface="Calibri" panose="020F0502020204030204" pitchFamily="34" charset="0"/>
              </a:rPr>
              <a:t>Rational</a:t>
            </a:r>
            <a:r>
              <a:rPr lang="en-GB" altLang="en-US" sz="2800" dirty="0" smtClean="0">
                <a:latin typeface="Calibri" panose="020F0502020204030204" pitchFamily="34" charset="0"/>
              </a:rPr>
              <a:t>’ choices</a:t>
            </a:r>
          </a:p>
          <a:p>
            <a:pPr eaLnBrk="1" hangingPunct="1"/>
            <a:r>
              <a:rPr lang="en-GB" altLang="en-US" sz="2800" dirty="0" smtClean="0">
                <a:latin typeface="Calibri" panose="020F0502020204030204" pitchFamily="34" charset="0"/>
              </a:rPr>
              <a:t>However, context/framing effects decisions e.g.</a:t>
            </a:r>
          </a:p>
          <a:p>
            <a:pPr lvl="1" eaLnBrk="1" hangingPunct="1"/>
            <a:r>
              <a:rPr lang="en-GB" altLang="en-US" sz="2400" dirty="0" smtClean="0">
                <a:latin typeface="Calibri" panose="020F0502020204030204" pitchFamily="34" charset="0"/>
              </a:rPr>
              <a:t>Certainty/uncertainty</a:t>
            </a:r>
          </a:p>
          <a:p>
            <a:pPr lvl="1" eaLnBrk="1" hangingPunct="1"/>
            <a:r>
              <a:rPr lang="en-GB" altLang="en-US" sz="2400" dirty="0" smtClean="0">
                <a:latin typeface="Calibri" panose="020F0502020204030204" pitchFamily="34" charset="0"/>
              </a:rPr>
              <a:t>Gains/losses</a:t>
            </a:r>
          </a:p>
          <a:p>
            <a:pPr lvl="1" eaLnBrk="1" hangingPunct="1"/>
            <a:r>
              <a:rPr lang="en-GB" altLang="en-US" sz="2400" dirty="0" smtClean="0">
                <a:latin typeface="Calibri" panose="020F0502020204030204" pitchFamily="34" charset="0"/>
              </a:rPr>
              <a:t>Positive and negative framing of context</a:t>
            </a:r>
          </a:p>
          <a:p>
            <a:pPr eaLnBrk="1" hangingPunct="1"/>
            <a:r>
              <a:rPr lang="en-GB" altLang="en-US" sz="2800" dirty="0" smtClean="0">
                <a:latin typeface="Calibri" panose="020F0502020204030204" pitchFamily="34" charset="0"/>
              </a:rPr>
              <a:t>Also arguable that we do not maximise we satisfice</a:t>
            </a:r>
          </a:p>
          <a:p>
            <a:pPr eaLnBrk="1" hangingPunct="1"/>
            <a:r>
              <a:rPr lang="en-GB" altLang="en-US" sz="2800" dirty="0" smtClean="0">
                <a:latin typeface="Calibri" panose="020F0502020204030204" pitchFamily="34" charset="0"/>
              </a:rPr>
              <a:t>One ‘short-cut’ in decision making may be ‘heuristics’</a:t>
            </a:r>
          </a:p>
        </p:txBody>
      </p:sp>
    </p:spTree>
    <p:extLst>
      <p:ext uri="{BB962C8B-B14F-4D97-AF65-F5344CB8AC3E}">
        <p14:creationId xmlns:p14="http://schemas.microsoft.com/office/powerpoint/2010/main" val="36666821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30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3011">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685800" y="0"/>
            <a:ext cx="7772400" cy="996287"/>
          </a:xfrm>
        </p:spPr>
        <p:txBody>
          <a:bodyPr/>
          <a:lstStyle/>
          <a:p>
            <a:pPr eaLnBrk="1" hangingPunct="1"/>
            <a:r>
              <a:rPr lang="en-GB" altLang="en-US" sz="4000" dirty="0" smtClean="0">
                <a:latin typeface="Calibri" panose="020F0502020204030204" pitchFamily="34" charset="0"/>
              </a:rPr>
              <a:t>Heuristics </a:t>
            </a:r>
            <a:br>
              <a:rPr lang="en-GB" altLang="en-US" sz="4000" dirty="0" smtClean="0">
                <a:latin typeface="Calibri" panose="020F0502020204030204" pitchFamily="34" charset="0"/>
              </a:rPr>
            </a:br>
            <a:r>
              <a:rPr lang="en-GB" altLang="en-US" sz="2800" dirty="0" smtClean="0">
                <a:latin typeface="Calibri" panose="020F0502020204030204" pitchFamily="34" charset="0"/>
              </a:rPr>
              <a:t>(</a:t>
            </a:r>
            <a:r>
              <a:rPr lang="en-GB" altLang="en-US" sz="2800" dirty="0" err="1" smtClean="0">
                <a:latin typeface="Calibri" panose="020F0502020204030204" pitchFamily="34" charset="0"/>
              </a:rPr>
              <a:t>Kahneman</a:t>
            </a:r>
            <a:r>
              <a:rPr lang="en-GB" altLang="en-US" sz="2800" dirty="0" smtClean="0">
                <a:latin typeface="Calibri" panose="020F0502020204030204" pitchFamily="34" charset="0"/>
              </a:rPr>
              <a:t> &amp; </a:t>
            </a:r>
            <a:r>
              <a:rPr lang="en-GB" altLang="en-US" sz="2800" dirty="0" err="1" smtClean="0">
                <a:latin typeface="Calibri" panose="020F0502020204030204" pitchFamily="34" charset="0"/>
              </a:rPr>
              <a:t>Tversky</a:t>
            </a:r>
            <a:r>
              <a:rPr lang="en-GB" altLang="en-US" sz="2800" dirty="0" smtClean="0">
                <a:latin typeface="Calibri" panose="020F0502020204030204" pitchFamily="34" charset="0"/>
              </a:rPr>
              <a:t>, 1973, 1974, 1982)</a:t>
            </a:r>
          </a:p>
        </p:txBody>
      </p:sp>
      <p:sp>
        <p:nvSpPr>
          <p:cNvPr id="26627" name="Rectangle 3"/>
          <p:cNvSpPr>
            <a:spLocks noGrp="1" noChangeArrowheads="1"/>
          </p:cNvSpPr>
          <p:nvPr>
            <p:ph type="body" idx="4294967295"/>
          </p:nvPr>
        </p:nvSpPr>
        <p:spPr>
          <a:xfrm>
            <a:off x="150125" y="1223834"/>
            <a:ext cx="8775511" cy="5408979"/>
          </a:xfrm>
          <a:solidFill>
            <a:schemeClr val="bg1"/>
          </a:solidFill>
        </p:spPr>
        <p:txBody>
          <a:bodyPr/>
          <a:lstStyle/>
          <a:p>
            <a:pPr eaLnBrk="1" hangingPunct="1"/>
            <a:r>
              <a:rPr lang="en-GB" altLang="en-US" sz="2800" dirty="0" smtClean="0">
                <a:latin typeface="Calibri" panose="020F0502020204030204" pitchFamily="34" charset="0"/>
              </a:rPr>
              <a:t>‘Rules of thumb’ that simplify and speed decision making processes.</a:t>
            </a:r>
          </a:p>
          <a:p>
            <a:pPr eaLnBrk="1" hangingPunct="1"/>
            <a:r>
              <a:rPr lang="en-GB" altLang="en-US" sz="2400" dirty="0" smtClean="0">
                <a:latin typeface="Calibri" panose="020F0502020204030204" pitchFamily="34" charset="0"/>
              </a:rPr>
              <a:t>“Strategies that ignore part of the information with the goal of making decisions more quickly, frugally, &amp;/or accurately than more complex methods”. </a:t>
            </a:r>
            <a:r>
              <a:rPr lang="en-GB" altLang="en-US" sz="2400" dirty="0" err="1" smtClean="0">
                <a:latin typeface="Calibri" panose="020F0502020204030204" pitchFamily="34" charset="0"/>
              </a:rPr>
              <a:t>Gigerenzer</a:t>
            </a:r>
            <a:r>
              <a:rPr lang="en-GB" altLang="en-US" sz="2400" dirty="0" smtClean="0">
                <a:latin typeface="Calibri" panose="020F0502020204030204" pitchFamily="34" charset="0"/>
              </a:rPr>
              <a:t> &amp; </a:t>
            </a:r>
            <a:r>
              <a:rPr lang="en-GB" altLang="en-US" sz="2400" dirty="0" err="1" smtClean="0">
                <a:latin typeface="Calibri" panose="020F0502020204030204" pitchFamily="34" charset="0"/>
              </a:rPr>
              <a:t>Gaissmaier</a:t>
            </a:r>
            <a:r>
              <a:rPr lang="en-GB" altLang="en-US" sz="2400" dirty="0" smtClean="0">
                <a:latin typeface="Calibri" panose="020F0502020204030204" pitchFamily="34" charset="0"/>
              </a:rPr>
              <a:t>, 2011, P.454. </a:t>
            </a:r>
          </a:p>
          <a:p>
            <a:pPr lvl="1" eaLnBrk="1" hangingPunct="1"/>
            <a:r>
              <a:rPr lang="en-GB" altLang="en-US" sz="2400" dirty="0" smtClean="0">
                <a:latin typeface="Calibri" panose="020F0502020204030204" pitchFamily="34" charset="0"/>
              </a:rPr>
              <a:t>Do not guarantee maximal decision</a:t>
            </a:r>
          </a:p>
          <a:p>
            <a:pPr lvl="1" eaLnBrk="1" hangingPunct="1"/>
            <a:r>
              <a:rPr lang="en-GB" altLang="en-US" sz="2400" dirty="0" smtClean="0">
                <a:latin typeface="Calibri" panose="020F0502020204030204" pitchFamily="34" charset="0"/>
              </a:rPr>
              <a:t>E.g. Old looking pubs will sell better beer inside</a:t>
            </a:r>
          </a:p>
          <a:p>
            <a:pPr eaLnBrk="1" hangingPunct="1"/>
            <a:r>
              <a:rPr lang="en-GB" altLang="en-US" sz="2800" dirty="0" smtClean="0">
                <a:latin typeface="Calibri" panose="020F0502020204030204" pitchFamily="34" charset="0"/>
              </a:rPr>
              <a:t>Heuristics and influences in reasoning researched:</a:t>
            </a:r>
          </a:p>
          <a:p>
            <a:pPr lvl="1" eaLnBrk="1" hangingPunct="1"/>
            <a:r>
              <a:rPr lang="en-GB" altLang="en-US" sz="2400" dirty="0" smtClean="0">
                <a:latin typeface="Calibri" panose="020F0502020204030204" pitchFamily="34" charset="0"/>
              </a:rPr>
              <a:t>Representativeness</a:t>
            </a:r>
          </a:p>
          <a:p>
            <a:pPr lvl="1" eaLnBrk="1" hangingPunct="1"/>
            <a:r>
              <a:rPr lang="en-GB" altLang="en-US" sz="2400" dirty="0" smtClean="0">
                <a:latin typeface="Calibri" panose="020F0502020204030204" pitchFamily="34" charset="0"/>
              </a:rPr>
              <a:t>Availability</a:t>
            </a:r>
          </a:p>
          <a:p>
            <a:pPr lvl="1" eaLnBrk="1" hangingPunct="1"/>
            <a:r>
              <a:rPr lang="en-GB" altLang="en-US" sz="2400" dirty="0" smtClean="0">
                <a:latin typeface="Calibri" panose="020F0502020204030204" pitchFamily="34" charset="0"/>
              </a:rPr>
              <a:t>Anchoring and adjustment</a:t>
            </a:r>
          </a:p>
          <a:p>
            <a:pPr lvl="1" eaLnBrk="1" hangingPunct="1"/>
            <a:r>
              <a:rPr lang="en-GB" altLang="en-US" sz="2400" dirty="0" smtClean="0">
                <a:latin typeface="Calibri" panose="020F0502020204030204" pitchFamily="34" charset="0"/>
              </a:rPr>
              <a:t>Could also be referred to as ‘biases’ in decisions</a:t>
            </a:r>
          </a:p>
        </p:txBody>
      </p:sp>
    </p:spTree>
    <p:extLst>
      <p:ext uri="{BB962C8B-B14F-4D97-AF65-F5344CB8AC3E}">
        <p14:creationId xmlns:p14="http://schemas.microsoft.com/office/powerpoint/2010/main" val="28581799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627">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627">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6627">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662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0" y="0"/>
            <a:ext cx="9144000" cy="792163"/>
          </a:xfrm>
        </p:spPr>
        <p:txBody>
          <a:bodyPr/>
          <a:lstStyle/>
          <a:p>
            <a:pPr eaLnBrk="1" hangingPunct="1"/>
            <a:r>
              <a:rPr lang="en-GB" altLang="en-US" dirty="0" smtClean="0"/>
              <a:t>Representativeness</a:t>
            </a:r>
            <a:endParaRPr lang="en-GB" altLang="en-US" sz="4000" dirty="0" smtClean="0"/>
          </a:p>
        </p:txBody>
      </p:sp>
      <p:sp>
        <p:nvSpPr>
          <p:cNvPr id="30723" name="Rectangle 3"/>
          <p:cNvSpPr>
            <a:spLocks noGrp="1" noChangeArrowheads="1"/>
          </p:cNvSpPr>
          <p:nvPr>
            <p:ph type="body" idx="4294967295"/>
          </p:nvPr>
        </p:nvSpPr>
        <p:spPr>
          <a:xfrm>
            <a:off x="52387" y="813805"/>
            <a:ext cx="8960983" cy="5946223"/>
          </a:xfrm>
          <a:solidFill>
            <a:schemeClr val="bg1"/>
          </a:solidFill>
        </p:spPr>
        <p:txBody>
          <a:bodyPr/>
          <a:lstStyle/>
          <a:p>
            <a:pPr eaLnBrk="1" hangingPunct="1"/>
            <a:r>
              <a:rPr lang="en-US" altLang="en-US" sz="2800" dirty="0">
                <a:latin typeface="Calibri" panose="020F0502020204030204" pitchFamily="34" charset="0"/>
                <a:cs typeface="Calibri" panose="020F0502020204030204" pitchFamily="34" charset="0"/>
              </a:rPr>
              <a:t>Representative heuristic = deciding an </a:t>
            </a:r>
            <a:r>
              <a:rPr lang="en-US" altLang="en-US" sz="2800" dirty="0" smtClean="0">
                <a:latin typeface="Calibri" panose="020F0502020204030204" pitchFamily="34" charset="0"/>
                <a:cs typeface="Calibri" panose="020F0502020204030204" pitchFamily="34" charset="0"/>
              </a:rPr>
              <a:t>object/person </a:t>
            </a:r>
            <a:r>
              <a:rPr lang="en-US" altLang="en-US" sz="2800" dirty="0">
                <a:latin typeface="Calibri" panose="020F0502020204030204" pitchFamily="34" charset="0"/>
                <a:cs typeface="Calibri" panose="020F0502020204030204" pitchFamily="34" charset="0"/>
              </a:rPr>
              <a:t>belongs to a </a:t>
            </a:r>
            <a:r>
              <a:rPr lang="en-US" altLang="en-US" sz="2800" dirty="0" smtClean="0">
                <a:latin typeface="Calibri" panose="020F0502020204030204" pitchFamily="34" charset="0"/>
                <a:cs typeface="Calibri" panose="020F0502020204030204" pitchFamily="34" charset="0"/>
              </a:rPr>
              <a:t>category </a:t>
            </a:r>
            <a:r>
              <a:rPr lang="en-US" altLang="en-US" sz="2800" dirty="0">
                <a:latin typeface="Calibri" panose="020F0502020204030204" pitchFamily="34" charset="0"/>
                <a:cs typeface="Calibri" panose="020F0502020204030204" pitchFamily="34" charset="0"/>
              </a:rPr>
              <a:t>because </a:t>
            </a:r>
            <a:r>
              <a:rPr lang="en-US" altLang="en-US" sz="2800" dirty="0" smtClean="0">
                <a:latin typeface="Calibri" panose="020F0502020204030204" pitchFamily="34" charset="0"/>
                <a:cs typeface="Calibri" panose="020F0502020204030204" pitchFamily="34" charset="0"/>
              </a:rPr>
              <a:t>it/they </a:t>
            </a:r>
            <a:r>
              <a:rPr lang="en-US" altLang="en-US" sz="2800" dirty="0">
                <a:latin typeface="Calibri" panose="020F0502020204030204" pitchFamily="34" charset="0"/>
                <a:cs typeface="Calibri" panose="020F0502020204030204" pitchFamily="34" charset="0"/>
              </a:rPr>
              <a:t>appear typical </a:t>
            </a:r>
            <a:r>
              <a:rPr lang="en-US" altLang="en-US" sz="2800" dirty="0" smtClean="0">
                <a:latin typeface="Calibri" panose="020F0502020204030204" pitchFamily="34" charset="0"/>
                <a:cs typeface="Calibri" panose="020F0502020204030204" pitchFamily="34" charset="0"/>
              </a:rPr>
              <a:t>of it.</a:t>
            </a:r>
            <a:endParaRPr lang="en-US" altLang="en-US" sz="2800" dirty="0">
              <a:latin typeface="Calibri" panose="020F0502020204030204" pitchFamily="34" charset="0"/>
              <a:cs typeface="Calibri" panose="020F0502020204030204" pitchFamily="34" charset="0"/>
            </a:endParaRPr>
          </a:p>
          <a:p>
            <a:pPr eaLnBrk="1" hangingPunct="1"/>
            <a:r>
              <a:rPr lang="en-US" altLang="en-US" sz="2800" dirty="0" err="1">
                <a:latin typeface="Calibri" panose="020F0502020204030204" pitchFamily="34" charset="0"/>
                <a:cs typeface="Calibri" panose="020F0502020204030204" pitchFamily="34" charset="0"/>
              </a:rPr>
              <a:t>Tverky</a:t>
            </a:r>
            <a:r>
              <a:rPr lang="en-US" altLang="en-US" sz="2800" dirty="0">
                <a:latin typeface="Calibri" panose="020F0502020204030204" pitchFamily="34" charset="0"/>
                <a:cs typeface="Calibri" panose="020F0502020204030204" pitchFamily="34" charset="0"/>
              </a:rPr>
              <a:t> </a:t>
            </a:r>
            <a:r>
              <a:rPr lang="en-US" altLang="en-US" sz="2800" dirty="0" smtClean="0">
                <a:latin typeface="Calibri" panose="020F0502020204030204" pitchFamily="34" charset="0"/>
                <a:cs typeface="Calibri" panose="020F0502020204030204" pitchFamily="34" charset="0"/>
              </a:rPr>
              <a:t>&amp; </a:t>
            </a:r>
            <a:r>
              <a:rPr lang="en-US" altLang="en-US" sz="2800" dirty="0" err="1" smtClean="0">
                <a:latin typeface="Calibri" panose="020F0502020204030204" pitchFamily="34" charset="0"/>
                <a:cs typeface="Calibri" panose="020F0502020204030204" pitchFamily="34" charset="0"/>
              </a:rPr>
              <a:t>Kahnman</a:t>
            </a:r>
            <a:r>
              <a:rPr lang="en-US" altLang="en-US" sz="2800" dirty="0" smtClean="0">
                <a:latin typeface="Calibri" panose="020F0502020204030204" pitchFamily="34" charset="0"/>
                <a:cs typeface="Calibri" panose="020F0502020204030204" pitchFamily="34" charset="0"/>
              </a:rPr>
              <a:t>: evidence </a:t>
            </a:r>
            <a:r>
              <a:rPr lang="en-US" altLang="en-US" sz="2800" dirty="0">
                <a:latin typeface="Calibri" panose="020F0502020204030204" pitchFamily="34" charset="0"/>
                <a:cs typeface="Calibri" panose="020F0502020204030204" pitchFamily="34" charset="0"/>
              </a:rPr>
              <a:t>of </a:t>
            </a:r>
            <a:r>
              <a:rPr lang="en-US" altLang="en-US" sz="2800" dirty="0" smtClean="0">
                <a:latin typeface="Calibri" panose="020F0502020204030204" pitchFamily="34" charset="0"/>
                <a:cs typeface="Calibri" panose="020F0502020204030204" pitchFamily="34" charset="0"/>
              </a:rPr>
              <a:t>this through the </a:t>
            </a:r>
            <a:r>
              <a:rPr lang="en-US" altLang="en-US" sz="2800" dirty="0">
                <a:latin typeface="Calibri" panose="020F0502020204030204" pitchFamily="34" charset="0"/>
                <a:cs typeface="Calibri" panose="020F0502020204030204" pitchFamily="34" charset="0"/>
              </a:rPr>
              <a:t>conjunction </a:t>
            </a:r>
            <a:r>
              <a:rPr lang="en-US" altLang="en-US" sz="2800" dirty="0" smtClean="0">
                <a:latin typeface="Calibri" panose="020F0502020204030204" pitchFamily="34" charset="0"/>
                <a:cs typeface="Calibri" panose="020F0502020204030204" pitchFamily="34" charset="0"/>
              </a:rPr>
              <a:t>fallacy: the </a:t>
            </a:r>
            <a:r>
              <a:rPr lang="en-US" altLang="en-US" sz="2800" dirty="0">
                <a:latin typeface="Calibri" panose="020F0502020204030204" pitchFamily="34" charset="0"/>
                <a:cs typeface="Calibri" panose="020F0502020204030204" pitchFamily="34" charset="0"/>
              </a:rPr>
              <a:t>mistaken belief that </a:t>
            </a:r>
            <a:r>
              <a:rPr lang="en-US" altLang="en-US" sz="2800" dirty="0" smtClean="0">
                <a:latin typeface="Calibri" panose="020F0502020204030204" pitchFamily="34" charset="0"/>
                <a:cs typeface="Calibri" panose="020F0502020204030204" pitchFamily="34" charset="0"/>
              </a:rPr>
              <a:t>combination </a:t>
            </a:r>
            <a:r>
              <a:rPr lang="en-US" altLang="en-US" sz="2800" dirty="0">
                <a:latin typeface="Calibri" panose="020F0502020204030204" pitchFamily="34" charset="0"/>
                <a:cs typeface="Calibri" panose="020F0502020204030204" pitchFamily="34" charset="0"/>
              </a:rPr>
              <a:t>of 2 events </a:t>
            </a:r>
            <a:r>
              <a:rPr lang="en-US" altLang="en-US" sz="2800" dirty="0" smtClean="0">
                <a:latin typeface="Calibri" panose="020F0502020204030204" pitchFamily="34" charset="0"/>
                <a:cs typeface="Calibri" panose="020F0502020204030204" pitchFamily="34" charset="0"/>
              </a:rPr>
              <a:t>(A </a:t>
            </a:r>
            <a:r>
              <a:rPr lang="en-US" altLang="en-US" sz="2800" dirty="0">
                <a:latin typeface="Calibri" panose="020F0502020204030204" pitchFamily="34" charset="0"/>
                <a:cs typeface="Calibri" panose="020F0502020204030204" pitchFamily="34" charset="0"/>
              </a:rPr>
              <a:t>&amp; </a:t>
            </a:r>
            <a:r>
              <a:rPr lang="en-US" altLang="en-US" sz="2800" dirty="0" smtClean="0">
                <a:latin typeface="Calibri" panose="020F0502020204030204" pitchFamily="34" charset="0"/>
                <a:cs typeface="Calibri" panose="020F0502020204030204" pitchFamily="34" charset="0"/>
              </a:rPr>
              <a:t>B) more </a:t>
            </a:r>
            <a:r>
              <a:rPr lang="en-US" altLang="en-US" sz="2800" dirty="0">
                <a:latin typeface="Calibri" panose="020F0502020204030204" pitchFamily="34" charset="0"/>
                <a:cs typeface="Calibri" panose="020F0502020204030204" pitchFamily="34" charset="0"/>
              </a:rPr>
              <a:t>likely than one event on its own.</a:t>
            </a:r>
          </a:p>
          <a:p>
            <a:pPr eaLnBrk="1" hangingPunct="1"/>
            <a:endParaRPr lang="en-US" altLang="en-US" sz="2400" dirty="0" smtClean="0">
              <a:latin typeface="Calibri" panose="020F0502020204030204" pitchFamily="34" charset="0"/>
              <a:cs typeface="Calibri" panose="020F0502020204030204" pitchFamily="34" charset="0"/>
            </a:endParaRPr>
          </a:p>
          <a:p>
            <a:pPr eaLnBrk="1" hangingPunct="1"/>
            <a:endParaRPr lang="en-US" altLang="en-US" sz="2400" dirty="0">
              <a:latin typeface="Calibri" panose="020F0502020204030204" pitchFamily="34" charset="0"/>
              <a:cs typeface="Calibri" panose="020F0502020204030204" pitchFamily="34" charset="0"/>
            </a:endParaRPr>
          </a:p>
          <a:p>
            <a:pPr eaLnBrk="1" hangingPunct="1"/>
            <a:endParaRPr lang="en-US" altLang="en-US" sz="2400" dirty="0" smtClean="0">
              <a:latin typeface="Calibri" panose="020F0502020204030204" pitchFamily="34" charset="0"/>
              <a:cs typeface="Calibri" panose="020F0502020204030204" pitchFamily="34" charset="0"/>
            </a:endParaRPr>
          </a:p>
          <a:p>
            <a:pPr eaLnBrk="1" hangingPunct="1"/>
            <a:endParaRPr lang="en-US" altLang="en-US" sz="2400" dirty="0">
              <a:latin typeface="Calibri" panose="020F0502020204030204" pitchFamily="34" charset="0"/>
              <a:cs typeface="Calibri" panose="020F0502020204030204" pitchFamily="34" charset="0"/>
            </a:endParaRPr>
          </a:p>
          <a:p>
            <a:pPr eaLnBrk="1" hangingPunct="1"/>
            <a:r>
              <a:rPr lang="en-US" altLang="en-US" sz="2400" dirty="0" smtClean="0">
                <a:latin typeface="Calibri" panose="020F0502020204030204" pitchFamily="34" charset="0"/>
                <a:cs typeface="Calibri" panose="020F0502020204030204" pitchFamily="34" charset="0"/>
              </a:rPr>
              <a:t>They </a:t>
            </a:r>
            <a:r>
              <a:rPr lang="en-US" altLang="en-US" sz="2400" dirty="0">
                <a:latin typeface="Calibri" panose="020F0502020204030204" pitchFamily="34" charset="0"/>
                <a:cs typeface="Calibri" panose="020F0502020204030204" pitchFamily="34" charset="0"/>
              </a:rPr>
              <a:t>used the following description:</a:t>
            </a:r>
            <a:r>
              <a:rPr lang="en-GB" altLang="en-US" sz="2400" dirty="0" smtClean="0">
                <a:latin typeface="Calibri" panose="020F0502020204030204" pitchFamily="34" charset="0"/>
              </a:rPr>
              <a:t>Linda </a:t>
            </a:r>
            <a:r>
              <a:rPr lang="en-GB" altLang="en-US" sz="2400" dirty="0" smtClean="0">
                <a:latin typeface="Calibri" panose="020F0502020204030204" pitchFamily="34" charset="0"/>
              </a:rPr>
              <a:t>is 31 years old, single, outspoken </a:t>
            </a:r>
            <a:r>
              <a:rPr lang="en-GB" altLang="en-US" sz="2400" dirty="0" smtClean="0">
                <a:latin typeface="Calibri" panose="020F0502020204030204" pitchFamily="34" charset="0"/>
              </a:rPr>
              <a:t>&amp; </a:t>
            </a:r>
            <a:r>
              <a:rPr lang="en-GB" altLang="en-US" sz="2400" dirty="0" smtClean="0">
                <a:latin typeface="Calibri" panose="020F0502020204030204" pitchFamily="34" charset="0"/>
              </a:rPr>
              <a:t>very bright. </a:t>
            </a:r>
            <a:r>
              <a:rPr lang="en-GB" altLang="en-US" sz="2400" dirty="0" smtClean="0">
                <a:latin typeface="Calibri" panose="020F0502020204030204" pitchFamily="34" charset="0"/>
              </a:rPr>
              <a:t>Studied </a:t>
            </a:r>
            <a:r>
              <a:rPr lang="en-GB" altLang="en-US" sz="2400" dirty="0" smtClean="0">
                <a:latin typeface="Calibri" panose="020F0502020204030204" pitchFamily="34" charset="0"/>
              </a:rPr>
              <a:t>philosophy and, as a student, was very concerned with issues of discrimination and social justice, and was a member of </a:t>
            </a:r>
            <a:r>
              <a:rPr lang="en-GB" altLang="en-US" sz="2400" dirty="0" smtClean="0">
                <a:latin typeface="Calibri" panose="020F0502020204030204" pitchFamily="34" charset="0"/>
              </a:rPr>
              <a:t>the Campaign for Nuclear Disarmament. </a:t>
            </a:r>
            <a:endParaRPr lang="en-GB" altLang="en-US" sz="2400" dirty="0" smtClean="0">
              <a:latin typeface="Calibri" panose="020F0502020204030204" pitchFamily="34" charset="0"/>
            </a:endParaRPr>
          </a:p>
          <a:p>
            <a:pPr marL="0" indent="0" eaLnBrk="1" hangingPunct="1">
              <a:lnSpc>
                <a:spcPct val="90000"/>
              </a:lnSpc>
              <a:buNone/>
            </a:pPr>
            <a:endParaRPr lang="en-GB" altLang="en-US" sz="2400" dirty="0" smtClean="0">
              <a:latin typeface="Calibri" panose="020F0502020204030204" pitchFamily="34" charset="0"/>
            </a:endParaRPr>
          </a:p>
        </p:txBody>
      </p:sp>
      <p:sp>
        <p:nvSpPr>
          <p:cNvPr id="30724" name="Text Box 4"/>
          <p:cNvSpPr txBox="1">
            <a:spLocks noChangeArrowheads="1"/>
          </p:cNvSpPr>
          <p:nvPr/>
        </p:nvSpPr>
        <p:spPr bwMode="auto">
          <a:xfrm>
            <a:off x="529750" y="3511614"/>
            <a:ext cx="4901918" cy="830997"/>
          </a:xfrm>
          <a:prstGeom prst="rect">
            <a:avLst/>
          </a:prstGeom>
          <a:solidFill>
            <a:schemeClr val="bg1"/>
          </a:solid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US" altLang="en-US" sz="2400" i="1" dirty="0">
                <a:latin typeface="Calibri" panose="020F0502020204030204" pitchFamily="34" charset="0"/>
              </a:rPr>
              <a:t>c</a:t>
            </a:r>
            <a:r>
              <a:rPr lang="en-US" altLang="en-US" sz="2400" dirty="0">
                <a:latin typeface="Calibri" panose="020F0502020204030204" pitchFamily="34" charset="0"/>
              </a:rPr>
              <a:t> is necessarily a subset of </a:t>
            </a:r>
            <a:r>
              <a:rPr lang="en-US" altLang="en-US" sz="2400" i="1" dirty="0">
                <a:latin typeface="Calibri" panose="020F0502020204030204" pitchFamily="34" charset="0"/>
              </a:rPr>
              <a:t>a and b</a:t>
            </a:r>
            <a:r>
              <a:rPr lang="en-US" altLang="en-US" sz="2400" dirty="0">
                <a:latin typeface="Calibri" panose="020F0502020204030204" pitchFamily="34" charset="0"/>
              </a:rPr>
              <a:t>, thus </a:t>
            </a:r>
            <a:r>
              <a:rPr lang="en-US" altLang="en-US" sz="2400" i="1" dirty="0">
                <a:latin typeface="Calibri" panose="020F0502020204030204" pitchFamily="34" charset="0"/>
              </a:rPr>
              <a:t>c</a:t>
            </a:r>
            <a:r>
              <a:rPr lang="en-US" altLang="en-US" sz="2400" dirty="0">
                <a:latin typeface="Calibri" panose="020F0502020204030204" pitchFamily="34" charset="0"/>
              </a:rPr>
              <a:t> can never be more likely than </a:t>
            </a:r>
            <a:r>
              <a:rPr lang="en-US" altLang="en-US" sz="2400" i="1" dirty="0" smtClean="0">
                <a:latin typeface="Calibri" panose="020F0502020204030204" pitchFamily="34" charset="0"/>
              </a:rPr>
              <a:t>a</a:t>
            </a:r>
            <a:endParaRPr lang="en-US" altLang="en-US" sz="2400" i="1" dirty="0">
              <a:latin typeface="Calibri" panose="020F0502020204030204" pitchFamily="34" charset="0"/>
            </a:endParaRPr>
          </a:p>
        </p:txBody>
      </p:sp>
      <p:sp>
        <p:nvSpPr>
          <p:cNvPr id="30725" name="Oval 5"/>
          <p:cNvSpPr>
            <a:spLocks noChangeArrowheads="1"/>
          </p:cNvSpPr>
          <p:nvPr/>
        </p:nvSpPr>
        <p:spPr bwMode="auto">
          <a:xfrm>
            <a:off x="6679836" y="3158984"/>
            <a:ext cx="1750390" cy="1536259"/>
          </a:xfrm>
          <a:prstGeom prst="ellipse">
            <a:avLst/>
          </a:prstGeom>
          <a:solidFill>
            <a:srgbClr val="CC99FF"/>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GB" altLang="en-US" sz="2400">
              <a:latin typeface="Times New Roman" panose="02020603050405020304" pitchFamily="18" charset="0"/>
            </a:endParaRPr>
          </a:p>
          <a:p>
            <a:pPr algn="ctr" eaLnBrk="1" hangingPunct="1"/>
            <a:r>
              <a:rPr lang="en-GB" altLang="en-US" sz="2400">
                <a:latin typeface="Times New Roman" panose="02020603050405020304" pitchFamily="18" charset="0"/>
              </a:rPr>
              <a:t>a</a:t>
            </a:r>
          </a:p>
          <a:p>
            <a:pPr algn="ctr" eaLnBrk="1" hangingPunct="1"/>
            <a:endParaRPr lang="en-GB" altLang="en-US" sz="2400">
              <a:latin typeface="Times New Roman" panose="02020603050405020304" pitchFamily="18" charset="0"/>
            </a:endParaRPr>
          </a:p>
          <a:p>
            <a:pPr algn="ctr" eaLnBrk="1" hangingPunct="1"/>
            <a:endParaRPr lang="en-GB" altLang="en-US" sz="2400">
              <a:latin typeface="Times New Roman" panose="02020603050405020304" pitchFamily="18" charset="0"/>
            </a:endParaRPr>
          </a:p>
        </p:txBody>
      </p:sp>
      <p:sp>
        <p:nvSpPr>
          <p:cNvPr id="19462" name="Oval 6"/>
          <p:cNvSpPr>
            <a:spLocks noChangeArrowheads="1"/>
          </p:cNvSpPr>
          <p:nvPr/>
        </p:nvSpPr>
        <p:spPr bwMode="auto">
          <a:xfrm>
            <a:off x="5571572" y="3210986"/>
            <a:ext cx="1658906" cy="1343781"/>
          </a:xfrm>
          <a:prstGeom prst="ellipse">
            <a:avLst/>
          </a:prstGeom>
          <a:solidFill>
            <a:srgbClr val="FF99CC"/>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a:latin typeface="Times New Roman" panose="02020603050405020304" pitchFamily="18" charset="0"/>
              </a:rPr>
              <a:t>b</a:t>
            </a:r>
          </a:p>
        </p:txBody>
      </p:sp>
      <p:sp>
        <p:nvSpPr>
          <p:cNvPr id="18439" name="Text Box 7"/>
          <p:cNvSpPr txBox="1">
            <a:spLocks noChangeArrowheads="1"/>
          </p:cNvSpPr>
          <p:nvPr/>
        </p:nvSpPr>
        <p:spPr bwMode="auto">
          <a:xfrm>
            <a:off x="9232900" y="46736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sz="2400">
              <a:latin typeface="Times New Roman" panose="02020603050405020304" pitchFamily="18" charset="0"/>
            </a:endParaRPr>
          </a:p>
        </p:txBody>
      </p:sp>
      <p:sp>
        <p:nvSpPr>
          <p:cNvPr id="19465" name="Oval 9"/>
          <p:cNvSpPr>
            <a:spLocks noChangeArrowheads="1"/>
          </p:cNvSpPr>
          <p:nvPr/>
        </p:nvSpPr>
        <p:spPr bwMode="auto">
          <a:xfrm>
            <a:off x="6775679" y="3439109"/>
            <a:ext cx="555001" cy="887537"/>
          </a:xfrm>
          <a:prstGeom prst="ellipse">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t>c</a:t>
            </a:r>
          </a:p>
        </p:txBody>
      </p:sp>
    </p:spTree>
    <p:extLst>
      <p:ext uri="{BB962C8B-B14F-4D97-AF65-F5344CB8AC3E}">
        <p14:creationId xmlns:p14="http://schemas.microsoft.com/office/powerpoint/2010/main" val="3627044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5" grpId="0" animBg="1"/>
      <p:bldP spid="19462" grpId="0" animBg="1"/>
      <p:bldP spid="19465"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0" y="0"/>
            <a:ext cx="9144000" cy="792163"/>
          </a:xfrm>
        </p:spPr>
        <p:txBody>
          <a:bodyPr/>
          <a:lstStyle/>
          <a:p>
            <a:pPr eaLnBrk="1" hangingPunct="1"/>
            <a:r>
              <a:rPr lang="en-GB" altLang="en-US" dirty="0" smtClean="0"/>
              <a:t>Representativeness</a:t>
            </a:r>
            <a:endParaRPr lang="en-GB" altLang="en-US" sz="4000" dirty="0" smtClean="0"/>
          </a:p>
        </p:txBody>
      </p:sp>
      <p:sp>
        <p:nvSpPr>
          <p:cNvPr id="30723" name="Rectangle 3"/>
          <p:cNvSpPr>
            <a:spLocks noGrp="1" noChangeArrowheads="1"/>
          </p:cNvSpPr>
          <p:nvPr>
            <p:ph type="body" idx="4294967295"/>
          </p:nvPr>
        </p:nvSpPr>
        <p:spPr>
          <a:xfrm>
            <a:off x="91508" y="783392"/>
            <a:ext cx="8960983" cy="5998408"/>
          </a:xfrm>
          <a:solidFill>
            <a:schemeClr val="bg1"/>
          </a:solidFill>
        </p:spPr>
        <p:txBody>
          <a:bodyPr/>
          <a:lstStyle/>
          <a:p>
            <a:pPr eaLnBrk="1" hangingPunct="1">
              <a:lnSpc>
                <a:spcPct val="90000"/>
              </a:lnSpc>
            </a:pPr>
            <a:r>
              <a:rPr lang="en-GB" altLang="en-US" sz="2800" dirty="0" smtClean="0">
                <a:latin typeface="Calibri" panose="020F0502020204030204" pitchFamily="34" charset="0"/>
              </a:rPr>
              <a:t>Which </a:t>
            </a:r>
            <a:r>
              <a:rPr lang="en-GB" altLang="en-US" sz="2800" dirty="0" smtClean="0">
                <a:latin typeface="Calibri" panose="020F0502020204030204" pitchFamily="34" charset="0"/>
              </a:rPr>
              <a:t>of the following categories is Linda more likely to belong to (rank as more likely):</a:t>
            </a:r>
          </a:p>
          <a:p>
            <a:pPr lvl="1" eaLnBrk="1" hangingPunct="1">
              <a:lnSpc>
                <a:spcPct val="90000"/>
              </a:lnSpc>
              <a:buFontTx/>
              <a:buNone/>
            </a:pPr>
            <a:r>
              <a:rPr lang="en-GB" altLang="en-US" sz="2400" dirty="0" smtClean="0">
                <a:latin typeface="Calibri" panose="020F0502020204030204" pitchFamily="34" charset="0"/>
              </a:rPr>
              <a:t>a) Linda is a bank clerk</a:t>
            </a:r>
          </a:p>
          <a:p>
            <a:pPr lvl="1" eaLnBrk="1" hangingPunct="1">
              <a:lnSpc>
                <a:spcPct val="90000"/>
              </a:lnSpc>
              <a:buFontTx/>
              <a:buNone/>
            </a:pPr>
            <a:r>
              <a:rPr lang="en-GB" altLang="en-US" sz="2400" dirty="0" smtClean="0">
                <a:latin typeface="Calibri" panose="020F0502020204030204" pitchFamily="34" charset="0"/>
              </a:rPr>
              <a:t>b) Linda is a feminist</a:t>
            </a:r>
          </a:p>
          <a:p>
            <a:pPr lvl="1" eaLnBrk="1" hangingPunct="1">
              <a:lnSpc>
                <a:spcPct val="90000"/>
              </a:lnSpc>
              <a:buFontTx/>
              <a:buNone/>
            </a:pPr>
            <a:r>
              <a:rPr lang="en-GB" altLang="en-US" sz="2400" dirty="0" smtClean="0">
                <a:latin typeface="Calibri" panose="020F0502020204030204" pitchFamily="34" charset="0"/>
              </a:rPr>
              <a:t>c) Linda is a feminist bank clerk (most rank highest</a:t>
            </a:r>
            <a:r>
              <a:rPr lang="en-GB" altLang="en-US" sz="2400" dirty="0" smtClean="0">
                <a:latin typeface="Calibri" panose="020F0502020204030204" pitchFamily="34" charset="0"/>
              </a:rPr>
              <a:t>)</a:t>
            </a:r>
          </a:p>
          <a:p>
            <a:pPr eaLnBrk="1" hangingPunct="1"/>
            <a:endParaRPr lang="en-GB" altLang="en-US" sz="1050" dirty="0" smtClean="0">
              <a:latin typeface="Calibri" panose="020F0502020204030204" pitchFamily="34" charset="0"/>
            </a:endParaRPr>
          </a:p>
          <a:p>
            <a:pPr eaLnBrk="1" hangingPunct="1">
              <a:spcBef>
                <a:spcPts val="0"/>
              </a:spcBef>
            </a:pPr>
            <a:r>
              <a:rPr lang="en-GB" altLang="en-US" sz="2800" dirty="0" smtClean="0">
                <a:latin typeface="Calibri" panose="020F0502020204030204" pitchFamily="34" charset="0"/>
              </a:rPr>
              <a:t>Representativeness is a form of stereotyping and can lead to misjudgements </a:t>
            </a:r>
          </a:p>
          <a:p>
            <a:pPr lvl="1" eaLnBrk="1" hangingPunct="1">
              <a:spcBef>
                <a:spcPts val="0"/>
              </a:spcBef>
            </a:pPr>
            <a:r>
              <a:rPr lang="en-GB" altLang="en-US" dirty="0" smtClean="0">
                <a:latin typeface="Calibri" panose="020F0502020204030204" pitchFamily="34" charset="0"/>
              </a:rPr>
              <a:t>E.g. a man wearing a suit in a university must be someone senior?</a:t>
            </a:r>
          </a:p>
          <a:p>
            <a:pPr lvl="1" eaLnBrk="1" hangingPunct="1">
              <a:spcBef>
                <a:spcPts val="0"/>
              </a:spcBef>
            </a:pPr>
            <a:r>
              <a:rPr lang="en-GB" altLang="en-US" dirty="0" smtClean="0">
                <a:latin typeface="Calibri" panose="020F0502020204030204" pitchFamily="34" charset="0"/>
              </a:rPr>
              <a:t>Personal </a:t>
            </a:r>
            <a:r>
              <a:rPr lang="en-GB" altLang="en-US" dirty="0">
                <a:latin typeface="Calibri" panose="020F0502020204030204" pitchFamily="34" charset="0"/>
              </a:rPr>
              <a:t>appearance can sway judgements (may be correct/incorrect)</a:t>
            </a:r>
          </a:p>
          <a:p>
            <a:pPr lvl="2" eaLnBrk="1" hangingPunct="1">
              <a:spcBef>
                <a:spcPts val="0"/>
              </a:spcBef>
            </a:pPr>
            <a:r>
              <a:rPr lang="en-GB" altLang="en-US" dirty="0">
                <a:latin typeface="Calibri" panose="020F0502020204030204" pitchFamily="34" charset="0"/>
              </a:rPr>
              <a:t>Consider for example a court case and how the defendant appears, their hobbies, or their accent</a:t>
            </a:r>
          </a:p>
          <a:p>
            <a:pPr lvl="2" eaLnBrk="1" hangingPunct="1">
              <a:spcBef>
                <a:spcPts val="0"/>
              </a:spcBef>
            </a:pPr>
            <a:r>
              <a:rPr lang="en-GB" altLang="en-US" dirty="0" smtClean="0">
                <a:latin typeface="Calibri" panose="020F0502020204030204" pitchFamily="34" charset="0"/>
              </a:rPr>
              <a:t>Or, older pubs sell better beer: not just people are misjudged </a:t>
            </a:r>
          </a:p>
          <a:p>
            <a:pPr lvl="1" eaLnBrk="1" hangingPunct="1">
              <a:lnSpc>
                <a:spcPct val="90000"/>
              </a:lnSpc>
              <a:spcBef>
                <a:spcPts val="0"/>
              </a:spcBef>
              <a:buFontTx/>
              <a:buNone/>
            </a:pPr>
            <a:endParaRPr lang="en-GB" altLang="en-US" sz="2400" dirty="0" smtClean="0">
              <a:latin typeface="Calibri" panose="020F0502020204030204" pitchFamily="34" charset="0"/>
            </a:endParaRPr>
          </a:p>
        </p:txBody>
      </p:sp>
      <p:sp>
        <p:nvSpPr>
          <p:cNvPr id="18439" name="Text Box 7"/>
          <p:cNvSpPr txBox="1">
            <a:spLocks noChangeArrowheads="1"/>
          </p:cNvSpPr>
          <p:nvPr/>
        </p:nvSpPr>
        <p:spPr bwMode="auto">
          <a:xfrm>
            <a:off x="9232900" y="46736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sz="2400">
              <a:latin typeface="Times New Roman" panose="02020603050405020304" pitchFamily="18" charset="0"/>
            </a:endParaRPr>
          </a:p>
        </p:txBody>
      </p:sp>
    </p:spTree>
    <p:extLst>
      <p:ext uri="{BB962C8B-B14F-4D97-AF65-F5344CB8AC3E}">
        <p14:creationId xmlns:p14="http://schemas.microsoft.com/office/powerpoint/2010/main" val="2078122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072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72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072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685800" y="0"/>
            <a:ext cx="7772400" cy="762000"/>
          </a:xfrm>
        </p:spPr>
        <p:txBody>
          <a:bodyPr/>
          <a:lstStyle/>
          <a:p>
            <a:pPr eaLnBrk="1" hangingPunct="1"/>
            <a:r>
              <a:rPr lang="en-GB" altLang="en-US" dirty="0" smtClean="0">
                <a:latin typeface="Calibri" panose="020F0502020204030204" pitchFamily="34" charset="0"/>
              </a:rPr>
              <a:t>Availability</a:t>
            </a:r>
          </a:p>
        </p:txBody>
      </p:sp>
      <p:sp>
        <p:nvSpPr>
          <p:cNvPr id="29699" name="Rectangle 3"/>
          <p:cNvSpPr>
            <a:spLocks noGrp="1" noChangeArrowheads="1"/>
          </p:cNvSpPr>
          <p:nvPr>
            <p:ph type="body" idx="4294967295"/>
          </p:nvPr>
        </p:nvSpPr>
        <p:spPr>
          <a:xfrm>
            <a:off x="150471" y="762001"/>
            <a:ext cx="8873786" cy="5962890"/>
          </a:xfrm>
          <a:solidFill>
            <a:schemeClr val="bg1"/>
          </a:solidFill>
        </p:spPr>
        <p:txBody>
          <a:bodyPr>
            <a:normAutofit fontScale="92500" lnSpcReduction="20000"/>
          </a:bodyPr>
          <a:lstStyle/>
          <a:p>
            <a:pPr marL="0" indent="0" eaLnBrk="1" hangingPunct="1">
              <a:lnSpc>
                <a:spcPct val="90000"/>
              </a:lnSpc>
              <a:buClr>
                <a:schemeClr val="bg1"/>
              </a:buClr>
              <a:buNone/>
              <a:defRPr/>
            </a:pPr>
            <a:r>
              <a:rPr lang="en-GB" sz="2800" dirty="0">
                <a:latin typeface="Calibri" panose="020F0502020204030204" pitchFamily="34" charset="0"/>
                <a:cs typeface="Calibri" panose="020F0502020204030204" pitchFamily="34" charset="0"/>
              </a:rPr>
              <a:t>Availability heuristic refers to the frequencies of events that can be estimated on the basis of how easy or hard it is subjectively to retrieve them from long-term memory.</a:t>
            </a:r>
          </a:p>
          <a:p>
            <a:pPr marL="0" indent="0" eaLnBrk="1" hangingPunct="1">
              <a:lnSpc>
                <a:spcPct val="90000"/>
              </a:lnSpc>
              <a:buClr>
                <a:schemeClr val="bg1"/>
              </a:buClr>
              <a:buNone/>
              <a:defRPr/>
            </a:pPr>
            <a:endParaRPr lang="en-GB" sz="3000" b="1" dirty="0" smtClean="0">
              <a:latin typeface="Calibri" pitchFamily="34" charset="0"/>
            </a:endParaRPr>
          </a:p>
          <a:p>
            <a:pPr marL="0" indent="0" eaLnBrk="1" hangingPunct="1">
              <a:lnSpc>
                <a:spcPct val="90000"/>
              </a:lnSpc>
              <a:buClr>
                <a:schemeClr val="bg1"/>
              </a:buClr>
              <a:buNone/>
              <a:defRPr/>
            </a:pPr>
            <a:r>
              <a:rPr lang="en-GB" sz="3000" b="1" dirty="0" smtClean="0">
                <a:latin typeface="Calibri" pitchFamily="34" charset="0"/>
              </a:rPr>
              <a:t>Which </a:t>
            </a:r>
            <a:r>
              <a:rPr lang="en-GB" sz="3000" b="1" dirty="0" smtClean="0">
                <a:latin typeface="Calibri" pitchFamily="34" charset="0"/>
              </a:rPr>
              <a:t>type of four-letter word is more common?</a:t>
            </a:r>
          </a:p>
          <a:p>
            <a:pPr lvl="1" eaLnBrk="1" hangingPunct="1">
              <a:lnSpc>
                <a:spcPct val="90000"/>
              </a:lnSpc>
              <a:buClr>
                <a:schemeClr val="bg1"/>
              </a:buClr>
              <a:buFontTx/>
              <a:buChar char="•"/>
              <a:defRPr/>
            </a:pPr>
            <a:r>
              <a:rPr lang="en-GB" sz="2600" dirty="0" smtClean="0">
                <a:latin typeface="Calibri" pitchFamily="34" charset="0"/>
              </a:rPr>
              <a:t>Words that begin with an R? </a:t>
            </a:r>
          </a:p>
          <a:p>
            <a:pPr lvl="1" eaLnBrk="1" hangingPunct="1">
              <a:lnSpc>
                <a:spcPct val="90000"/>
              </a:lnSpc>
              <a:buClr>
                <a:schemeClr val="bg1"/>
              </a:buClr>
              <a:buFontTx/>
              <a:buNone/>
              <a:defRPr/>
            </a:pPr>
            <a:r>
              <a:rPr lang="en-GB" sz="2600" dirty="0" smtClean="0">
                <a:latin typeface="Calibri" pitchFamily="34" charset="0"/>
              </a:rPr>
              <a:t>			</a:t>
            </a:r>
            <a:r>
              <a:rPr lang="en-GB" sz="2600" dirty="0" smtClean="0">
                <a:solidFill>
                  <a:schemeClr val="accent2">
                    <a:lumMod val="60000"/>
                    <a:lumOff val="40000"/>
                  </a:schemeClr>
                </a:solidFill>
                <a:latin typeface="Calibri" pitchFamily="34" charset="0"/>
              </a:rPr>
              <a:t>R </a:t>
            </a:r>
            <a:r>
              <a:rPr lang="en-GB" sz="2600" dirty="0" smtClean="0">
                <a:latin typeface="Calibri" pitchFamily="34" charset="0"/>
              </a:rPr>
              <a:t>_ _ _</a:t>
            </a:r>
          </a:p>
          <a:p>
            <a:pPr lvl="1" eaLnBrk="1" hangingPunct="1">
              <a:lnSpc>
                <a:spcPct val="90000"/>
              </a:lnSpc>
              <a:buClr>
                <a:schemeClr val="bg1"/>
              </a:buClr>
              <a:buFontTx/>
              <a:buNone/>
              <a:defRPr/>
            </a:pPr>
            <a:endParaRPr lang="en-GB" sz="2600" dirty="0" smtClean="0">
              <a:latin typeface="Calibri" pitchFamily="34" charset="0"/>
            </a:endParaRPr>
          </a:p>
          <a:p>
            <a:pPr lvl="1" eaLnBrk="1" hangingPunct="1">
              <a:lnSpc>
                <a:spcPct val="90000"/>
              </a:lnSpc>
              <a:buClr>
                <a:schemeClr val="bg1"/>
              </a:buClr>
              <a:buFontTx/>
              <a:buChar char="•"/>
              <a:defRPr/>
            </a:pPr>
            <a:r>
              <a:rPr lang="en-GB" sz="2600" dirty="0" smtClean="0">
                <a:latin typeface="Calibri" pitchFamily="34" charset="0"/>
              </a:rPr>
              <a:t>Words that have R in the third position? </a:t>
            </a:r>
          </a:p>
          <a:p>
            <a:pPr lvl="1" eaLnBrk="1" hangingPunct="1">
              <a:lnSpc>
                <a:spcPct val="90000"/>
              </a:lnSpc>
              <a:buClr>
                <a:schemeClr val="bg1"/>
              </a:buClr>
              <a:buFontTx/>
              <a:buNone/>
              <a:defRPr/>
            </a:pPr>
            <a:r>
              <a:rPr lang="en-GB" sz="2600" dirty="0" smtClean="0">
                <a:latin typeface="Calibri" pitchFamily="34" charset="0"/>
              </a:rPr>
              <a:t>			_ _</a:t>
            </a:r>
            <a:r>
              <a:rPr lang="en-GB" sz="2600" dirty="0" smtClean="0">
                <a:solidFill>
                  <a:srgbClr val="FFFF00"/>
                </a:solidFill>
                <a:latin typeface="Calibri" pitchFamily="34" charset="0"/>
              </a:rPr>
              <a:t> </a:t>
            </a:r>
            <a:r>
              <a:rPr lang="en-GB" sz="2600" dirty="0" smtClean="0">
                <a:solidFill>
                  <a:schemeClr val="accent2">
                    <a:lumMod val="60000"/>
                    <a:lumOff val="40000"/>
                  </a:schemeClr>
                </a:solidFill>
                <a:latin typeface="Calibri" pitchFamily="34" charset="0"/>
              </a:rPr>
              <a:t>R</a:t>
            </a:r>
            <a:r>
              <a:rPr lang="en-GB" sz="2600" dirty="0" smtClean="0">
                <a:solidFill>
                  <a:srgbClr val="FFFF00"/>
                </a:solidFill>
                <a:latin typeface="Calibri" pitchFamily="34" charset="0"/>
              </a:rPr>
              <a:t> </a:t>
            </a:r>
            <a:r>
              <a:rPr lang="en-GB" sz="2600" dirty="0" smtClean="0">
                <a:latin typeface="Calibri" pitchFamily="34" charset="0"/>
              </a:rPr>
              <a:t>_</a:t>
            </a:r>
          </a:p>
          <a:p>
            <a:pPr eaLnBrk="1" hangingPunct="1">
              <a:lnSpc>
                <a:spcPct val="90000"/>
              </a:lnSpc>
              <a:buClr>
                <a:schemeClr val="tx1"/>
              </a:buClr>
              <a:defRPr/>
            </a:pPr>
            <a:endParaRPr lang="en-GB" sz="2400" b="1" dirty="0" smtClean="0">
              <a:latin typeface="Calibri" pitchFamily="34" charset="0"/>
            </a:endParaRPr>
          </a:p>
          <a:p>
            <a:pPr eaLnBrk="1" hangingPunct="1">
              <a:lnSpc>
                <a:spcPct val="90000"/>
              </a:lnSpc>
              <a:defRPr/>
            </a:pPr>
            <a:r>
              <a:rPr lang="en-GB" sz="3000" b="1" dirty="0" smtClean="0">
                <a:latin typeface="Calibri" pitchFamily="34" charset="0"/>
              </a:rPr>
              <a:t>Results</a:t>
            </a:r>
          </a:p>
          <a:p>
            <a:pPr lvl="1" eaLnBrk="1" hangingPunct="1">
              <a:lnSpc>
                <a:spcPct val="90000"/>
              </a:lnSpc>
              <a:defRPr/>
            </a:pPr>
            <a:r>
              <a:rPr lang="en-GB" dirty="0" smtClean="0">
                <a:latin typeface="Calibri" pitchFamily="34" charset="0"/>
              </a:rPr>
              <a:t>69% of subjects believed that there are more R _ _ _ words</a:t>
            </a:r>
          </a:p>
          <a:p>
            <a:pPr eaLnBrk="1" hangingPunct="1">
              <a:lnSpc>
                <a:spcPct val="90000"/>
              </a:lnSpc>
              <a:buClr>
                <a:schemeClr val="bg1"/>
              </a:buClr>
              <a:defRPr/>
            </a:pPr>
            <a:r>
              <a:rPr lang="en-GB" sz="3300" b="1" dirty="0" smtClean="0">
                <a:latin typeface="Calibri" pitchFamily="34" charset="0"/>
              </a:rPr>
              <a:t>Correct answer:</a:t>
            </a:r>
          </a:p>
          <a:p>
            <a:pPr lvl="1" eaLnBrk="1" hangingPunct="1">
              <a:lnSpc>
                <a:spcPct val="90000"/>
              </a:lnSpc>
              <a:buClr>
                <a:schemeClr val="bg1"/>
              </a:buClr>
              <a:buFontTx/>
              <a:buNone/>
              <a:defRPr/>
            </a:pPr>
            <a:r>
              <a:rPr lang="en-GB" sz="2600" dirty="0" smtClean="0">
                <a:latin typeface="Calibri" pitchFamily="34" charset="0"/>
              </a:rPr>
              <a:t>_ _ R _ words are more common than R _ _ _ words</a:t>
            </a:r>
          </a:p>
          <a:p>
            <a:pPr lvl="1" eaLnBrk="1" hangingPunct="1">
              <a:lnSpc>
                <a:spcPct val="90000"/>
              </a:lnSpc>
              <a:buClr>
                <a:schemeClr val="bg1"/>
              </a:buClr>
              <a:buFontTx/>
              <a:buNone/>
              <a:defRPr/>
            </a:pPr>
            <a:endParaRPr lang="en-GB" sz="2000" dirty="0" smtClean="0">
              <a:latin typeface="Calibri" pitchFamily="34" charset="0"/>
            </a:endParaRPr>
          </a:p>
          <a:p>
            <a:pPr lvl="1" eaLnBrk="1" hangingPunct="1">
              <a:lnSpc>
                <a:spcPct val="90000"/>
              </a:lnSpc>
              <a:buClr>
                <a:schemeClr val="bg1"/>
              </a:buClr>
              <a:buFontTx/>
              <a:buNone/>
              <a:defRPr/>
            </a:pPr>
            <a:r>
              <a:rPr lang="en-GB" sz="3000" dirty="0" smtClean="0">
                <a:latin typeface="Calibri" pitchFamily="34" charset="0"/>
              </a:rPr>
              <a:t>How do we explain this bias?</a:t>
            </a:r>
          </a:p>
          <a:p>
            <a:pPr lvl="1" eaLnBrk="1" hangingPunct="1">
              <a:lnSpc>
                <a:spcPct val="90000"/>
              </a:lnSpc>
              <a:buClr>
                <a:schemeClr val="bg1"/>
              </a:buClr>
              <a:buFontTx/>
              <a:buNone/>
              <a:defRPr/>
            </a:pPr>
            <a:endParaRPr lang="en-GB" sz="2000" dirty="0" smtClean="0">
              <a:latin typeface="Calibri" pitchFamily="34" charset="0"/>
            </a:endParaRPr>
          </a:p>
          <a:p>
            <a:pPr lvl="1" eaLnBrk="1" hangingPunct="1">
              <a:lnSpc>
                <a:spcPct val="90000"/>
              </a:lnSpc>
              <a:defRPr/>
            </a:pPr>
            <a:endParaRPr lang="en-GB" sz="2000" dirty="0" smtClean="0"/>
          </a:p>
        </p:txBody>
      </p:sp>
    </p:spTree>
    <p:extLst>
      <p:ext uri="{BB962C8B-B14F-4D97-AF65-F5344CB8AC3E}">
        <p14:creationId xmlns:p14="http://schemas.microsoft.com/office/powerpoint/2010/main" val="6288569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9699">
                                            <p:txEl>
                                              <p:pRg st="3" end="3"/>
                                            </p:txEl>
                                          </p:spTgt>
                                        </p:tgtEl>
                                        <p:attrNameLst>
                                          <p:attrName>style.visibility</p:attrName>
                                        </p:attrNameLst>
                                      </p:cBhvr>
                                      <p:to>
                                        <p:strVal val="visible"/>
                                      </p:to>
                                    </p:set>
                                    <p:animEffect transition="in" filter="blinds(horizontal)">
                                      <p:cBhvr>
                                        <p:cTn id="7" dur="500"/>
                                        <p:tgtEl>
                                          <p:spTgt spid="29699">
                                            <p:txEl>
                                              <p:pRg st="3" end="3"/>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9699">
                                            <p:txEl>
                                              <p:pRg st="4" end="4"/>
                                            </p:txEl>
                                          </p:spTgt>
                                        </p:tgtEl>
                                        <p:attrNameLst>
                                          <p:attrName>style.visibility</p:attrName>
                                        </p:attrNameLst>
                                      </p:cBhvr>
                                      <p:to>
                                        <p:strVal val="visible"/>
                                      </p:to>
                                    </p:set>
                                    <p:animEffect transition="in" filter="blinds(horizontal)">
                                      <p:cBhvr>
                                        <p:cTn id="10" dur="500"/>
                                        <p:tgtEl>
                                          <p:spTgt spid="29699">
                                            <p:txEl>
                                              <p:pRg st="4" end="4"/>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3" presetClass="entr" presetSubtype="10" fill="hold" nodeType="clickEffect">
                                  <p:stCondLst>
                                    <p:cond delay="0"/>
                                  </p:stCondLst>
                                  <p:childTnLst>
                                    <p:set>
                                      <p:cBhvr>
                                        <p:cTn id="14" dur="1" fill="hold">
                                          <p:stCondLst>
                                            <p:cond delay="0"/>
                                          </p:stCondLst>
                                        </p:cTn>
                                        <p:tgtEl>
                                          <p:spTgt spid="29699">
                                            <p:txEl>
                                              <p:pRg st="6" end="6"/>
                                            </p:txEl>
                                          </p:spTgt>
                                        </p:tgtEl>
                                        <p:attrNameLst>
                                          <p:attrName>style.visibility</p:attrName>
                                        </p:attrNameLst>
                                      </p:cBhvr>
                                      <p:to>
                                        <p:strVal val="visible"/>
                                      </p:to>
                                    </p:set>
                                    <p:animEffect transition="in" filter="blinds(horizontal)">
                                      <p:cBhvr>
                                        <p:cTn id="15" dur="500"/>
                                        <p:tgtEl>
                                          <p:spTgt spid="29699">
                                            <p:txEl>
                                              <p:pRg st="6" end="6"/>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9699">
                                            <p:txEl>
                                              <p:pRg st="7" end="7"/>
                                            </p:txEl>
                                          </p:spTgt>
                                        </p:tgtEl>
                                        <p:attrNameLst>
                                          <p:attrName>style.visibility</p:attrName>
                                        </p:attrNameLst>
                                      </p:cBhvr>
                                      <p:to>
                                        <p:strVal val="visible"/>
                                      </p:to>
                                    </p:set>
                                    <p:animEffect transition="in" filter="blinds(horizontal)">
                                      <p:cBhvr>
                                        <p:cTn id="18" dur="500"/>
                                        <p:tgtEl>
                                          <p:spTgt spid="29699">
                                            <p:txEl>
                                              <p:pRg st="7" end="7"/>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699">
                                            <p:txEl>
                                              <p:pRg st="10" end="10"/>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29699">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9699">
                                            <p:txEl>
                                              <p:pRg st="12" end="12"/>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9699">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685800" y="0"/>
            <a:ext cx="7772400" cy="1143000"/>
          </a:xfrm>
        </p:spPr>
        <p:txBody>
          <a:bodyPr/>
          <a:lstStyle/>
          <a:p>
            <a:pPr eaLnBrk="1" hangingPunct="1"/>
            <a:r>
              <a:rPr lang="en-GB" altLang="en-US" dirty="0" smtClean="0">
                <a:latin typeface="Calibri" panose="020F0502020204030204" pitchFamily="34" charset="0"/>
              </a:rPr>
              <a:t>Availability</a:t>
            </a:r>
          </a:p>
        </p:txBody>
      </p:sp>
      <p:sp>
        <p:nvSpPr>
          <p:cNvPr id="32771" name="Rectangle 3"/>
          <p:cNvSpPr>
            <a:spLocks noGrp="1" noChangeArrowheads="1"/>
          </p:cNvSpPr>
          <p:nvPr>
            <p:ph type="body" idx="4294967295"/>
          </p:nvPr>
        </p:nvSpPr>
        <p:spPr>
          <a:xfrm>
            <a:off x="199664" y="985776"/>
            <a:ext cx="8805440" cy="5692815"/>
          </a:xfrm>
          <a:solidFill>
            <a:schemeClr val="bg1"/>
          </a:solidFill>
        </p:spPr>
        <p:txBody>
          <a:bodyPr/>
          <a:lstStyle/>
          <a:p>
            <a:pPr marL="0" indent="0" eaLnBrk="1" hangingPunct="1">
              <a:lnSpc>
                <a:spcPct val="90000"/>
              </a:lnSpc>
              <a:buClr>
                <a:schemeClr val="bg1"/>
              </a:buClr>
              <a:buNone/>
            </a:pPr>
            <a:r>
              <a:rPr lang="en-GB" altLang="en-US" sz="2800" b="1" dirty="0" smtClean="0">
                <a:latin typeface="Calibri" panose="020F0502020204030204" pitchFamily="34" charset="0"/>
              </a:rPr>
              <a:t>Availability to memory</a:t>
            </a:r>
          </a:p>
          <a:p>
            <a:pPr eaLnBrk="1" hangingPunct="1">
              <a:lnSpc>
                <a:spcPct val="90000"/>
              </a:lnSpc>
              <a:buClr>
                <a:schemeClr val="bg1"/>
              </a:buClr>
            </a:pPr>
            <a:r>
              <a:rPr lang="en-GB" altLang="en-US" sz="2400" dirty="0" smtClean="0">
                <a:latin typeface="Calibri" panose="020F0502020204030204" pitchFamily="34" charset="0"/>
              </a:rPr>
              <a:t>It is easier to generate R _ _ _ words than   _ _ R _ words from memory </a:t>
            </a:r>
          </a:p>
          <a:p>
            <a:pPr eaLnBrk="1" hangingPunct="1">
              <a:lnSpc>
                <a:spcPct val="90000"/>
              </a:lnSpc>
              <a:buFontTx/>
              <a:buNone/>
            </a:pPr>
            <a:endParaRPr lang="en-GB" altLang="en-US" sz="2400" dirty="0" smtClean="0">
              <a:latin typeface="Calibri" panose="020F0502020204030204" pitchFamily="34" charset="0"/>
            </a:endParaRPr>
          </a:p>
          <a:p>
            <a:pPr eaLnBrk="1" hangingPunct="1">
              <a:lnSpc>
                <a:spcPct val="90000"/>
              </a:lnSpc>
            </a:pPr>
            <a:r>
              <a:rPr lang="en-GB" altLang="en-US" sz="2800" dirty="0" smtClean="0">
                <a:latin typeface="Calibri" panose="020F0502020204030204" pitchFamily="34" charset="0"/>
              </a:rPr>
              <a:t>Estimate likelihood based on memory retrieval</a:t>
            </a:r>
          </a:p>
          <a:p>
            <a:pPr lvl="1" eaLnBrk="1" hangingPunct="1">
              <a:lnSpc>
                <a:spcPct val="90000"/>
              </a:lnSpc>
            </a:pPr>
            <a:r>
              <a:rPr lang="en-GB" altLang="en-US" sz="2400" dirty="0" smtClean="0">
                <a:latin typeface="Calibri" panose="020F0502020204030204" pitchFamily="34" charset="0"/>
              </a:rPr>
              <a:t>the easier it is to retrieve instances of something, the higher its estimated likelihood or frequency</a:t>
            </a:r>
          </a:p>
          <a:p>
            <a:pPr eaLnBrk="1" hangingPunct="1">
              <a:lnSpc>
                <a:spcPct val="90000"/>
              </a:lnSpc>
            </a:pPr>
            <a:r>
              <a:rPr lang="en-GB" altLang="en-US" sz="2800" dirty="0" smtClean="0">
                <a:latin typeface="Calibri" panose="020F0502020204030204" pitchFamily="34" charset="0"/>
              </a:rPr>
              <a:t>Linked to ‘recognition bias’ </a:t>
            </a:r>
            <a:r>
              <a:rPr lang="en-GB" altLang="en-US" sz="2400" dirty="0" smtClean="0">
                <a:latin typeface="Calibri" panose="020F0502020204030204" pitchFamily="34" charset="0"/>
              </a:rPr>
              <a:t>(Goldstein &amp; </a:t>
            </a:r>
            <a:r>
              <a:rPr lang="en-GB" altLang="en-US" sz="2400" dirty="0" err="1" smtClean="0">
                <a:latin typeface="Calibri" panose="020F0502020204030204" pitchFamily="34" charset="0"/>
              </a:rPr>
              <a:t>Gigerenzer</a:t>
            </a:r>
            <a:r>
              <a:rPr lang="en-GB" altLang="en-US" sz="2400" dirty="0" smtClean="0">
                <a:latin typeface="Calibri" panose="020F0502020204030204" pitchFamily="34" charset="0"/>
              </a:rPr>
              <a:t>, 2002)</a:t>
            </a:r>
          </a:p>
          <a:p>
            <a:pPr lvl="1" eaLnBrk="1" hangingPunct="1">
              <a:lnSpc>
                <a:spcPct val="90000"/>
              </a:lnSpc>
            </a:pPr>
            <a:r>
              <a:rPr lang="en-GB" altLang="en-US" sz="2400" dirty="0" smtClean="0">
                <a:latin typeface="Calibri" panose="020F0502020204030204" pitchFamily="34" charset="0"/>
              </a:rPr>
              <a:t>Place higher </a:t>
            </a:r>
            <a:r>
              <a:rPr lang="en-GB" altLang="en-US" sz="2400" b="1" dirty="0" smtClean="0">
                <a:solidFill>
                  <a:schemeClr val="accent2">
                    <a:lumMod val="60000"/>
                    <a:lumOff val="40000"/>
                  </a:schemeClr>
                </a:solidFill>
                <a:latin typeface="Calibri" panose="020F0502020204030204" pitchFamily="34" charset="0"/>
              </a:rPr>
              <a:t>value</a:t>
            </a:r>
            <a:r>
              <a:rPr lang="en-GB" altLang="en-US" sz="2400" dirty="0" smtClean="0">
                <a:latin typeface="Calibri" panose="020F0502020204030204" pitchFamily="34" charset="0"/>
              </a:rPr>
              <a:t> on which can be recognised from memory</a:t>
            </a:r>
          </a:p>
          <a:p>
            <a:pPr lvl="1" eaLnBrk="1" hangingPunct="1">
              <a:lnSpc>
                <a:spcPct val="90000"/>
              </a:lnSpc>
            </a:pPr>
            <a:r>
              <a:rPr lang="en-GB" altLang="en-US" sz="2400" dirty="0" smtClean="0">
                <a:latin typeface="Calibri" panose="020F0502020204030204" pitchFamily="34" charset="0"/>
              </a:rPr>
              <a:t>E.g. A person who does not follow football asked who is likely to be better team?</a:t>
            </a:r>
          </a:p>
          <a:p>
            <a:pPr lvl="2" eaLnBrk="1" hangingPunct="1">
              <a:lnSpc>
                <a:spcPct val="90000"/>
              </a:lnSpc>
            </a:pPr>
            <a:r>
              <a:rPr lang="en-GB" altLang="en-US" dirty="0" smtClean="0">
                <a:latin typeface="Calibri" panose="020F0502020204030204" pitchFamily="34" charset="0"/>
              </a:rPr>
              <a:t>Manchester United or Borussia Dortmund</a:t>
            </a:r>
          </a:p>
          <a:p>
            <a:pPr lvl="2" eaLnBrk="1" hangingPunct="1">
              <a:lnSpc>
                <a:spcPct val="90000"/>
              </a:lnSpc>
            </a:pPr>
            <a:r>
              <a:rPr lang="en-GB" altLang="en-US" dirty="0" smtClean="0">
                <a:latin typeface="Calibri" panose="020F0502020204030204" pitchFamily="34" charset="0"/>
              </a:rPr>
              <a:t>More likely recognise </a:t>
            </a:r>
            <a:r>
              <a:rPr lang="en-GB" altLang="en-US" dirty="0" smtClean="0">
                <a:solidFill>
                  <a:schemeClr val="accent2">
                    <a:lumMod val="60000"/>
                    <a:lumOff val="40000"/>
                  </a:schemeClr>
                </a:solidFill>
                <a:latin typeface="Calibri" panose="020F0502020204030204" pitchFamily="34" charset="0"/>
              </a:rPr>
              <a:t>Manchester United</a:t>
            </a:r>
          </a:p>
        </p:txBody>
      </p:sp>
    </p:spTree>
    <p:extLst>
      <p:ext uri="{BB962C8B-B14F-4D97-AF65-F5344CB8AC3E}">
        <p14:creationId xmlns:p14="http://schemas.microsoft.com/office/powerpoint/2010/main" val="25261448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2771">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771">
                                            <p:txEl>
                                              <p:pRg st="7" end="7"/>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2771">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27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0"/>
            <a:ext cx="7772400" cy="751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dirty="0" smtClean="0">
                <a:latin typeface="Calibri" panose="020F0502020204030204" pitchFamily="34" charset="0"/>
              </a:rPr>
              <a:t>Availability - Evaluation</a:t>
            </a:r>
            <a:endParaRPr lang="en-GB" altLang="en-US" kern="0" dirty="0" smtClean="0">
              <a:latin typeface="Calibri" panose="020F0502020204030204" pitchFamily="34" charset="0"/>
            </a:endParaRPr>
          </a:p>
        </p:txBody>
      </p:sp>
      <p:sp>
        <p:nvSpPr>
          <p:cNvPr id="3" name="Rectangle 2"/>
          <p:cNvSpPr/>
          <p:nvPr/>
        </p:nvSpPr>
        <p:spPr>
          <a:xfrm>
            <a:off x="119742" y="751114"/>
            <a:ext cx="8904515" cy="6093976"/>
          </a:xfrm>
          <a:prstGeom prst="rect">
            <a:avLst/>
          </a:prstGeom>
          <a:solidFill>
            <a:schemeClr val="bg1"/>
          </a:solidFill>
        </p:spPr>
        <p:txBody>
          <a:bodyPr wrap="square">
            <a:spAutoFit/>
          </a:bodyPr>
          <a:lstStyle/>
          <a:p>
            <a:pPr marL="342900" indent="-342900">
              <a:buFont typeface="Arial" panose="020B0604020202020204" pitchFamily="34" charset="0"/>
              <a:buChar char="•"/>
            </a:pPr>
            <a:r>
              <a:rPr lang="en-GB" sz="3000" dirty="0" smtClean="0">
                <a:latin typeface="Calibri" panose="020F0502020204030204" pitchFamily="34" charset="0"/>
                <a:cs typeface="Calibri" panose="020F0502020204030204" pitchFamily="34" charset="0"/>
              </a:rPr>
              <a:t>Oppenheimer </a:t>
            </a:r>
            <a:r>
              <a:rPr lang="en-GB" sz="3000" dirty="0">
                <a:latin typeface="Calibri" panose="020F0502020204030204" pitchFamily="34" charset="0"/>
                <a:cs typeface="Calibri" panose="020F0502020204030204" pitchFamily="34" charset="0"/>
              </a:rPr>
              <a:t>(2004</a:t>
            </a:r>
            <a:r>
              <a:rPr lang="en-GB" sz="3000" dirty="0" smtClean="0">
                <a:latin typeface="Calibri" panose="020F0502020204030204" pitchFamily="34" charset="0"/>
                <a:cs typeface="Calibri" panose="020F0502020204030204" pitchFamily="34" charset="0"/>
              </a:rPr>
              <a:t>): </a:t>
            </a:r>
            <a:r>
              <a:rPr lang="en-GB" sz="3000" dirty="0">
                <a:latin typeface="Calibri" panose="020F0502020204030204" pitchFamily="34" charset="0"/>
                <a:cs typeface="Calibri" panose="020F0502020204030204" pitchFamily="34" charset="0"/>
              </a:rPr>
              <a:t>we do not always use the availability heuristic. </a:t>
            </a:r>
            <a:endParaRPr lang="en-GB" sz="3000" dirty="0" smtClean="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3000" dirty="0" smtClean="0">
                <a:latin typeface="Calibri" panose="020F0502020204030204" pitchFamily="34" charset="0"/>
                <a:cs typeface="Calibri" panose="020F0502020204030204" pitchFamily="34" charset="0"/>
              </a:rPr>
              <a:t>Much </a:t>
            </a:r>
            <a:r>
              <a:rPr lang="en-GB" sz="3000" dirty="0">
                <a:latin typeface="Calibri" panose="020F0502020204030204" pitchFamily="34" charset="0"/>
                <a:cs typeface="Calibri" panose="020F0502020204030204" pitchFamily="34" charset="0"/>
              </a:rPr>
              <a:t>of the work on heuristics has been limited despite the experimental evidence for error-prone heuristic use. </a:t>
            </a:r>
            <a:endParaRPr lang="en-GB" sz="3000" dirty="0" smtClean="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3000" dirty="0" err="1" smtClean="0">
                <a:latin typeface="Calibri" panose="020F0502020204030204" pitchFamily="34" charset="0"/>
                <a:cs typeface="Calibri" panose="020F0502020204030204" pitchFamily="34" charset="0"/>
              </a:rPr>
              <a:t>Tversky</a:t>
            </a:r>
            <a:r>
              <a:rPr lang="en-GB" sz="3000" dirty="0" smtClean="0">
                <a:latin typeface="Calibri" panose="020F0502020204030204" pitchFamily="34" charset="0"/>
                <a:cs typeface="Calibri" panose="020F0502020204030204" pitchFamily="34" charset="0"/>
              </a:rPr>
              <a:t> &amp; </a:t>
            </a:r>
            <a:r>
              <a:rPr lang="en-GB" sz="3000" dirty="0" err="1">
                <a:latin typeface="Calibri" panose="020F0502020204030204" pitchFamily="34" charset="0"/>
                <a:cs typeface="Calibri" panose="020F0502020204030204" pitchFamily="34" charset="0"/>
              </a:rPr>
              <a:t>Kahneman’s</a:t>
            </a:r>
            <a:r>
              <a:rPr lang="en-GB" sz="3000" dirty="0">
                <a:latin typeface="Calibri" panose="020F0502020204030204" pitchFamily="34" charset="0"/>
                <a:cs typeface="Calibri" panose="020F0502020204030204" pitchFamily="34" charset="0"/>
              </a:rPr>
              <a:t> (1974) one-word definitions are vague </a:t>
            </a:r>
            <a:r>
              <a:rPr lang="en-GB" sz="3000" dirty="0" smtClean="0">
                <a:latin typeface="Calibri" panose="020F0502020204030204" pitchFamily="34" charset="0"/>
                <a:cs typeface="Calibri" panose="020F0502020204030204" pitchFamily="34" charset="0"/>
              </a:rPr>
              <a:t>&amp; fail </a:t>
            </a:r>
            <a:r>
              <a:rPr lang="en-GB" sz="3000" dirty="0">
                <a:latin typeface="Calibri" panose="020F0502020204030204" pitchFamily="34" charset="0"/>
                <a:cs typeface="Calibri" panose="020F0502020204030204" pitchFamily="34" charset="0"/>
              </a:rPr>
              <a:t>to make testable predictions. </a:t>
            </a:r>
            <a:endParaRPr lang="en-GB" sz="3000" dirty="0" smtClean="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3000" dirty="0" smtClean="0">
                <a:latin typeface="Calibri" panose="020F0502020204030204" pitchFamily="34" charset="0"/>
                <a:cs typeface="Calibri" panose="020F0502020204030204" pitchFamily="34" charset="0"/>
              </a:rPr>
              <a:t>There </a:t>
            </a:r>
            <a:r>
              <a:rPr lang="en-GB" sz="3000" dirty="0">
                <a:latin typeface="Calibri" panose="020F0502020204030204" pitchFamily="34" charset="0"/>
                <a:cs typeface="Calibri" panose="020F0502020204030204" pitchFamily="34" charset="0"/>
              </a:rPr>
              <a:t>has been limited theorising in this field (Fiedler </a:t>
            </a:r>
            <a:r>
              <a:rPr lang="en-GB" sz="3000" dirty="0" smtClean="0">
                <a:latin typeface="Calibri" panose="020F0502020204030204" pitchFamily="34" charset="0"/>
                <a:cs typeface="Calibri" panose="020F0502020204030204" pitchFamily="34" charset="0"/>
              </a:rPr>
              <a:t>&amp; </a:t>
            </a:r>
            <a:r>
              <a:rPr lang="en-GB" sz="3000" dirty="0">
                <a:latin typeface="Calibri" panose="020F0502020204030204" pitchFamily="34" charset="0"/>
                <a:cs typeface="Calibri" panose="020F0502020204030204" pitchFamily="34" charset="0"/>
              </a:rPr>
              <a:t>von </a:t>
            </a:r>
            <a:r>
              <a:rPr lang="en-GB" sz="3000" dirty="0" err="1">
                <a:latin typeface="Calibri" panose="020F0502020204030204" pitchFamily="34" charset="0"/>
                <a:cs typeface="Calibri" panose="020F0502020204030204" pitchFamily="34" charset="0"/>
              </a:rPr>
              <a:t>Sydow</a:t>
            </a:r>
            <a:r>
              <a:rPr lang="en-GB" sz="3000" dirty="0">
                <a:latin typeface="Calibri" panose="020F0502020204030204" pitchFamily="34" charset="0"/>
                <a:cs typeface="Calibri" panose="020F0502020204030204" pitchFamily="34" charset="0"/>
              </a:rPr>
              <a:t>, 2015). </a:t>
            </a:r>
            <a:endParaRPr lang="en-GB" sz="3000" dirty="0" smtClean="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3000" dirty="0" smtClean="0">
                <a:latin typeface="Calibri" panose="020F0502020204030204" pitchFamily="34" charset="0"/>
                <a:cs typeface="Calibri" panose="020F0502020204030204" pitchFamily="34" charset="0"/>
              </a:rPr>
              <a:t>Error-prone </a:t>
            </a:r>
            <a:r>
              <a:rPr lang="en-GB" sz="3000" dirty="0">
                <a:latin typeface="Calibri" panose="020F0502020204030204" pitchFamily="34" charset="0"/>
                <a:cs typeface="Calibri" panose="020F0502020204030204" pitchFamily="34" charset="0"/>
              </a:rPr>
              <a:t>judgements may be based on availability of information rather than incorrect heuristic use. </a:t>
            </a:r>
            <a:endParaRPr lang="en-GB" sz="3000" dirty="0" smtClean="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3000" dirty="0" smtClean="0">
                <a:latin typeface="Calibri" panose="020F0502020204030204" pitchFamily="34" charset="0"/>
                <a:cs typeface="Calibri" panose="020F0502020204030204" pitchFamily="34" charset="0"/>
              </a:rPr>
              <a:t>Finally</a:t>
            </a:r>
            <a:r>
              <a:rPr lang="en-GB" sz="3000" dirty="0">
                <a:latin typeface="Calibri" panose="020F0502020204030204" pitchFamily="34" charset="0"/>
                <a:cs typeface="Calibri" panose="020F0502020204030204" pitchFamily="34" charset="0"/>
              </a:rPr>
              <a:t>, much of the research severely lacks ecological validity. </a:t>
            </a:r>
            <a:endParaRPr lang="en-GB" sz="3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5413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737886" y="0"/>
            <a:ext cx="7772400" cy="873457"/>
          </a:xfrm>
        </p:spPr>
        <p:txBody>
          <a:bodyPr/>
          <a:lstStyle/>
          <a:p>
            <a:pPr eaLnBrk="1" hangingPunct="1"/>
            <a:r>
              <a:rPr lang="en-GB" altLang="en-US" dirty="0" smtClean="0">
                <a:latin typeface="Calibri" panose="020F0502020204030204" pitchFamily="34" charset="0"/>
              </a:rPr>
              <a:t>Judgement Theories</a:t>
            </a:r>
          </a:p>
        </p:txBody>
      </p:sp>
      <p:sp>
        <p:nvSpPr>
          <p:cNvPr id="4" name="Rectangle 3"/>
          <p:cNvSpPr txBox="1">
            <a:spLocks noChangeArrowheads="1"/>
          </p:cNvSpPr>
          <p:nvPr/>
        </p:nvSpPr>
        <p:spPr bwMode="auto">
          <a:xfrm>
            <a:off x="0" y="873457"/>
            <a:ext cx="9144000" cy="585143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eaLnBrk="1" hangingPunct="1">
              <a:lnSpc>
                <a:spcPct val="90000"/>
              </a:lnSpc>
            </a:pPr>
            <a:r>
              <a:rPr lang="en-GB" altLang="en-US" kern="0" dirty="0" smtClean="0">
                <a:latin typeface="Calibri" panose="020F0502020204030204" pitchFamily="34" charset="0"/>
              </a:rPr>
              <a:t>Support Theory: </a:t>
            </a:r>
            <a:r>
              <a:rPr lang="en-GB" dirty="0" err="1">
                <a:latin typeface="Calibri" panose="020F0502020204030204" pitchFamily="34" charset="0"/>
              </a:rPr>
              <a:t>Tversky</a:t>
            </a:r>
            <a:r>
              <a:rPr lang="en-GB" dirty="0">
                <a:latin typeface="Calibri" panose="020F0502020204030204" pitchFamily="34" charset="0"/>
              </a:rPr>
              <a:t> and Koehler (1994) </a:t>
            </a:r>
            <a:endParaRPr lang="en-GB" dirty="0" smtClean="0">
              <a:latin typeface="Calibri" panose="020F0502020204030204" pitchFamily="34" charset="0"/>
            </a:endParaRPr>
          </a:p>
          <a:p>
            <a:pPr lvl="1" eaLnBrk="1" hangingPunct="1">
              <a:lnSpc>
                <a:spcPct val="90000"/>
              </a:lnSpc>
            </a:pPr>
            <a:r>
              <a:rPr lang="en-GB" dirty="0">
                <a:latin typeface="Calibri" panose="020F0502020204030204" pitchFamily="34" charset="0"/>
              </a:rPr>
              <a:t>based in part on the availability heuristic </a:t>
            </a:r>
            <a:endParaRPr lang="en-GB" dirty="0" smtClean="0">
              <a:latin typeface="Calibri" panose="020F0502020204030204" pitchFamily="34" charset="0"/>
            </a:endParaRPr>
          </a:p>
          <a:p>
            <a:pPr lvl="1" eaLnBrk="1" hangingPunct="1">
              <a:lnSpc>
                <a:spcPct val="90000"/>
              </a:lnSpc>
            </a:pPr>
            <a:r>
              <a:rPr lang="en-GB" dirty="0" smtClean="0">
                <a:latin typeface="Calibri" panose="020F0502020204030204" pitchFamily="34" charset="0"/>
              </a:rPr>
              <a:t>Assumes any </a:t>
            </a:r>
            <a:r>
              <a:rPr lang="en-GB" dirty="0">
                <a:latin typeface="Calibri" panose="020F0502020204030204" pitchFamily="34" charset="0"/>
              </a:rPr>
              <a:t>given event will appear more or less likely depending on how it is </a:t>
            </a:r>
            <a:r>
              <a:rPr lang="en-GB" dirty="0" smtClean="0">
                <a:latin typeface="Calibri" panose="020F0502020204030204" pitchFamily="34" charset="0"/>
              </a:rPr>
              <a:t>described.</a:t>
            </a:r>
          </a:p>
          <a:p>
            <a:pPr lvl="1"/>
            <a:r>
              <a:rPr lang="en-GB" dirty="0">
                <a:latin typeface="Calibri" panose="020F0502020204030204" pitchFamily="34" charset="0"/>
              </a:rPr>
              <a:t>M</a:t>
            </a:r>
            <a:r>
              <a:rPr lang="en-GB" dirty="0" smtClean="0">
                <a:latin typeface="Calibri" panose="020F0502020204030204" pitchFamily="34" charset="0"/>
              </a:rPr>
              <a:t>ore </a:t>
            </a:r>
            <a:r>
              <a:rPr lang="en-GB" dirty="0">
                <a:latin typeface="Calibri" panose="020F0502020204030204" pitchFamily="34" charset="0"/>
              </a:rPr>
              <a:t>explicit description of an event </a:t>
            </a:r>
            <a:r>
              <a:rPr lang="en-GB" dirty="0" smtClean="0">
                <a:latin typeface="Calibri" panose="020F0502020204030204" pitchFamily="34" charset="0"/>
              </a:rPr>
              <a:t>typically regarded </a:t>
            </a:r>
            <a:r>
              <a:rPr lang="en-GB" dirty="0">
                <a:latin typeface="Calibri" panose="020F0502020204030204" pitchFamily="34" charset="0"/>
              </a:rPr>
              <a:t>as having a greater subjective probability because it: </a:t>
            </a:r>
            <a:endParaRPr lang="en-GB" dirty="0" smtClean="0">
              <a:latin typeface="Calibri" panose="020F0502020204030204" pitchFamily="34" charset="0"/>
            </a:endParaRPr>
          </a:p>
          <a:p>
            <a:pPr lvl="2"/>
            <a:r>
              <a:rPr lang="en-GB" sz="2800" dirty="0" smtClean="0">
                <a:latin typeface="Calibri" panose="020F0502020204030204" pitchFamily="34" charset="0"/>
              </a:rPr>
              <a:t>draws </a:t>
            </a:r>
            <a:r>
              <a:rPr lang="en-GB" sz="2800" dirty="0">
                <a:latin typeface="Calibri" panose="020F0502020204030204" pitchFamily="34" charset="0"/>
              </a:rPr>
              <a:t>attention to less obvious aspects; </a:t>
            </a:r>
            <a:endParaRPr lang="en-GB" sz="2800" dirty="0" smtClean="0">
              <a:latin typeface="Calibri" panose="020F0502020204030204" pitchFamily="34" charset="0"/>
            </a:endParaRPr>
          </a:p>
          <a:p>
            <a:pPr lvl="2"/>
            <a:r>
              <a:rPr lang="en-GB" sz="2800" dirty="0" smtClean="0">
                <a:latin typeface="Calibri" panose="020F0502020204030204" pitchFamily="34" charset="0"/>
              </a:rPr>
              <a:t>overcomes </a:t>
            </a:r>
            <a:r>
              <a:rPr lang="en-GB" sz="2800" dirty="0">
                <a:latin typeface="Calibri" panose="020F0502020204030204" pitchFamily="34" charset="0"/>
              </a:rPr>
              <a:t>memory limitations. </a:t>
            </a:r>
            <a:endParaRPr lang="en-GB" sz="2800" dirty="0" smtClean="0">
              <a:latin typeface="Calibri" panose="020F0502020204030204" pitchFamily="34" charset="0"/>
            </a:endParaRPr>
          </a:p>
          <a:p>
            <a:pPr marL="914400" lvl="2" indent="0">
              <a:buNone/>
            </a:pPr>
            <a:endParaRPr lang="en-GB" sz="1200" kern="0" dirty="0">
              <a:latin typeface="Calibri" panose="020F0502020204030204" pitchFamily="34" charset="0"/>
            </a:endParaRPr>
          </a:p>
          <a:p>
            <a:pPr lvl="1"/>
            <a:r>
              <a:rPr lang="en-GB" sz="2400" kern="0" dirty="0" smtClean="0">
                <a:latin typeface="Calibri" panose="020F0502020204030204" pitchFamily="34" charset="0"/>
              </a:rPr>
              <a:t>But, </a:t>
            </a:r>
            <a:r>
              <a:rPr lang="en-GB" sz="2400" dirty="0" smtClean="0">
                <a:latin typeface="Calibri" panose="020F0502020204030204" pitchFamily="34" charset="0"/>
              </a:rPr>
              <a:t>explicit </a:t>
            </a:r>
            <a:r>
              <a:rPr lang="en-GB" sz="2400" dirty="0">
                <a:latin typeface="Calibri" panose="020F0502020204030204" pitchFamily="34" charset="0"/>
              </a:rPr>
              <a:t>description can </a:t>
            </a:r>
            <a:r>
              <a:rPr lang="en-GB" sz="2400" i="1" dirty="0">
                <a:latin typeface="Calibri" panose="020F0502020204030204" pitchFamily="34" charset="0"/>
              </a:rPr>
              <a:t>reduce </a:t>
            </a:r>
            <a:r>
              <a:rPr lang="en-GB" sz="2400" dirty="0">
                <a:latin typeface="Calibri" panose="020F0502020204030204" pitchFamily="34" charset="0"/>
              </a:rPr>
              <a:t>subjective probability if it </a:t>
            </a:r>
            <a:r>
              <a:rPr lang="en-GB" sz="2400" dirty="0" smtClean="0">
                <a:latin typeface="Calibri" panose="020F0502020204030204" pitchFamily="34" charset="0"/>
              </a:rPr>
              <a:t>&amp; lead </a:t>
            </a:r>
            <a:r>
              <a:rPr lang="en-GB" sz="2400" dirty="0">
                <a:latin typeface="Calibri" panose="020F0502020204030204" pitchFamily="34" charset="0"/>
              </a:rPr>
              <a:t>us to focus on low-probability </a:t>
            </a:r>
            <a:r>
              <a:rPr lang="en-GB" sz="2400" dirty="0" smtClean="0">
                <a:latin typeface="Calibri" panose="020F0502020204030204" pitchFamily="34" charset="0"/>
              </a:rPr>
              <a:t>causes</a:t>
            </a:r>
            <a:r>
              <a:rPr lang="en-GB" sz="2400" dirty="0">
                <a:latin typeface="Calibri" panose="020F0502020204030204" pitchFamily="34" charset="0"/>
              </a:rPr>
              <a:t> </a:t>
            </a:r>
            <a:r>
              <a:rPr lang="en-GB" sz="2400" dirty="0" smtClean="0">
                <a:latin typeface="Calibri" panose="020F0502020204030204" pitchFamily="34" charset="0"/>
              </a:rPr>
              <a:t>(</a:t>
            </a:r>
            <a:r>
              <a:rPr lang="en-GB" sz="2400" dirty="0" err="1" smtClean="0">
                <a:latin typeface="Calibri" panose="020F0502020204030204" pitchFamily="34" charset="0"/>
              </a:rPr>
              <a:t>Sloman</a:t>
            </a:r>
            <a:r>
              <a:rPr lang="en-GB" sz="2400" dirty="0" smtClean="0">
                <a:latin typeface="Calibri" panose="020F0502020204030204" pitchFamily="34" charset="0"/>
              </a:rPr>
              <a:t> </a:t>
            </a:r>
            <a:r>
              <a:rPr lang="en-GB" sz="2400" dirty="0">
                <a:latin typeface="Calibri" panose="020F0502020204030204" pitchFamily="34" charset="0"/>
              </a:rPr>
              <a:t>et al</a:t>
            </a:r>
            <a:r>
              <a:rPr lang="en-GB" sz="2400" dirty="0" smtClean="0">
                <a:latin typeface="Calibri" panose="020F0502020204030204" pitchFamily="34" charset="0"/>
              </a:rPr>
              <a:t>., 2004).</a:t>
            </a:r>
          </a:p>
          <a:p>
            <a:pPr lvl="1"/>
            <a:r>
              <a:rPr lang="en-GB" sz="2400" dirty="0">
                <a:latin typeface="Calibri" panose="020F0502020204030204" pitchFamily="34" charset="0"/>
              </a:rPr>
              <a:t>P</a:t>
            </a:r>
            <a:r>
              <a:rPr lang="en-GB" sz="2400" dirty="0" smtClean="0">
                <a:latin typeface="Calibri" panose="020F0502020204030204" pitchFamily="34" charset="0"/>
              </a:rPr>
              <a:t>roviding </a:t>
            </a:r>
            <a:r>
              <a:rPr lang="en-GB" sz="2400" dirty="0">
                <a:latin typeface="Calibri" panose="020F0502020204030204" pitchFamily="34" charset="0"/>
              </a:rPr>
              <a:t>an explicit description can reduce subjective probability by making it more </a:t>
            </a:r>
            <a:r>
              <a:rPr lang="en-GB" sz="2400" i="1" dirty="0">
                <a:latin typeface="Calibri" panose="020F0502020204030204" pitchFamily="34" charset="0"/>
              </a:rPr>
              <a:t>effortful </a:t>
            </a:r>
            <a:r>
              <a:rPr lang="en-GB" sz="2400" dirty="0">
                <a:latin typeface="Calibri" panose="020F0502020204030204" pitchFamily="34" charset="0"/>
              </a:rPr>
              <a:t>to comprehend an </a:t>
            </a:r>
            <a:r>
              <a:rPr lang="en-GB" sz="2400" dirty="0" smtClean="0">
                <a:latin typeface="Calibri" panose="020F0502020204030204" pitchFamily="34" charset="0"/>
              </a:rPr>
              <a:t>event (Frederick, 2011</a:t>
            </a:r>
            <a:r>
              <a:rPr lang="en-GB" sz="2400" dirty="0">
                <a:latin typeface="Calibri" panose="020F0502020204030204" pitchFamily="34" charset="0"/>
              </a:rPr>
              <a:t>) </a:t>
            </a:r>
            <a:r>
              <a:rPr lang="en-GB" sz="2400" dirty="0" smtClean="0">
                <a:latin typeface="Calibri" panose="020F0502020204030204" pitchFamily="34" charset="0"/>
              </a:rPr>
              <a:t>  </a:t>
            </a:r>
            <a:endParaRPr lang="en-GB" sz="2400" dirty="0">
              <a:latin typeface="Calibri" panose="020F0502020204030204" pitchFamily="34" charset="0"/>
            </a:endParaRPr>
          </a:p>
        </p:txBody>
      </p:sp>
    </p:spTree>
    <p:extLst>
      <p:ext uri="{BB962C8B-B14F-4D97-AF65-F5344CB8AC3E}">
        <p14:creationId xmlns:p14="http://schemas.microsoft.com/office/powerpoint/2010/main" val="513837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randombar(horizontal)">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randombar(horizontal)">
                                      <p:cBhvr>
                                        <p:cTn id="37" dur="500"/>
                                        <p:tgtEl>
                                          <p:spTgt spid="4">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4">
                                            <p:txEl>
                                              <p:pRg st="8" end="8"/>
                                            </p:txEl>
                                          </p:spTgt>
                                        </p:tgtEl>
                                        <p:attrNameLst>
                                          <p:attrName>style.visibility</p:attrName>
                                        </p:attrNameLst>
                                      </p:cBhvr>
                                      <p:to>
                                        <p:strVal val="visible"/>
                                      </p:to>
                                    </p:set>
                                    <p:animEffect transition="in" filter="randombar(horizontal)">
                                      <p:cBhvr>
                                        <p:cTn id="4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737886" y="0"/>
            <a:ext cx="7772400" cy="873457"/>
          </a:xfrm>
        </p:spPr>
        <p:txBody>
          <a:bodyPr/>
          <a:lstStyle/>
          <a:p>
            <a:pPr eaLnBrk="1" hangingPunct="1"/>
            <a:r>
              <a:rPr lang="en-GB" altLang="en-US" dirty="0" smtClean="0">
                <a:latin typeface="Calibri" panose="020F0502020204030204" pitchFamily="34" charset="0"/>
              </a:rPr>
              <a:t>Judgement Theories</a:t>
            </a:r>
          </a:p>
        </p:txBody>
      </p:sp>
      <p:sp>
        <p:nvSpPr>
          <p:cNvPr id="4" name="Rectangle 3"/>
          <p:cNvSpPr txBox="1">
            <a:spLocks noChangeArrowheads="1"/>
          </p:cNvSpPr>
          <p:nvPr/>
        </p:nvSpPr>
        <p:spPr bwMode="auto">
          <a:xfrm>
            <a:off x="0" y="873457"/>
            <a:ext cx="9144000" cy="44901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eaLnBrk="1" hangingPunct="1">
              <a:lnSpc>
                <a:spcPct val="90000"/>
              </a:lnSpc>
            </a:pPr>
            <a:r>
              <a:rPr lang="en-GB" sz="2800" dirty="0" smtClean="0">
                <a:latin typeface="Calibri" panose="020F0502020204030204" pitchFamily="34" charset="0"/>
              </a:rPr>
              <a:t>Dual-Process Models: </a:t>
            </a:r>
            <a:r>
              <a:rPr lang="en-GB" sz="2800" dirty="0" err="1">
                <a:latin typeface="Calibri" panose="020F0502020204030204" pitchFamily="34" charset="0"/>
              </a:rPr>
              <a:t>Kahneman</a:t>
            </a:r>
            <a:r>
              <a:rPr lang="en-GB" sz="2800" dirty="0">
                <a:latin typeface="Calibri" panose="020F0502020204030204" pitchFamily="34" charset="0"/>
              </a:rPr>
              <a:t> (2003) </a:t>
            </a:r>
            <a:r>
              <a:rPr lang="en-GB" sz="2800" dirty="0" smtClean="0">
                <a:latin typeface="Calibri" panose="020F0502020204030204" pitchFamily="34" charset="0"/>
              </a:rPr>
              <a:t>&amp; </a:t>
            </a:r>
            <a:r>
              <a:rPr lang="en-GB" sz="2800" dirty="0">
                <a:latin typeface="Calibri" panose="020F0502020204030204" pitchFamily="34" charset="0"/>
              </a:rPr>
              <a:t>De </a:t>
            </a:r>
            <a:r>
              <a:rPr lang="en-GB" sz="2800" dirty="0" err="1">
                <a:latin typeface="Calibri" panose="020F0502020204030204" pitchFamily="34" charset="0"/>
              </a:rPr>
              <a:t>Neys</a:t>
            </a:r>
            <a:r>
              <a:rPr lang="en-GB" sz="2800" dirty="0">
                <a:latin typeface="Calibri" panose="020F0502020204030204" pitchFamily="34" charset="0"/>
              </a:rPr>
              <a:t> (2012</a:t>
            </a:r>
            <a:r>
              <a:rPr lang="en-GB" sz="2800" dirty="0" smtClean="0">
                <a:latin typeface="Calibri" panose="020F0502020204030204" pitchFamily="34" charset="0"/>
              </a:rPr>
              <a:t>).</a:t>
            </a:r>
          </a:p>
          <a:p>
            <a:pPr lvl="1"/>
            <a:r>
              <a:rPr lang="en-GB" dirty="0" smtClean="0">
                <a:latin typeface="Calibri" panose="020F0502020204030204" pitchFamily="34" charset="0"/>
              </a:rPr>
              <a:t>Judgements </a:t>
            </a:r>
            <a:r>
              <a:rPr lang="en-GB" dirty="0">
                <a:latin typeface="Calibri" panose="020F0502020204030204" pitchFamily="34" charset="0"/>
              </a:rPr>
              <a:t>depend on processing within </a:t>
            </a:r>
            <a:r>
              <a:rPr lang="en-GB" dirty="0" smtClean="0">
                <a:latin typeface="Calibri" panose="020F0502020204030204" pitchFamily="34" charset="0"/>
              </a:rPr>
              <a:t>2 systems:</a:t>
            </a:r>
          </a:p>
          <a:p>
            <a:pPr lvl="2"/>
            <a:r>
              <a:rPr lang="en-GB" sz="2400" dirty="0" smtClean="0">
                <a:latin typeface="Calibri" panose="020F0502020204030204" pitchFamily="34" charset="0"/>
              </a:rPr>
              <a:t>System </a:t>
            </a:r>
            <a:r>
              <a:rPr lang="en-GB" sz="2400" dirty="0">
                <a:latin typeface="Calibri" panose="020F0502020204030204" pitchFamily="34" charset="0"/>
              </a:rPr>
              <a:t>1: </a:t>
            </a:r>
            <a:r>
              <a:rPr lang="en-GB" sz="2400" dirty="0" smtClean="0">
                <a:latin typeface="Calibri" panose="020F0502020204030204" pitchFamily="34" charset="0"/>
              </a:rPr>
              <a:t>intuitive</a:t>
            </a:r>
            <a:r>
              <a:rPr lang="en-GB" sz="2400" dirty="0">
                <a:latin typeface="Calibri" panose="020F0502020204030204" pitchFamily="34" charset="0"/>
              </a:rPr>
              <a:t>, automatic and immediate </a:t>
            </a:r>
            <a:r>
              <a:rPr lang="en-GB" sz="2400" dirty="0" smtClean="0">
                <a:latin typeface="Calibri" panose="020F0502020204030204" pitchFamily="34" charset="0"/>
              </a:rPr>
              <a:t>(</a:t>
            </a:r>
            <a:r>
              <a:rPr lang="en-GB" sz="2400" dirty="0">
                <a:latin typeface="Calibri" panose="020F0502020204030204" pitchFamily="34" charset="0"/>
              </a:rPr>
              <a:t>e.g., heuristics). </a:t>
            </a:r>
            <a:endParaRPr lang="en-GB" sz="2400" dirty="0" smtClean="0">
              <a:latin typeface="Calibri" panose="020F0502020204030204" pitchFamily="34" charset="0"/>
            </a:endParaRPr>
          </a:p>
          <a:p>
            <a:pPr lvl="2"/>
            <a:r>
              <a:rPr lang="en-GB" dirty="0" smtClean="0">
                <a:latin typeface="Calibri" panose="020F0502020204030204" pitchFamily="34" charset="0"/>
              </a:rPr>
              <a:t>System </a:t>
            </a:r>
            <a:r>
              <a:rPr lang="en-GB" dirty="0">
                <a:latin typeface="Calibri" panose="020F0502020204030204" pitchFamily="34" charset="0"/>
              </a:rPr>
              <a:t>2: an analytical, controlled and rule-governed system</a:t>
            </a:r>
            <a:r>
              <a:rPr lang="en-GB" sz="2800" dirty="0">
                <a:latin typeface="Calibri" panose="020F0502020204030204" pitchFamily="34" charset="0"/>
              </a:rPr>
              <a:t>. </a:t>
            </a:r>
          </a:p>
          <a:p>
            <a:endParaRPr lang="en-GB" sz="2800" dirty="0">
              <a:latin typeface="Calibri" panose="020F0502020204030204" pitchFamily="34" charset="0"/>
            </a:endParaRPr>
          </a:p>
          <a:p>
            <a:r>
              <a:rPr lang="en-GB" sz="2800" dirty="0" smtClean="0">
                <a:latin typeface="Calibri" panose="020F0502020204030204" pitchFamily="34" charset="0"/>
              </a:rPr>
              <a:t>System </a:t>
            </a:r>
            <a:r>
              <a:rPr lang="en-GB" sz="2800" dirty="0">
                <a:latin typeface="Calibri" panose="020F0502020204030204" pitchFamily="34" charset="0"/>
              </a:rPr>
              <a:t>1 rapidly generates intuitive answers that are monitored or evaluated by System 2. </a:t>
            </a:r>
          </a:p>
          <a:p>
            <a:r>
              <a:rPr lang="en-GB" sz="2800" dirty="0">
                <a:latin typeface="Calibri" panose="020F0502020204030204" pitchFamily="34" charset="0"/>
              </a:rPr>
              <a:t>Since System 2 is more cognitively demanding, processing in this route takes more time. </a:t>
            </a:r>
          </a:p>
        </p:txBody>
      </p:sp>
    </p:spTree>
    <p:extLst>
      <p:ext uri="{BB962C8B-B14F-4D97-AF65-F5344CB8AC3E}">
        <p14:creationId xmlns:p14="http://schemas.microsoft.com/office/powerpoint/2010/main" val="144168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randombar(horizontal)">
                                      <p:cBhvr>
                                        <p:cTn id="3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767012"/>
            <a:ext cx="8789158" cy="6063198"/>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GB" sz="2800" dirty="0" smtClean="0">
                <a:latin typeface="Calibri" panose="020F0502020204030204" pitchFamily="34" charset="0"/>
              </a:rPr>
              <a:t>Dual-process Models – Evidence:</a:t>
            </a:r>
          </a:p>
          <a:p>
            <a:pPr marL="742950" lvl="1" indent="-285750">
              <a:buFont typeface="Arial" panose="020B0604020202020204" pitchFamily="34" charset="0"/>
              <a:buChar char="•"/>
            </a:pPr>
            <a:r>
              <a:rPr lang="en-GB" sz="2400" dirty="0" smtClean="0">
                <a:latin typeface="Calibri" panose="020F0502020204030204" pitchFamily="34" charset="0"/>
              </a:rPr>
              <a:t>Ps </a:t>
            </a:r>
            <a:r>
              <a:rPr lang="en-GB" sz="2400" dirty="0">
                <a:latin typeface="Calibri" panose="020F0502020204030204" pitchFamily="34" charset="0"/>
              </a:rPr>
              <a:t>who used System 2 to solve the Linda problem took 40% longer than those who used only System </a:t>
            </a:r>
            <a:r>
              <a:rPr lang="en-GB" sz="2400" dirty="0" smtClean="0">
                <a:latin typeface="Calibri" panose="020F0502020204030204" pitchFamily="34" charset="0"/>
              </a:rPr>
              <a:t>1 (De </a:t>
            </a:r>
            <a:r>
              <a:rPr lang="en-GB" sz="2400" dirty="0" err="1" smtClean="0">
                <a:latin typeface="Calibri" panose="020F0502020204030204" pitchFamily="34" charset="0"/>
              </a:rPr>
              <a:t>Neys</a:t>
            </a:r>
            <a:r>
              <a:rPr lang="en-GB" sz="2400" dirty="0" smtClean="0">
                <a:latin typeface="Calibri" panose="020F0502020204030204" pitchFamily="34" charset="0"/>
              </a:rPr>
              <a:t>, 2006). </a:t>
            </a:r>
          </a:p>
          <a:p>
            <a:pPr marL="742950" lvl="1" indent="-285750">
              <a:buFont typeface="Arial" panose="020B0604020202020204" pitchFamily="34" charset="0"/>
              <a:buChar char="•"/>
            </a:pPr>
            <a:r>
              <a:rPr lang="en-GB" sz="2400" dirty="0" smtClean="0">
                <a:latin typeface="Calibri" panose="020F0502020204030204" pitchFamily="34" charset="0"/>
              </a:rPr>
              <a:t>Ps take </a:t>
            </a:r>
            <a:r>
              <a:rPr lang="en-GB" sz="2400" dirty="0">
                <a:latin typeface="Calibri" panose="020F0502020204030204" pitchFamily="34" charset="0"/>
              </a:rPr>
              <a:t>longer </a:t>
            </a:r>
            <a:r>
              <a:rPr lang="en-GB" sz="2400" dirty="0" smtClean="0">
                <a:latin typeface="Calibri" panose="020F0502020204030204" pitchFamily="34" charset="0"/>
              </a:rPr>
              <a:t>to answer incongruent </a:t>
            </a:r>
            <a:r>
              <a:rPr lang="en-GB" sz="2400" dirty="0">
                <a:latin typeface="Calibri" panose="020F0502020204030204" pitchFamily="34" charset="0"/>
              </a:rPr>
              <a:t>problems </a:t>
            </a:r>
            <a:r>
              <a:rPr lang="en-GB" sz="2400" dirty="0" smtClean="0">
                <a:latin typeface="Calibri" panose="020F0502020204030204" pitchFamily="34" charset="0"/>
              </a:rPr>
              <a:t>when </a:t>
            </a:r>
            <a:r>
              <a:rPr lang="en-GB" sz="2400" dirty="0">
                <a:latin typeface="Calibri" panose="020F0502020204030204" pitchFamily="34" charset="0"/>
              </a:rPr>
              <a:t>System 1 and 2 processes would produce different </a:t>
            </a:r>
            <a:r>
              <a:rPr lang="en-GB" sz="2400" dirty="0" smtClean="0">
                <a:latin typeface="Calibri" panose="020F0502020204030204" pitchFamily="34" charset="0"/>
              </a:rPr>
              <a:t>answers (De </a:t>
            </a:r>
            <a:r>
              <a:rPr lang="en-GB" sz="2400" dirty="0" err="1">
                <a:latin typeface="Calibri" panose="020F0502020204030204" pitchFamily="34" charset="0"/>
              </a:rPr>
              <a:t>Neys</a:t>
            </a:r>
            <a:r>
              <a:rPr lang="en-GB" sz="2400" dirty="0">
                <a:latin typeface="Calibri" panose="020F0502020204030204" pitchFamily="34" charset="0"/>
              </a:rPr>
              <a:t> &amp; </a:t>
            </a:r>
            <a:r>
              <a:rPr lang="en-GB" sz="2400" dirty="0" err="1" smtClean="0">
                <a:latin typeface="Calibri" panose="020F0502020204030204" pitchFamily="34" charset="0"/>
              </a:rPr>
              <a:t>Glumicic</a:t>
            </a:r>
            <a:r>
              <a:rPr lang="en-GB" sz="2400" dirty="0" smtClean="0">
                <a:latin typeface="Calibri" panose="020F0502020204030204" pitchFamily="34" charset="0"/>
              </a:rPr>
              <a:t>, 2008).</a:t>
            </a:r>
          </a:p>
          <a:p>
            <a:pPr marL="742950" lvl="1" indent="-285750">
              <a:buFont typeface="Arial" panose="020B0604020202020204" pitchFamily="34" charset="0"/>
              <a:buChar char="•"/>
            </a:pPr>
            <a:r>
              <a:rPr lang="en-GB" sz="2400" dirty="0" smtClean="0">
                <a:latin typeface="Calibri" panose="020F0502020204030204" pitchFamily="34" charset="0"/>
              </a:rPr>
              <a:t>Neither </a:t>
            </a:r>
            <a:r>
              <a:rPr lang="en-GB" sz="2400" dirty="0">
                <a:latin typeface="Calibri" panose="020F0502020204030204" pitchFamily="34" charset="0"/>
              </a:rPr>
              <a:t>system is </a:t>
            </a:r>
            <a:r>
              <a:rPr lang="en-GB" sz="2400" dirty="0" smtClean="0">
                <a:latin typeface="Calibri" panose="020F0502020204030204" pitchFamily="34" charset="0"/>
              </a:rPr>
              <a:t>used for some problems (Pennycook </a:t>
            </a:r>
            <a:r>
              <a:rPr lang="en-GB" sz="2400" dirty="0">
                <a:latin typeface="Calibri" panose="020F0502020204030204" pitchFamily="34" charset="0"/>
              </a:rPr>
              <a:t>&amp; </a:t>
            </a:r>
            <a:r>
              <a:rPr lang="en-GB" sz="2400" dirty="0" smtClean="0">
                <a:latin typeface="Calibri" panose="020F0502020204030204" pitchFamily="34" charset="0"/>
              </a:rPr>
              <a:t>Thompson, 2012). </a:t>
            </a:r>
            <a:endParaRPr lang="en-GB" sz="2400" dirty="0">
              <a:latin typeface="Calibri" panose="020F0502020204030204" pitchFamily="34" charset="0"/>
            </a:endParaRPr>
          </a:p>
          <a:p>
            <a:pPr marL="742950" lvl="1" indent="-285750">
              <a:buFont typeface="Arial" panose="020B0604020202020204" pitchFamily="34" charset="0"/>
              <a:buChar char="•"/>
            </a:pPr>
            <a:r>
              <a:rPr lang="en-GB" sz="2400" dirty="0" smtClean="0">
                <a:latin typeface="Calibri" panose="020F0502020204030204" pitchFamily="34" charset="0"/>
              </a:rPr>
              <a:t>Usage </a:t>
            </a:r>
            <a:r>
              <a:rPr lang="en-GB" sz="2400" dirty="0">
                <a:latin typeface="Calibri" panose="020F0502020204030204" pitchFamily="34" charset="0"/>
              </a:rPr>
              <a:t>of System 1 and System 2 processing depends more on </a:t>
            </a:r>
            <a:r>
              <a:rPr lang="en-GB" sz="2400" i="1" dirty="0">
                <a:latin typeface="Calibri" panose="020F0502020204030204" pitchFamily="34" charset="0"/>
              </a:rPr>
              <a:t>how </a:t>
            </a:r>
            <a:r>
              <a:rPr lang="en-GB" sz="2400" dirty="0">
                <a:latin typeface="Calibri" panose="020F0502020204030204" pitchFamily="34" charset="0"/>
              </a:rPr>
              <a:t>information is presented (Chun &amp; </a:t>
            </a:r>
            <a:r>
              <a:rPr lang="en-GB" sz="2400" dirty="0" err="1">
                <a:latin typeface="Calibri" panose="020F0502020204030204" pitchFamily="34" charset="0"/>
              </a:rPr>
              <a:t>Kruglanski</a:t>
            </a:r>
            <a:r>
              <a:rPr lang="en-GB" sz="2400" dirty="0">
                <a:latin typeface="Calibri" panose="020F0502020204030204" pitchFamily="34" charset="0"/>
              </a:rPr>
              <a:t>, 2006). </a:t>
            </a:r>
            <a:endParaRPr lang="en-GB" sz="2400" dirty="0" smtClean="0">
              <a:latin typeface="Calibri" panose="020F0502020204030204" pitchFamily="34" charset="0"/>
            </a:endParaRPr>
          </a:p>
          <a:p>
            <a:pPr lvl="1"/>
            <a:endParaRPr lang="en-GB" sz="2400" dirty="0" smtClean="0">
              <a:latin typeface="Calibri" panose="020F0502020204030204" pitchFamily="34" charset="0"/>
            </a:endParaRPr>
          </a:p>
          <a:p>
            <a:pPr marL="742950" lvl="1" indent="-285750">
              <a:buFont typeface="Arial" panose="020B0604020202020204" pitchFamily="34" charset="0"/>
              <a:buChar char="•"/>
            </a:pPr>
            <a:r>
              <a:rPr lang="en-GB" sz="2400" dirty="0">
                <a:latin typeface="Calibri" panose="020F0502020204030204" pitchFamily="34" charset="0"/>
              </a:rPr>
              <a:t>The model </a:t>
            </a:r>
            <a:r>
              <a:rPr lang="en-GB" sz="2400" dirty="0" smtClean="0">
                <a:latin typeface="Calibri" panose="020F0502020204030204" pitchFamily="34" charset="0"/>
              </a:rPr>
              <a:t>explains </a:t>
            </a:r>
            <a:r>
              <a:rPr lang="en-GB" sz="2400" dirty="0">
                <a:latin typeface="Calibri" panose="020F0502020204030204" pitchFamily="34" charset="0"/>
              </a:rPr>
              <a:t>individual differences in </a:t>
            </a:r>
            <a:r>
              <a:rPr lang="en-GB" sz="2400" dirty="0" smtClean="0">
                <a:latin typeface="Calibri" panose="020F0502020204030204" pitchFamily="34" charset="0"/>
              </a:rPr>
              <a:t>judgement.</a:t>
            </a:r>
          </a:p>
          <a:p>
            <a:pPr marL="742950" lvl="1" indent="-285750">
              <a:buFont typeface="Arial" panose="020B0604020202020204" pitchFamily="34" charset="0"/>
              <a:buChar char="•"/>
            </a:pPr>
            <a:r>
              <a:rPr lang="en-GB" sz="2400" dirty="0" smtClean="0">
                <a:latin typeface="Calibri" panose="020F0502020204030204" pitchFamily="34" charset="0"/>
              </a:rPr>
              <a:t>But it </a:t>
            </a:r>
            <a:r>
              <a:rPr lang="en-GB" sz="2400" dirty="0">
                <a:latin typeface="Calibri" panose="020F0502020204030204" pitchFamily="34" charset="0"/>
              </a:rPr>
              <a:t>is based on the assumption that most people rely almost exclusively on System 1, errors can also occur in System 2, and many of the assumptions have been shown to be incorrect or oversimplified. </a:t>
            </a:r>
            <a:endParaRPr lang="en-GB" sz="2400" dirty="0" smtClean="0">
              <a:latin typeface="Calibri" panose="020F0502020204030204" pitchFamily="34" charset="0"/>
            </a:endParaRPr>
          </a:p>
        </p:txBody>
      </p:sp>
      <p:sp>
        <p:nvSpPr>
          <p:cNvPr id="3" name="Rectangle 2"/>
          <p:cNvSpPr txBox="1">
            <a:spLocks noChangeArrowheads="1"/>
          </p:cNvSpPr>
          <p:nvPr/>
        </p:nvSpPr>
        <p:spPr bwMode="auto">
          <a:xfrm>
            <a:off x="737886" y="0"/>
            <a:ext cx="7772400" cy="8734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smtClean="0">
                <a:latin typeface="Calibri" panose="020F0502020204030204" pitchFamily="34" charset="0"/>
              </a:rPr>
              <a:t>Judgement Theories</a:t>
            </a:r>
            <a:endParaRPr lang="en-GB" altLang="en-US" kern="0" dirty="0" smtClean="0">
              <a:latin typeface="Calibri" panose="020F0502020204030204" pitchFamily="34" charset="0"/>
            </a:endParaRPr>
          </a:p>
        </p:txBody>
      </p:sp>
    </p:spTree>
    <p:extLst>
      <p:ext uri="{BB962C8B-B14F-4D97-AF65-F5344CB8AC3E}">
        <p14:creationId xmlns:p14="http://schemas.microsoft.com/office/powerpoint/2010/main" val="517136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7"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685800" y="0"/>
            <a:ext cx="7772400" cy="1143000"/>
          </a:xfrm>
        </p:spPr>
        <p:txBody>
          <a:bodyPr/>
          <a:lstStyle/>
          <a:p>
            <a:pPr eaLnBrk="1" hangingPunct="1"/>
            <a:r>
              <a:rPr lang="en-GB" altLang="en-US" dirty="0" smtClean="0">
                <a:latin typeface="Calibri" panose="020F0502020204030204" pitchFamily="34" charset="0"/>
              </a:rPr>
              <a:t>Anchoring and adjustment</a:t>
            </a:r>
          </a:p>
        </p:txBody>
      </p:sp>
      <p:sp>
        <p:nvSpPr>
          <p:cNvPr id="34819" name="Rectangle 3"/>
          <p:cNvSpPr>
            <a:spLocks noGrp="1" noChangeArrowheads="1"/>
          </p:cNvSpPr>
          <p:nvPr>
            <p:ph type="body" idx="4294967295"/>
          </p:nvPr>
        </p:nvSpPr>
        <p:spPr>
          <a:xfrm>
            <a:off x="104172" y="1142999"/>
            <a:ext cx="9039828" cy="5581891"/>
          </a:xfrm>
          <a:solidFill>
            <a:schemeClr val="bg1"/>
          </a:solidFill>
        </p:spPr>
        <p:txBody>
          <a:bodyPr/>
          <a:lstStyle/>
          <a:p>
            <a:pPr eaLnBrk="1" hangingPunct="1">
              <a:lnSpc>
                <a:spcPct val="90000"/>
              </a:lnSpc>
            </a:pPr>
            <a:r>
              <a:rPr lang="en-GB" altLang="en-US" sz="2800" dirty="0" smtClean="0">
                <a:latin typeface="Calibri" panose="020F0502020204030204" pitchFamily="34" charset="0"/>
              </a:rPr>
              <a:t>Can become fixated on a starting reference point</a:t>
            </a:r>
          </a:p>
          <a:p>
            <a:pPr lvl="1" eaLnBrk="1" hangingPunct="1">
              <a:lnSpc>
                <a:spcPct val="90000"/>
              </a:lnSpc>
            </a:pPr>
            <a:r>
              <a:rPr lang="en-GB" altLang="en-US" sz="2400" dirty="0" smtClean="0">
                <a:latin typeface="Calibri" panose="020F0502020204030204" pitchFamily="34" charset="0"/>
              </a:rPr>
              <a:t>We don’t adjust readily in light of new information</a:t>
            </a:r>
          </a:p>
          <a:p>
            <a:pPr lvl="1" eaLnBrk="1" hangingPunct="1">
              <a:lnSpc>
                <a:spcPct val="90000"/>
              </a:lnSpc>
            </a:pPr>
            <a:r>
              <a:rPr lang="en-GB" altLang="en-US" sz="2400" dirty="0" smtClean="0">
                <a:latin typeface="Calibri" panose="020F0502020204030204" pitchFamily="34" charset="0"/>
              </a:rPr>
              <a:t>E.g. Selling a house, you want £125k</a:t>
            </a:r>
          </a:p>
          <a:p>
            <a:pPr lvl="2" eaLnBrk="1" hangingPunct="1">
              <a:lnSpc>
                <a:spcPct val="90000"/>
              </a:lnSpc>
            </a:pPr>
            <a:r>
              <a:rPr lang="en-GB" altLang="en-US" dirty="0" smtClean="0">
                <a:latin typeface="Calibri" panose="020F0502020204030204" pitchFamily="34" charset="0"/>
              </a:rPr>
              <a:t>Offered £100k by buyer X, followed by </a:t>
            </a:r>
            <a:r>
              <a:rPr lang="en-GB" altLang="en-US" dirty="0" smtClean="0">
                <a:solidFill>
                  <a:schemeClr val="accent2">
                    <a:lumMod val="60000"/>
                    <a:lumOff val="40000"/>
                  </a:schemeClr>
                </a:solidFill>
                <a:latin typeface="Calibri" panose="020F0502020204030204" pitchFamily="34" charset="0"/>
              </a:rPr>
              <a:t>final offer of £120k</a:t>
            </a:r>
          </a:p>
          <a:p>
            <a:pPr lvl="2" eaLnBrk="1" hangingPunct="1">
              <a:lnSpc>
                <a:spcPct val="90000"/>
              </a:lnSpc>
            </a:pPr>
            <a:r>
              <a:rPr lang="en-GB" altLang="en-US" dirty="0" smtClean="0">
                <a:latin typeface="Calibri" panose="020F0502020204030204" pitchFamily="34" charset="0"/>
              </a:rPr>
              <a:t>Offered £130k by buyer Y, followed by </a:t>
            </a:r>
            <a:r>
              <a:rPr lang="en-GB" altLang="en-US" dirty="0" smtClean="0">
                <a:solidFill>
                  <a:schemeClr val="accent2">
                    <a:lumMod val="60000"/>
                    <a:lumOff val="40000"/>
                  </a:schemeClr>
                </a:solidFill>
                <a:latin typeface="Calibri" panose="020F0502020204030204" pitchFamily="34" charset="0"/>
              </a:rPr>
              <a:t>final offer of £120k</a:t>
            </a:r>
          </a:p>
          <a:p>
            <a:pPr lvl="2" eaLnBrk="1" hangingPunct="1">
              <a:lnSpc>
                <a:spcPct val="90000"/>
              </a:lnSpc>
            </a:pPr>
            <a:r>
              <a:rPr lang="en-GB" altLang="en-US" dirty="0" smtClean="0">
                <a:latin typeface="Calibri" panose="020F0502020204030204" pitchFamily="34" charset="0"/>
              </a:rPr>
              <a:t>Decision to ‘sell’ will not just be based on final offer</a:t>
            </a:r>
          </a:p>
          <a:p>
            <a:pPr lvl="1" eaLnBrk="1" hangingPunct="1">
              <a:lnSpc>
                <a:spcPct val="90000"/>
              </a:lnSpc>
            </a:pPr>
            <a:endParaRPr lang="en-GB" altLang="en-US" sz="2000" dirty="0" smtClean="0">
              <a:latin typeface="Calibri" panose="020F0502020204030204" pitchFamily="34" charset="0"/>
            </a:endParaRPr>
          </a:p>
          <a:p>
            <a:pPr eaLnBrk="1" hangingPunct="1">
              <a:lnSpc>
                <a:spcPct val="90000"/>
              </a:lnSpc>
            </a:pPr>
            <a:r>
              <a:rPr lang="en-GB" altLang="en-US" sz="2800" dirty="0" smtClean="0">
                <a:latin typeface="Calibri" panose="020F0502020204030204" pitchFamily="34" charset="0"/>
              </a:rPr>
              <a:t>Endowment/over commitment</a:t>
            </a:r>
          </a:p>
          <a:p>
            <a:pPr lvl="1" eaLnBrk="1" hangingPunct="1">
              <a:lnSpc>
                <a:spcPct val="90000"/>
              </a:lnSpc>
            </a:pPr>
            <a:r>
              <a:rPr lang="en-GB" altLang="en-US" sz="2400" dirty="0" smtClean="0">
                <a:latin typeface="Calibri" panose="020F0502020204030204" pitchFamily="34" charset="0"/>
              </a:rPr>
              <a:t>Once we make a decision we anchor to it and justify it at all costs</a:t>
            </a:r>
          </a:p>
          <a:p>
            <a:pPr lvl="2" eaLnBrk="1" hangingPunct="1">
              <a:lnSpc>
                <a:spcPct val="90000"/>
              </a:lnSpc>
            </a:pPr>
            <a:r>
              <a:rPr lang="en-GB" altLang="en-US" dirty="0" smtClean="0">
                <a:latin typeface="Calibri" panose="020F0502020204030204" pitchFamily="34" charset="0"/>
              </a:rPr>
              <a:t>More likely to allocate more money or resources to poor investment decisions which you have made yourself. </a:t>
            </a:r>
          </a:p>
        </p:txBody>
      </p:sp>
    </p:spTree>
    <p:extLst>
      <p:ext uri="{BB962C8B-B14F-4D97-AF65-F5344CB8AC3E}">
        <p14:creationId xmlns:p14="http://schemas.microsoft.com/office/powerpoint/2010/main" val="10784076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4819">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4819">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48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685800" y="88739"/>
            <a:ext cx="7772400" cy="702831"/>
          </a:xfrm>
        </p:spPr>
        <p:txBody>
          <a:bodyPr/>
          <a:lstStyle/>
          <a:p>
            <a:pPr eaLnBrk="1" hangingPunct="1"/>
            <a:r>
              <a:rPr lang="en-GB" altLang="en-US" dirty="0" smtClean="0">
                <a:latin typeface="Calibri" panose="020F0502020204030204" pitchFamily="34" charset="0"/>
              </a:rPr>
              <a:t>Summary</a:t>
            </a:r>
          </a:p>
        </p:txBody>
      </p:sp>
      <p:sp>
        <p:nvSpPr>
          <p:cNvPr id="35843" name="Rectangle 3"/>
          <p:cNvSpPr>
            <a:spLocks noGrp="1" noChangeArrowheads="1"/>
          </p:cNvSpPr>
          <p:nvPr>
            <p:ph type="body" idx="4294967295"/>
          </p:nvPr>
        </p:nvSpPr>
        <p:spPr>
          <a:xfrm>
            <a:off x="0" y="887106"/>
            <a:ext cx="9144000" cy="5936776"/>
          </a:xfrm>
          <a:solidFill>
            <a:schemeClr val="bg1"/>
          </a:solidFill>
        </p:spPr>
        <p:txBody>
          <a:bodyPr>
            <a:normAutofit fontScale="92500" lnSpcReduction="10000"/>
          </a:bodyPr>
          <a:lstStyle/>
          <a:p>
            <a:pPr eaLnBrk="1" hangingPunct="1">
              <a:lnSpc>
                <a:spcPct val="90000"/>
              </a:lnSpc>
              <a:defRPr/>
            </a:pPr>
            <a:r>
              <a:rPr lang="en-GB" sz="3600" dirty="0" smtClean="0">
                <a:latin typeface="Calibri" pitchFamily="34" charset="0"/>
              </a:rPr>
              <a:t>We can propose a normative way in which decision-making would be optimal</a:t>
            </a:r>
          </a:p>
          <a:p>
            <a:pPr lvl="1" eaLnBrk="1" hangingPunct="1">
              <a:lnSpc>
                <a:spcPct val="90000"/>
              </a:lnSpc>
              <a:defRPr/>
            </a:pPr>
            <a:r>
              <a:rPr lang="en-GB" sz="2900" dirty="0" smtClean="0">
                <a:latin typeface="Calibri" pitchFamily="34" charset="0"/>
              </a:rPr>
              <a:t>Mathematically correct, expected-utility based</a:t>
            </a:r>
          </a:p>
          <a:p>
            <a:pPr lvl="1" eaLnBrk="1" hangingPunct="1">
              <a:lnSpc>
                <a:spcPct val="90000"/>
              </a:lnSpc>
              <a:defRPr/>
            </a:pPr>
            <a:r>
              <a:rPr lang="en-GB" sz="2900" dirty="0" smtClean="0">
                <a:latin typeface="Calibri" pitchFamily="34" charset="0"/>
              </a:rPr>
              <a:t>Often termed ‘rational’</a:t>
            </a:r>
          </a:p>
          <a:p>
            <a:pPr eaLnBrk="1" hangingPunct="1">
              <a:lnSpc>
                <a:spcPct val="90000"/>
              </a:lnSpc>
              <a:defRPr/>
            </a:pPr>
            <a:r>
              <a:rPr lang="en-GB" sz="3600" dirty="0" smtClean="0">
                <a:latin typeface="Calibri" pitchFamily="34" charset="0"/>
              </a:rPr>
              <a:t>Decisions can be personally biased or rational</a:t>
            </a:r>
          </a:p>
          <a:p>
            <a:pPr lvl="1" eaLnBrk="1" hangingPunct="1">
              <a:lnSpc>
                <a:spcPct val="90000"/>
              </a:lnSpc>
              <a:defRPr/>
            </a:pPr>
            <a:r>
              <a:rPr lang="en-GB" dirty="0" smtClean="0">
                <a:latin typeface="Calibri" pitchFamily="34" charset="0"/>
              </a:rPr>
              <a:t>Subjective and objective utility</a:t>
            </a:r>
          </a:p>
          <a:p>
            <a:pPr eaLnBrk="1" hangingPunct="1">
              <a:lnSpc>
                <a:spcPct val="90000"/>
              </a:lnSpc>
              <a:defRPr/>
            </a:pPr>
            <a:r>
              <a:rPr lang="en-GB" sz="3600" dirty="0" smtClean="0">
                <a:latin typeface="Calibri" pitchFamily="34" charset="0"/>
              </a:rPr>
              <a:t>Framing and context can bias choices in examples</a:t>
            </a:r>
          </a:p>
          <a:p>
            <a:pPr lvl="1" eaLnBrk="1" hangingPunct="1">
              <a:lnSpc>
                <a:spcPct val="90000"/>
              </a:lnSpc>
              <a:defRPr/>
            </a:pPr>
            <a:r>
              <a:rPr lang="en-GB" dirty="0" smtClean="0">
                <a:latin typeface="Calibri" pitchFamily="34" charset="0"/>
              </a:rPr>
              <a:t>Certainty, risk and valence (positive/negative)</a:t>
            </a:r>
          </a:p>
          <a:p>
            <a:pPr eaLnBrk="1" hangingPunct="1">
              <a:lnSpc>
                <a:spcPct val="90000"/>
              </a:lnSpc>
              <a:defRPr/>
            </a:pPr>
            <a:r>
              <a:rPr lang="en-GB" sz="3600" dirty="0" smtClean="0">
                <a:latin typeface="Calibri" pitchFamily="34" charset="0"/>
              </a:rPr>
              <a:t>Heuristics can be used to make decisions</a:t>
            </a:r>
          </a:p>
          <a:p>
            <a:pPr lvl="1" eaLnBrk="1" hangingPunct="1">
              <a:lnSpc>
                <a:spcPct val="90000"/>
              </a:lnSpc>
              <a:defRPr/>
            </a:pPr>
            <a:r>
              <a:rPr lang="en-GB" dirty="0" smtClean="0">
                <a:latin typeface="Calibri" pitchFamily="34" charset="0"/>
              </a:rPr>
              <a:t>Speeding and reducing process (aiding satisficing)</a:t>
            </a:r>
          </a:p>
          <a:p>
            <a:pPr lvl="1" eaLnBrk="1" hangingPunct="1">
              <a:lnSpc>
                <a:spcPct val="90000"/>
              </a:lnSpc>
              <a:defRPr/>
            </a:pPr>
            <a:r>
              <a:rPr lang="en-GB" dirty="0" smtClean="0">
                <a:latin typeface="Calibri" pitchFamily="34" charset="0"/>
              </a:rPr>
              <a:t>Such constraints can bias decisions (and cause errors)</a:t>
            </a:r>
          </a:p>
          <a:p>
            <a:pPr eaLnBrk="1" hangingPunct="1">
              <a:lnSpc>
                <a:spcPct val="90000"/>
              </a:lnSpc>
              <a:defRPr/>
            </a:pPr>
            <a:r>
              <a:rPr lang="en-GB" sz="3600" dirty="0" smtClean="0">
                <a:latin typeface="Calibri" pitchFamily="34" charset="0"/>
              </a:rPr>
              <a:t>Can also anchor to a judgement starting point</a:t>
            </a:r>
          </a:p>
          <a:p>
            <a:pPr lvl="1" eaLnBrk="1" hangingPunct="1">
              <a:lnSpc>
                <a:spcPct val="90000"/>
              </a:lnSpc>
              <a:defRPr/>
            </a:pPr>
            <a:r>
              <a:rPr lang="en-GB" dirty="0" smtClean="0">
                <a:latin typeface="Calibri" pitchFamily="34" charset="0"/>
              </a:rPr>
              <a:t>Even in cases where this is detrimental</a:t>
            </a:r>
          </a:p>
          <a:p>
            <a:pPr marL="57150" indent="0" eaLnBrk="1" hangingPunct="1">
              <a:lnSpc>
                <a:spcPct val="90000"/>
              </a:lnSpc>
              <a:buNone/>
              <a:defRPr/>
            </a:pPr>
            <a:endParaRPr lang="en-GB" dirty="0">
              <a:latin typeface="Calibri" pitchFamily="34" charset="0"/>
            </a:endParaRPr>
          </a:p>
        </p:txBody>
      </p:sp>
    </p:spTree>
    <p:extLst>
      <p:ext uri="{BB962C8B-B14F-4D97-AF65-F5344CB8AC3E}">
        <p14:creationId xmlns:p14="http://schemas.microsoft.com/office/powerpoint/2010/main" val="22082354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584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84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5843">
                                            <p:txEl>
                                              <p:pRg st="9" end="9"/>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584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584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dirty="0" smtClean="0">
                <a:latin typeface="Calibri" panose="020F0502020204030204" pitchFamily="34" charset="0"/>
              </a:rPr>
              <a:t>Reasoning</a:t>
            </a:r>
          </a:p>
        </p:txBody>
      </p:sp>
      <p:sp>
        <p:nvSpPr>
          <p:cNvPr id="3" name="Rectangle 3"/>
          <p:cNvSpPr txBox="1">
            <a:spLocks noChangeArrowheads="1"/>
          </p:cNvSpPr>
          <p:nvPr/>
        </p:nvSpPr>
        <p:spPr bwMode="auto">
          <a:xfrm>
            <a:off x="150125" y="958783"/>
            <a:ext cx="8843750" cy="5728619"/>
          </a:xfrm>
          <a:prstGeom prst="rect">
            <a:avLst/>
          </a:prstGeom>
          <a:solidFill>
            <a:schemeClr val="bg1"/>
          </a:solidFill>
          <a:ln>
            <a:noFill/>
          </a:ln>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GB" i="1" dirty="0" smtClean="0">
                <a:latin typeface="Calibri" panose="020F0502020204030204" pitchFamily="34" charset="0"/>
              </a:rPr>
              <a:t>Inductive reasoning:</a:t>
            </a:r>
            <a:r>
              <a:rPr lang="en-GB" dirty="0" smtClean="0">
                <a:latin typeface="Calibri" panose="020F0502020204030204" pitchFamily="34" charset="0"/>
              </a:rPr>
              <a:t> </a:t>
            </a:r>
            <a:r>
              <a:rPr lang="en-GB" dirty="0">
                <a:latin typeface="Calibri" panose="020F0502020204030204" pitchFamily="34" charset="0"/>
              </a:rPr>
              <a:t>making a generalised conclusion from premises referring to particular instances. </a:t>
            </a:r>
            <a:endParaRPr lang="en-GB" dirty="0" smtClean="0">
              <a:latin typeface="Calibri" panose="020F0502020204030204" pitchFamily="34" charset="0"/>
            </a:endParaRPr>
          </a:p>
          <a:p>
            <a:pPr lvl="1"/>
            <a:r>
              <a:rPr lang="en-GB" kern="0" dirty="0" smtClean="0">
                <a:latin typeface="Calibri" pitchFamily="34" charset="0"/>
              </a:rPr>
              <a:t>Key feature is that the conclusions of inductively valid arguments are probably (but not necessarily) true.</a:t>
            </a:r>
          </a:p>
          <a:p>
            <a:endParaRPr lang="en-GB" dirty="0">
              <a:latin typeface="Calibri" panose="020F0502020204030204" pitchFamily="34" charset="0"/>
            </a:endParaRPr>
          </a:p>
          <a:p>
            <a:r>
              <a:rPr lang="en-GB" dirty="0">
                <a:latin typeface="Calibri" panose="020F0502020204030204" pitchFamily="34" charset="0"/>
              </a:rPr>
              <a:t> </a:t>
            </a:r>
            <a:r>
              <a:rPr lang="en-GB" i="1" dirty="0">
                <a:latin typeface="Calibri" panose="020F0502020204030204" pitchFamily="34" charset="0"/>
              </a:rPr>
              <a:t>Deductive </a:t>
            </a:r>
            <a:r>
              <a:rPr lang="en-GB" i="1" dirty="0" smtClean="0">
                <a:latin typeface="Calibri" panose="020F0502020204030204" pitchFamily="34" charset="0"/>
              </a:rPr>
              <a:t>reasoning: </a:t>
            </a:r>
            <a:r>
              <a:rPr lang="en-GB" dirty="0">
                <a:latin typeface="Calibri" panose="020F0502020204030204" pitchFamily="34" charset="0"/>
              </a:rPr>
              <a:t>allows us to draw conclusions that are definitely valid provided that other statements are assumed to be true. </a:t>
            </a:r>
            <a:endParaRPr lang="en-GB" dirty="0" smtClean="0">
              <a:latin typeface="Calibri" panose="020F0502020204030204" pitchFamily="34" charset="0"/>
            </a:endParaRPr>
          </a:p>
          <a:p>
            <a:pPr lvl="1"/>
            <a:r>
              <a:rPr lang="en-GB" dirty="0" smtClean="0">
                <a:latin typeface="Calibri" panose="020F0502020204030204" pitchFamily="34" charset="0"/>
              </a:rPr>
              <a:t>E.g., if Tom </a:t>
            </a:r>
            <a:r>
              <a:rPr lang="en-GB" dirty="0">
                <a:latin typeface="Calibri" panose="020F0502020204030204" pitchFamily="34" charset="0"/>
              </a:rPr>
              <a:t>is taller than Dick, and Dick is taller than Harry, then the conclusion that Tom is taller than Harry is necessarily true. </a:t>
            </a:r>
            <a:endParaRPr lang="en-GB" kern="0" dirty="0" smtClean="0">
              <a:latin typeface="Calibri" pitchFamily="34" charset="0"/>
            </a:endParaRPr>
          </a:p>
          <a:p>
            <a:pPr lvl="1"/>
            <a:endParaRPr lang="en-GB" kern="0" dirty="0" smtClean="0">
              <a:latin typeface="Calibri" pitchFamily="34" charset="0"/>
            </a:endParaRPr>
          </a:p>
        </p:txBody>
      </p:sp>
    </p:spTree>
    <p:extLst>
      <p:ext uri="{BB962C8B-B14F-4D97-AF65-F5344CB8AC3E}">
        <p14:creationId xmlns:p14="http://schemas.microsoft.com/office/powerpoint/2010/main" val="24394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dirty="0" smtClean="0">
                <a:latin typeface="Calibri" panose="020F0502020204030204" pitchFamily="34" charset="0"/>
              </a:rPr>
              <a:t>Reasoning</a:t>
            </a:r>
          </a:p>
        </p:txBody>
      </p:sp>
      <p:sp>
        <p:nvSpPr>
          <p:cNvPr id="3" name="Rectangle 3"/>
          <p:cNvSpPr txBox="1">
            <a:spLocks noChangeArrowheads="1"/>
          </p:cNvSpPr>
          <p:nvPr/>
        </p:nvSpPr>
        <p:spPr bwMode="auto">
          <a:xfrm>
            <a:off x="150125" y="958784"/>
            <a:ext cx="8843750" cy="5769562"/>
          </a:xfrm>
          <a:prstGeom prst="rect">
            <a:avLst/>
          </a:prstGeom>
          <a:solidFill>
            <a:schemeClr val="bg1"/>
          </a:solidFill>
          <a:ln>
            <a:noFill/>
          </a:ln>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GB" i="1" dirty="0">
                <a:latin typeface="Calibri" panose="020F0502020204030204" pitchFamily="34" charset="0"/>
              </a:rPr>
              <a:t>Conditional </a:t>
            </a:r>
            <a:r>
              <a:rPr lang="en-GB" i="1" dirty="0" smtClean="0">
                <a:latin typeface="Calibri" panose="020F0502020204030204" pitchFamily="34" charset="0"/>
              </a:rPr>
              <a:t>reasoning: </a:t>
            </a:r>
            <a:r>
              <a:rPr lang="en-GB" dirty="0">
                <a:latin typeface="Calibri" panose="020F0502020204030204" pitchFamily="34" charset="0"/>
              </a:rPr>
              <a:t>is basically reasoning with “if”. It has been studied to decide if human reasoning is logical. </a:t>
            </a:r>
            <a:endParaRPr lang="en-GB" dirty="0" smtClean="0">
              <a:latin typeface="Calibri" panose="020F0502020204030204" pitchFamily="34" charset="0"/>
            </a:endParaRPr>
          </a:p>
          <a:p>
            <a:r>
              <a:rPr lang="en-GB" dirty="0" err="1">
                <a:latin typeface="Calibri" panose="020F0502020204030204" pitchFamily="34" charset="0"/>
              </a:rPr>
              <a:t>Bonnefon</a:t>
            </a:r>
            <a:r>
              <a:rPr lang="en-GB" dirty="0">
                <a:latin typeface="Calibri" panose="020F0502020204030204" pitchFamily="34" charset="0"/>
              </a:rPr>
              <a:t> et al. (2012</a:t>
            </a:r>
            <a:r>
              <a:rPr lang="en-GB" dirty="0" smtClean="0">
                <a:latin typeface="Calibri" panose="020F0502020204030204" pitchFamily="34" charset="0"/>
              </a:rPr>
              <a:t>): when performing conditional reasoning, people </a:t>
            </a:r>
            <a:r>
              <a:rPr lang="en-GB" dirty="0">
                <a:latin typeface="Calibri" panose="020F0502020204030204" pitchFamily="34" charset="0"/>
              </a:rPr>
              <a:t>draw </a:t>
            </a:r>
            <a:r>
              <a:rPr lang="en-GB" i="1" dirty="0" smtClean="0">
                <a:latin typeface="Calibri" panose="020F0502020204030204" pitchFamily="34" charset="0"/>
              </a:rPr>
              <a:t>inferences</a:t>
            </a:r>
            <a:r>
              <a:rPr lang="en-GB" dirty="0" smtClean="0">
                <a:latin typeface="Calibri" panose="020F0502020204030204" pitchFamily="34" charset="0"/>
              </a:rPr>
              <a:t>. </a:t>
            </a:r>
          </a:p>
          <a:p>
            <a:r>
              <a:rPr lang="en-GB" dirty="0" err="1" smtClean="0">
                <a:latin typeface="Calibri" panose="020F0502020204030204" pitchFamily="34" charset="0"/>
              </a:rPr>
              <a:t>Markovits</a:t>
            </a:r>
            <a:r>
              <a:rPr lang="en-GB" dirty="0" smtClean="0">
                <a:latin typeface="Calibri" panose="020F0502020204030204" pitchFamily="34" charset="0"/>
              </a:rPr>
              <a:t> </a:t>
            </a:r>
            <a:r>
              <a:rPr lang="en-GB" dirty="0">
                <a:latin typeface="Calibri" panose="020F0502020204030204" pitchFamily="34" charset="0"/>
              </a:rPr>
              <a:t>et al. (2013), there are two strategies people can use with problems: </a:t>
            </a:r>
          </a:p>
          <a:p>
            <a:pPr lvl="1"/>
            <a:r>
              <a:rPr lang="en-GB" dirty="0" smtClean="0">
                <a:latin typeface="Calibri" panose="020F0502020204030204" pitchFamily="34" charset="0"/>
              </a:rPr>
              <a:t>statistical </a:t>
            </a:r>
            <a:r>
              <a:rPr lang="en-GB" dirty="0">
                <a:latin typeface="Calibri" panose="020F0502020204030204" pitchFamily="34" charset="0"/>
              </a:rPr>
              <a:t>strategy; </a:t>
            </a:r>
          </a:p>
          <a:p>
            <a:pPr lvl="1"/>
            <a:r>
              <a:rPr lang="en-GB" dirty="0" smtClean="0">
                <a:latin typeface="Calibri" panose="020F0502020204030204" pitchFamily="34" charset="0"/>
              </a:rPr>
              <a:t>counterexample </a:t>
            </a:r>
            <a:r>
              <a:rPr lang="en-GB" dirty="0">
                <a:latin typeface="Calibri" panose="020F0502020204030204" pitchFamily="34" charset="0"/>
              </a:rPr>
              <a:t>strategy. </a:t>
            </a:r>
            <a:endParaRPr lang="en-GB" dirty="0" smtClean="0">
              <a:latin typeface="Calibri" panose="020F0502020204030204" pitchFamily="34" charset="0"/>
            </a:endParaRPr>
          </a:p>
          <a:p>
            <a:r>
              <a:rPr lang="en-GB" dirty="0" smtClean="0">
                <a:latin typeface="Calibri" panose="020F0502020204030204" pitchFamily="34" charset="0"/>
              </a:rPr>
              <a:t>Findings </a:t>
            </a:r>
            <a:r>
              <a:rPr lang="en-GB" dirty="0">
                <a:latin typeface="Calibri" panose="020F0502020204030204" pitchFamily="34" charset="0"/>
              </a:rPr>
              <a:t>suggest </a:t>
            </a:r>
            <a:r>
              <a:rPr lang="en-GB" dirty="0" smtClean="0">
                <a:latin typeface="Calibri" panose="020F0502020204030204" pitchFamily="34" charset="0"/>
              </a:rPr>
              <a:t>people </a:t>
            </a:r>
            <a:r>
              <a:rPr lang="en-GB" dirty="0">
                <a:latin typeface="Calibri" panose="020F0502020204030204" pitchFamily="34" charset="0"/>
              </a:rPr>
              <a:t>fail to think logically on conditional reasoning tasks. Conditional reasoning is closer to decision making than to classical logic (</a:t>
            </a:r>
            <a:r>
              <a:rPr lang="en-GB" dirty="0" err="1">
                <a:latin typeface="Calibri" panose="020F0502020204030204" pitchFamily="34" charset="0"/>
              </a:rPr>
              <a:t>Bonnefon</a:t>
            </a:r>
            <a:r>
              <a:rPr lang="en-GB" dirty="0">
                <a:latin typeface="Calibri" panose="020F0502020204030204" pitchFamily="34" charset="0"/>
              </a:rPr>
              <a:t> et al., 2012). </a:t>
            </a:r>
          </a:p>
        </p:txBody>
      </p:sp>
    </p:spTree>
    <p:extLst>
      <p:ext uri="{BB962C8B-B14F-4D97-AF65-F5344CB8AC3E}">
        <p14:creationId xmlns:p14="http://schemas.microsoft.com/office/powerpoint/2010/main" val="3705774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dirty="0" smtClean="0">
                <a:latin typeface="Calibri" panose="020F0502020204030204" pitchFamily="34" charset="0"/>
              </a:rPr>
              <a:t>Reasoning</a:t>
            </a:r>
          </a:p>
        </p:txBody>
      </p:sp>
      <p:sp>
        <p:nvSpPr>
          <p:cNvPr id="3" name="Rectangle 3"/>
          <p:cNvSpPr txBox="1">
            <a:spLocks noChangeArrowheads="1"/>
          </p:cNvSpPr>
          <p:nvPr/>
        </p:nvSpPr>
        <p:spPr bwMode="auto">
          <a:xfrm>
            <a:off x="150125" y="958784"/>
            <a:ext cx="8843750" cy="4377491"/>
          </a:xfrm>
          <a:prstGeom prst="rect">
            <a:avLst/>
          </a:prstGeom>
          <a:solidFill>
            <a:schemeClr val="bg1"/>
          </a:solidFill>
          <a:ln>
            <a:no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GB" dirty="0" err="1" smtClean="0">
                <a:latin typeface="Calibri" panose="020F0502020204030204" pitchFamily="34" charset="0"/>
              </a:rPr>
              <a:t>Wason</a:t>
            </a:r>
            <a:r>
              <a:rPr lang="en-GB" dirty="0" smtClean="0">
                <a:latin typeface="Calibri" panose="020F0502020204030204" pitchFamily="34" charset="0"/>
              </a:rPr>
              <a:t> Selection Task: 4 </a:t>
            </a:r>
            <a:r>
              <a:rPr lang="en-GB" dirty="0">
                <a:latin typeface="Calibri" panose="020F0502020204030204" pitchFamily="34" charset="0"/>
              </a:rPr>
              <a:t>cards, each with a number on one side and a letter on the </a:t>
            </a:r>
            <a:r>
              <a:rPr lang="en-GB" dirty="0" smtClean="0">
                <a:latin typeface="Calibri" panose="020F0502020204030204" pitchFamily="34" charset="0"/>
              </a:rPr>
              <a:t>other.</a:t>
            </a:r>
          </a:p>
          <a:p>
            <a:pPr lvl="1"/>
            <a:r>
              <a:rPr lang="en-GB" dirty="0" smtClean="0">
                <a:latin typeface="Calibri" panose="020F0502020204030204" pitchFamily="34" charset="0"/>
              </a:rPr>
              <a:t>Ps told </a:t>
            </a:r>
            <a:r>
              <a:rPr lang="en-GB" dirty="0">
                <a:latin typeface="Calibri" panose="020F0502020204030204" pitchFamily="34" charset="0"/>
              </a:rPr>
              <a:t>a rule and asked to select only </a:t>
            </a:r>
            <a:r>
              <a:rPr lang="en-GB" dirty="0" smtClean="0">
                <a:latin typeface="Calibri" panose="020F0502020204030204" pitchFamily="34" charset="0"/>
              </a:rPr>
              <a:t>the </a:t>
            </a:r>
            <a:r>
              <a:rPr lang="en-GB" dirty="0">
                <a:latin typeface="Calibri" panose="020F0502020204030204" pitchFamily="34" charset="0"/>
              </a:rPr>
              <a:t>cards that must be turned over to decide if the rule is </a:t>
            </a:r>
            <a:r>
              <a:rPr lang="en-GB" dirty="0" smtClean="0">
                <a:latin typeface="Calibri" panose="020F0502020204030204" pitchFamily="34" charset="0"/>
              </a:rPr>
              <a:t>correct.</a:t>
            </a:r>
          </a:p>
          <a:p>
            <a:pPr lvl="1"/>
            <a:r>
              <a:rPr lang="en-GB" dirty="0" smtClean="0">
                <a:latin typeface="Calibri" panose="020F0502020204030204" pitchFamily="34" charset="0"/>
              </a:rPr>
              <a:t>Performance is poor – Why?</a:t>
            </a:r>
          </a:p>
          <a:p>
            <a:pPr lvl="2"/>
            <a:r>
              <a:rPr lang="en-GB" dirty="0" smtClean="0">
                <a:latin typeface="Calibri" panose="020F0502020204030204" pitchFamily="34" charset="0"/>
              </a:rPr>
              <a:t>Matching bias (Evans, 1998) -  </a:t>
            </a:r>
            <a:r>
              <a:rPr lang="en-GB" dirty="0">
                <a:latin typeface="Calibri" panose="020F0502020204030204" pitchFamily="34" charset="0"/>
              </a:rPr>
              <a:t>P</a:t>
            </a:r>
            <a:r>
              <a:rPr lang="en-GB" dirty="0" smtClean="0">
                <a:latin typeface="Calibri" panose="020F0502020204030204" pitchFamily="34" charset="0"/>
              </a:rPr>
              <a:t>s tend to </a:t>
            </a:r>
            <a:r>
              <a:rPr lang="en-GB" dirty="0">
                <a:latin typeface="Calibri" panose="020F0502020204030204" pitchFamily="34" charset="0"/>
              </a:rPr>
              <a:t>select cards matching items named in the rule regardless of whether the matched items are correct. </a:t>
            </a:r>
          </a:p>
        </p:txBody>
      </p:sp>
    </p:spTree>
    <p:extLst>
      <p:ext uri="{BB962C8B-B14F-4D97-AF65-F5344CB8AC3E}">
        <p14:creationId xmlns:p14="http://schemas.microsoft.com/office/powerpoint/2010/main" val="72636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0"/>
            <a:ext cx="7772400" cy="1143000"/>
          </a:xfrm>
          <a:prstGeom prst="rect">
            <a:avLst/>
          </a:prstGeom>
          <a:solidFill>
            <a:schemeClr val="bg1"/>
          </a:solidFill>
          <a:ln>
            <a:noFill/>
          </a:ln>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dirty="0" smtClean="0">
                <a:latin typeface="Calibri" panose="020F0502020204030204" pitchFamily="34" charset="0"/>
              </a:rPr>
              <a:t>Theories of Deductive Reasoning</a:t>
            </a:r>
          </a:p>
        </p:txBody>
      </p:sp>
      <p:sp>
        <p:nvSpPr>
          <p:cNvPr id="3" name="Rectangle 3"/>
          <p:cNvSpPr txBox="1">
            <a:spLocks noChangeArrowheads="1"/>
          </p:cNvSpPr>
          <p:nvPr/>
        </p:nvSpPr>
        <p:spPr bwMode="auto">
          <a:xfrm>
            <a:off x="150125" y="958784"/>
            <a:ext cx="8843750" cy="5674028"/>
          </a:xfrm>
          <a:prstGeom prst="rect">
            <a:avLst/>
          </a:prstGeom>
          <a:solidFill>
            <a:schemeClr val="bg1"/>
          </a:solidFill>
          <a:ln>
            <a:no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GB" dirty="0" smtClean="0">
                <a:latin typeface="Calibri" panose="020F0502020204030204" pitchFamily="34" charset="0"/>
              </a:rPr>
              <a:t>Mental Models: Johnson-Laird (1983,2010,2013)</a:t>
            </a:r>
          </a:p>
          <a:p>
            <a:pPr lvl="1"/>
            <a:r>
              <a:rPr lang="en-GB" dirty="0" smtClean="0">
                <a:latin typeface="Calibri" panose="020F0502020204030204" pitchFamily="34" charset="0"/>
              </a:rPr>
              <a:t>“A </a:t>
            </a:r>
            <a:r>
              <a:rPr lang="en-GB" dirty="0">
                <a:latin typeface="Calibri" panose="020F0502020204030204" pitchFamily="34" charset="0"/>
              </a:rPr>
              <a:t>mental model represents a possibility, capturing what is common to the different ways in which the possibility could occur. People use the information contained in the premises to construct a mental </a:t>
            </a:r>
            <a:r>
              <a:rPr lang="en-GB" dirty="0" smtClean="0">
                <a:latin typeface="Calibri" panose="020F0502020204030204" pitchFamily="34" charset="0"/>
              </a:rPr>
              <a:t>model.” Johnson-Laird (2004, p.170). </a:t>
            </a:r>
          </a:p>
          <a:p>
            <a:pPr lvl="1"/>
            <a:r>
              <a:rPr lang="en-GB" dirty="0">
                <a:latin typeface="Calibri" panose="020F0502020204030204" pitchFamily="34" charset="0"/>
              </a:rPr>
              <a:t>According to </a:t>
            </a:r>
            <a:r>
              <a:rPr lang="en-GB" dirty="0" smtClean="0">
                <a:latin typeface="Calibri" panose="020F0502020204030204" pitchFamily="34" charset="0"/>
              </a:rPr>
              <a:t>this </a:t>
            </a:r>
            <a:r>
              <a:rPr lang="en-GB" dirty="0">
                <a:latin typeface="Calibri" panose="020F0502020204030204" pitchFamily="34" charset="0"/>
              </a:rPr>
              <a:t>theory, people construct one or more mental models, </a:t>
            </a:r>
            <a:r>
              <a:rPr lang="en-GB" dirty="0" smtClean="0">
                <a:latin typeface="Calibri" panose="020F0502020204030204" pitchFamily="34" charset="0"/>
              </a:rPr>
              <a:t>representing </a:t>
            </a:r>
            <a:r>
              <a:rPr lang="en-GB" dirty="0">
                <a:latin typeface="Calibri" panose="020F0502020204030204" pitchFamily="34" charset="0"/>
              </a:rPr>
              <a:t>explicitly what is true. </a:t>
            </a:r>
            <a:endParaRPr lang="en-GB" dirty="0" smtClean="0">
              <a:latin typeface="Calibri" panose="020F0502020204030204" pitchFamily="34" charset="0"/>
            </a:endParaRPr>
          </a:p>
          <a:p>
            <a:pPr lvl="1"/>
            <a:r>
              <a:rPr lang="en-GB" dirty="0" smtClean="0">
                <a:latin typeface="Calibri" panose="020F0502020204030204" pitchFamily="34" charset="0"/>
              </a:rPr>
              <a:t>But it </a:t>
            </a:r>
            <a:r>
              <a:rPr lang="en-GB" dirty="0">
                <a:latin typeface="Calibri" panose="020F0502020204030204" pitchFamily="34" charset="0"/>
              </a:rPr>
              <a:t>fails to specify </a:t>
            </a:r>
            <a:r>
              <a:rPr lang="en-GB" dirty="0" smtClean="0">
                <a:latin typeface="Calibri" panose="020F0502020204030204" pitchFamily="34" charset="0"/>
              </a:rPr>
              <a:t>how </a:t>
            </a:r>
            <a:r>
              <a:rPr lang="en-GB" dirty="0">
                <a:latin typeface="Calibri" panose="020F0502020204030204" pitchFamily="34" charset="0"/>
              </a:rPr>
              <a:t>the initial mental models are constructed, and people often form fewer mental models than expected. </a:t>
            </a:r>
          </a:p>
        </p:txBody>
      </p:sp>
    </p:spTree>
    <p:extLst>
      <p:ext uri="{BB962C8B-B14F-4D97-AF65-F5344CB8AC3E}">
        <p14:creationId xmlns:p14="http://schemas.microsoft.com/office/powerpoint/2010/main" val="1647300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0"/>
            <a:ext cx="7772400" cy="1143000"/>
          </a:xfrm>
          <a:prstGeom prst="rect">
            <a:avLst/>
          </a:prstGeom>
          <a:solidFill>
            <a:schemeClr val="bg1"/>
          </a:solidFill>
          <a:ln>
            <a:noFill/>
          </a:ln>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dirty="0" smtClean="0">
                <a:latin typeface="Calibri" panose="020F0502020204030204" pitchFamily="34" charset="0"/>
              </a:rPr>
              <a:t>Theories of Deductive Reasoning</a:t>
            </a:r>
          </a:p>
        </p:txBody>
      </p:sp>
      <p:sp>
        <p:nvSpPr>
          <p:cNvPr id="3" name="Rectangle 3"/>
          <p:cNvSpPr txBox="1">
            <a:spLocks noChangeArrowheads="1"/>
          </p:cNvSpPr>
          <p:nvPr/>
        </p:nvSpPr>
        <p:spPr bwMode="auto">
          <a:xfrm>
            <a:off x="150125" y="958784"/>
            <a:ext cx="8843750" cy="5728619"/>
          </a:xfrm>
          <a:prstGeom prst="rect">
            <a:avLst/>
          </a:prstGeom>
          <a:solidFill>
            <a:schemeClr val="bg1"/>
          </a:solidFill>
          <a:ln>
            <a:no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GB" dirty="0" smtClean="0">
                <a:latin typeface="Calibri" panose="020F0502020204030204" pitchFamily="34" charset="0"/>
              </a:rPr>
              <a:t>Dual-system: There are 2 process in reasoning:</a:t>
            </a:r>
          </a:p>
          <a:p>
            <a:pPr lvl="1"/>
            <a:r>
              <a:rPr lang="en-GB" dirty="0" smtClean="0">
                <a:latin typeface="Calibri" panose="020F0502020204030204" pitchFamily="34" charset="0"/>
              </a:rPr>
              <a:t>One </a:t>
            </a:r>
            <a:r>
              <a:rPr lang="en-GB" dirty="0">
                <a:latin typeface="Calibri" panose="020F0502020204030204" pitchFamily="34" charset="0"/>
              </a:rPr>
              <a:t>system involves unconscious </a:t>
            </a:r>
            <a:r>
              <a:rPr lang="en-GB" dirty="0" smtClean="0">
                <a:latin typeface="Calibri" panose="020F0502020204030204" pitchFamily="34" charset="0"/>
              </a:rPr>
              <a:t>&amp; </a:t>
            </a:r>
            <a:r>
              <a:rPr lang="en-GB" dirty="0">
                <a:latin typeface="Calibri" panose="020F0502020204030204" pitchFamily="34" charset="0"/>
              </a:rPr>
              <a:t>parallel processing, and is independent of intelligence. </a:t>
            </a:r>
            <a:endParaRPr lang="en-GB" dirty="0" smtClean="0">
              <a:latin typeface="Calibri" panose="020F0502020204030204" pitchFamily="34" charset="0"/>
            </a:endParaRPr>
          </a:p>
          <a:p>
            <a:pPr lvl="1"/>
            <a:r>
              <a:rPr lang="en-GB" dirty="0" smtClean="0">
                <a:latin typeface="Calibri" panose="020F0502020204030204" pitchFamily="34" charset="0"/>
              </a:rPr>
              <a:t>The </a:t>
            </a:r>
            <a:r>
              <a:rPr lang="en-GB" dirty="0">
                <a:latin typeface="Calibri" panose="020F0502020204030204" pitchFamily="34" charset="0"/>
              </a:rPr>
              <a:t>other system involves conscious processes and rule-based serial processing, has limited capacity and is linked to intelligence. </a:t>
            </a:r>
            <a:endParaRPr lang="en-GB" dirty="0" smtClean="0">
              <a:latin typeface="Calibri" panose="020F0502020204030204" pitchFamily="34" charset="0"/>
            </a:endParaRPr>
          </a:p>
          <a:p>
            <a:pPr lvl="1"/>
            <a:endParaRPr lang="en-GB" dirty="0">
              <a:latin typeface="Calibri" panose="020F0502020204030204" pitchFamily="34" charset="0"/>
            </a:endParaRPr>
          </a:p>
          <a:p>
            <a:pPr lvl="1"/>
            <a:r>
              <a:rPr lang="en-GB" dirty="0" smtClean="0">
                <a:latin typeface="Calibri" panose="020F0502020204030204" pitchFamily="34" charset="0"/>
              </a:rPr>
              <a:t>These theories answer </a:t>
            </a:r>
            <a:r>
              <a:rPr lang="en-GB" dirty="0">
                <a:latin typeface="Calibri" panose="020F0502020204030204" pitchFamily="34" charset="0"/>
              </a:rPr>
              <a:t>the two main limitations of most other research into human reasoning because they take account of individual differences in performance and processes.</a:t>
            </a:r>
          </a:p>
          <a:p>
            <a:pPr lvl="1"/>
            <a:endParaRPr lang="en-GB" dirty="0">
              <a:latin typeface="Calibri" panose="020F0502020204030204" pitchFamily="34" charset="0"/>
            </a:endParaRPr>
          </a:p>
        </p:txBody>
      </p:sp>
    </p:spTree>
    <p:extLst>
      <p:ext uri="{BB962C8B-B14F-4D97-AF65-F5344CB8AC3E}">
        <p14:creationId xmlns:p14="http://schemas.microsoft.com/office/powerpoint/2010/main" val="172451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0"/>
            <a:ext cx="7772400" cy="1143000"/>
          </a:xfrm>
          <a:prstGeom prst="rect">
            <a:avLst/>
          </a:prstGeom>
          <a:solidFill>
            <a:schemeClr val="bg1"/>
          </a:solidFill>
          <a:ln>
            <a:noFill/>
          </a:ln>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dirty="0" smtClean="0">
                <a:latin typeface="Calibri" panose="020F0502020204030204" pitchFamily="34" charset="0"/>
              </a:rPr>
              <a:t>Theories of Deductive Reasoning</a:t>
            </a:r>
          </a:p>
        </p:txBody>
      </p:sp>
      <p:sp>
        <p:nvSpPr>
          <p:cNvPr id="3" name="Rectangle 3"/>
          <p:cNvSpPr txBox="1">
            <a:spLocks noChangeArrowheads="1"/>
          </p:cNvSpPr>
          <p:nvPr/>
        </p:nvSpPr>
        <p:spPr bwMode="auto">
          <a:xfrm>
            <a:off x="150125" y="958784"/>
            <a:ext cx="8843750" cy="5899216"/>
          </a:xfrm>
          <a:prstGeom prst="rect">
            <a:avLst/>
          </a:prstGeom>
          <a:solidFill>
            <a:schemeClr val="bg1"/>
          </a:solidFill>
          <a:ln>
            <a:no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GB" dirty="0">
                <a:latin typeface="Calibri" panose="020F0502020204030204" pitchFamily="34" charset="0"/>
              </a:rPr>
              <a:t>H</a:t>
            </a:r>
            <a:r>
              <a:rPr lang="en-GB" dirty="0" smtClean="0">
                <a:latin typeface="Calibri" panose="020F0502020204030204" pitchFamily="34" charset="0"/>
              </a:rPr>
              <a:t>euristic–analytic theory: Evans (2006)</a:t>
            </a:r>
          </a:p>
          <a:p>
            <a:pPr lvl="1"/>
            <a:r>
              <a:rPr lang="en-GB" dirty="0">
                <a:latin typeface="Calibri" panose="020F0502020204030204" pitchFamily="34" charset="0"/>
              </a:rPr>
              <a:t>Initially, heuristic processes </a:t>
            </a:r>
            <a:r>
              <a:rPr lang="en-GB" dirty="0" smtClean="0">
                <a:latin typeface="Calibri" panose="020F0502020204030204" pitchFamily="34" charset="0"/>
              </a:rPr>
              <a:t>(System 1) use </a:t>
            </a:r>
            <a:r>
              <a:rPr lang="en-GB" dirty="0">
                <a:latin typeface="Calibri" panose="020F0502020204030204" pitchFamily="34" charset="0"/>
              </a:rPr>
              <a:t>task features and knowledge to construct a single mental model. Later, effortful analytic processes </a:t>
            </a:r>
            <a:r>
              <a:rPr lang="en-GB" dirty="0" smtClean="0">
                <a:latin typeface="Calibri" panose="020F0502020204030204" pitchFamily="34" charset="0"/>
              </a:rPr>
              <a:t>(System 2) may </a:t>
            </a:r>
            <a:r>
              <a:rPr lang="en-GB" dirty="0">
                <a:latin typeface="Calibri" panose="020F0502020204030204" pitchFamily="34" charset="0"/>
              </a:rPr>
              <a:t>intervene to revise this model. </a:t>
            </a:r>
            <a:endParaRPr lang="en-GB" dirty="0" smtClean="0">
              <a:latin typeface="Calibri" panose="020F0502020204030204" pitchFamily="34" charset="0"/>
            </a:endParaRPr>
          </a:p>
          <a:p>
            <a:pPr lvl="1"/>
            <a:r>
              <a:rPr lang="en-GB" dirty="0" smtClean="0">
                <a:latin typeface="Calibri" panose="020F0502020204030204" pitchFamily="34" charset="0"/>
              </a:rPr>
              <a:t>Reasoning based </a:t>
            </a:r>
            <a:r>
              <a:rPr lang="en-GB" dirty="0">
                <a:latin typeface="Calibri" panose="020F0502020204030204" pitchFamily="34" charset="0"/>
              </a:rPr>
              <a:t>on the use of </a:t>
            </a:r>
            <a:r>
              <a:rPr lang="en-GB" dirty="0" smtClean="0">
                <a:latin typeface="Calibri" panose="020F0502020204030204" pitchFamily="34" charset="0"/>
              </a:rPr>
              <a:t>3 principles:</a:t>
            </a:r>
          </a:p>
          <a:p>
            <a:pPr lvl="2"/>
            <a:r>
              <a:rPr lang="en-GB" dirty="0" smtClean="0">
                <a:latin typeface="Calibri" panose="020F0502020204030204" pitchFamily="34" charset="0"/>
              </a:rPr>
              <a:t>Singularity </a:t>
            </a:r>
          </a:p>
          <a:p>
            <a:pPr lvl="2"/>
            <a:r>
              <a:rPr lang="en-GB" dirty="0" smtClean="0">
                <a:latin typeface="Calibri" panose="020F0502020204030204" pitchFamily="34" charset="0"/>
              </a:rPr>
              <a:t>Relevance</a:t>
            </a:r>
          </a:p>
          <a:p>
            <a:pPr lvl="2"/>
            <a:r>
              <a:rPr lang="en-GB" dirty="0" smtClean="0">
                <a:latin typeface="Calibri" panose="020F0502020204030204" pitchFamily="34" charset="0"/>
              </a:rPr>
              <a:t>Satisficing</a:t>
            </a:r>
          </a:p>
          <a:p>
            <a:r>
              <a:rPr lang="en-GB" dirty="0" smtClean="0">
                <a:latin typeface="Calibri" panose="020F0502020204030204" pitchFamily="34" charset="0"/>
              </a:rPr>
              <a:t>It contrasts mental models because it </a:t>
            </a:r>
            <a:r>
              <a:rPr lang="en-GB" dirty="0">
                <a:latin typeface="Calibri" panose="020F0502020204030204" pitchFamily="34" charset="0"/>
              </a:rPr>
              <a:t>predicts </a:t>
            </a:r>
            <a:r>
              <a:rPr lang="en-GB" dirty="0" smtClean="0">
                <a:latin typeface="Calibri" panose="020F0502020204030204" pitchFamily="34" charset="0"/>
              </a:rPr>
              <a:t>people </a:t>
            </a:r>
            <a:r>
              <a:rPr lang="en-GB" dirty="0">
                <a:latin typeface="Calibri" panose="020F0502020204030204" pitchFamily="34" charset="0"/>
              </a:rPr>
              <a:t>initially use their world knowledge and immediate context in </a:t>
            </a:r>
            <a:r>
              <a:rPr lang="en-GB" dirty="0" smtClean="0">
                <a:latin typeface="Calibri" panose="020F0502020204030204" pitchFamily="34" charset="0"/>
              </a:rPr>
              <a:t>reasoning. </a:t>
            </a:r>
            <a:endParaRPr lang="en-GB" dirty="0">
              <a:latin typeface="Calibri" panose="020F0502020204030204" pitchFamily="34" charset="0"/>
            </a:endParaRPr>
          </a:p>
        </p:txBody>
      </p:sp>
    </p:spTree>
    <p:extLst>
      <p:ext uri="{BB962C8B-B14F-4D97-AF65-F5344CB8AC3E}">
        <p14:creationId xmlns:p14="http://schemas.microsoft.com/office/powerpoint/2010/main" val="3614480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88739"/>
            <a:ext cx="7772400" cy="65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kern="0" dirty="0" smtClean="0">
                <a:latin typeface="Calibri" panose="020F0502020204030204" pitchFamily="34" charset="0"/>
              </a:rPr>
              <a:t>Key References….</a:t>
            </a:r>
          </a:p>
        </p:txBody>
      </p:sp>
      <p:sp>
        <p:nvSpPr>
          <p:cNvPr id="3" name="Rectangle 2"/>
          <p:cNvSpPr/>
          <p:nvPr/>
        </p:nvSpPr>
        <p:spPr>
          <a:xfrm>
            <a:off x="43544" y="783773"/>
            <a:ext cx="9067800" cy="5847755"/>
          </a:xfrm>
          <a:prstGeom prst="rect">
            <a:avLst/>
          </a:prstGeom>
          <a:solidFill>
            <a:schemeClr val="bg1"/>
          </a:solidFill>
        </p:spPr>
        <p:txBody>
          <a:bodyPr wrap="square">
            <a:spAutoFit/>
          </a:bodyPr>
          <a:lstStyle/>
          <a:p>
            <a:pPr marL="342900" indent="-342900">
              <a:buFont typeface="Arial" panose="020B0604020202020204" pitchFamily="34" charset="0"/>
              <a:buChar char="•"/>
            </a:pPr>
            <a:r>
              <a:rPr lang="en-GB" sz="2400" dirty="0" err="1" smtClean="0"/>
              <a:t>Kahneman</a:t>
            </a:r>
            <a:r>
              <a:rPr lang="en-GB" sz="2400" dirty="0" smtClean="0"/>
              <a:t>, D., &amp; </a:t>
            </a:r>
            <a:r>
              <a:rPr lang="en-GB" sz="2400" dirty="0" err="1" smtClean="0"/>
              <a:t>Tversky</a:t>
            </a:r>
            <a:r>
              <a:rPr lang="en-GB" sz="2400" dirty="0" smtClean="0"/>
              <a:t>, A. (1984). Choices, values, and</a:t>
            </a:r>
            <a:r>
              <a:rPr lang="en-GB" sz="2400" dirty="0"/>
              <a:t> </a:t>
            </a:r>
            <a:r>
              <a:rPr lang="en-GB" sz="2400" dirty="0" smtClean="0"/>
              <a:t>frames. </a:t>
            </a:r>
            <a:r>
              <a:rPr lang="en-GB" sz="2400" i="1" dirty="0" smtClean="0"/>
              <a:t>American psychologist</a:t>
            </a:r>
            <a:r>
              <a:rPr lang="en-GB" sz="2400" dirty="0" smtClean="0"/>
              <a:t>, 39, 341-350. </a:t>
            </a:r>
          </a:p>
          <a:p>
            <a:endParaRPr lang="en-GB" sz="1400" dirty="0"/>
          </a:p>
          <a:p>
            <a:pPr marL="342900" indent="-342900">
              <a:buFont typeface="Arial" panose="020B0604020202020204" pitchFamily="34" charset="0"/>
              <a:buChar char="•"/>
            </a:pPr>
            <a:r>
              <a:rPr lang="en-GB" sz="2400" dirty="0" err="1" smtClean="0"/>
              <a:t>Kahneman</a:t>
            </a:r>
            <a:r>
              <a:rPr lang="en-GB" sz="2400" dirty="0" smtClean="0"/>
              <a:t>, D., &amp;</a:t>
            </a:r>
            <a:r>
              <a:rPr lang="en-GB" sz="2400" dirty="0"/>
              <a:t> </a:t>
            </a:r>
            <a:r>
              <a:rPr lang="en-GB" sz="2400" dirty="0" err="1" smtClean="0"/>
              <a:t>Tversky</a:t>
            </a:r>
            <a:r>
              <a:rPr lang="en-GB" sz="2400" dirty="0" smtClean="0"/>
              <a:t>, A. (1979). Prospect theory: An</a:t>
            </a:r>
            <a:r>
              <a:rPr lang="en-GB" sz="2400" dirty="0"/>
              <a:t> </a:t>
            </a:r>
            <a:r>
              <a:rPr lang="en-GB" sz="2400" dirty="0" smtClean="0"/>
              <a:t>analysis of decision under risk. </a:t>
            </a:r>
            <a:r>
              <a:rPr lang="en-GB" sz="2400" i="1" dirty="0" err="1" smtClean="0"/>
              <a:t>Econometrica</a:t>
            </a:r>
            <a:r>
              <a:rPr lang="en-GB" sz="2400" i="1" dirty="0" smtClean="0"/>
              <a:t>: Journal of the</a:t>
            </a:r>
            <a:r>
              <a:rPr lang="en-GB" sz="2400" i="1" dirty="0"/>
              <a:t> </a:t>
            </a:r>
            <a:r>
              <a:rPr lang="en-GB" sz="2400" i="1" dirty="0" smtClean="0"/>
              <a:t>Econometric Society</a:t>
            </a:r>
            <a:r>
              <a:rPr lang="en-GB" sz="2400" dirty="0" smtClean="0"/>
              <a:t>, </a:t>
            </a:r>
            <a:r>
              <a:rPr lang="en-GB" sz="2400" i="1" dirty="0" smtClean="0"/>
              <a:t>47</a:t>
            </a:r>
            <a:r>
              <a:rPr lang="en-GB" sz="2400" dirty="0" smtClean="0"/>
              <a:t>, 263­‐291.</a:t>
            </a:r>
          </a:p>
          <a:p>
            <a:endParaRPr lang="en-GB" sz="1400" dirty="0"/>
          </a:p>
          <a:p>
            <a:pPr marL="342900" indent="-342900">
              <a:buFont typeface="Arial" panose="020B0604020202020204" pitchFamily="34" charset="0"/>
              <a:buChar char="•"/>
            </a:pPr>
            <a:r>
              <a:rPr lang="en-GB" sz="2400" dirty="0" err="1" smtClean="0"/>
              <a:t>Kahneman</a:t>
            </a:r>
            <a:r>
              <a:rPr lang="en-GB" sz="2400" dirty="0"/>
              <a:t>, D., &amp; </a:t>
            </a:r>
            <a:r>
              <a:rPr lang="en-GB" sz="2400" dirty="0" err="1"/>
              <a:t>Tversky</a:t>
            </a:r>
            <a:r>
              <a:rPr lang="en-GB" sz="2400" dirty="0"/>
              <a:t>, A. (1972). Subjective probability: A judgment of representativeness. </a:t>
            </a:r>
            <a:r>
              <a:rPr lang="en-GB" sz="2400" i="1" dirty="0"/>
              <a:t>Cognitive psychology</a:t>
            </a:r>
            <a:r>
              <a:rPr lang="en-GB" sz="2400" dirty="0"/>
              <a:t>, </a:t>
            </a:r>
            <a:r>
              <a:rPr lang="en-GB" sz="2400" i="1" dirty="0" smtClean="0"/>
              <a:t>3</a:t>
            </a:r>
            <a:r>
              <a:rPr lang="en-GB" sz="2400" dirty="0" smtClean="0"/>
              <a:t>, </a:t>
            </a:r>
            <a:r>
              <a:rPr lang="en-GB" sz="2400" dirty="0"/>
              <a:t>430-454.</a:t>
            </a:r>
          </a:p>
          <a:p>
            <a:endParaRPr lang="en-GB" sz="1400" dirty="0" smtClean="0"/>
          </a:p>
          <a:p>
            <a:pPr marL="342900" indent="-342900">
              <a:buFont typeface="Arial" panose="020B0604020202020204" pitchFamily="34" charset="0"/>
              <a:buChar char="•"/>
            </a:pPr>
            <a:r>
              <a:rPr lang="en-GB" sz="2400" dirty="0" err="1" smtClean="0"/>
              <a:t>Tversky</a:t>
            </a:r>
            <a:r>
              <a:rPr lang="en-GB" sz="2400" dirty="0"/>
              <a:t>, A., &amp; </a:t>
            </a:r>
            <a:r>
              <a:rPr lang="en-GB" sz="2400" dirty="0" err="1"/>
              <a:t>Kahneman</a:t>
            </a:r>
            <a:r>
              <a:rPr lang="en-GB" sz="2400" dirty="0"/>
              <a:t>, D. (1974). Judgment under uncertainty: Heuristics and biases. </a:t>
            </a:r>
            <a:r>
              <a:rPr lang="en-GB" sz="2400" i="1" dirty="0"/>
              <a:t>Science</a:t>
            </a:r>
            <a:r>
              <a:rPr lang="en-GB" sz="2400" dirty="0"/>
              <a:t>, </a:t>
            </a:r>
            <a:r>
              <a:rPr lang="en-GB" sz="2400" i="1" dirty="0"/>
              <a:t>185</a:t>
            </a:r>
            <a:r>
              <a:rPr lang="en-GB" sz="2400" dirty="0"/>
              <a:t>, 1124­‐1131</a:t>
            </a:r>
            <a:r>
              <a:rPr lang="en-GB" sz="2400" dirty="0" smtClean="0"/>
              <a:t>.</a:t>
            </a:r>
          </a:p>
          <a:p>
            <a:endParaRPr lang="en-GB" sz="1400" dirty="0"/>
          </a:p>
          <a:p>
            <a:pPr marL="342900" indent="-342900">
              <a:buFont typeface="Arial" panose="020B0604020202020204" pitchFamily="34" charset="0"/>
              <a:buChar char="•"/>
            </a:pPr>
            <a:r>
              <a:rPr lang="en-GB" sz="2400" dirty="0" err="1"/>
              <a:t>Kühberger</a:t>
            </a:r>
            <a:r>
              <a:rPr lang="en-GB" sz="2400" dirty="0"/>
              <a:t>, A. (1998). The influence of Framing on Risky Decisions: A Meta-analysis. </a:t>
            </a:r>
            <a:r>
              <a:rPr lang="en-GB" sz="2400" i="1" dirty="0"/>
              <a:t>Organizational </a:t>
            </a:r>
            <a:r>
              <a:rPr lang="en-GB" sz="2400" i="1" dirty="0" err="1"/>
              <a:t>Behavior</a:t>
            </a:r>
            <a:r>
              <a:rPr lang="en-GB" sz="2400" i="1" dirty="0"/>
              <a:t> and Human Decision Processes, 75, </a:t>
            </a:r>
            <a:r>
              <a:rPr lang="en-GB" sz="2400" dirty="0"/>
              <a:t>23-55</a:t>
            </a:r>
            <a:r>
              <a:rPr lang="en-GB" sz="2400" dirty="0" smtClean="0"/>
              <a:t>.</a:t>
            </a:r>
            <a:endParaRPr lang="en-GB" sz="2400" dirty="0"/>
          </a:p>
        </p:txBody>
      </p:sp>
    </p:spTree>
    <p:extLst>
      <p:ext uri="{BB962C8B-B14F-4D97-AF65-F5344CB8AC3E}">
        <p14:creationId xmlns:p14="http://schemas.microsoft.com/office/powerpoint/2010/main" val="304427882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5800" y="1651"/>
            <a:ext cx="7772400" cy="55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eaLnBrk="1" hangingPunct="1"/>
            <a:r>
              <a:rPr lang="en-GB" altLang="en-US" sz="3200" kern="0" dirty="0" smtClean="0">
                <a:latin typeface="Calibri" panose="020F0502020204030204" pitchFamily="34" charset="0"/>
              </a:rPr>
              <a:t>Key References….</a:t>
            </a:r>
          </a:p>
        </p:txBody>
      </p:sp>
      <p:sp>
        <p:nvSpPr>
          <p:cNvPr id="3" name="Rectangle 2"/>
          <p:cNvSpPr/>
          <p:nvPr/>
        </p:nvSpPr>
        <p:spPr>
          <a:xfrm>
            <a:off x="0" y="489851"/>
            <a:ext cx="9144000" cy="9202519"/>
          </a:xfrm>
          <a:prstGeom prst="rect">
            <a:avLst/>
          </a:prstGeom>
          <a:solidFill>
            <a:schemeClr val="bg1"/>
          </a:solidFill>
        </p:spPr>
        <p:txBody>
          <a:bodyPr wrap="square">
            <a:spAutoFit/>
          </a:bodyPr>
          <a:lstStyle/>
          <a:p>
            <a:pPr marL="342900" indent="-342900">
              <a:buFont typeface="Arial" panose="020B0604020202020204" pitchFamily="34" charset="0"/>
              <a:buChar char="•"/>
            </a:pPr>
            <a:r>
              <a:rPr lang="en-GB" sz="2000" dirty="0" smtClean="0"/>
              <a:t>Anchoring</a:t>
            </a:r>
          </a:p>
          <a:p>
            <a:pPr marL="800100" lvl="1" indent="-342900">
              <a:buFont typeface="Arial" panose="020B0604020202020204" pitchFamily="34" charset="0"/>
              <a:buChar char="•"/>
            </a:pPr>
            <a:r>
              <a:rPr lang="en-GB" dirty="0" err="1"/>
              <a:t>Jacowitz</a:t>
            </a:r>
            <a:r>
              <a:rPr lang="en-GB" dirty="0"/>
              <a:t>, K. E., &amp; </a:t>
            </a:r>
            <a:r>
              <a:rPr lang="en-GB" dirty="0" err="1"/>
              <a:t>Kahneman</a:t>
            </a:r>
            <a:r>
              <a:rPr lang="en-GB" dirty="0"/>
              <a:t>, D. (1995). Measures of Anchoring in Estimation Tasks. </a:t>
            </a:r>
            <a:r>
              <a:rPr lang="en-GB" i="1" dirty="0"/>
              <a:t>Personality and Social Psychology Bulletin, 21, 1161-1166</a:t>
            </a:r>
            <a:r>
              <a:rPr lang="en-GB" i="1" dirty="0" smtClean="0"/>
              <a:t>.</a:t>
            </a:r>
          </a:p>
          <a:p>
            <a:pPr lvl="1"/>
            <a:endParaRPr lang="en-GB" sz="1000" dirty="0"/>
          </a:p>
          <a:p>
            <a:pPr marL="800100" lvl="1" indent="-342900">
              <a:buFont typeface="Arial" panose="020B0604020202020204" pitchFamily="34" charset="0"/>
              <a:buChar char="•"/>
            </a:pPr>
            <a:r>
              <a:rPr lang="en-GB" dirty="0" err="1" smtClean="0"/>
              <a:t>LeBoeuf</a:t>
            </a:r>
            <a:r>
              <a:rPr lang="en-GB" dirty="0"/>
              <a:t>, R. A</a:t>
            </a:r>
            <a:r>
              <a:rPr lang="en-GB" dirty="0" smtClean="0"/>
              <a:t>., &amp; </a:t>
            </a:r>
            <a:r>
              <a:rPr lang="en-GB" dirty="0" err="1"/>
              <a:t>Shafir</a:t>
            </a:r>
            <a:r>
              <a:rPr lang="en-GB" dirty="0"/>
              <a:t>, E. (2006</a:t>
            </a:r>
            <a:r>
              <a:rPr lang="en-GB" dirty="0" smtClean="0"/>
              <a:t>). </a:t>
            </a:r>
            <a:r>
              <a:rPr lang="en-GB" dirty="0"/>
              <a:t>The long and short of it: physical anchoring effects. </a:t>
            </a:r>
            <a:r>
              <a:rPr lang="en-GB" i="1" dirty="0" smtClean="0"/>
              <a:t>Journal of </a:t>
            </a:r>
            <a:r>
              <a:rPr lang="en-GB" i="1" dirty="0" err="1" smtClean="0"/>
              <a:t>Behavioral</a:t>
            </a:r>
            <a:r>
              <a:rPr lang="en-GB" i="1" dirty="0" smtClean="0"/>
              <a:t> Decision </a:t>
            </a:r>
            <a:r>
              <a:rPr lang="en-GB" i="1" dirty="0"/>
              <a:t>Making, </a:t>
            </a:r>
            <a:r>
              <a:rPr lang="en-GB" i="1" dirty="0" smtClean="0"/>
              <a:t>19,</a:t>
            </a:r>
            <a:r>
              <a:rPr lang="en-GB" i="1" dirty="0"/>
              <a:t> </a:t>
            </a:r>
            <a:r>
              <a:rPr lang="en-GB" dirty="0" smtClean="0"/>
              <a:t>393–406.</a:t>
            </a:r>
          </a:p>
          <a:p>
            <a:pPr lvl="1"/>
            <a:endParaRPr lang="en-GB" sz="1000" dirty="0"/>
          </a:p>
          <a:p>
            <a:pPr marL="800100" lvl="1" indent="-342900">
              <a:buFont typeface="Arial" panose="020B0604020202020204" pitchFamily="34" charset="0"/>
              <a:buChar char="•"/>
            </a:pPr>
            <a:r>
              <a:rPr lang="en-GB" dirty="0" err="1"/>
              <a:t>Wansink</a:t>
            </a:r>
            <a:r>
              <a:rPr lang="en-GB" dirty="0"/>
              <a:t>, B., Kent, R. J., &amp; Hoch, S. (1998). An anchoring and adjustment model of purchase quantity decisions. </a:t>
            </a:r>
            <a:r>
              <a:rPr lang="en-GB" i="1" dirty="0"/>
              <a:t>Journal of Marketing Research</a:t>
            </a:r>
            <a:r>
              <a:rPr lang="en-GB" dirty="0"/>
              <a:t>, </a:t>
            </a:r>
            <a:r>
              <a:rPr lang="en-GB" i="1" dirty="0"/>
              <a:t>1998</a:t>
            </a:r>
            <a:r>
              <a:rPr lang="en-GB" dirty="0"/>
              <a:t>, 71-81</a:t>
            </a:r>
            <a:r>
              <a:rPr lang="en-GB" dirty="0" smtClean="0"/>
              <a:t>.</a:t>
            </a:r>
          </a:p>
          <a:p>
            <a:pPr lvl="1"/>
            <a:endParaRPr lang="en-GB" sz="1000" dirty="0"/>
          </a:p>
          <a:p>
            <a:pPr marL="342900" indent="-342900">
              <a:buFont typeface="Arial" panose="020B0604020202020204" pitchFamily="34" charset="0"/>
              <a:buChar char="•"/>
            </a:pPr>
            <a:r>
              <a:rPr lang="en-GB" sz="2000" dirty="0" smtClean="0"/>
              <a:t>Availability Heuristics</a:t>
            </a:r>
          </a:p>
          <a:p>
            <a:pPr marL="800100" lvl="1" indent="-342900">
              <a:buFont typeface="Arial" panose="020B0604020202020204" pitchFamily="34" charset="0"/>
              <a:buChar char="•"/>
            </a:pPr>
            <a:r>
              <a:rPr lang="en-GB" dirty="0"/>
              <a:t>Schwarz, N., Bless, H., </a:t>
            </a:r>
            <a:r>
              <a:rPr lang="en-GB" dirty="0" err="1"/>
              <a:t>Strack</a:t>
            </a:r>
            <a:r>
              <a:rPr lang="en-GB" dirty="0"/>
              <a:t>, F., </a:t>
            </a:r>
            <a:r>
              <a:rPr lang="en-GB" dirty="0" err="1"/>
              <a:t>Klumpp</a:t>
            </a:r>
            <a:r>
              <a:rPr lang="en-GB" dirty="0"/>
              <a:t>, G., </a:t>
            </a:r>
            <a:r>
              <a:rPr lang="en-GB" dirty="0" err="1"/>
              <a:t>Rittenauer-Schatka</a:t>
            </a:r>
            <a:r>
              <a:rPr lang="en-GB" dirty="0"/>
              <a:t>, H., &amp; Simons, A. (1991). Ease of retrieval as information: Another look at the availability heuristic. </a:t>
            </a:r>
            <a:r>
              <a:rPr lang="en-GB" i="1" dirty="0"/>
              <a:t>Journal of Personality and Social psychology</a:t>
            </a:r>
            <a:r>
              <a:rPr lang="en-GB" dirty="0"/>
              <a:t>, </a:t>
            </a:r>
            <a:r>
              <a:rPr lang="en-GB" i="1" dirty="0"/>
              <a:t>61</a:t>
            </a:r>
            <a:r>
              <a:rPr lang="en-GB" dirty="0"/>
              <a:t>(2), 195</a:t>
            </a:r>
            <a:r>
              <a:rPr lang="en-GB" dirty="0" smtClean="0"/>
              <a:t>.</a:t>
            </a:r>
          </a:p>
          <a:p>
            <a:pPr lvl="1"/>
            <a:endParaRPr lang="en-GB" sz="1000" dirty="0" smtClean="0"/>
          </a:p>
          <a:p>
            <a:pPr marL="800100" lvl="1" indent="-342900">
              <a:buFont typeface="Arial" panose="020B0604020202020204" pitchFamily="34" charset="0"/>
              <a:buChar char="•"/>
            </a:pPr>
            <a:r>
              <a:rPr lang="en-GB" dirty="0"/>
              <a:t>Stepper, S., &amp; </a:t>
            </a:r>
            <a:r>
              <a:rPr lang="en-GB" dirty="0" err="1"/>
              <a:t>Strack</a:t>
            </a:r>
            <a:r>
              <a:rPr lang="en-GB" dirty="0"/>
              <a:t>, F. (1993). Proprioceptive determinants of emotional and </a:t>
            </a:r>
            <a:r>
              <a:rPr lang="en-GB" dirty="0" err="1"/>
              <a:t>nonemotional</a:t>
            </a:r>
            <a:r>
              <a:rPr lang="en-GB" dirty="0"/>
              <a:t> feelings. </a:t>
            </a:r>
            <a:r>
              <a:rPr lang="en-GB" i="1" dirty="0"/>
              <a:t>Journal of Personality and Social Psychology</a:t>
            </a:r>
            <a:r>
              <a:rPr lang="en-GB" dirty="0"/>
              <a:t>, </a:t>
            </a:r>
            <a:r>
              <a:rPr lang="en-GB" i="1" dirty="0"/>
              <a:t>64</a:t>
            </a:r>
            <a:r>
              <a:rPr lang="en-GB" dirty="0"/>
              <a:t>(2), 211</a:t>
            </a:r>
            <a:r>
              <a:rPr lang="en-GB" dirty="0" smtClean="0"/>
              <a:t>.</a:t>
            </a:r>
          </a:p>
          <a:p>
            <a:pPr lvl="1"/>
            <a:endParaRPr lang="en-GB" sz="1000" dirty="0"/>
          </a:p>
          <a:p>
            <a:pPr marL="342900" indent="-342900">
              <a:buFont typeface="Arial" panose="020B0604020202020204" pitchFamily="34" charset="0"/>
              <a:buChar char="•"/>
            </a:pPr>
            <a:r>
              <a:rPr lang="en-GB" sz="2000" dirty="0" smtClean="0"/>
              <a:t>Loss Aversion</a:t>
            </a:r>
          </a:p>
          <a:p>
            <a:pPr marL="800100" lvl="1" indent="-342900">
              <a:buFont typeface="Arial" panose="020B0604020202020204" pitchFamily="34" charset="0"/>
              <a:buChar char="•"/>
            </a:pPr>
            <a:r>
              <a:rPr lang="en-GB" dirty="0" err="1"/>
              <a:t>Tversky</a:t>
            </a:r>
            <a:r>
              <a:rPr lang="en-GB" dirty="0"/>
              <a:t>, A., &amp; </a:t>
            </a:r>
            <a:r>
              <a:rPr lang="en-GB" dirty="0" err="1"/>
              <a:t>Kahneman</a:t>
            </a:r>
            <a:r>
              <a:rPr lang="en-GB" dirty="0"/>
              <a:t>, D</a:t>
            </a:r>
            <a:r>
              <a:rPr lang="en-GB" dirty="0" smtClean="0"/>
              <a:t>. </a:t>
            </a:r>
            <a:r>
              <a:rPr lang="en-GB" dirty="0"/>
              <a:t>(1991). Loss Aversion in Riskless Choice: A Reference-Dependent Model. </a:t>
            </a:r>
            <a:r>
              <a:rPr lang="en-GB" i="1" dirty="0"/>
              <a:t>The Quarterly Journal of Economics</a:t>
            </a:r>
            <a:r>
              <a:rPr lang="en-GB" dirty="0"/>
              <a:t>, </a:t>
            </a:r>
            <a:r>
              <a:rPr lang="en-GB" i="1" dirty="0"/>
              <a:t>106</a:t>
            </a:r>
            <a:r>
              <a:rPr lang="en-GB" dirty="0"/>
              <a:t>(4), 1039–1061</a:t>
            </a:r>
            <a:r>
              <a:rPr lang="en-GB" dirty="0" smtClean="0"/>
              <a:t>.</a:t>
            </a:r>
          </a:p>
          <a:p>
            <a:pPr lvl="1"/>
            <a:endParaRPr lang="en-GB" sz="1000" dirty="0" smtClean="0"/>
          </a:p>
          <a:p>
            <a:pPr marL="800100" lvl="1" indent="-342900">
              <a:buFont typeface="Arial" panose="020B0604020202020204" pitchFamily="34" charset="0"/>
              <a:buChar char="•"/>
            </a:pPr>
            <a:r>
              <a:rPr lang="en-GB" dirty="0" err="1" smtClean="0"/>
              <a:t>Novemsky</a:t>
            </a:r>
            <a:r>
              <a:rPr lang="en-GB" dirty="0" smtClean="0"/>
              <a:t>, N., &amp; </a:t>
            </a:r>
            <a:r>
              <a:rPr lang="en-GB" dirty="0" err="1" smtClean="0"/>
              <a:t>Kahneman</a:t>
            </a:r>
            <a:r>
              <a:rPr lang="en-GB" dirty="0" smtClean="0"/>
              <a:t>, D. </a:t>
            </a:r>
            <a:r>
              <a:rPr lang="en-GB" dirty="0"/>
              <a:t>(</a:t>
            </a:r>
            <a:r>
              <a:rPr lang="en-GB" dirty="0" smtClean="0"/>
              <a:t>2005). The </a:t>
            </a:r>
            <a:r>
              <a:rPr lang="en-GB" dirty="0"/>
              <a:t>Boundaries of Loss Aversion. </a:t>
            </a:r>
            <a:r>
              <a:rPr lang="en-GB" i="1" dirty="0"/>
              <a:t>Journal of Marketing </a:t>
            </a:r>
            <a:r>
              <a:rPr lang="en-GB" i="1" dirty="0" smtClean="0"/>
              <a:t>Research,</a:t>
            </a:r>
            <a:r>
              <a:rPr lang="en-GB" dirty="0" smtClean="0"/>
              <a:t> </a:t>
            </a:r>
            <a:r>
              <a:rPr lang="en-GB" dirty="0"/>
              <a:t>42, </a:t>
            </a:r>
            <a:r>
              <a:rPr lang="en-GB" dirty="0" smtClean="0"/>
              <a:t>119-128</a:t>
            </a:r>
            <a:r>
              <a:rPr lang="en-GB" dirty="0"/>
              <a:t>. </a:t>
            </a:r>
            <a:endParaRPr lang="en-GB" dirty="0" smtClean="0"/>
          </a:p>
          <a:p>
            <a:pPr marL="800100" lvl="1" indent="-342900">
              <a:buFont typeface="Arial" panose="020B0604020202020204" pitchFamily="34" charset="0"/>
              <a:buChar char="•"/>
            </a:pPr>
            <a:endParaRPr lang="en-GB" dirty="0" smtClean="0"/>
          </a:p>
          <a:p>
            <a:pPr marL="800100" lvl="1" indent="-342900">
              <a:buFont typeface="Arial" panose="020B0604020202020204" pitchFamily="34" charset="0"/>
              <a:buChar char="•"/>
            </a:pPr>
            <a:endParaRPr lang="en-GB" sz="2000" dirty="0"/>
          </a:p>
          <a:p>
            <a:pPr marL="800100" lvl="1" indent="-342900">
              <a:buFont typeface="Arial" panose="020B0604020202020204" pitchFamily="34" charset="0"/>
              <a:buChar char="•"/>
            </a:pPr>
            <a:endParaRPr lang="en-GB" dirty="0"/>
          </a:p>
          <a:p>
            <a:pPr marL="800100" lvl="1" indent="-342900">
              <a:buFont typeface="Arial" panose="020B0604020202020204" pitchFamily="34" charset="0"/>
              <a:buChar char="•"/>
            </a:pPr>
            <a:endParaRPr lang="en-GB" dirty="0" smtClean="0"/>
          </a:p>
          <a:p>
            <a:pPr marL="800100" lvl="1" indent="-342900">
              <a:buFont typeface="Arial" panose="020B0604020202020204" pitchFamily="34" charset="0"/>
              <a:buChar char="•"/>
            </a:pPr>
            <a:endParaRPr lang="en-GB" dirty="0"/>
          </a:p>
          <a:p>
            <a:pPr lvl="1"/>
            <a:r>
              <a:rPr lang="en-GB" sz="2000" dirty="0" smtClean="0"/>
              <a:t> </a:t>
            </a:r>
          </a:p>
          <a:p>
            <a:pPr lvl="1"/>
            <a:endParaRPr lang="en-GB" sz="2000" dirty="0" smtClean="0"/>
          </a:p>
          <a:p>
            <a:pPr lvl="1"/>
            <a:endParaRPr lang="en-GB" sz="2000" dirty="0" smtClean="0"/>
          </a:p>
          <a:p>
            <a:endParaRPr lang="en-GB" sz="2400" dirty="0"/>
          </a:p>
        </p:txBody>
      </p:sp>
    </p:spTree>
    <p:extLst>
      <p:ext uri="{BB962C8B-B14F-4D97-AF65-F5344CB8AC3E}">
        <p14:creationId xmlns:p14="http://schemas.microsoft.com/office/powerpoint/2010/main" val="3879899270"/>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1071</TotalTime>
  <Words>3523</Words>
  <Application>Microsoft Office PowerPoint</Application>
  <PresentationFormat>On-screen Show (4:3)</PresentationFormat>
  <Paragraphs>370</Paragraphs>
  <Slides>40</Slides>
  <Notes>21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40</vt:i4>
      </vt:variant>
    </vt:vector>
  </HeadingPairs>
  <TitlesOfParts>
    <vt:vector size="47" baseType="lpstr">
      <vt:lpstr>MS PGothic</vt:lpstr>
      <vt:lpstr>MS PGothic</vt:lpstr>
      <vt:lpstr>Arial</vt:lpstr>
      <vt:lpstr>Calibri</vt:lpstr>
      <vt:lpstr>Times New Roman</vt:lpstr>
      <vt:lpstr>Blank Presentation</vt:lpstr>
      <vt:lpstr>1_Blank Presentation</vt:lpstr>
      <vt:lpstr>Lecture 7: Judgement, Decision Making, and Reasoning  Dr Kate Williams </vt:lpstr>
      <vt:lpstr>Essential Reading!!!!</vt:lpstr>
      <vt:lpstr>Introduction</vt:lpstr>
      <vt:lpstr>Introduction</vt:lpstr>
      <vt:lpstr>Judgement Research</vt:lpstr>
      <vt:lpstr>Judgement Research</vt:lpstr>
      <vt:lpstr>Judgement Research</vt:lpstr>
      <vt:lpstr>Are we rational decision makers? </vt:lpstr>
      <vt:lpstr>Rational to take option 1.</vt:lpstr>
      <vt:lpstr>Issues with this approach </vt:lpstr>
      <vt:lpstr>Certainty and risk</vt:lpstr>
      <vt:lpstr>Certainty and risk</vt:lpstr>
      <vt:lpstr>Risk and gain</vt:lpstr>
      <vt:lpstr>Risk and loss</vt:lpstr>
      <vt:lpstr>Prospect theory:  Kahneman &amp; Tversky (1979; 1984)</vt:lpstr>
      <vt:lpstr>Framing/Context</vt:lpstr>
      <vt:lpstr>Framing effects</vt:lpstr>
      <vt:lpstr>Framing effects</vt:lpstr>
      <vt:lpstr>Framing effects</vt:lpstr>
      <vt:lpstr>Framing effects</vt:lpstr>
      <vt:lpstr>Are we rational decision makers?</vt:lpstr>
      <vt:lpstr>Heuristics  (Kahneman &amp; Tversky, 1973, 1974, 1982)</vt:lpstr>
      <vt:lpstr>Representativeness</vt:lpstr>
      <vt:lpstr>Representativeness</vt:lpstr>
      <vt:lpstr>Availability</vt:lpstr>
      <vt:lpstr>Availability</vt:lpstr>
      <vt:lpstr>PowerPoint Presentation</vt:lpstr>
      <vt:lpstr>Judgement Theories</vt:lpstr>
      <vt:lpstr>Judgement Theories</vt:lpstr>
      <vt:lpstr>PowerPoint Presentation</vt:lpstr>
      <vt:lpstr>Anchoring and adjustment</vt:lpstr>
      <vt:lpstr>Summary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9: Judgement and Decision Making  Dr Kate Williams</dc:title>
  <dc:creator>Kate Williams</dc:creator>
  <cp:lastModifiedBy>Kate Williams</cp:lastModifiedBy>
  <cp:revision>41</cp:revision>
  <dcterms:created xsi:type="dcterms:W3CDTF">2016-04-14T12:48:47Z</dcterms:created>
  <dcterms:modified xsi:type="dcterms:W3CDTF">2018-03-16T16:46:50Z</dcterms:modified>
</cp:coreProperties>
</file>