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83" r:id="rId6"/>
    <p:sldId id="318" r:id="rId7"/>
    <p:sldId id="319" r:id="rId8"/>
    <p:sldId id="304" r:id="rId9"/>
    <p:sldId id="479" r:id="rId10"/>
    <p:sldId id="364" r:id="rId11"/>
    <p:sldId id="331" r:id="rId12"/>
    <p:sldId id="320" r:id="rId13"/>
    <p:sldId id="332" r:id="rId14"/>
    <p:sldId id="333" r:id="rId15"/>
    <p:sldId id="334" r:id="rId16"/>
    <p:sldId id="335" r:id="rId17"/>
    <p:sldId id="336" r:id="rId18"/>
    <p:sldId id="328" r:id="rId19"/>
    <p:sldId id="330" r:id="rId20"/>
    <p:sldId id="326" r:id="rId21"/>
    <p:sldId id="309" r:id="rId22"/>
    <p:sldId id="31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Lecturers:</a:t>
            </a:r>
          </a:p>
          <a:p>
            <a:pPr marL="228600" indent="-228600">
              <a:buAutoNum type="arabicParenR"/>
            </a:pPr>
            <a:r>
              <a:rPr lang="en-GB" dirty="0"/>
              <a:t>Divide the class in to maximum</a:t>
            </a:r>
            <a:r>
              <a:rPr lang="en-GB" baseline="0" dirty="0"/>
              <a:t> of 5 groups</a:t>
            </a:r>
          </a:p>
          <a:p>
            <a:pPr marL="228600" indent="-228600">
              <a:buAutoNum type="arabicParenR"/>
            </a:pPr>
            <a:r>
              <a:rPr lang="en-GB" baseline="0" dirty="0"/>
              <a:t>Hand each group a pack of cards</a:t>
            </a:r>
          </a:p>
          <a:p>
            <a:pPr marL="228600" indent="-228600">
              <a:buAutoNum type="arabicParenR"/>
            </a:pPr>
            <a:r>
              <a:rPr lang="en-GB" baseline="0" dirty="0"/>
              <a:t>Instruct the groups to sort the cards according to the 5 forces. Note that some cards may have more than one which means it could be part of more than one source</a:t>
            </a:r>
          </a:p>
          <a:p>
            <a:pPr marL="228600" indent="-228600">
              <a:buAutoNum type="arabicParenR"/>
            </a:pPr>
            <a:r>
              <a:rPr lang="en-GB" baseline="0" dirty="0"/>
              <a:t>Once the activity is finished display the suggested answers</a:t>
            </a:r>
          </a:p>
          <a:p>
            <a:pPr marL="228600" indent="-228600">
              <a:buAutoNum type="arabicParenR"/>
            </a:pPr>
            <a:r>
              <a:rPr lang="en-GB" baseline="0" dirty="0"/>
              <a:t>Explain any cards that the students may not be familiar.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65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Instructions:</a:t>
            </a:r>
          </a:p>
          <a:p>
            <a:pPr marL="228600" indent="-228600">
              <a:buAutoNum type="arabicParenR"/>
            </a:pPr>
            <a:r>
              <a:rPr lang="en-GB" dirty="0"/>
              <a:t>Divide the class in to 2 groups</a:t>
            </a:r>
            <a:r>
              <a:rPr lang="en-GB" baseline="0" dirty="0"/>
              <a:t> one will be the proposers and the other opposes</a:t>
            </a:r>
          </a:p>
          <a:p>
            <a:pPr marL="228600" indent="-228600">
              <a:buAutoNum type="arabicParenR"/>
            </a:pPr>
            <a:r>
              <a:rPr lang="en-GB" baseline="0" dirty="0"/>
              <a:t>Provide 15 minutes for preparation.</a:t>
            </a:r>
          </a:p>
          <a:p>
            <a:pPr marL="228600" indent="-228600">
              <a:buAutoNum type="arabicParenR"/>
            </a:pPr>
            <a:r>
              <a:rPr lang="en-GB" baseline="0" dirty="0"/>
              <a:t>Each member of the group will have 1 minute to express their views/findings. (All members have to take part in the debate)</a:t>
            </a:r>
          </a:p>
          <a:p>
            <a:pPr marL="228600" indent="-228600">
              <a:buAutoNum type="arabicParenR"/>
            </a:pPr>
            <a:r>
              <a:rPr lang="en-GB" baseline="0" dirty="0"/>
              <a:t>No formal scoring is required, but scores will help to add an element of competitiveness and more engagement.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75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YF2_FBCvXw" TargetMode="External"/><Relationship Id="rId4" Type="http://schemas.openxmlformats.org/officeDocument/2006/relationships/hyperlink" Target="https://www.youtube.com/watch?v=mYF2_FBCvXw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What is an organisation? Part - II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Got to know each other</a:t>
            </a:r>
          </a:p>
          <a:p>
            <a:r>
              <a:rPr lang="en-US" dirty="0"/>
              <a:t>Set class rules</a:t>
            </a:r>
          </a:p>
          <a:p>
            <a:r>
              <a:rPr lang="en-US" dirty="0"/>
              <a:t>Discuss student queries</a:t>
            </a:r>
          </a:p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We will;</a:t>
            </a:r>
          </a:p>
          <a:p>
            <a:r>
              <a:rPr lang="en-US" dirty="0"/>
              <a:t>Explore Porter’s 5 forces</a:t>
            </a:r>
          </a:p>
          <a:p>
            <a:r>
              <a:rPr lang="en-GB" dirty="0"/>
              <a:t>Analyse</a:t>
            </a:r>
            <a:r>
              <a:rPr lang="en-US" dirty="0"/>
              <a:t> the relationship between the Porter’s 5 forces and the culture of an </a:t>
            </a:r>
            <a:r>
              <a:rPr lang="en-GB" dirty="0"/>
              <a:t>organisation</a:t>
            </a:r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Background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Developed by </a:t>
            </a:r>
            <a:r>
              <a:rPr lang="en-US" sz="2800" dirty="0"/>
              <a:t>Michael E. Porter in his book “Competitive Strategy: Techniques for Analyzing Industries and Competitors“ in 1980.</a:t>
            </a:r>
          </a:p>
          <a:p>
            <a:pPr algn="just">
              <a:lnSpc>
                <a:spcPct val="150000"/>
              </a:lnSpc>
            </a:pPr>
            <a:r>
              <a:rPr lang="en-US" sz="2800" dirty="0"/>
              <a:t>Highly regarded as an important tool in analyzing the industry structure</a:t>
            </a:r>
          </a:p>
          <a:p>
            <a:pPr algn="just">
              <a:lnSpc>
                <a:spcPct val="150000"/>
              </a:lnSpc>
            </a:pPr>
            <a:r>
              <a:rPr lang="en-US" sz="2800" dirty="0"/>
              <a:t>The model identifies the forces that shape an industry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4267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porter's 5 fo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16632"/>
            <a:ext cx="8913827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88840"/>
            <a:ext cx="9143999" cy="2304256"/>
          </a:xfrm>
          <a:solidFill>
            <a:srgbClr val="000000">
              <a:alpha val="45882"/>
            </a:srgbClr>
          </a:solidFill>
          <a:effectLst>
            <a:softEdge rad="12700"/>
          </a:effectLst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What is Porter’s 5 forces?</a:t>
            </a:r>
          </a:p>
        </p:txBody>
      </p:sp>
    </p:spTree>
    <p:extLst>
      <p:ext uri="{BB962C8B-B14F-4D97-AF65-F5344CB8AC3E}">
        <p14:creationId xmlns:p14="http://schemas.microsoft.com/office/powerpoint/2010/main" val="2840778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968" y="404664"/>
            <a:ext cx="7467600" cy="724942"/>
          </a:xfrm>
        </p:spPr>
        <p:txBody>
          <a:bodyPr>
            <a:normAutofit fontScale="90000"/>
          </a:bodyPr>
          <a:lstStyle/>
          <a:p>
            <a:r>
              <a:rPr lang="en-GB" dirty="0"/>
              <a:t>Michael Porter on Five Forces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marL="0" algn="ctr" defTabSz="914400" rtl="0" eaLnBrk="1" latinLnBrk="0" hangingPunct="1">
              <a:defRPr kumimoji="0" sz="1400" b="1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2C9F40-8FDD-4C68-8BED-982FEBABDCD7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8" name="mYF2_FBCvXw"/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19672" y="1129606"/>
            <a:ext cx="5904656" cy="300296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5576" y="4465101"/>
            <a:ext cx="763284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ts val="600"/>
              </a:spcBef>
              <a:buClr>
                <a:srgbClr val="4F81BD"/>
              </a:buClr>
              <a:buSzPct val="70000"/>
            </a:pPr>
            <a:r>
              <a:rPr lang="en-GB" sz="2000" dirty="0">
                <a:solidFill>
                  <a:prstClr val="black"/>
                </a:solidFill>
                <a:hlinkClick r:id="rId4"/>
              </a:rPr>
              <a:t>https://</a:t>
            </a:r>
            <a:r>
              <a:rPr lang="en-GB" sz="2000" dirty="0" err="1">
                <a:solidFill>
                  <a:prstClr val="black"/>
                </a:solidFill>
                <a:hlinkClick r:id="rId4"/>
              </a:rPr>
              <a:t>www.youtube.com</a:t>
            </a:r>
            <a:r>
              <a:rPr lang="en-GB" sz="2000" dirty="0">
                <a:solidFill>
                  <a:prstClr val="black"/>
                </a:solidFill>
                <a:hlinkClick r:id="rId4"/>
              </a:rPr>
              <a:t>/</a:t>
            </a:r>
            <a:r>
              <a:rPr lang="en-GB" sz="2000" dirty="0" err="1">
                <a:solidFill>
                  <a:prstClr val="black"/>
                </a:solidFill>
                <a:hlinkClick r:id="rId4"/>
              </a:rPr>
              <a:t>watch?v</a:t>
            </a:r>
            <a:r>
              <a:rPr lang="en-GB" sz="2000" dirty="0">
                <a:solidFill>
                  <a:prstClr val="black"/>
                </a:solidFill>
                <a:hlinkClick r:id="rId4"/>
              </a:rPr>
              <a:t>=</a:t>
            </a:r>
            <a:r>
              <a:rPr lang="en-GB" sz="2000" dirty="0" err="1">
                <a:solidFill>
                  <a:prstClr val="black"/>
                </a:solidFill>
                <a:hlinkClick r:id="rId4"/>
              </a:rPr>
              <a:t>mYF2_FBCvXw</a:t>
            </a:r>
            <a:endParaRPr lang="en-GB" sz="2000" dirty="0">
              <a:solidFill>
                <a:prstClr val="black"/>
              </a:solidFill>
            </a:endParaRPr>
          </a:p>
          <a:p>
            <a:pPr lvl="0">
              <a:spcBef>
                <a:spcPts val="600"/>
              </a:spcBef>
              <a:buClr>
                <a:srgbClr val="4F81BD"/>
              </a:buClr>
              <a:buSzPct val="70000"/>
            </a:pPr>
            <a:r>
              <a:rPr lang="en-GB" sz="2000" dirty="0">
                <a:solidFill>
                  <a:prstClr val="black"/>
                </a:solidFill>
              </a:rPr>
              <a:t>[Watch Michael Porter talking about the Five Competitive Forces]</a:t>
            </a:r>
          </a:p>
        </p:txBody>
      </p:sp>
    </p:spTree>
    <p:extLst>
      <p:ext uri="{BB962C8B-B14F-4D97-AF65-F5344CB8AC3E}">
        <p14:creationId xmlns:p14="http://schemas.microsoft.com/office/powerpoint/2010/main" val="3055496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23794-9636-5A4F-B181-B1355E67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Five Forces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FEA3E-D95E-3043-8AAA-65C9001ED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3917032"/>
          </a:xfrm>
        </p:spPr>
        <p:txBody>
          <a:bodyPr/>
          <a:lstStyle/>
          <a:p>
            <a:r>
              <a:rPr lang="en-GB" sz="2000" dirty="0"/>
              <a:t>Devised by </a:t>
            </a:r>
            <a:r>
              <a:rPr lang="en-GB" sz="2000" dirty="0">
                <a:solidFill>
                  <a:srgbClr val="0070C0"/>
                </a:solidFill>
              </a:rPr>
              <a:t>Michael Porter</a:t>
            </a:r>
            <a:r>
              <a:rPr lang="en-GB" sz="2000" dirty="0"/>
              <a:t>.</a:t>
            </a:r>
          </a:p>
          <a:p>
            <a:r>
              <a:rPr lang="en-GB" sz="2000" dirty="0"/>
              <a:t>A framework for </a:t>
            </a:r>
            <a:r>
              <a:rPr lang="en-GB" sz="2000" dirty="0">
                <a:solidFill>
                  <a:srgbClr val="FF0000"/>
                </a:solidFill>
              </a:rPr>
              <a:t>analysing the nature of competition</a:t>
            </a:r>
            <a:r>
              <a:rPr lang="en-GB" sz="2000" dirty="0"/>
              <a:t> within an industry.</a:t>
            </a:r>
          </a:p>
          <a:p>
            <a:pPr marL="0" indent="0">
              <a:buNone/>
            </a:pPr>
            <a:r>
              <a:rPr lang="en-GB" sz="2000" dirty="0"/>
              <a:t>Porter’s Five Forces Framework helps identify the attractiveness of an industry in terms of five competitive forces: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900" dirty="0"/>
              <a:t>Threat of new entrants to a market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900" dirty="0"/>
              <a:t>Bargaining power of suppliers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900" dirty="0"/>
              <a:t>Bargaining power of buyers (“customers”)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900" dirty="0"/>
              <a:t>Threat of substitute products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900" dirty="0"/>
              <a:t>Degree of competitive rivalry</a:t>
            </a:r>
          </a:p>
          <a:p>
            <a:pPr marL="0" indent="0">
              <a:buNone/>
            </a:pPr>
            <a:r>
              <a:rPr lang="en-GB" sz="2000" dirty="0"/>
              <a:t>These five forces constitute an industry’s </a:t>
            </a:r>
            <a:r>
              <a:rPr lang="en-GB" sz="2000" dirty="0">
                <a:solidFill>
                  <a:srgbClr val="FF0000"/>
                </a:solidFill>
              </a:rPr>
              <a:t>‘structure’</a:t>
            </a:r>
          </a:p>
        </p:txBody>
      </p:sp>
    </p:spTree>
    <p:extLst>
      <p:ext uri="{BB962C8B-B14F-4D97-AF65-F5344CB8AC3E}">
        <p14:creationId xmlns:p14="http://schemas.microsoft.com/office/powerpoint/2010/main" val="405425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C87F73-136C-4786-9B92-CD9E613C2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7584" y="0"/>
            <a:ext cx="7272808" cy="637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82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cap="all" dirty="0"/>
              <a:t>The 5 forces</a:t>
            </a:r>
          </a:p>
        </p:txBody>
      </p:sp>
      <p:pic>
        <p:nvPicPr>
          <p:cNvPr id="1026" name="Picture 2" descr="Porter's 5 Forces Model - Design in Context, Understand the Market |  Interaction Design Foundation (IxDF)">
            <a:extLst>
              <a:ext uri="{FF2B5EF4-FFF2-40B4-BE49-F238E27FC236}">
                <a16:creationId xmlns:a16="http://schemas.microsoft.com/office/drawing/2014/main" id="{CD809A3E-81D5-68B6-295F-413948CC9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0645" y="1412776"/>
            <a:ext cx="5222709" cy="391703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896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82BDBDC9-2C33-43FB-9015-6AE082436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728"/>
            <a:ext cx="8229600" cy="706090"/>
          </a:xfrm>
        </p:spPr>
        <p:txBody>
          <a:bodyPr>
            <a:noAutofit/>
          </a:bodyPr>
          <a:lstStyle/>
          <a:p>
            <a:br>
              <a:rPr lang="en-GB" sz="3200" b="1" dirty="0">
                <a:effectLst/>
              </a:rPr>
            </a:br>
            <a:r>
              <a:rPr lang="en-GB" sz="3200" b="1" dirty="0">
                <a:effectLst/>
              </a:rPr>
              <a:t>Entry Barriers/New Entrants</a:t>
            </a:r>
            <a:br>
              <a:rPr lang="en-GB" sz="3200" b="1" dirty="0">
                <a:effectLst/>
              </a:rPr>
            </a:br>
            <a:endParaRPr lang="en-US" sz="32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58BAB67-4933-40DD-8EAD-3B8A451F3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10" r="23305" b="-1"/>
          <a:stretch/>
        </p:blipFill>
        <p:spPr>
          <a:xfrm>
            <a:off x="425563" y="1196752"/>
            <a:ext cx="3106688" cy="3989040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296225-AA11-4C89-9ACC-13633EC0CF59}"/>
              </a:ext>
            </a:extLst>
          </p:cNvPr>
          <p:cNvSpPr txBox="1"/>
          <p:nvPr/>
        </p:nvSpPr>
        <p:spPr>
          <a:xfrm>
            <a:off x="3707903" y="1196752"/>
            <a:ext cx="5010533" cy="3989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Economies of scale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/>
              <a:t>C</a:t>
            </a:r>
            <a:r>
              <a:rPr lang="en-GB" sz="2400" dirty="0">
                <a:effectLst/>
              </a:rPr>
              <a:t>apital requirements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Access to distribution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Absolute cost advantages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learning curve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Access to necessary inputs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low-cost product design</a:t>
            </a:r>
            <a:endParaRPr lang="en-GB" sz="24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Government policy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244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A29D79-EB7A-4824-82FE-9C3013852AEF}"/>
              </a:ext>
            </a:extLst>
          </p:cNvPr>
          <p:cNvSpPr txBox="1"/>
          <p:nvPr/>
        </p:nvSpPr>
        <p:spPr>
          <a:xfrm>
            <a:off x="3674247" y="476672"/>
            <a:ext cx="5760640" cy="51721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0"/>
              </a:spcAft>
              <a:buFont typeface="Arial" pitchFamily="34" charset="0"/>
            </a:pPr>
            <a:r>
              <a:rPr lang="en-GB" sz="2700" b="1" dirty="0">
                <a:effectLst/>
              </a:rPr>
              <a:t>Determinants of Supplier Power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Differentiation of inputs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Switching costs of suppliers and firms in the industry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Presence of substitute inputs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Supplier concentration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Importance of volume to supplier</a:t>
            </a:r>
          </a:p>
          <a:p>
            <a:pPr marL="342900" lvl="0" indent="-342900"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Impact of inputs on cost or differentiation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73317F-711E-4EBF-AEBC-9692DCD34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80728"/>
            <a:ext cx="370790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646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2F10F28-E759-4728-8680-298A35D79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0" dirty="0">
                <a:effectLst/>
              </a:rPr>
              <a:t>Determinants of Buyer Power</a:t>
            </a:r>
            <a:br>
              <a:rPr lang="en-GB" sz="3600" b="1" dirty="0">
                <a:effectLst/>
              </a:rPr>
            </a:br>
            <a:endParaRPr lang="en-US" sz="3600" dirty="0"/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88AA092-9B75-47EC-92AB-DD7FA4281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97660"/>
            <a:ext cx="4038600" cy="3283468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DF5BCE-1DBB-448C-A88F-8AC0BCD2ABF4}"/>
              </a:ext>
            </a:extLst>
          </p:cNvPr>
          <p:cNvSpPr txBox="1"/>
          <p:nvPr/>
        </p:nvSpPr>
        <p:spPr>
          <a:xfrm>
            <a:off x="4572000" y="1124744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volume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switching costs relative to firm 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information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Ability to backward integrate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Substitute products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Impact on quality / performance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Buyers profits</a:t>
            </a:r>
          </a:p>
        </p:txBody>
      </p:sp>
    </p:spTree>
    <p:extLst>
      <p:ext uri="{BB962C8B-B14F-4D97-AF65-F5344CB8AC3E}">
        <p14:creationId xmlns:p14="http://schemas.microsoft.com/office/powerpoint/2010/main" val="1015452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F703FC-40AE-4882-9164-D8E64730CCA7}"/>
              </a:ext>
            </a:extLst>
          </p:cNvPr>
          <p:cNvSpPr txBox="1"/>
          <p:nvPr/>
        </p:nvSpPr>
        <p:spPr>
          <a:xfrm>
            <a:off x="3707904" y="280541"/>
            <a:ext cx="5111750" cy="51721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</a:pPr>
            <a:r>
              <a:rPr lang="en-GB" sz="2700" b="1" dirty="0">
                <a:effectLst/>
              </a:rPr>
              <a:t>Rivalry Determinants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Industry growth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Fixed (or storage) costs/value added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Intermittent over capacity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Diversity of competitors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Corporate stakes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Exit barriers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A4CD13-C183-4276-9995-65B2C8537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428" y="0"/>
            <a:ext cx="358847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94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2720134-C8A1-4B98-9AA8-7DFC13E2D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 dirty="0">
                <a:effectLst/>
              </a:rPr>
            </a:br>
            <a:r>
              <a:rPr lang="en-GB" sz="2400" b="1" dirty="0">
                <a:effectLst/>
              </a:rPr>
              <a:t>Determinants of Substitution Threats</a:t>
            </a:r>
            <a:br>
              <a:rPr lang="en-GB" sz="2400" b="1" dirty="0">
                <a:effectLst/>
              </a:rPr>
            </a:b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3B830-0D40-4ED6-A158-A2051076B6B5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Relative price performance of substitutes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Switching costs</a:t>
            </a:r>
          </a:p>
          <a:p>
            <a:pPr marL="342900" lvl="0" indent="-342900"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Buyer propensity to substitute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DFBBA9-0F07-471B-A372-CCB7CBF98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463913"/>
            <a:ext cx="4038600" cy="2261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9036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Group 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Complete the activity as per the instructions of your Lecturer.</a:t>
            </a:r>
          </a:p>
        </p:txBody>
      </p:sp>
    </p:spTree>
    <p:extLst>
      <p:ext uri="{BB962C8B-B14F-4D97-AF65-F5344CB8AC3E}">
        <p14:creationId xmlns:p14="http://schemas.microsoft.com/office/powerpoint/2010/main" val="10703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Read the report on Moodle on Costa coffee</a:t>
            </a:r>
          </a:p>
        </p:txBody>
      </p:sp>
    </p:spTree>
    <p:extLst>
      <p:ext uri="{BB962C8B-B14F-4D97-AF65-F5344CB8AC3E}">
        <p14:creationId xmlns:p14="http://schemas.microsoft.com/office/powerpoint/2010/main" val="1688656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46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Classroom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Propose:</a:t>
            </a:r>
          </a:p>
          <a:p>
            <a:pPr marL="0" indent="0">
              <a:buNone/>
            </a:pPr>
            <a:r>
              <a:rPr lang="en-GB" dirty="0"/>
              <a:t>Porter’s 5 forces does </a:t>
            </a:r>
            <a:r>
              <a:rPr lang="en-GB" u="sng" dirty="0"/>
              <a:t>not</a:t>
            </a:r>
            <a:r>
              <a:rPr lang="en-GB" dirty="0"/>
              <a:t> impact the culture of an organisation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Oppose:</a:t>
            </a:r>
          </a:p>
          <a:p>
            <a:pPr marL="0" indent="0">
              <a:buNone/>
            </a:pPr>
            <a:r>
              <a:rPr lang="en-GB" dirty="0"/>
              <a:t>Porter’s 5 forces does impact the culture of an organisation</a:t>
            </a:r>
          </a:p>
        </p:txBody>
      </p:sp>
    </p:spTree>
    <p:extLst>
      <p:ext uri="{BB962C8B-B14F-4D97-AF65-F5344CB8AC3E}">
        <p14:creationId xmlns:p14="http://schemas.microsoft.com/office/powerpoint/2010/main" val="15209267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are the 5 forces?</a:t>
            </a:r>
          </a:p>
          <a:p>
            <a:r>
              <a:rPr lang="en-GB" dirty="0"/>
              <a:t>What are the factors that will influence the 5 forces?</a:t>
            </a:r>
          </a:p>
          <a:p>
            <a:r>
              <a:rPr lang="en-GB" dirty="0"/>
              <a:t>Does the 5 forces affect the culture of an organisation?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The </a:t>
            </a:r>
            <a:r>
              <a:rPr lang="en-GB" sz="4000"/>
              <a:t>organisational Structures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e2529e2e-246e-4beb-bcc0-0746cc8768a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624</Words>
  <Application>Microsoft Office PowerPoint</Application>
  <PresentationFormat>On-screen Show (4:3)</PresentationFormat>
  <Paragraphs>106</Paragraphs>
  <Slides>19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Myriad Pro</vt:lpstr>
      <vt:lpstr>Rockwell Condensed</vt:lpstr>
      <vt:lpstr>20140311PresentationUWTSDTemplate</vt:lpstr>
      <vt:lpstr>BA in Leadership and Management Skills for the Workplace Workplace culture and its impact on organisational efficiency (BMSW 5105)  What is an organisation? Part - II</vt:lpstr>
      <vt:lpstr>Previously…..</vt:lpstr>
      <vt:lpstr>In this session…..</vt:lpstr>
      <vt:lpstr>Background information</vt:lpstr>
      <vt:lpstr>What is Porter’s 5 forces?</vt:lpstr>
      <vt:lpstr>Michael Porter on Five Forces</vt:lpstr>
      <vt:lpstr>Porter’s Five Forces </vt:lpstr>
      <vt:lpstr>PowerPoint Presentation</vt:lpstr>
      <vt:lpstr>The 5 forces</vt:lpstr>
      <vt:lpstr> Entry Barriers/New Entrants </vt:lpstr>
      <vt:lpstr>PowerPoint Presentation</vt:lpstr>
      <vt:lpstr>Determinants of Buyer Power </vt:lpstr>
      <vt:lpstr>PowerPoint Presentation</vt:lpstr>
      <vt:lpstr> Determinants of Substitution Threats </vt:lpstr>
      <vt:lpstr>Group activity 1</vt:lpstr>
      <vt:lpstr>PowerPoint Presentation</vt:lpstr>
      <vt:lpstr>Classroom debate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in Leadership and Management Skills for the Workplace Workplace culture and its impact on organisational efficiency (BMSW 5005)  What is an organisation? Part - II</dc:title>
  <dc:creator>Eric Osei</dc:creator>
  <cp:lastModifiedBy>Khaza Ahmed (PG Research)</cp:lastModifiedBy>
  <cp:revision>5</cp:revision>
  <dcterms:created xsi:type="dcterms:W3CDTF">2020-05-21T20:32:34Z</dcterms:created>
  <dcterms:modified xsi:type="dcterms:W3CDTF">2022-06-09T08:59:02Z</dcterms:modified>
</cp:coreProperties>
</file>