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4" r:id="rId4"/>
  </p:sldMasterIdLst>
  <p:sldIdLst>
    <p:sldId id="257" r:id="rId5"/>
    <p:sldId id="261" r:id="rId6"/>
    <p:sldId id="262" r:id="rId7"/>
    <p:sldId id="263" r:id="rId8"/>
    <p:sldId id="264" r:id="rId9"/>
    <p:sldId id="265" r:id="rId10"/>
    <p:sldId id="267" r:id="rId11"/>
    <p:sldId id="266" r:id="rId12"/>
    <p:sldId id="268" r:id="rId13"/>
    <p:sldId id="269"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joao pires" initials="jp" lastIdx="2" clrIdx="0">
    <p:extLst>
      <p:ext uri="{19B8F6BF-5375-455C-9EA6-DF929625EA0E}">
        <p15:presenceInfo xmlns:p15="http://schemas.microsoft.com/office/powerpoint/2012/main" userId="f7a7caeadaf09d22" providerId="Windows Liv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44529"/>
    <a:srgbClr val="2B3922"/>
    <a:srgbClr val="2E3722"/>
    <a:srgbClr val="FCF7F1"/>
    <a:srgbClr val="B8D233"/>
    <a:srgbClr val="5CC6D6"/>
    <a:srgbClr val="F8D22F"/>
    <a:srgbClr val="F03F2B"/>
    <a:srgbClr val="3488A0"/>
    <a:srgbClr val="57903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698" autoAdjust="0"/>
    <p:restoredTop sz="94619" autoAdjust="0"/>
  </p:normalViewPr>
  <p:slideViewPr>
    <p:cSldViewPr snapToGrid="0">
      <p:cViewPr varScale="1">
        <p:scale>
          <a:sx n="80" d="100"/>
          <a:sy n="80" d="100"/>
        </p:scale>
        <p:origin x="67" y="110"/>
      </p:cViewPr>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commentAuthors" Target="commentAuthors.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152165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0049959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9C646AA-F36E-4540-911D-FFFC0A0EF24A}"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1366959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6/27/2022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4003398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6/27/2022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5888805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6/27/2022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3816252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6/27/2022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6122144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E8D12A6-918A-48BD-8CB9-CA713993B0EA}" type="datetime1">
              <a:rPr lang="en-US" smtClean="0"/>
              <a:t>6/27/2022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4257618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778CE86-875F-4587-BCF6-FA054AFC0D53}" type="datetime1">
              <a:rPr lang="en-US" smtClean="0"/>
              <a:pPr/>
              <a:t>6/27/2022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55738439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203697198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959614815"/>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9227645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87013478"/>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911544141"/>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024301665"/>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6/27/2022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spTree>
    <p:extLst>
      <p:ext uri="{BB962C8B-B14F-4D97-AF65-F5344CB8AC3E}">
        <p14:creationId xmlns:p14="http://schemas.microsoft.com/office/powerpoint/2010/main" val="1396908216"/>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F6FA2B21-3FCD-4721-B95C-427943F61125}" type="datetime1">
              <a:rPr lang="en-US" smtClean="0"/>
              <a:t>6/27/2022</a:t>
            </a:fld>
            <a:endParaRPr lang="en-US"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120244401"/>
      </p:ext>
    </p:extLst>
  </p:cSld>
  <p:clrMap bg1="lt1" tx1="dk1" bg2="lt2" tx2="dk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bstract image">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20" y="10"/>
            <a:ext cx="12191980" cy="685799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1772816"/>
            <a:ext cx="5786732" cy="2213549"/>
          </a:xfrm>
        </p:spPr>
        <p:txBody>
          <a:bodyPr>
            <a:normAutofit/>
          </a:bodyPr>
          <a:lstStyle/>
          <a:p>
            <a:r>
              <a:rPr lang="en-US" sz="4400" dirty="0">
                <a:solidFill>
                  <a:schemeClr val="tx1"/>
                </a:solidFill>
              </a:rPr>
              <a:t>Motivation</a:t>
            </a: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5988"/>
            <a:ext cx="5786732" cy="1814262"/>
          </a:xfrm>
        </p:spPr>
        <p:txBody>
          <a:bodyPr>
            <a:normAutofit fontScale="85000" lnSpcReduction="20000"/>
          </a:bodyPr>
          <a:lstStyle/>
          <a:p>
            <a:r>
              <a:rPr lang="en-US" dirty="0"/>
              <a:t>Student name: Luboia Barros</a:t>
            </a:r>
          </a:p>
          <a:p>
            <a:r>
              <a:rPr lang="en-US" dirty="0"/>
              <a:t>Student number: 2017955</a:t>
            </a:r>
          </a:p>
          <a:p>
            <a:r>
              <a:rPr lang="en-US" dirty="0"/>
              <a:t>Module code: BMSW5102</a:t>
            </a:r>
          </a:p>
          <a:p>
            <a:r>
              <a:rPr lang="en-US" dirty="0"/>
              <a:t>Assignment title: Development relationship and workplace achievement</a:t>
            </a:r>
          </a:p>
          <a:p>
            <a:r>
              <a:rPr lang="en-US" dirty="0"/>
              <a:t>Lecture Name:  Sujeewa Herath</a:t>
            </a:r>
            <a:endParaRPr lang="en-US" dirty="0">
              <a:solidFill>
                <a:schemeClr val="tx1"/>
              </a:solidFill>
            </a:endParaRPr>
          </a:p>
        </p:txBody>
      </p:sp>
    </p:spTree>
    <p:extLst>
      <p:ext uri="{BB962C8B-B14F-4D97-AF65-F5344CB8AC3E}">
        <p14:creationId xmlns:p14="http://schemas.microsoft.com/office/powerpoint/2010/main" val="2584280759"/>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4919D0-F177-4BBA-9A0B-DBA69E2ED764}"/>
              </a:ext>
            </a:extLst>
          </p:cNvPr>
          <p:cNvSpPr>
            <a:spLocks noGrp="1"/>
          </p:cNvSpPr>
          <p:nvPr>
            <p:ph type="title"/>
          </p:nvPr>
        </p:nvSpPr>
        <p:spPr/>
        <p:txBody>
          <a:bodyPr>
            <a:normAutofit/>
          </a:bodyPr>
          <a:lstStyle/>
          <a:p>
            <a:pPr algn="ctr"/>
            <a:r>
              <a:rPr lang="en-US" dirty="0">
                <a:latin typeface="Arial" panose="020B0604020202020204" pitchFamily="34" charset="0"/>
                <a:cs typeface="Arial" panose="020B0604020202020204" pitchFamily="34" charset="0"/>
              </a:rPr>
              <a:t>CONTENT</a:t>
            </a:r>
          </a:p>
        </p:txBody>
      </p:sp>
      <p:sp>
        <p:nvSpPr>
          <p:cNvPr id="4" name="Content Placeholder 3">
            <a:extLst>
              <a:ext uri="{FF2B5EF4-FFF2-40B4-BE49-F238E27FC236}">
                <a16:creationId xmlns:a16="http://schemas.microsoft.com/office/drawing/2014/main" id="{0BD3CC16-775F-8010-1833-CCAE3C3A2F14}"/>
              </a:ext>
            </a:extLst>
          </p:cNvPr>
          <p:cNvSpPr>
            <a:spLocks noGrp="1"/>
          </p:cNvSpPr>
          <p:nvPr>
            <p:ph idx="1"/>
          </p:nvPr>
        </p:nvSpPr>
        <p:spPr/>
        <p:txBody>
          <a:bodyPr>
            <a:normAutofit/>
          </a:bodyPr>
          <a:lstStyle/>
          <a:p>
            <a:r>
              <a:rPr lang="en-US" sz="1100" dirty="0">
                <a:latin typeface="Arial" panose="020B0604020202020204" pitchFamily="34" charset="0"/>
                <a:cs typeface="Arial" panose="020B0604020202020204" pitchFamily="34" charset="0"/>
              </a:rPr>
              <a:t>INTRODUCTION</a:t>
            </a:r>
          </a:p>
          <a:p>
            <a:r>
              <a:rPr lang="en-US" sz="1100" dirty="0">
                <a:latin typeface="Arial" panose="020B0604020202020204" pitchFamily="34" charset="0"/>
                <a:cs typeface="Arial" panose="020B0604020202020204" pitchFamily="34" charset="0"/>
              </a:rPr>
              <a:t>DFINITION OF  MOTIVATION</a:t>
            </a:r>
          </a:p>
          <a:p>
            <a:r>
              <a:rPr lang="en-US" sz="1100" dirty="0">
                <a:latin typeface="Arial" panose="020B0604020202020204" pitchFamily="34" charset="0"/>
                <a:cs typeface="Arial" panose="020B0604020202020204" pitchFamily="34" charset="0"/>
              </a:rPr>
              <a:t>TYPES OF MOTIVATION</a:t>
            </a:r>
          </a:p>
          <a:p>
            <a:r>
              <a:rPr lang="en-US" sz="1100" dirty="0">
                <a:latin typeface="Arial" panose="020B0604020202020204" pitchFamily="34" charset="0"/>
                <a:cs typeface="Arial" panose="020B0604020202020204" pitchFamily="34" charset="0"/>
              </a:rPr>
              <a:t>THE DIFFERENCE BETWEEN THIS 2 TYPES</a:t>
            </a:r>
          </a:p>
          <a:p>
            <a:r>
              <a:rPr lang="en-US" sz="1100" dirty="0">
                <a:latin typeface="Arial" panose="020B0604020202020204" pitchFamily="34" charset="0"/>
                <a:cs typeface="Arial" panose="020B0604020202020204" pitchFamily="34" charset="0"/>
              </a:rPr>
              <a:t>WHAT MOTIVATES YOU</a:t>
            </a:r>
          </a:p>
          <a:p>
            <a:r>
              <a:rPr lang="en-US" sz="1100" dirty="0">
                <a:latin typeface="Arial" panose="020B0604020202020204" pitchFamily="34" charset="0"/>
                <a:cs typeface="Arial" panose="020B0604020202020204" pitchFamily="34" charset="0"/>
              </a:rPr>
              <a:t>THE ADVANTAGES AND DISVANTAGES</a:t>
            </a:r>
          </a:p>
          <a:p>
            <a:r>
              <a:rPr lang="en-US" sz="1100" dirty="0">
                <a:latin typeface="Arial" panose="020B0604020202020204" pitchFamily="34" charset="0"/>
                <a:cs typeface="Arial" panose="020B0604020202020204" pitchFamily="34" charset="0"/>
              </a:rPr>
              <a:t>CONCLUSION</a:t>
            </a:r>
          </a:p>
          <a:p>
            <a:r>
              <a:rPr lang="en-US" sz="1100" dirty="0">
                <a:latin typeface="Arial" panose="020B0604020202020204" pitchFamily="34" charset="0"/>
                <a:cs typeface="Arial" panose="020B0604020202020204" pitchFamily="34" charset="0"/>
              </a:rPr>
              <a:t>REFERENCES</a:t>
            </a:r>
            <a:endParaRPr lang="en-GB" sz="11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832431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F2BAD2-6D91-264D-3D87-F080D98F958B}"/>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INTRODUCTION</a:t>
            </a:r>
            <a:endParaRPr lang="en-GB" dirty="0">
              <a:latin typeface="Arial" panose="020B0604020202020204" pitchFamily="34" charset="0"/>
              <a:cs typeface="Arial" panose="020B0604020202020204" pitchFamily="34" charset="0"/>
            </a:endParaRPr>
          </a:p>
        </p:txBody>
      </p:sp>
      <p:pic>
        <p:nvPicPr>
          <p:cNvPr id="1026" name="Picture 2" descr="Motivation vs Movement - Performance in People">
            <a:extLst>
              <a:ext uri="{FF2B5EF4-FFF2-40B4-BE49-F238E27FC236}">
                <a16:creationId xmlns:a16="http://schemas.microsoft.com/office/drawing/2014/main" id="{D9FB1356-872E-CEA6-6797-DA5AC348441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063931" y="385048"/>
            <a:ext cx="1888584" cy="1256767"/>
          </a:xfrm>
          <a:prstGeom prst="rect">
            <a:avLst/>
          </a:prstGeom>
          <a:noFill/>
          <a:extLst>
            <a:ext uri="{909E8E84-426E-40DD-AFC4-6F175D3DCCD1}">
              <a14:hiddenFill xmlns:a14="http://schemas.microsoft.com/office/drawing/2010/main">
                <a:solidFill>
                  <a:srgbClr val="FFFFFF"/>
                </a:solidFill>
              </a14:hiddenFill>
            </a:ext>
          </a:extLst>
        </p:spPr>
      </p:pic>
      <p:sp>
        <p:nvSpPr>
          <p:cNvPr id="12" name="Rectangle 6">
            <a:extLst>
              <a:ext uri="{FF2B5EF4-FFF2-40B4-BE49-F238E27FC236}">
                <a16:creationId xmlns:a16="http://schemas.microsoft.com/office/drawing/2014/main" id="{7B1E428E-874A-ADCA-43BB-56AE3ED9A2A0}"/>
              </a:ext>
            </a:extLst>
          </p:cNvPr>
          <p:cNvSpPr>
            <a:spLocks noChangeArrowheads="1"/>
          </p:cNvSpPr>
          <p:nvPr/>
        </p:nvSpPr>
        <p:spPr bwMode="auto">
          <a:xfrm>
            <a:off x="677334" y="2136781"/>
            <a:ext cx="7552266" cy="482191"/>
          </a:xfrm>
          <a:prstGeom prst="rect">
            <a:avLst/>
          </a:prstGeom>
          <a:noFill/>
          <a:ln>
            <a:noFill/>
          </a:ln>
          <a:effec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effectLst/>
                <a:latin typeface="Arial" panose="020B0604020202020204" pitchFamily="34" charset="0"/>
                <a:cs typeface="Arial" panose="020B0604020202020204" pitchFamily="34" charset="0"/>
              </a:rPr>
              <a:t>The present work is about motivation, more specifically what moves us to do something for our future and therefore I explain how it improves our well-being. I aim to show what the different types of motivation are, explaining their advantages and disadvantages. The topic will also be addressed in a personal way where I will show what moves me.</a:t>
            </a:r>
          </a:p>
        </p:txBody>
      </p:sp>
      <p:pic>
        <p:nvPicPr>
          <p:cNvPr id="3" name="Picture 2">
            <a:extLst>
              <a:ext uri="{FF2B5EF4-FFF2-40B4-BE49-F238E27FC236}">
                <a16:creationId xmlns:a16="http://schemas.microsoft.com/office/drawing/2014/main" id="{577610B8-9DF8-A500-326E-74EAEF699C4F}"/>
              </a:ext>
            </a:extLst>
          </p:cNvPr>
          <p:cNvPicPr>
            <a:picLocks noChangeAspect="1"/>
          </p:cNvPicPr>
          <p:nvPr/>
        </p:nvPicPr>
        <p:blipFill>
          <a:blip r:embed="rId3"/>
          <a:stretch>
            <a:fillRect/>
          </a:stretch>
        </p:blipFill>
        <p:spPr>
          <a:xfrm>
            <a:off x="5132420" y="3563403"/>
            <a:ext cx="3797420" cy="194708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818421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1EC23D-0109-1D43-155E-87D4D67179B4}"/>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DEFINITION OF MOTIVATION</a:t>
            </a:r>
            <a:endParaRPr lang="en-GB" dirty="0">
              <a:latin typeface="Arial" panose="020B0604020202020204" pitchFamily="34" charset="0"/>
              <a:cs typeface="Arial" panose="020B0604020202020204" pitchFamily="34" charset="0"/>
            </a:endParaRPr>
          </a:p>
        </p:txBody>
      </p:sp>
      <p:sp>
        <p:nvSpPr>
          <p:cNvPr id="5" name="Rectangle 5">
            <a:extLst>
              <a:ext uri="{FF2B5EF4-FFF2-40B4-BE49-F238E27FC236}">
                <a16:creationId xmlns:a16="http://schemas.microsoft.com/office/drawing/2014/main" id="{CF705C0D-EBD0-7923-76E1-BCBFA84344E2}"/>
              </a:ext>
            </a:extLst>
          </p:cNvPr>
          <p:cNvSpPr>
            <a:spLocks noGrp="1" noChangeArrowheads="1"/>
          </p:cNvSpPr>
          <p:nvPr>
            <p:ph idx="1"/>
          </p:nvPr>
        </p:nvSpPr>
        <p:spPr bwMode="auto">
          <a:xfrm>
            <a:off x="677334" y="2409695"/>
            <a:ext cx="8482142" cy="1097744"/>
          </a:xfrm>
          <a:prstGeom prst="rect">
            <a:avLst/>
          </a:prstGeom>
          <a:noFill/>
          <a:ln>
            <a:noFill/>
          </a:ln>
          <a:effectLst/>
        </p:spPr>
        <p:txBody>
          <a:bodyPr vert="horz" wrap="square" lIns="0" tIns="-12696" rIns="0" bIns="-12696"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Motivation (motive + action)  is the internal impulse that makes us act to achieve our </a:t>
            </a:r>
            <a:r>
              <a:rPr kumimoji="0" lang="en-US" altLang="en-US" sz="11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goals.</a:t>
            </a:r>
            <a:endParaRPr lang="en-US" altLang="en-US" sz="1100" dirty="0">
              <a:solidFill>
                <a:schemeClr val="tx1"/>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When we are motivated we feel capable of achieving any result.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100" b="0" i="0" u="none" strike="noStrike" cap="none" normalizeH="0" baseline="0" dirty="0">
                <a:ln>
                  <a:noFill/>
                </a:ln>
                <a:solidFill>
                  <a:srgbClr val="202124"/>
                </a:solidFill>
                <a:effectLst/>
                <a:latin typeface="Arial" panose="020B0604020202020204" pitchFamily="34" charset="0"/>
                <a:cs typeface="Arial" panose="020B0604020202020204" pitchFamily="34" charset="0"/>
              </a:rPr>
              <a:t>Motivated people have a positive outlook, they know they are investing their time in something valuable. This makes the environment lighter and the work easier, and the consequence is greater well-being and performance</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1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Everything we do in our life is driven by a purpose. </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pic>
        <p:nvPicPr>
          <p:cNvPr id="3" name="Picture 2">
            <a:extLst>
              <a:ext uri="{FF2B5EF4-FFF2-40B4-BE49-F238E27FC236}">
                <a16:creationId xmlns:a16="http://schemas.microsoft.com/office/drawing/2014/main" id="{A067070A-83A5-4683-1FBE-6FF9C7D4302A}"/>
              </a:ext>
            </a:extLst>
          </p:cNvPr>
          <p:cNvPicPr>
            <a:picLocks noChangeAspect="1"/>
          </p:cNvPicPr>
          <p:nvPr/>
        </p:nvPicPr>
        <p:blipFill>
          <a:blip r:embed="rId2"/>
          <a:stretch>
            <a:fillRect/>
          </a:stretch>
        </p:blipFill>
        <p:spPr>
          <a:xfrm>
            <a:off x="5109191" y="3918042"/>
            <a:ext cx="3649034" cy="1876979"/>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7841999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2EE2FC-CA02-2C74-2B6B-6991C9E50B82}"/>
              </a:ext>
            </a:extLst>
          </p:cNvPr>
          <p:cNvSpPr>
            <a:spLocks noGrp="1"/>
          </p:cNvSpPr>
          <p:nvPr>
            <p:ph type="title"/>
          </p:nvPr>
        </p:nvSpPr>
        <p:spPr/>
        <p:txBody>
          <a:bodyPr/>
          <a:lstStyle/>
          <a:p>
            <a:r>
              <a:rPr lang="en-US" dirty="0">
                <a:latin typeface="Arial" panose="020B0604020202020204" pitchFamily="34" charset="0"/>
                <a:cs typeface="Arial" panose="020B0604020202020204" pitchFamily="34" charset="0"/>
              </a:rPr>
              <a:t>TYPES OF MOTIVATION</a:t>
            </a:r>
            <a:endParaRPr lang="en-GB"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7D6B35CF-95DC-8768-CA74-14646665367C}"/>
              </a:ext>
            </a:extLst>
          </p:cNvPr>
          <p:cNvSpPr>
            <a:spLocks noGrp="1"/>
          </p:cNvSpPr>
          <p:nvPr>
            <p:ph idx="1"/>
          </p:nvPr>
        </p:nvSpPr>
        <p:spPr>
          <a:xfrm>
            <a:off x="957251" y="1759371"/>
            <a:ext cx="3885337" cy="3168229"/>
          </a:xfrm>
        </p:spPr>
        <p:txBody>
          <a:bodyPr>
            <a:normAutofit/>
          </a:bodyPr>
          <a:lstStyle/>
          <a:p>
            <a:pPr marL="0" indent="0">
              <a:buNone/>
            </a:pPr>
            <a:r>
              <a:rPr lang="en-GB" sz="1100" b="1" dirty="0">
                <a:latin typeface="Arial" panose="020B0604020202020204" pitchFamily="34" charset="0"/>
                <a:cs typeface="Arial" panose="020B0604020202020204" pitchFamily="34" charset="0"/>
              </a:rPr>
              <a:t>Intrinsic Motivation</a:t>
            </a:r>
            <a:r>
              <a:rPr lang="en-GB" sz="1100" dirty="0">
                <a:latin typeface="Arial" panose="020B0604020202020204" pitchFamily="34" charset="0"/>
                <a:cs typeface="Arial" panose="020B0604020202020204" pitchFamily="34" charset="0"/>
              </a:rPr>
              <a:t>, also known as internal motivation, is associated with goals, objectives and personal projects that encourage the individual to wake up every day and dedicate themselves to intense work hours. This is a type of feeling that is present in most people, as it is what generates the strength to be on the move, conquer things and write your story and become the protagonist of your own life. </a:t>
            </a: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5" name="TextBox 4">
            <a:extLst>
              <a:ext uri="{FF2B5EF4-FFF2-40B4-BE49-F238E27FC236}">
                <a16:creationId xmlns:a16="http://schemas.microsoft.com/office/drawing/2014/main" id="{7D7579CC-97F2-63BF-2655-5CB5FE1C4A8D}"/>
              </a:ext>
            </a:extLst>
          </p:cNvPr>
          <p:cNvSpPr txBox="1"/>
          <p:nvPr/>
        </p:nvSpPr>
        <p:spPr>
          <a:xfrm>
            <a:off x="5918718" y="1703564"/>
            <a:ext cx="3178002" cy="2123658"/>
          </a:xfrm>
          <a:prstGeom prst="rect">
            <a:avLst/>
          </a:prstGeom>
          <a:noFill/>
        </p:spPr>
        <p:txBody>
          <a:bodyPr wrap="square" rtlCol="0">
            <a:spAutoFit/>
          </a:bodyPr>
          <a:lstStyle/>
          <a:p>
            <a:r>
              <a:rPr lang="en-GB" sz="1100" b="1" dirty="0">
                <a:latin typeface="Arial" panose="020B0604020202020204" pitchFamily="34" charset="0"/>
                <a:cs typeface="Arial" panose="020B0604020202020204" pitchFamily="34" charset="0"/>
              </a:rPr>
              <a:t>Extrinsic Motivation, a</a:t>
            </a:r>
            <a:r>
              <a:rPr lang="en-GB" sz="1100" dirty="0">
                <a:latin typeface="Arial" panose="020B0604020202020204" pitchFamily="34" charset="0"/>
                <a:cs typeface="Arial" panose="020B0604020202020204" pitchFamily="34" charset="0"/>
              </a:rPr>
              <a:t>lso known as external motivation, the term is connected to the environment, situations and external factors. campaign awards for the team or the bonus offered to people who reach a certain amount of profits.</a:t>
            </a:r>
          </a:p>
          <a:p>
            <a:endParaRPr lang="en-GB" sz="1100" dirty="0">
              <a:latin typeface="Arial" panose="020B0604020202020204" pitchFamily="34" charset="0"/>
              <a:cs typeface="Arial" panose="020B0604020202020204" pitchFamily="34" charset="0"/>
            </a:endParaRPr>
          </a:p>
          <a:p>
            <a:r>
              <a:rPr lang="en-GB" sz="1100" dirty="0">
                <a:latin typeface="Arial" panose="020B0604020202020204" pitchFamily="34" charset="0"/>
                <a:cs typeface="Arial" panose="020B0604020202020204" pitchFamily="34" charset="0"/>
              </a:rPr>
              <a:t>In the business environment, the diversified activities, improvement training and other benefits stand out as efficient forms of external stimulation. They contribute to keeping the workforce </a:t>
            </a:r>
            <a:r>
              <a:rPr lang="en-GB" sz="1100" dirty="0"/>
              <a:t>engaged and productive.</a:t>
            </a:r>
          </a:p>
        </p:txBody>
      </p:sp>
      <p:pic>
        <p:nvPicPr>
          <p:cNvPr id="6" name="Picture 5">
            <a:extLst>
              <a:ext uri="{FF2B5EF4-FFF2-40B4-BE49-F238E27FC236}">
                <a16:creationId xmlns:a16="http://schemas.microsoft.com/office/drawing/2014/main" id="{619C65DE-5B37-7A19-28C3-2E65639DFAC0}"/>
              </a:ext>
            </a:extLst>
          </p:cNvPr>
          <p:cNvPicPr>
            <a:picLocks noChangeAspect="1"/>
          </p:cNvPicPr>
          <p:nvPr/>
        </p:nvPicPr>
        <p:blipFill>
          <a:blip r:embed="rId2"/>
          <a:stretch>
            <a:fillRect/>
          </a:stretch>
        </p:blipFill>
        <p:spPr>
          <a:xfrm>
            <a:off x="1191694" y="3645937"/>
            <a:ext cx="3076311" cy="1728496"/>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7" name="Picture 6">
            <a:extLst>
              <a:ext uri="{FF2B5EF4-FFF2-40B4-BE49-F238E27FC236}">
                <a16:creationId xmlns:a16="http://schemas.microsoft.com/office/drawing/2014/main" id="{63B3267E-E84E-4205-0D80-21295C84E9D6}"/>
              </a:ext>
            </a:extLst>
          </p:cNvPr>
          <p:cNvPicPr>
            <a:picLocks noChangeAspect="1"/>
          </p:cNvPicPr>
          <p:nvPr/>
        </p:nvPicPr>
        <p:blipFill>
          <a:blip r:embed="rId3"/>
          <a:stretch>
            <a:fillRect/>
          </a:stretch>
        </p:blipFill>
        <p:spPr>
          <a:xfrm>
            <a:off x="6272655" y="4087223"/>
            <a:ext cx="3001347" cy="1680754"/>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350694838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0779C2-4D9F-CDC0-35F4-5623F3AA5C09}"/>
              </a:ext>
            </a:extLst>
          </p:cNvPr>
          <p:cNvSpPr>
            <a:spLocks noGrp="1"/>
          </p:cNvSpPr>
          <p:nvPr>
            <p:ph type="title"/>
          </p:nvPr>
        </p:nvSpPr>
        <p:spPr/>
        <p:txBody>
          <a:bodyPr/>
          <a:lstStyle/>
          <a:p>
            <a:r>
              <a:rPr lang="en-US" dirty="0"/>
              <a:t>DIFERENCE BETWEEN 2 TYPES OF MOTIVATION </a:t>
            </a:r>
            <a:endParaRPr lang="en-GB" dirty="0"/>
          </a:p>
        </p:txBody>
      </p:sp>
      <p:sp>
        <p:nvSpPr>
          <p:cNvPr id="3" name="Content Placeholder 2">
            <a:extLst>
              <a:ext uri="{FF2B5EF4-FFF2-40B4-BE49-F238E27FC236}">
                <a16:creationId xmlns:a16="http://schemas.microsoft.com/office/drawing/2014/main" id="{A5490FFF-7FFF-DBD0-B196-65CDBBB1E87D}"/>
              </a:ext>
            </a:extLst>
          </p:cNvPr>
          <p:cNvSpPr>
            <a:spLocks noGrp="1"/>
          </p:cNvSpPr>
          <p:nvPr>
            <p:ph idx="1"/>
          </p:nvPr>
        </p:nvSpPr>
        <p:spPr>
          <a:xfrm>
            <a:off x="539858" y="1828800"/>
            <a:ext cx="3696239" cy="4077478"/>
          </a:xfrm>
        </p:spPr>
        <p:txBody>
          <a:bodyPr>
            <a:normAutofit/>
          </a:bodyPr>
          <a:lstStyle/>
          <a:p>
            <a:pPr marL="0" indent="0">
              <a:buNone/>
            </a:pPr>
            <a:endParaRPr lang="en-GB" sz="1100" dirty="0">
              <a:latin typeface="Arial" panose="020B0604020202020204" pitchFamily="34" charset="0"/>
              <a:cs typeface="Arial" panose="020B0604020202020204" pitchFamily="34" charset="0"/>
            </a:endParaRPr>
          </a:p>
          <a:p>
            <a:pPr marL="0" indent="0">
              <a:buNone/>
            </a:pPr>
            <a:r>
              <a:rPr lang="en-GB" sz="1100" dirty="0">
                <a:latin typeface="Arial" panose="020B0604020202020204" pitchFamily="34" charset="0"/>
                <a:cs typeface="Arial" panose="020B0604020202020204" pitchFamily="34" charset="0"/>
              </a:rPr>
              <a:t>This theory, also known as the motivation-hygiene theory, Herzberg argues that people's performance at work depends on the level of satisfaction they feel in their work environment. To explain this concept, Herzberg starts from the belief that the elements that induce satisfaction in human beings are quite different and independent from those that cause dissatisfaction. That is, if an item causes job satisfaction, it cannot cause dissatisfaction and vice versa.</a:t>
            </a:r>
            <a:endParaRPr lang="en-US" sz="1100" dirty="0">
              <a:latin typeface="Arial" panose="020B0604020202020204" pitchFamily="34" charset="0"/>
              <a:cs typeface="Arial" panose="020B0604020202020204" pitchFamily="34" charset="0"/>
            </a:endParaRPr>
          </a:p>
          <a:p>
            <a:endParaRPr lang="en-US" sz="1800" dirty="0">
              <a:latin typeface="Arial" panose="020B0604020202020204" pitchFamily="34" charset="0"/>
              <a:cs typeface="Arial" panose="020B0604020202020204" pitchFamily="34" charset="0"/>
            </a:endParaRPr>
          </a:p>
          <a:p>
            <a:endParaRPr lang="en-US" sz="1800" dirty="0"/>
          </a:p>
          <a:p>
            <a:endParaRPr lang="en-US" sz="1800" dirty="0"/>
          </a:p>
          <a:p>
            <a:endParaRPr lang="en-GB" dirty="0"/>
          </a:p>
        </p:txBody>
      </p:sp>
      <p:pic>
        <p:nvPicPr>
          <p:cNvPr id="4" name="Picture 3">
            <a:extLst>
              <a:ext uri="{FF2B5EF4-FFF2-40B4-BE49-F238E27FC236}">
                <a16:creationId xmlns:a16="http://schemas.microsoft.com/office/drawing/2014/main" id="{0BAF1EEA-1C5D-65BD-D2F3-01AC3D041D16}"/>
              </a:ext>
            </a:extLst>
          </p:cNvPr>
          <p:cNvPicPr>
            <a:picLocks noChangeAspect="1"/>
          </p:cNvPicPr>
          <p:nvPr/>
        </p:nvPicPr>
        <p:blipFill rotWithShape="1">
          <a:blip r:embed="rId2"/>
          <a:srcRect b="7104"/>
          <a:stretch/>
        </p:blipFill>
        <p:spPr>
          <a:xfrm>
            <a:off x="879723" y="3928642"/>
            <a:ext cx="2752905" cy="1997917"/>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
        <p:nvSpPr>
          <p:cNvPr id="5" name="TextBox 4">
            <a:extLst>
              <a:ext uri="{FF2B5EF4-FFF2-40B4-BE49-F238E27FC236}">
                <a16:creationId xmlns:a16="http://schemas.microsoft.com/office/drawing/2014/main" id="{61B33C21-1B35-8C1C-33A5-BD240C8DDD64}"/>
              </a:ext>
            </a:extLst>
          </p:cNvPr>
          <p:cNvSpPr txBox="1"/>
          <p:nvPr/>
        </p:nvSpPr>
        <p:spPr>
          <a:xfrm>
            <a:off x="4898571" y="2035602"/>
            <a:ext cx="4375431" cy="1277273"/>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Maslow's hierarchy of needs is based on the idea that every human being goes to great lengths to satisfy his personal and professional needs. It is a scheme that presents a hierarchical division in which lower-level needs must be satisfied before higher-level needs. According to this theory, each individual has to perform a hierarchical “escalation” of needs to reach full self-realisation. </a:t>
            </a:r>
          </a:p>
          <a:p>
            <a:endParaRPr lang="en-GB" sz="1100" dirty="0"/>
          </a:p>
        </p:txBody>
      </p:sp>
      <p:pic>
        <p:nvPicPr>
          <p:cNvPr id="7" name="Picture 6">
            <a:extLst>
              <a:ext uri="{FF2B5EF4-FFF2-40B4-BE49-F238E27FC236}">
                <a16:creationId xmlns:a16="http://schemas.microsoft.com/office/drawing/2014/main" id="{9A1865AB-F103-8406-4307-6C054C729800}"/>
              </a:ext>
            </a:extLst>
          </p:cNvPr>
          <p:cNvPicPr>
            <a:picLocks noChangeAspect="1"/>
          </p:cNvPicPr>
          <p:nvPr/>
        </p:nvPicPr>
        <p:blipFill>
          <a:blip r:embed="rId3"/>
          <a:stretch>
            <a:fillRect/>
          </a:stretch>
        </p:blipFill>
        <p:spPr>
          <a:xfrm>
            <a:off x="5764546" y="3845613"/>
            <a:ext cx="2643479" cy="2060665"/>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2027038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29D807-6EBD-FB02-09D8-0A5F5256F7D5}"/>
              </a:ext>
            </a:extLst>
          </p:cNvPr>
          <p:cNvSpPr>
            <a:spLocks noGrp="1"/>
          </p:cNvSpPr>
          <p:nvPr>
            <p:ph type="title"/>
          </p:nvPr>
        </p:nvSpPr>
        <p:spPr/>
        <p:txBody>
          <a:bodyPr/>
          <a:lstStyle/>
          <a:p>
            <a:r>
              <a:rPr lang="en-US" dirty="0"/>
              <a:t>THE ADAVANTAGES AND DISADVANTAGES</a:t>
            </a:r>
            <a:br>
              <a:rPr lang="en-US" dirty="0"/>
            </a:br>
            <a:endParaRPr lang="en-GB" dirty="0"/>
          </a:p>
        </p:txBody>
      </p:sp>
      <p:sp>
        <p:nvSpPr>
          <p:cNvPr id="3" name="Content Placeholder 2">
            <a:extLst>
              <a:ext uri="{FF2B5EF4-FFF2-40B4-BE49-F238E27FC236}">
                <a16:creationId xmlns:a16="http://schemas.microsoft.com/office/drawing/2014/main" id="{39EFF0DD-8CFB-FD09-8A2E-FDE842E9984B}"/>
              </a:ext>
            </a:extLst>
          </p:cNvPr>
          <p:cNvSpPr>
            <a:spLocks noGrp="1"/>
          </p:cNvSpPr>
          <p:nvPr>
            <p:ph idx="1"/>
          </p:nvPr>
        </p:nvSpPr>
        <p:spPr>
          <a:xfrm>
            <a:off x="677334" y="3853545"/>
            <a:ext cx="4211281" cy="2006082"/>
          </a:xfrm>
        </p:spPr>
        <p:txBody>
          <a:bodyPr>
            <a:normAutofit/>
          </a:bodyPr>
          <a:lstStyle/>
          <a:p>
            <a:pPr marL="0" indent="0">
              <a:buNone/>
            </a:pPr>
            <a:r>
              <a:rPr lang="en-GB" sz="1100" u="sng" dirty="0">
                <a:latin typeface="Arial" panose="020B0604020202020204" pitchFamily="34" charset="0"/>
                <a:cs typeface="Arial" panose="020B0604020202020204" pitchFamily="34" charset="0"/>
              </a:rPr>
              <a:t>Advantages</a:t>
            </a:r>
            <a:r>
              <a:rPr lang="en-GB" sz="1100" dirty="0">
                <a:latin typeface="Arial" panose="020B0604020202020204" pitchFamily="34" charset="0"/>
                <a:cs typeface="Arial" panose="020B0604020202020204" pitchFamily="34" charset="0"/>
              </a:rPr>
              <a:t>: According to </a:t>
            </a:r>
            <a:r>
              <a:rPr lang="en-GB" sz="1100" b="1" dirty="0">
                <a:latin typeface="Arial" panose="020B0604020202020204" pitchFamily="34" charset="0"/>
                <a:cs typeface="Arial" panose="020B0604020202020204" pitchFamily="34" charset="0"/>
              </a:rPr>
              <a:t>Maslow</a:t>
            </a:r>
            <a:r>
              <a:rPr lang="en-GB" sz="1100" dirty="0">
                <a:latin typeface="Arial" panose="020B0604020202020204" pitchFamily="34" charset="0"/>
                <a:cs typeface="Arial" panose="020B0604020202020204" pitchFamily="34" charset="0"/>
              </a:rPr>
              <a:t>, individuals are motivated when their needs are met according to the 5 levels proposed in his pyramid. Thus, it evolves from the idea that the human being is limited only to the biological level, considering that everyone will pass through all the levels contained in the pyramid.</a:t>
            </a:r>
          </a:p>
          <a:p>
            <a:pPr marL="0" indent="0">
              <a:buNone/>
            </a:pPr>
            <a:r>
              <a:rPr lang="en-GB" sz="1100" u="sng" dirty="0">
                <a:latin typeface="Arial" panose="020B0604020202020204" pitchFamily="34" charset="0"/>
                <a:cs typeface="Arial" panose="020B0604020202020204" pitchFamily="34" charset="0"/>
              </a:rPr>
              <a:t>Disadvantages</a:t>
            </a:r>
            <a:r>
              <a:rPr lang="en-GB" sz="1100" dirty="0">
                <a:latin typeface="Arial" panose="020B0604020202020204" pitchFamily="34" charset="0"/>
                <a:cs typeface="Arial" panose="020B0604020202020204" pitchFamily="34" charset="0"/>
              </a:rPr>
              <a:t>: In order to meet the needs, it is necessary to rigidly pass through the 5 levels, but there are people who prioritize or are led to prioritize these needs in different order, having to change the order and taking criticism to the theory.</a:t>
            </a:r>
          </a:p>
        </p:txBody>
      </p:sp>
      <p:sp>
        <p:nvSpPr>
          <p:cNvPr id="6" name="TextBox 5">
            <a:extLst>
              <a:ext uri="{FF2B5EF4-FFF2-40B4-BE49-F238E27FC236}">
                <a16:creationId xmlns:a16="http://schemas.microsoft.com/office/drawing/2014/main" id="{E1B0C4BD-7D6D-5386-2E60-0D4938593296}"/>
              </a:ext>
            </a:extLst>
          </p:cNvPr>
          <p:cNvSpPr txBox="1"/>
          <p:nvPr/>
        </p:nvSpPr>
        <p:spPr>
          <a:xfrm>
            <a:off x="5330752" y="1395074"/>
            <a:ext cx="3372862" cy="2292935"/>
          </a:xfrm>
          <a:prstGeom prst="rect">
            <a:avLst/>
          </a:prstGeom>
          <a:noFill/>
        </p:spPr>
        <p:txBody>
          <a:bodyPr wrap="square" rtlCol="0">
            <a:spAutoFit/>
          </a:bodyPr>
          <a:lstStyle/>
          <a:p>
            <a:r>
              <a:rPr lang="en-GB" sz="1100" u="sng" dirty="0">
                <a:latin typeface="Arial" panose="020B0604020202020204" pitchFamily="34" charset="0"/>
                <a:cs typeface="Arial" panose="020B0604020202020204" pitchFamily="34" charset="0"/>
              </a:rPr>
              <a:t>Advantages</a:t>
            </a:r>
            <a:r>
              <a:rPr lang="en-GB" sz="1100" dirty="0">
                <a:latin typeface="Arial" panose="020B0604020202020204" pitchFamily="34" charset="0"/>
                <a:cs typeface="Arial" panose="020B0604020202020204" pitchFamily="34" charset="0"/>
              </a:rPr>
              <a:t>: According to </a:t>
            </a:r>
            <a:r>
              <a:rPr lang="en-GB" sz="1100" b="1" dirty="0">
                <a:latin typeface="Arial" panose="020B0604020202020204" pitchFamily="34" charset="0"/>
                <a:cs typeface="Arial" panose="020B0604020202020204" pitchFamily="34" charset="0"/>
              </a:rPr>
              <a:t>Herzberg </a:t>
            </a:r>
            <a:r>
              <a:rPr lang="en-GB" sz="1100" dirty="0">
                <a:latin typeface="Arial" panose="020B0604020202020204" pitchFamily="34" charset="0"/>
                <a:cs typeface="Arial" panose="020B0604020202020204" pitchFamily="34" charset="0"/>
              </a:rPr>
              <a:t>, the company can prevent the emergence of dissatisfaction in its staff as well as help its employees become brighter and more productive. It is possible to use this information to develop mechanisms that contribute to increased productivity and also to reduce turnover by retaining talent in its workforce.</a:t>
            </a:r>
          </a:p>
          <a:p>
            <a:endParaRPr lang="en-GB" sz="1100" dirty="0">
              <a:latin typeface="Arial" panose="020B0604020202020204" pitchFamily="34" charset="0"/>
              <a:cs typeface="Arial" panose="020B0604020202020204" pitchFamily="34" charset="0"/>
            </a:endParaRPr>
          </a:p>
          <a:p>
            <a:r>
              <a:rPr lang="en-GB" sz="1100" u="sng" dirty="0">
                <a:latin typeface="Arial" panose="020B0604020202020204" pitchFamily="34" charset="0"/>
                <a:cs typeface="Arial" panose="020B0604020202020204" pitchFamily="34" charset="0"/>
              </a:rPr>
              <a:t>Disadvantages</a:t>
            </a:r>
            <a:r>
              <a:rPr lang="en-GB" sz="1100" dirty="0">
                <a:latin typeface="Arial" panose="020B0604020202020204" pitchFamily="34" charset="0"/>
                <a:cs typeface="Arial" panose="020B0604020202020204" pitchFamily="34" charset="0"/>
              </a:rPr>
              <a:t>: workers will always be waiting for benefits such as salary bonuses, time off, gift vouchers, among others, for those who present the best results within a period of seeking to meet a goal.</a:t>
            </a:r>
          </a:p>
        </p:txBody>
      </p:sp>
      <p:pic>
        <p:nvPicPr>
          <p:cNvPr id="7" name="Picture 6">
            <a:extLst>
              <a:ext uri="{FF2B5EF4-FFF2-40B4-BE49-F238E27FC236}">
                <a16:creationId xmlns:a16="http://schemas.microsoft.com/office/drawing/2014/main" id="{A3B80F93-08AD-7308-91A0-0AAB59849071}"/>
              </a:ext>
            </a:extLst>
          </p:cNvPr>
          <p:cNvPicPr>
            <a:picLocks noChangeAspect="1"/>
          </p:cNvPicPr>
          <p:nvPr/>
        </p:nvPicPr>
        <p:blipFill>
          <a:blip r:embed="rId2"/>
          <a:stretch>
            <a:fillRect/>
          </a:stretch>
        </p:blipFill>
        <p:spPr>
          <a:xfrm>
            <a:off x="1545706" y="1468648"/>
            <a:ext cx="2143125" cy="2143125"/>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pic>
        <p:nvPicPr>
          <p:cNvPr id="8" name="Picture 7">
            <a:extLst>
              <a:ext uri="{FF2B5EF4-FFF2-40B4-BE49-F238E27FC236}">
                <a16:creationId xmlns:a16="http://schemas.microsoft.com/office/drawing/2014/main" id="{71A60089-8736-1AB2-4654-251789391DE3}"/>
              </a:ext>
            </a:extLst>
          </p:cNvPr>
          <p:cNvPicPr>
            <a:picLocks noChangeAspect="1"/>
          </p:cNvPicPr>
          <p:nvPr/>
        </p:nvPicPr>
        <p:blipFill>
          <a:blip r:embed="rId3"/>
          <a:stretch>
            <a:fillRect/>
          </a:stretch>
        </p:blipFill>
        <p:spPr>
          <a:xfrm>
            <a:off x="5778758" y="4068147"/>
            <a:ext cx="2497495" cy="2088181"/>
          </a:xfrm>
          <a:prstGeom prst="rect">
            <a:avLst/>
          </a:prstGeom>
          <a:solidFill>
            <a:srgbClr val="FFFFFF">
              <a:shade val="85000"/>
            </a:srgbClr>
          </a:solidFill>
          <a:ln w="1905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386742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875CB-93EB-8D07-A89C-225A9CA81686}"/>
              </a:ext>
            </a:extLst>
          </p:cNvPr>
          <p:cNvSpPr>
            <a:spLocks noGrp="1"/>
          </p:cNvSpPr>
          <p:nvPr>
            <p:ph type="title"/>
          </p:nvPr>
        </p:nvSpPr>
        <p:spPr/>
        <p:txBody>
          <a:bodyPr/>
          <a:lstStyle/>
          <a:p>
            <a:r>
              <a:rPr lang="en-US" dirty="0"/>
              <a:t>WHAT MOTIVATES ME</a:t>
            </a:r>
            <a:endParaRPr lang="en-GB" dirty="0"/>
          </a:p>
        </p:txBody>
      </p:sp>
      <p:sp>
        <p:nvSpPr>
          <p:cNvPr id="3" name="Content Placeholder 2">
            <a:extLst>
              <a:ext uri="{FF2B5EF4-FFF2-40B4-BE49-F238E27FC236}">
                <a16:creationId xmlns:a16="http://schemas.microsoft.com/office/drawing/2014/main" id="{8A553949-A30F-8EE9-A6E5-01CC42B4651E}"/>
              </a:ext>
            </a:extLst>
          </p:cNvPr>
          <p:cNvSpPr>
            <a:spLocks noGrp="1"/>
          </p:cNvSpPr>
          <p:nvPr>
            <p:ph idx="1"/>
          </p:nvPr>
        </p:nvSpPr>
        <p:spPr>
          <a:xfrm>
            <a:off x="779971" y="1759374"/>
            <a:ext cx="8214739" cy="2402080"/>
          </a:xfrm>
        </p:spPr>
        <p:txBody>
          <a:bodyPr>
            <a:normAutofit/>
          </a:bodyPr>
          <a:lstStyle/>
          <a:p>
            <a:pPr marL="0" indent="0">
              <a:buNone/>
            </a:pPr>
            <a:r>
              <a:rPr lang="en-GB" sz="1100" dirty="0">
                <a:latin typeface="Arial" panose="020B0604020202020204" pitchFamily="34" charset="0"/>
                <a:cs typeface="Arial" panose="020B0604020202020204" pitchFamily="34" charset="0"/>
              </a:rPr>
              <a:t>Everything that is inside me motivates me is associated with my purpose, with my personal value. That is what gives my life meaning. Whether bearing and raising a child, doing social work, growing in a professional career, buying the first property or just getting up in the morning to go buy my bread. Everything has to do with the meaning I want to give to my life and that drives me every day to get up and achieve my goals. Remembering what makes me happy, what I like, the people I love and those who also love me, my achievements, unique moments and so many other things that motivate me are important in difficult times and give me the strength to move on. An effective way to achieve my dreams is to turn them into goals and objectives, believing that I can really make them come true. The word “dream” seems like something more distant and can't be realized, so I prefer to look at how a “goal” makes things more real and achievable.</a:t>
            </a:r>
          </a:p>
        </p:txBody>
      </p:sp>
      <p:pic>
        <p:nvPicPr>
          <p:cNvPr id="4" name="Picture 3">
            <a:extLst>
              <a:ext uri="{FF2B5EF4-FFF2-40B4-BE49-F238E27FC236}">
                <a16:creationId xmlns:a16="http://schemas.microsoft.com/office/drawing/2014/main" id="{39393D85-185B-7EB9-372C-D9AB1488BA91}"/>
              </a:ext>
            </a:extLst>
          </p:cNvPr>
          <p:cNvPicPr>
            <a:picLocks noChangeAspect="1"/>
          </p:cNvPicPr>
          <p:nvPr/>
        </p:nvPicPr>
        <p:blipFill>
          <a:blip r:embed="rId2"/>
          <a:stretch>
            <a:fillRect/>
          </a:stretch>
        </p:blipFill>
        <p:spPr>
          <a:xfrm>
            <a:off x="1877973" y="3805922"/>
            <a:ext cx="2464589" cy="2402081"/>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pic>
        <p:nvPicPr>
          <p:cNvPr id="5" name="Picture 4">
            <a:extLst>
              <a:ext uri="{FF2B5EF4-FFF2-40B4-BE49-F238E27FC236}">
                <a16:creationId xmlns:a16="http://schemas.microsoft.com/office/drawing/2014/main" id="{722C9C35-B92B-2DC3-61BF-A47FF3801E3B}"/>
              </a:ext>
            </a:extLst>
          </p:cNvPr>
          <p:cNvPicPr>
            <a:picLocks noChangeAspect="1"/>
          </p:cNvPicPr>
          <p:nvPr/>
        </p:nvPicPr>
        <p:blipFill>
          <a:blip r:embed="rId3"/>
          <a:stretch>
            <a:fillRect/>
          </a:stretch>
        </p:blipFill>
        <p:spPr>
          <a:xfrm>
            <a:off x="4975668" y="3820433"/>
            <a:ext cx="2639469" cy="2556587"/>
          </a:xfrm>
          <a:prstGeom prst="ellipse">
            <a:avLst/>
          </a:prstGeom>
          <a:ln w="190500" cap="rnd">
            <a:solidFill>
              <a:srgbClr val="C8C6BD"/>
            </a:solidFill>
            <a:prstDash val="solid"/>
          </a:ln>
          <a:effectLst>
            <a:outerShdw blurRad="127000" algn="bl" rotWithShape="0">
              <a:srgbClr val="000000"/>
            </a:outerShdw>
          </a:effectLst>
          <a:scene3d>
            <a:camera prst="perspectiveFront" fov="5400000"/>
            <a:lightRig rig="threePt" dir="t">
              <a:rot lat="0" lon="0" rev="19200000"/>
            </a:lightRig>
          </a:scene3d>
          <a:sp3d extrusionH="25400">
            <a:bevelT w="304800" h="152400" prst="hardEdge"/>
            <a:extrusionClr>
              <a:srgbClr val="000000"/>
            </a:extrusionClr>
          </a:sp3d>
        </p:spPr>
      </p:pic>
    </p:spTree>
    <p:extLst>
      <p:ext uri="{BB962C8B-B14F-4D97-AF65-F5344CB8AC3E}">
        <p14:creationId xmlns:p14="http://schemas.microsoft.com/office/powerpoint/2010/main" val="9735722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0C6394-1B47-8701-8BFD-5E5CEBE05F73}"/>
              </a:ext>
            </a:extLst>
          </p:cNvPr>
          <p:cNvSpPr>
            <a:spLocks noGrp="1"/>
          </p:cNvSpPr>
          <p:nvPr>
            <p:ph type="title"/>
          </p:nvPr>
        </p:nvSpPr>
        <p:spPr/>
        <p:txBody>
          <a:bodyPr/>
          <a:lstStyle/>
          <a:p>
            <a:r>
              <a:rPr lang="en-US" dirty="0"/>
              <a:t>CONCLUSION</a:t>
            </a:r>
            <a:br>
              <a:rPr lang="en-US" dirty="0"/>
            </a:br>
            <a:endParaRPr lang="en-GB" dirty="0"/>
          </a:p>
        </p:txBody>
      </p:sp>
      <p:sp>
        <p:nvSpPr>
          <p:cNvPr id="3" name="Content Placeholder 2">
            <a:extLst>
              <a:ext uri="{FF2B5EF4-FFF2-40B4-BE49-F238E27FC236}">
                <a16:creationId xmlns:a16="http://schemas.microsoft.com/office/drawing/2014/main" id="{407D9071-8B75-0763-8BBF-216A74EAC394}"/>
              </a:ext>
            </a:extLst>
          </p:cNvPr>
          <p:cNvSpPr>
            <a:spLocks noGrp="1"/>
          </p:cNvSpPr>
          <p:nvPr>
            <p:ph idx="1"/>
          </p:nvPr>
        </p:nvSpPr>
        <p:spPr>
          <a:xfrm>
            <a:off x="677334" y="1703599"/>
            <a:ext cx="8596668" cy="3880773"/>
          </a:xfrm>
        </p:spPr>
        <p:txBody>
          <a:bodyPr>
            <a:normAutofit/>
          </a:bodyPr>
          <a:lstStyle/>
          <a:p>
            <a:pPr marL="0" indent="0">
              <a:buNone/>
            </a:pPr>
            <a:r>
              <a:rPr lang="en-GB" sz="1100" dirty="0">
                <a:latin typeface="Arial" panose="020B0604020202020204" pitchFamily="34" charset="0"/>
                <a:cs typeface="Arial" panose="020B0604020202020204" pitchFamily="34" charset="0"/>
              </a:rPr>
              <a:t>In this work I approached the subject of motivation, where I concluded that motivated people when they perform their work individually or in groups, present better results for the company and contribute decisively to its growth. Discovering factors and strategies that generate motivation for their employees has been a crucial challenge for company leaders, because commitment is the essence of motivation. Leaders need to be prepared to discover and arouse the motivation of their followers.</a:t>
            </a:r>
          </a:p>
        </p:txBody>
      </p:sp>
      <p:pic>
        <p:nvPicPr>
          <p:cNvPr id="3082" name="Picture 10" descr="Motivation: Nature, Importance, Types and Theories of Motivation">
            <a:extLst>
              <a:ext uri="{FF2B5EF4-FFF2-40B4-BE49-F238E27FC236}">
                <a16:creationId xmlns:a16="http://schemas.microsoft.com/office/drawing/2014/main" id="{FDA7447A-9B23-5B8D-0CCE-4AED0E8CC2E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866443" y="259313"/>
            <a:ext cx="2146069" cy="1010687"/>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a:extLst>
              <a:ext uri="{FF2B5EF4-FFF2-40B4-BE49-F238E27FC236}">
                <a16:creationId xmlns:a16="http://schemas.microsoft.com/office/drawing/2014/main" id="{01973100-C8E1-B2BA-9BD0-94167823BE44}"/>
              </a:ext>
            </a:extLst>
          </p:cNvPr>
          <p:cNvPicPr>
            <a:picLocks noChangeAspect="1"/>
          </p:cNvPicPr>
          <p:nvPr/>
        </p:nvPicPr>
        <p:blipFill>
          <a:blip r:embed="rId3"/>
          <a:stretch>
            <a:fillRect/>
          </a:stretch>
        </p:blipFill>
        <p:spPr>
          <a:xfrm>
            <a:off x="4256703" y="2894863"/>
            <a:ext cx="4802695" cy="2689509"/>
          </a:xfrm>
          <a:prstGeom prst="rect">
            <a:avLst/>
          </a:prstGeom>
          <a:solidFill>
            <a:srgbClr val="FFFFFF">
              <a:shade val="85000"/>
            </a:srgbClr>
          </a:solidFill>
          <a:ln w="190500" cap="rnd">
            <a:solidFill>
              <a:srgbClr val="FFFFFF"/>
            </a:solidFill>
          </a:ln>
          <a:effectLst>
            <a:outerShdw blurRad="50000" algn="tl" rotWithShape="0">
              <a:srgbClr val="000000">
                <a:alpha val="41000"/>
              </a:srgbClr>
            </a:outerShdw>
          </a:effectLst>
          <a:scene3d>
            <a:camera prst="orthographicFront"/>
            <a:lightRig rig="twoPt" dir="t">
              <a:rot lat="0" lon="0" rev="7800000"/>
            </a:lightRig>
          </a:scene3d>
          <a:sp3d contourW="6350">
            <a:bevelT w="50800" h="16510"/>
            <a:contourClr>
              <a:srgbClr val="C0C0C0"/>
            </a:contourClr>
          </a:sp3d>
        </p:spPr>
      </p:pic>
    </p:spTree>
    <p:extLst>
      <p:ext uri="{BB962C8B-B14F-4D97-AF65-F5344CB8AC3E}">
        <p14:creationId xmlns:p14="http://schemas.microsoft.com/office/powerpoint/2010/main" val="22806641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6C184-259C-6452-4198-DFC691CE6A42}"/>
              </a:ext>
            </a:extLst>
          </p:cNvPr>
          <p:cNvSpPr>
            <a:spLocks noGrp="1"/>
          </p:cNvSpPr>
          <p:nvPr>
            <p:ph type="title"/>
          </p:nvPr>
        </p:nvSpPr>
        <p:spPr/>
        <p:txBody>
          <a:bodyPr/>
          <a:lstStyle/>
          <a:p>
            <a:r>
              <a:rPr lang="en-US" dirty="0"/>
              <a:t>REFERENCES</a:t>
            </a:r>
            <a:endParaRPr lang="en-GB" dirty="0"/>
          </a:p>
        </p:txBody>
      </p:sp>
      <p:sp>
        <p:nvSpPr>
          <p:cNvPr id="3" name="Content Placeholder 2">
            <a:extLst>
              <a:ext uri="{FF2B5EF4-FFF2-40B4-BE49-F238E27FC236}">
                <a16:creationId xmlns:a16="http://schemas.microsoft.com/office/drawing/2014/main" id="{C7734F42-9EAF-9C32-D871-F05DC08A8A1A}"/>
              </a:ext>
            </a:extLst>
          </p:cNvPr>
          <p:cNvSpPr>
            <a:spLocks noGrp="1"/>
          </p:cNvSpPr>
          <p:nvPr>
            <p:ph idx="1"/>
          </p:nvPr>
        </p:nvSpPr>
        <p:spPr/>
        <p:txBody>
          <a:bodyPr>
            <a:normAutofit fontScale="70000" lnSpcReduction="20000"/>
          </a:bodyPr>
          <a:lstStyle/>
          <a:p>
            <a:r>
              <a:rPr lang="en-GB" dirty="0"/>
              <a:t>Noe, Raymond A., Michael J. Tews, and Alison McConnell Dachner. "Learner engagement: A new perspective for enhancing our understanding of learner motivation and workplace learning." The Academy of Management Annals 4.1 (2010): 279-315.</a:t>
            </a:r>
          </a:p>
          <a:p>
            <a:r>
              <a:rPr lang="en-GB" dirty="0"/>
              <a:t>Stolovitch, H., Richard E. Clark, and Steven J. Condly. "Incentives motivation and workplace performance." Research and (2002).</a:t>
            </a:r>
          </a:p>
          <a:p>
            <a:r>
              <a:rPr lang="en-GB" dirty="0"/>
              <a:t>Gerhart, Barry, and Meiyu Fang. "Pay, intrinsic motivation, extrinsic motivation, performance, and creativity in the workplace: Revisiting long-held beliefs." Annual review of organizational psychology and organizational behavior 2.1 (2015): 489-521.</a:t>
            </a:r>
          </a:p>
          <a:p>
            <a:r>
              <a:rPr lang="en-GB" dirty="0"/>
              <a:t>Conchie, Stacey M. "Transformational leadership, intrinsic motivation, and trust: A moderated-mediated model of workplace safety." Journal of occupational health psychology 18.2 (2013): 198.</a:t>
            </a:r>
          </a:p>
          <a:p>
            <a:r>
              <a:rPr lang="en-GB" dirty="0"/>
              <a:t>Conchie, Stacey M. "Transformational leadership, intrinsic motivation, and trust: A moderated-mediated model of workplace safety." Journal of occupational health psychology 18.2 (2013): 198.</a:t>
            </a:r>
          </a:p>
          <a:p>
            <a:r>
              <a:rPr lang="en-GB" dirty="0"/>
              <a:t>Pardee, R. L. (1990). Motivation Theories of Maslow, Herzberg, McGregor &amp; McClelland. A Literature Review of Selected Theories Dealing with Job Satisfaction and Motivation.</a:t>
            </a:r>
          </a:p>
          <a:p>
            <a:r>
              <a:rPr lang="en-GB" dirty="0"/>
              <a:t>Hale, Andrew J., et al. "Adapting Maslow's hierarchy of needs as a framework for resident wellness." Teaching and learning in medicine 31.1 (2019): 109-118.</a:t>
            </a:r>
          </a:p>
          <a:p>
            <a:r>
              <a:rPr lang="en-GB" dirty="0"/>
              <a:t>Ghatak, Sanchita, and Surabhi Singh. "Examining Maslow’s hierarchy need theory in the social media adoption." FIIB Business Review 8.4 (2019): 292-302.</a:t>
            </a:r>
          </a:p>
        </p:txBody>
      </p:sp>
    </p:spTree>
    <p:extLst>
      <p:ext uri="{BB962C8B-B14F-4D97-AF65-F5344CB8AC3E}">
        <p14:creationId xmlns:p14="http://schemas.microsoft.com/office/powerpoint/2010/main" val="2418642793"/>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Status xmlns="71af3243-3dd4-4a8d-8c0d-dd76da1f02a5">Not started</Status>
    <MediaServiceKeyPoints xmlns="71af3243-3dd4-4a8d-8c0d-dd76da1f02a5"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a410dd7f93c95333ffa1b60ed6adedd1">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a936d9baba76aa3866493feff160faab"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37651BA-F45C-4845-9AB3-E0A65B39F5E1}">
  <ds:schemaRefs>
    <ds:schemaRef ds:uri="http://schemas.microsoft.com/office/2006/metadata/properties"/>
    <ds:schemaRef ds:uri="http://schemas.microsoft.com/office/infopath/2007/PartnerControls"/>
    <ds:schemaRef ds:uri="71af3243-3dd4-4a8d-8c0d-dd76da1f02a5"/>
  </ds:schemaRefs>
</ds:datastoreItem>
</file>

<file path=customXml/itemProps2.xml><?xml version="1.0" encoding="utf-8"?>
<ds:datastoreItem xmlns:ds="http://schemas.openxmlformats.org/officeDocument/2006/customXml" ds:itemID="{CDB58277-F8DF-46FF-84EC-EF41B835E69F}">
  <ds:schemaRefs>
    <ds:schemaRef ds:uri="http://schemas.microsoft.com/sharepoint/v3/contenttype/forms"/>
  </ds:schemaRefs>
</ds:datastoreItem>
</file>

<file path=customXml/itemProps3.xml><?xml version="1.0" encoding="utf-8"?>
<ds:datastoreItem xmlns:ds="http://schemas.openxmlformats.org/officeDocument/2006/customXml" ds:itemID="{2D276E62-80A3-44DD-9BCC-97ED2B99B57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Facet</Template>
  <TotalTime>369</TotalTime>
  <Words>1264</Words>
  <Application>Microsoft Office PowerPoint</Application>
  <PresentationFormat>Widescreen</PresentationFormat>
  <Paragraphs>55</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Trebuchet MS</vt:lpstr>
      <vt:lpstr>Wingdings 3</vt:lpstr>
      <vt:lpstr>Facet</vt:lpstr>
      <vt:lpstr>Motivation</vt:lpstr>
      <vt:lpstr>CONTENT</vt:lpstr>
      <vt:lpstr>INTRODUCTION</vt:lpstr>
      <vt:lpstr>DEFINITION OF MOTIVATION</vt:lpstr>
      <vt:lpstr>TYPES OF MOTIVATION</vt:lpstr>
      <vt:lpstr>DIFERENCE BETWEEN 2 TYPES OF MOTIVATION </vt:lpstr>
      <vt:lpstr>THE ADAVANTAGES AND DISADVANTAGES </vt:lpstr>
      <vt:lpstr>WHAT MOTIVATES ME</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Motivation</dc:title>
  <dc:creator>joao pires</dc:creator>
  <cp:lastModifiedBy>joao pires</cp:lastModifiedBy>
  <cp:revision>4</cp:revision>
  <dcterms:created xsi:type="dcterms:W3CDTF">2022-06-26T18:27:54Z</dcterms:created>
  <dcterms:modified xsi:type="dcterms:W3CDTF">2022-06-27T10:45:04Z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