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4"/>
  </p:sldMasterIdLst>
  <p:notesMasterIdLst>
    <p:notesMasterId r:id="rId20"/>
  </p:notesMasterIdLst>
  <p:handoutMasterIdLst>
    <p:handoutMasterId r:id="rId21"/>
  </p:handoutMasterIdLst>
  <p:sldIdLst>
    <p:sldId id="290" r:id="rId5"/>
    <p:sldId id="292" r:id="rId6"/>
    <p:sldId id="298" r:id="rId7"/>
    <p:sldId id="299" r:id="rId8"/>
    <p:sldId id="301" r:id="rId9"/>
    <p:sldId id="304" r:id="rId10"/>
    <p:sldId id="282" r:id="rId11"/>
    <p:sldId id="284" r:id="rId12"/>
    <p:sldId id="309" r:id="rId13"/>
    <p:sldId id="306" r:id="rId14"/>
    <p:sldId id="307" r:id="rId15"/>
    <p:sldId id="313" r:id="rId16"/>
    <p:sldId id="311" r:id="rId17"/>
    <p:sldId id="312" r:id="rId18"/>
    <p:sldId id="314" r:id="rId1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67BD28-2115-195E-9C0C-890C26123B08}" v="351" dt="2023-02-03T16:40:24.9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839" autoAdjust="0"/>
  </p:normalViewPr>
  <p:slideViewPr>
    <p:cSldViewPr>
      <p:cViewPr varScale="1">
        <p:scale>
          <a:sx n="82" d="100"/>
          <a:sy n="82" d="100"/>
        </p:scale>
        <p:origin x="2454"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S::r.stewart@uwtsd.ac.uk::e4dbdf3f-b99f-4ed4-aef6-c26f104e6967" providerId="AD" clId="Web-{7067BD28-2115-195E-9C0C-890C26123B08}"/>
    <pc:docChg chg="delSld modSld">
      <pc:chgData name="Rebecca Stewart" userId="S::r.stewart@uwtsd.ac.uk::e4dbdf3f-b99f-4ed4-aef6-c26f104e6967" providerId="AD" clId="Web-{7067BD28-2115-195E-9C0C-890C26123B08}" dt="2023-02-03T16:40:14.753" v="304" actId="20577"/>
      <pc:docMkLst>
        <pc:docMk/>
      </pc:docMkLst>
      <pc:sldChg chg="del">
        <pc:chgData name="Rebecca Stewart" userId="S::r.stewart@uwtsd.ac.uk::e4dbdf3f-b99f-4ed4-aef6-c26f104e6967" providerId="AD" clId="Web-{7067BD28-2115-195E-9C0C-890C26123B08}" dt="2023-02-03T15:19:34.946" v="0"/>
        <pc:sldMkLst>
          <pc:docMk/>
          <pc:sldMk cId="0" sldId="281"/>
        </pc:sldMkLst>
      </pc:sldChg>
      <pc:sldChg chg="delAnim modNotes">
        <pc:chgData name="Rebecca Stewart" userId="S::r.stewart@uwtsd.ac.uk::e4dbdf3f-b99f-4ed4-aef6-c26f104e6967" providerId="AD" clId="Web-{7067BD28-2115-195E-9C0C-890C26123B08}" dt="2023-02-03T16:38:48.969" v="293"/>
        <pc:sldMkLst>
          <pc:docMk/>
          <pc:sldMk cId="0" sldId="282"/>
        </pc:sldMkLst>
      </pc:sldChg>
      <pc:sldChg chg="delAnim modNotes">
        <pc:chgData name="Rebecca Stewart" userId="S::r.stewart@uwtsd.ac.uk::e4dbdf3f-b99f-4ed4-aef6-c26f104e6967" providerId="AD" clId="Web-{7067BD28-2115-195E-9C0C-890C26123B08}" dt="2023-02-03T16:38:55.016" v="294"/>
        <pc:sldMkLst>
          <pc:docMk/>
          <pc:sldMk cId="0" sldId="284"/>
        </pc:sldMkLst>
      </pc:sldChg>
      <pc:sldChg chg="modSp">
        <pc:chgData name="Rebecca Stewart" userId="S::r.stewart@uwtsd.ac.uk::e4dbdf3f-b99f-4ed4-aef6-c26f104e6967" providerId="AD" clId="Web-{7067BD28-2115-195E-9C0C-890C26123B08}" dt="2023-02-03T16:37:50.968" v="291" actId="20577"/>
        <pc:sldMkLst>
          <pc:docMk/>
          <pc:sldMk cId="0" sldId="292"/>
        </pc:sldMkLst>
        <pc:spChg chg="mod">
          <ac:chgData name="Rebecca Stewart" userId="S::r.stewart@uwtsd.ac.uk::e4dbdf3f-b99f-4ed4-aef6-c26f104e6967" providerId="AD" clId="Web-{7067BD28-2115-195E-9C0C-890C26123B08}" dt="2023-02-03T16:37:50.968" v="291" actId="20577"/>
          <ac:spMkLst>
            <pc:docMk/>
            <pc:sldMk cId="0" sldId="292"/>
            <ac:spMk id="3" creationId="{CA03787A-1BA2-DE46-7060-CB3AF0433466}"/>
          </ac:spMkLst>
        </pc:spChg>
      </pc:sldChg>
      <pc:sldChg chg="modSp">
        <pc:chgData name="Rebecca Stewart" userId="S::r.stewart@uwtsd.ac.uk::e4dbdf3f-b99f-4ed4-aef6-c26f104e6967" providerId="AD" clId="Web-{7067BD28-2115-195E-9C0C-890C26123B08}" dt="2023-02-03T16:38:16.234" v="292" actId="20577"/>
        <pc:sldMkLst>
          <pc:docMk/>
          <pc:sldMk cId="0" sldId="299"/>
        </pc:sldMkLst>
        <pc:spChg chg="mod">
          <ac:chgData name="Rebecca Stewart" userId="S::r.stewart@uwtsd.ac.uk::e4dbdf3f-b99f-4ed4-aef6-c26f104e6967" providerId="AD" clId="Web-{7067BD28-2115-195E-9C0C-890C26123B08}" dt="2023-02-03T16:38:16.234" v="292" actId="20577"/>
          <ac:spMkLst>
            <pc:docMk/>
            <pc:sldMk cId="0" sldId="299"/>
            <ac:spMk id="15363" creationId="{1820A8AC-3D64-E096-7E98-0DD1B21431B9}"/>
          </ac:spMkLst>
        </pc:spChg>
      </pc:sldChg>
      <pc:sldChg chg="modNotes">
        <pc:chgData name="Rebecca Stewart" userId="S::r.stewart@uwtsd.ac.uk::e4dbdf3f-b99f-4ed4-aef6-c26f104e6967" providerId="AD" clId="Web-{7067BD28-2115-195E-9C0C-890C26123B08}" dt="2023-02-03T16:27:52.298" v="145"/>
        <pc:sldMkLst>
          <pc:docMk/>
          <pc:sldMk cId="0" sldId="304"/>
        </pc:sldMkLst>
      </pc:sldChg>
      <pc:sldChg chg="addSp delSp modSp addAnim delAnim modNotes">
        <pc:chgData name="Rebecca Stewart" userId="S::r.stewart@uwtsd.ac.uk::e4dbdf3f-b99f-4ed4-aef6-c26f104e6967" providerId="AD" clId="Web-{7067BD28-2115-195E-9C0C-890C26123B08}" dt="2023-02-03T16:39:01.376" v="295"/>
        <pc:sldMkLst>
          <pc:docMk/>
          <pc:sldMk cId="0" sldId="306"/>
        </pc:sldMkLst>
        <pc:spChg chg="add mod">
          <ac:chgData name="Rebecca Stewart" userId="S::r.stewart@uwtsd.ac.uk::e4dbdf3f-b99f-4ed4-aef6-c26f104e6967" providerId="AD" clId="Web-{7067BD28-2115-195E-9C0C-890C26123B08}" dt="2023-02-03T15:20:39.276" v="7" actId="1076"/>
          <ac:spMkLst>
            <pc:docMk/>
            <pc:sldMk cId="0" sldId="306"/>
            <ac:spMk id="3" creationId="{2EFCE6A6-B4F7-F088-6858-4B2B3D38B73E}"/>
          </ac:spMkLst>
        </pc:spChg>
        <pc:spChg chg="del">
          <ac:chgData name="Rebecca Stewart" userId="S::r.stewart@uwtsd.ac.uk::e4dbdf3f-b99f-4ed4-aef6-c26f104e6967" providerId="AD" clId="Web-{7067BD28-2115-195E-9C0C-890C26123B08}" dt="2023-02-03T15:20:35.525" v="5"/>
          <ac:spMkLst>
            <pc:docMk/>
            <pc:sldMk cId="0" sldId="306"/>
            <ac:spMk id="4" creationId="{883A2989-24D6-47C5-A8CC-2C0B32DA78F5}"/>
          </ac:spMkLst>
        </pc:spChg>
        <pc:spChg chg="add mod">
          <ac:chgData name="Rebecca Stewart" userId="S::r.stewart@uwtsd.ac.uk::e4dbdf3f-b99f-4ed4-aef6-c26f104e6967" providerId="AD" clId="Web-{7067BD28-2115-195E-9C0C-890C26123B08}" dt="2023-02-03T16:35:51.106" v="275" actId="20577"/>
          <ac:spMkLst>
            <pc:docMk/>
            <pc:sldMk cId="0" sldId="306"/>
            <ac:spMk id="4" creationId="{9F97BC4B-3566-4FD1-F0E2-47009D5585C3}"/>
          </ac:spMkLst>
        </pc:spChg>
        <pc:spChg chg="mod">
          <ac:chgData name="Rebecca Stewart" userId="S::r.stewart@uwtsd.ac.uk::e4dbdf3f-b99f-4ed4-aef6-c26f104e6967" providerId="AD" clId="Web-{7067BD28-2115-195E-9C0C-890C26123B08}" dt="2023-02-03T16:30:16.160" v="172" actId="20577"/>
          <ac:spMkLst>
            <pc:docMk/>
            <pc:sldMk cId="0" sldId="306"/>
            <ac:spMk id="17411" creationId="{48DF2D21-1AB2-269E-B767-2F08CF5E72FE}"/>
          </ac:spMkLst>
        </pc:spChg>
      </pc:sldChg>
      <pc:sldChg chg="addSp delSp modSp addAnim delAnim modNotes">
        <pc:chgData name="Rebecca Stewart" userId="S::r.stewart@uwtsd.ac.uk::e4dbdf3f-b99f-4ed4-aef6-c26f104e6967" providerId="AD" clId="Web-{7067BD28-2115-195E-9C0C-890C26123B08}" dt="2023-02-03T16:39:06.173" v="296"/>
        <pc:sldMkLst>
          <pc:docMk/>
          <pc:sldMk cId="0" sldId="307"/>
        </pc:sldMkLst>
        <pc:spChg chg="add mod">
          <ac:chgData name="Rebecca Stewart" userId="S::r.stewart@uwtsd.ac.uk::e4dbdf3f-b99f-4ed4-aef6-c26f104e6967" providerId="AD" clId="Web-{7067BD28-2115-195E-9C0C-890C26123B08}" dt="2023-02-03T16:34:28.776" v="261" actId="14100"/>
          <ac:spMkLst>
            <pc:docMk/>
            <pc:sldMk cId="0" sldId="307"/>
            <ac:spMk id="2" creationId="{2A128706-9D42-9243-3E1B-ACFEB26571DF}"/>
          </ac:spMkLst>
        </pc:spChg>
        <pc:spChg chg="mod">
          <ac:chgData name="Rebecca Stewart" userId="S::r.stewart@uwtsd.ac.uk::e4dbdf3f-b99f-4ed4-aef6-c26f104e6967" providerId="AD" clId="Web-{7067BD28-2115-195E-9C0C-890C26123B08}" dt="2023-02-03T16:33:09.914" v="247" actId="20577"/>
          <ac:spMkLst>
            <pc:docMk/>
            <pc:sldMk cId="0" sldId="307"/>
            <ac:spMk id="3" creationId="{756173A2-2BA5-4301-365F-30F4FC6FBFFE}"/>
          </ac:spMkLst>
        </pc:spChg>
        <pc:spChg chg="add mod">
          <ac:chgData name="Rebecca Stewart" userId="S::r.stewart@uwtsd.ac.uk::e4dbdf3f-b99f-4ed4-aef6-c26f104e6967" providerId="AD" clId="Web-{7067BD28-2115-195E-9C0C-890C26123B08}" dt="2023-02-03T15:22:48.998" v="11" actId="1076"/>
          <ac:spMkLst>
            <pc:docMk/>
            <pc:sldMk cId="0" sldId="307"/>
            <ac:spMk id="4" creationId="{F25B279C-3C51-E1D0-0916-127AE6DDFBD5}"/>
          </ac:spMkLst>
        </pc:spChg>
        <pc:spChg chg="del">
          <ac:chgData name="Rebecca Stewart" userId="S::r.stewart@uwtsd.ac.uk::e4dbdf3f-b99f-4ed4-aef6-c26f104e6967" providerId="AD" clId="Web-{7067BD28-2115-195E-9C0C-890C26123B08}" dt="2023-02-03T15:22:42.920" v="10"/>
          <ac:spMkLst>
            <pc:docMk/>
            <pc:sldMk cId="0" sldId="307"/>
            <ac:spMk id="5" creationId="{E489ADD9-F89C-78B0-BA65-4EC58CE060E5}"/>
          </ac:spMkLst>
        </pc:spChg>
        <pc:spChg chg="del">
          <ac:chgData name="Rebecca Stewart" userId="S::r.stewart@uwtsd.ac.uk::e4dbdf3f-b99f-4ed4-aef6-c26f104e6967" providerId="AD" clId="Web-{7067BD28-2115-195E-9C0C-890C26123B08}" dt="2023-02-03T16:33:25.915" v="248"/>
          <ac:spMkLst>
            <pc:docMk/>
            <pc:sldMk cId="0" sldId="307"/>
            <ac:spMk id="9" creationId="{3527BA05-7733-4063-5261-F575F30FCA04}"/>
          </ac:spMkLst>
        </pc:spChg>
      </pc:sldChg>
      <pc:sldChg chg="addSp delSp modSp addAnim delAnim modAnim modNotes">
        <pc:chgData name="Rebecca Stewart" userId="S::r.stewart@uwtsd.ac.uk::e4dbdf3f-b99f-4ed4-aef6-c26f104e6967" providerId="AD" clId="Web-{7067BD28-2115-195E-9C0C-890C26123B08}" dt="2023-02-03T16:23:33.620" v="120"/>
        <pc:sldMkLst>
          <pc:docMk/>
          <pc:sldMk cId="0" sldId="309"/>
        </pc:sldMkLst>
        <pc:spChg chg="add mod">
          <ac:chgData name="Rebecca Stewart" userId="S::r.stewart@uwtsd.ac.uk::e4dbdf3f-b99f-4ed4-aef6-c26f104e6967" providerId="AD" clId="Web-{7067BD28-2115-195E-9C0C-890C26123B08}" dt="2023-02-03T16:15:33.655" v="69"/>
          <ac:spMkLst>
            <pc:docMk/>
            <pc:sldMk cId="0" sldId="309"/>
            <ac:spMk id="2" creationId="{74312511-61BE-1D56-E772-BE0DD68CC7EB}"/>
          </ac:spMkLst>
        </pc:spChg>
        <pc:spChg chg="add del">
          <ac:chgData name="Rebecca Stewart" userId="S::r.stewart@uwtsd.ac.uk::e4dbdf3f-b99f-4ed4-aef6-c26f104e6967" providerId="AD" clId="Web-{7067BD28-2115-195E-9C0C-890C26123B08}" dt="2023-02-03T16:16:19.547" v="71"/>
          <ac:spMkLst>
            <pc:docMk/>
            <pc:sldMk cId="0" sldId="309"/>
            <ac:spMk id="3" creationId="{195390F1-3742-649D-BB50-7DCC339892C4}"/>
          </ac:spMkLst>
        </pc:spChg>
        <pc:spChg chg="del">
          <ac:chgData name="Rebecca Stewart" userId="S::r.stewart@uwtsd.ac.uk::e4dbdf3f-b99f-4ed4-aef6-c26f104e6967" providerId="AD" clId="Web-{7067BD28-2115-195E-9C0C-890C26123B08}" dt="2023-02-03T15:19:51.962" v="1"/>
          <ac:spMkLst>
            <pc:docMk/>
            <pc:sldMk cId="0" sldId="309"/>
            <ac:spMk id="3" creationId="{D67C08F9-717D-31C4-7E21-0EBEC3C9ACDA}"/>
          </ac:spMkLst>
        </pc:spChg>
        <pc:spChg chg="add mod">
          <ac:chgData name="Rebecca Stewart" userId="S::r.stewart@uwtsd.ac.uk::e4dbdf3f-b99f-4ed4-aef6-c26f104e6967" providerId="AD" clId="Web-{7067BD28-2115-195E-9C0C-890C26123B08}" dt="2023-02-03T15:19:57.696" v="4" actId="1076"/>
          <ac:spMkLst>
            <pc:docMk/>
            <pc:sldMk cId="0" sldId="309"/>
            <ac:spMk id="4" creationId="{28044B72-01A0-52DC-81B2-DFD0667D8A83}"/>
          </ac:spMkLst>
        </pc:spChg>
        <pc:spChg chg="add del mod">
          <ac:chgData name="Rebecca Stewart" userId="S::r.stewart@uwtsd.ac.uk::e4dbdf3f-b99f-4ed4-aef6-c26f104e6967" providerId="AD" clId="Web-{7067BD28-2115-195E-9C0C-890C26123B08}" dt="2023-02-03T16:17:40.596" v="87"/>
          <ac:spMkLst>
            <pc:docMk/>
            <pc:sldMk cId="0" sldId="309"/>
            <ac:spMk id="5" creationId="{BD3B7CBF-0A3F-4FEC-8876-E17131AC06CB}"/>
          </ac:spMkLst>
        </pc:spChg>
        <pc:spChg chg="del">
          <ac:chgData name="Rebecca Stewart" userId="S::r.stewart@uwtsd.ac.uk::e4dbdf3f-b99f-4ed4-aef6-c26f104e6967" providerId="AD" clId="Web-{7067BD28-2115-195E-9C0C-890C26123B08}" dt="2023-02-03T15:19:55.024" v="3"/>
          <ac:spMkLst>
            <pc:docMk/>
            <pc:sldMk cId="0" sldId="309"/>
            <ac:spMk id="6" creationId="{00E512A0-07D1-D5F2-7D1D-5A15FE842F05}"/>
          </ac:spMkLst>
        </pc:spChg>
        <pc:spChg chg="add mod">
          <ac:chgData name="Rebecca Stewart" userId="S::r.stewart@uwtsd.ac.uk::e4dbdf3f-b99f-4ed4-aef6-c26f104e6967" providerId="AD" clId="Web-{7067BD28-2115-195E-9C0C-890C26123B08}" dt="2023-02-03T16:20:15.927" v="107" actId="20577"/>
          <ac:spMkLst>
            <pc:docMk/>
            <pc:sldMk cId="0" sldId="309"/>
            <ac:spMk id="6" creationId="{6190BD7C-2E86-56BE-2495-586747C3F1B0}"/>
          </ac:spMkLst>
        </pc:spChg>
        <pc:spChg chg="add mod">
          <ac:chgData name="Rebecca Stewart" userId="S::r.stewart@uwtsd.ac.uk::e4dbdf3f-b99f-4ed4-aef6-c26f104e6967" providerId="AD" clId="Web-{7067BD28-2115-195E-9C0C-890C26123B08}" dt="2023-02-03T16:20:03.521" v="103" actId="1076"/>
          <ac:spMkLst>
            <pc:docMk/>
            <pc:sldMk cId="0" sldId="309"/>
            <ac:spMk id="7" creationId="{63CAEFF2-8C03-CC76-CCD4-2445AE716877}"/>
          </ac:spMkLst>
        </pc:spChg>
        <pc:spChg chg="add del">
          <ac:chgData name="Rebecca Stewart" userId="S::r.stewart@uwtsd.ac.uk::e4dbdf3f-b99f-4ed4-aef6-c26f104e6967" providerId="AD" clId="Web-{7067BD28-2115-195E-9C0C-890C26123B08}" dt="2023-02-03T16:19:02.191" v="94"/>
          <ac:spMkLst>
            <pc:docMk/>
            <pc:sldMk cId="0" sldId="309"/>
            <ac:spMk id="8" creationId="{14B5E15F-4885-4075-56F2-914C949AF949}"/>
          </ac:spMkLst>
        </pc:spChg>
      </pc:sldChg>
      <pc:sldChg chg="modSp">
        <pc:chgData name="Rebecca Stewart" userId="S::r.stewart@uwtsd.ac.uk::e4dbdf3f-b99f-4ed4-aef6-c26f104e6967" providerId="AD" clId="Web-{7067BD28-2115-195E-9C0C-890C26123B08}" dt="2023-02-03T16:39:16.939" v="297" actId="20577"/>
        <pc:sldMkLst>
          <pc:docMk/>
          <pc:sldMk cId="0" sldId="312"/>
        </pc:sldMkLst>
        <pc:spChg chg="mod">
          <ac:chgData name="Rebecca Stewart" userId="S::r.stewart@uwtsd.ac.uk::e4dbdf3f-b99f-4ed4-aef6-c26f104e6967" providerId="AD" clId="Web-{7067BD28-2115-195E-9C0C-890C26123B08}" dt="2023-02-03T16:39:16.939" v="297" actId="20577"/>
          <ac:spMkLst>
            <pc:docMk/>
            <pc:sldMk cId="0" sldId="312"/>
            <ac:spMk id="3" creationId="{9E3D3FD5-8B88-256B-521C-49365E9BE839}"/>
          </ac:spMkLst>
        </pc:spChg>
      </pc:sldChg>
      <pc:sldChg chg="addSp delSp modSp addAnim delAnim">
        <pc:chgData name="Rebecca Stewart" userId="S::r.stewart@uwtsd.ac.uk::e4dbdf3f-b99f-4ed4-aef6-c26f104e6967" providerId="AD" clId="Web-{7067BD28-2115-195E-9C0C-890C26123B08}" dt="2023-02-03T16:12:18.900" v="53" actId="1076"/>
        <pc:sldMkLst>
          <pc:docMk/>
          <pc:sldMk cId="0" sldId="313"/>
        </pc:sldMkLst>
        <pc:spChg chg="add del">
          <ac:chgData name="Rebecca Stewart" userId="S::r.stewart@uwtsd.ac.uk::e4dbdf3f-b99f-4ed4-aef6-c26f104e6967" providerId="AD" clId="Web-{7067BD28-2115-195E-9C0C-890C26123B08}" dt="2023-02-03T15:23:11.905" v="14"/>
          <ac:spMkLst>
            <pc:docMk/>
            <pc:sldMk cId="0" sldId="313"/>
            <ac:spMk id="3" creationId="{3FAD148F-1201-1FAD-6CF5-9DBD085A72F1}"/>
          </ac:spMkLst>
        </pc:spChg>
        <pc:spChg chg="add mod">
          <ac:chgData name="Rebecca Stewart" userId="S::r.stewart@uwtsd.ac.uk::e4dbdf3f-b99f-4ed4-aef6-c26f104e6967" providerId="AD" clId="Web-{7067BD28-2115-195E-9C0C-890C26123B08}" dt="2023-02-03T16:12:18.900" v="53" actId="1076"/>
          <ac:spMkLst>
            <pc:docMk/>
            <pc:sldMk cId="0" sldId="313"/>
            <ac:spMk id="4" creationId="{C9D10C2B-D2F5-01D5-9F40-94885E77FD9F}"/>
          </ac:spMkLst>
        </pc:spChg>
        <pc:spChg chg="mod">
          <ac:chgData name="Rebecca Stewart" userId="S::r.stewart@uwtsd.ac.uk::e4dbdf3f-b99f-4ed4-aef6-c26f104e6967" providerId="AD" clId="Web-{7067BD28-2115-195E-9C0C-890C26123B08}" dt="2023-02-03T15:24:06.688" v="30" actId="14100"/>
          <ac:spMkLst>
            <pc:docMk/>
            <pc:sldMk cId="0" sldId="313"/>
            <ac:spMk id="8" creationId="{9248AE81-0E07-D845-4DA7-74E3E4398296}"/>
          </ac:spMkLst>
        </pc:spChg>
        <pc:spChg chg="mod">
          <ac:chgData name="Rebecca Stewart" userId="S::r.stewart@uwtsd.ac.uk::e4dbdf3f-b99f-4ed4-aef6-c26f104e6967" providerId="AD" clId="Web-{7067BD28-2115-195E-9C0C-890C26123B08}" dt="2023-02-03T15:24:18.907" v="33" actId="14100"/>
          <ac:spMkLst>
            <pc:docMk/>
            <pc:sldMk cId="0" sldId="313"/>
            <ac:spMk id="9" creationId="{9F940458-FD7C-36A2-700E-CE093F26115B}"/>
          </ac:spMkLst>
        </pc:spChg>
        <pc:spChg chg="mod">
          <ac:chgData name="Rebecca Stewart" userId="S::r.stewart@uwtsd.ac.uk::e4dbdf3f-b99f-4ed4-aef6-c26f104e6967" providerId="AD" clId="Web-{7067BD28-2115-195E-9C0C-890C26123B08}" dt="2023-02-03T15:24:39.673" v="36" actId="1076"/>
          <ac:spMkLst>
            <pc:docMk/>
            <pc:sldMk cId="0" sldId="313"/>
            <ac:spMk id="10" creationId="{6C503A0E-50D9-F2B8-7DD9-66BC6FF0F8D8}"/>
          </ac:spMkLst>
        </pc:spChg>
        <pc:spChg chg="mod">
          <ac:chgData name="Rebecca Stewart" userId="S::r.stewart@uwtsd.ac.uk::e4dbdf3f-b99f-4ed4-aef6-c26f104e6967" providerId="AD" clId="Web-{7067BD28-2115-195E-9C0C-890C26123B08}" dt="2023-02-03T16:11:29.087" v="45" actId="1076"/>
          <ac:spMkLst>
            <pc:docMk/>
            <pc:sldMk cId="0" sldId="313"/>
            <ac:spMk id="11" creationId="{029A92EC-F416-B582-F5C7-A888B4FE7A78}"/>
          </ac:spMkLst>
        </pc:spChg>
        <pc:picChg chg="add del mod">
          <ac:chgData name="Rebecca Stewart" userId="S::r.stewart@uwtsd.ac.uk::e4dbdf3f-b99f-4ed4-aef6-c26f104e6967" providerId="AD" clId="Web-{7067BD28-2115-195E-9C0C-890C26123B08}" dt="2023-02-03T16:11:35.509" v="47"/>
          <ac:picMkLst>
            <pc:docMk/>
            <pc:sldMk cId="0" sldId="313"/>
            <ac:picMk id="2" creationId="{6EE71DA7-A810-163D-D870-BF5F0028E7D3}"/>
          </ac:picMkLst>
        </pc:picChg>
      </pc:sldChg>
      <pc:sldChg chg="addSp modSp">
        <pc:chgData name="Rebecca Stewart" userId="S::r.stewart@uwtsd.ac.uk::e4dbdf3f-b99f-4ed4-aef6-c26f104e6967" providerId="AD" clId="Web-{7067BD28-2115-195E-9C0C-890C26123B08}" dt="2023-02-03T16:40:14.753" v="304" actId="20577"/>
        <pc:sldMkLst>
          <pc:docMk/>
          <pc:sldMk cId="0" sldId="314"/>
        </pc:sldMkLst>
        <pc:spChg chg="add mod">
          <ac:chgData name="Rebecca Stewart" userId="S::r.stewart@uwtsd.ac.uk::e4dbdf3f-b99f-4ed4-aef6-c26f104e6967" providerId="AD" clId="Web-{7067BD28-2115-195E-9C0C-890C26123B08}" dt="2023-02-03T16:39:22.658" v="298" actId="1076"/>
          <ac:spMkLst>
            <pc:docMk/>
            <pc:sldMk cId="0" sldId="314"/>
            <ac:spMk id="2" creationId="{B9D624F9-EC25-2F47-D937-B75817146B78}"/>
          </ac:spMkLst>
        </pc:spChg>
        <pc:spChg chg="add mod">
          <ac:chgData name="Rebecca Stewart" userId="S::r.stewart@uwtsd.ac.uk::e4dbdf3f-b99f-4ed4-aef6-c26f104e6967" providerId="AD" clId="Web-{7067BD28-2115-195E-9C0C-890C26123B08}" dt="2023-02-03T16:40:14.753" v="304" actId="20577"/>
          <ac:spMkLst>
            <pc:docMk/>
            <pc:sldMk cId="0" sldId="314"/>
            <ac:spMk id="3" creationId="{AEE5C7E6-CE7C-F843-DE15-2C2C9ED7072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0D9363F-255C-5F4F-DEC7-3075843B673C}"/>
              </a:ext>
            </a:extLst>
          </p:cNvPr>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ltLang="en-US"/>
          </a:p>
        </p:txBody>
      </p:sp>
      <p:sp>
        <p:nvSpPr>
          <p:cNvPr id="21507" name="Rectangle 3">
            <a:extLst>
              <a:ext uri="{FF2B5EF4-FFF2-40B4-BE49-F238E27FC236}">
                <a16:creationId xmlns:a16="http://schemas.microsoft.com/office/drawing/2014/main" id="{A515B0A4-0810-D805-D3CB-F769DB0C0C73}"/>
              </a:ext>
            </a:extLst>
          </p:cNvPr>
          <p:cNvSpPr>
            <a:spLocks noGrp="1" noChangeArrowheads="1"/>
          </p:cNvSpPr>
          <p:nvPr>
            <p:ph type="dt" sz="quarter" idx="1"/>
          </p:nvPr>
        </p:nvSpPr>
        <p:spPr bwMode="auto">
          <a:xfrm>
            <a:off x="388620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endParaRPr lang="en-GB" altLang="en-US"/>
          </a:p>
        </p:txBody>
      </p:sp>
      <p:sp>
        <p:nvSpPr>
          <p:cNvPr id="21508" name="Rectangle 4">
            <a:extLst>
              <a:ext uri="{FF2B5EF4-FFF2-40B4-BE49-F238E27FC236}">
                <a16:creationId xmlns:a16="http://schemas.microsoft.com/office/drawing/2014/main" id="{4AF0F61B-1523-3575-FAEC-01B83E24E6AC}"/>
              </a:ext>
            </a:extLst>
          </p:cNvPr>
          <p:cNvSpPr>
            <a:spLocks noGrp="1" noChangeArrowheads="1"/>
          </p:cNvSpPr>
          <p:nvPr>
            <p:ph type="ftr" sz="quarter" idx="2"/>
          </p:nvPr>
        </p:nvSpPr>
        <p:spPr bwMode="auto">
          <a:xfrm>
            <a:off x="0" y="8686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ltLang="en-US"/>
          </a:p>
        </p:txBody>
      </p:sp>
      <p:sp>
        <p:nvSpPr>
          <p:cNvPr id="21509" name="Rectangle 5">
            <a:extLst>
              <a:ext uri="{FF2B5EF4-FFF2-40B4-BE49-F238E27FC236}">
                <a16:creationId xmlns:a16="http://schemas.microsoft.com/office/drawing/2014/main" id="{7E3D57F3-174F-44BD-A9B5-E900332D5353}"/>
              </a:ext>
            </a:extLst>
          </p:cNvPr>
          <p:cNvSpPr>
            <a:spLocks noGrp="1" noChangeArrowheads="1"/>
          </p:cNvSpPr>
          <p:nvPr>
            <p:ph type="sldNum" sz="quarter" idx="3"/>
          </p:nvPr>
        </p:nvSpPr>
        <p:spPr bwMode="auto">
          <a:xfrm>
            <a:off x="3886200" y="8686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29B1E735-BB45-4CCE-8AC5-9C68F83F6C73}"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6EFAE6B-0C3E-1ACA-6D6F-F54172237E8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989E62BF-5232-D36F-5039-0B9E4EB03BF1}"/>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E7E16FD5-3D8A-40E0-8165-881FB35691A8}" type="datetimeFigureOut">
              <a:rPr lang="en-GB"/>
              <a:pPr>
                <a:defRPr/>
              </a:pPr>
              <a:t>03/02/2023</a:t>
            </a:fld>
            <a:endParaRPr lang="en-GB"/>
          </a:p>
        </p:txBody>
      </p:sp>
      <p:sp>
        <p:nvSpPr>
          <p:cNvPr id="4" name="Slide Image Placeholder 3">
            <a:extLst>
              <a:ext uri="{FF2B5EF4-FFF2-40B4-BE49-F238E27FC236}">
                <a16:creationId xmlns:a16="http://schemas.microsoft.com/office/drawing/2014/main" id="{5CA5C0FB-68E7-4611-2F18-64842EA21B8B}"/>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4C4BB26B-133E-7252-0CC9-D097ED2C3F78}"/>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CE2F7F6F-3B11-7DDD-561E-6CB30646C5C6}"/>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5BC3A380-9A79-9BF9-8515-ECDB37FE5FA7}"/>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888E14F-1D2A-4591-8656-1C3C99294D7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C8BCB942-4E66-AF62-70ED-F0878729CC3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A90C8473-E66A-1D5E-BF8C-E9118838EC0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latin typeface="Arial" panose="020B0604020202020204" pitchFamily="34" charset="0"/>
                <a:cs typeface="Arial" panose="020B0604020202020204" pitchFamily="34" charset="0"/>
              </a:rPr>
              <a:t>If summary and reflection is done well, rapport is enhanced</a:t>
            </a:r>
          </a:p>
          <a:p>
            <a:endParaRPr lang="en-GB" altLang="en-US">
              <a:solidFill>
                <a:srgbClr val="000000"/>
              </a:solidFill>
              <a:latin typeface="Arial" panose="020B0604020202020204" pitchFamily="34" charset="0"/>
            </a:endParaRPr>
          </a:p>
          <a:p>
            <a:r>
              <a:rPr lang="en-GB" altLang="en-US" dirty="0">
                <a:solidFill>
                  <a:srgbClr val="000000"/>
                </a:solidFill>
                <a:latin typeface="Arial" panose="020B0604020202020204" pitchFamily="34" charset="0"/>
              </a:rPr>
              <a:t>It is useful to bear in mind you can summarise under the same categories as we use to monitor our listening, i.e. we can summarise facts, feelings, values, assumptions, bottom-line and even the unspoken! Useful summary phrases include:</a:t>
            </a:r>
          </a:p>
          <a:p>
            <a:pPr>
              <a:buFontTx/>
              <a:buChar char="•"/>
            </a:pPr>
            <a:r>
              <a:rPr lang="en-GB" altLang="en-US" dirty="0">
                <a:solidFill>
                  <a:srgbClr val="000000"/>
                </a:solidFill>
                <a:latin typeface="Arial" panose="020B0604020202020204" pitchFamily="34" charset="0"/>
              </a:rPr>
              <a:t>Can I sum up here: the key facts seem to be ...?</a:t>
            </a:r>
          </a:p>
          <a:p>
            <a:pPr>
              <a:buFontTx/>
              <a:buChar char="•"/>
            </a:pPr>
            <a:r>
              <a:rPr lang="en-GB" altLang="en-US" dirty="0">
                <a:solidFill>
                  <a:srgbClr val="000000"/>
                </a:solidFill>
                <a:latin typeface="Arial" panose="020B0604020202020204" pitchFamily="34" charset="0"/>
              </a:rPr>
              <a:t>Can I just check – it sounds as if you are feeling disappointed ...?'</a:t>
            </a:r>
          </a:p>
          <a:p>
            <a:pPr>
              <a:buFontTx/>
              <a:buChar char="•"/>
            </a:pPr>
            <a:r>
              <a:rPr lang="en-GB" altLang="en-US" dirty="0">
                <a:solidFill>
                  <a:srgbClr val="000000"/>
                </a:solidFill>
                <a:latin typeface="Arial" panose="020B0604020202020204" pitchFamily="34" charset="0"/>
              </a:rPr>
              <a:t>It sounds as if the principle of fairness is really important to you – have I got that right?</a:t>
            </a:r>
          </a:p>
          <a:p>
            <a:pPr>
              <a:buFontTx/>
              <a:buChar char="•"/>
            </a:pPr>
            <a:r>
              <a:rPr lang="en-GB" altLang="en-US" dirty="0">
                <a:solidFill>
                  <a:srgbClr val="000000"/>
                </a:solidFill>
                <a:latin typeface="Arial" panose="020B0604020202020204" pitchFamily="34" charset="0"/>
              </a:rPr>
              <a:t>It seems like the bottom line here is that you want to make a decision sooner rather than later – is that right?</a:t>
            </a:r>
          </a:p>
          <a:p>
            <a:pPr>
              <a:buFontTx/>
              <a:buChar char="•"/>
            </a:pPr>
            <a:r>
              <a:rPr lang="en-GB" altLang="en-US" dirty="0">
                <a:solidFill>
                  <a:srgbClr val="000000"/>
                </a:solidFill>
                <a:latin typeface="Arial" panose="020B0604020202020204" pitchFamily="34" charset="0"/>
              </a:rPr>
              <a:t>I notice you have said nothing about how the others in the team see this.</a:t>
            </a:r>
          </a:p>
          <a:p>
            <a:endParaRPr lang="en-GB" altLang="en-US">
              <a:solidFill>
                <a:srgbClr val="000000"/>
              </a:solidFill>
              <a:latin typeface="Arial" panose="020B0604020202020204" pitchFamily="34" charset="0"/>
            </a:endParaRPr>
          </a:p>
          <a:p>
            <a:endParaRPr lang="en-GB" altLang="en-US">
              <a:solidFill>
                <a:srgbClr val="000000"/>
              </a:solidFill>
              <a:latin typeface="Arial" panose="020B0604020202020204" pitchFamily="34" charset="0"/>
            </a:endParaRPr>
          </a:p>
          <a:p>
            <a:r>
              <a:rPr lang="en-GB" altLang="en-US" dirty="0">
                <a:solidFill>
                  <a:srgbClr val="2E2E2E"/>
                </a:solidFill>
                <a:latin typeface="Open Sans" panose="020B0606030504020204" pitchFamily="34" charset="0"/>
              </a:rPr>
              <a:t>Paraphrasing - This gives an opportunity for the person to say, ‘No, that's not quite right’, or ‘Perhaps I said that but what I really meant was this’, so that they correct themselves to add more information.</a:t>
            </a:r>
          </a:p>
          <a:p>
            <a:r>
              <a:rPr lang="en-GB" altLang="en-US" dirty="0">
                <a:solidFill>
                  <a:srgbClr val="2E2E2E"/>
                </a:solidFill>
                <a:latin typeface="Open Sans" panose="020B0606030504020204" pitchFamily="34" charset="0"/>
              </a:rPr>
              <a:t>An accurate paraphrase should capture the essential meaning of the received message, without subtracting or adding to it: subtraction or addition can distort the actual meaning. A paraphrase has more than one effect. It allows the person to know that the coach has in fact listened to what has been said, and demonstrates the precise understanding of the content that the coach has </a:t>
            </a:r>
            <a:r>
              <a:rPr lang="en-GB" altLang="en-US" dirty="0" err="1">
                <a:solidFill>
                  <a:srgbClr val="2E2E2E"/>
                </a:solidFill>
                <a:latin typeface="Open Sans" panose="020B0606030504020204" pitchFamily="34" charset="0"/>
              </a:rPr>
              <a:t>accquired</a:t>
            </a:r>
            <a:r>
              <a:rPr lang="en-GB" altLang="en-US" dirty="0">
                <a:solidFill>
                  <a:srgbClr val="2E2E2E"/>
                </a:solidFill>
                <a:latin typeface="Open Sans" panose="020B0606030504020204" pitchFamily="34" charset="0"/>
              </a:rPr>
              <a:t>. It also allows the </a:t>
            </a:r>
            <a:r>
              <a:rPr lang="en-GB" altLang="en-US" dirty="0" err="1">
                <a:solidFill>
                  <a:srgbClr val="2E2E2E"/>
                </a:solidFill>
                <a:latin typeface="Open Sans" panose="020B0606030504020204" pitchFamily="34" charset="0"/>
              </a:rPr>
              <a:t>coachee</a:t>
            </a:r>
            <a:r>
              <a:rPr lang="en-GB" altLang="en-US" dirty="0">
                <a:solidFill>
                  <a:srgbClr val="2E2E2E"/>
                </a:solidFill>
                <a:latin typeface="Open Sans" panose="020B0606030504020204" pitchFamily="34" charset="0"/>
              </a:rPr>
              <a:t> to rethink, to re-hear and, if necessary, to amend what they have said. It is a fully clarifying procedure.</a:t>
            </a:r>
          </a:p>
          <a:p>
            <a:endParaRPr lang="en-GB" altLang="en-US">
              <a:solidFill>
                <a:srgbClr val="000000"/>
              </a:solidFill>
              <a:latin typeface="Arial" panose="020B0604020202020204" pitchFamily="34" charset="0"/>
            </a:endParaRPr>
          </a:p>
          <a:p>
            <a:r>
              <a:rPr lang="en-GB" altLang="en-US" dirty="0">
                <a:solidFill>
                  <a:srgbClr val="000000"/>
                </a:solidFill>
                <a:latin typeface="Arial" panose="020B0604020202020204" pitchFamily="34" charset="0"/>
              </a:rPr>
              <a:t>When the coach offers summary or reflection there are a number of benefits:</a:t>
            </a:r>
          </a:p>
          <a:p>
            <a:pPr>
              <a:buFontTx/>
              <a:buChar char="•"/>
            </a:pPr>
            <a:r>
              <a:rPr lang="en-GB" altLang="en-US" dirty="0">
                <a:solidFill>
                  <a:srgbClr val="000000"/>
                </a:solidFill>
                <a:latin typeface="Arial" panose="020B0604020202020204" pitchFamily="34" charset="0"/>
              </a:rPr>
              <a:t>The </a:t>
            </a:r>
            <a:r>
              <a:rPr lang="en-GB" altLang="en-US" dirty="0" err="1">
                <a:solidFill>
                  <a:srgbClr val="000000"/>
                </a:solidFill>
                <a:latin typeface="Arial" panose="020B0604020202020204" pitchFamily="34" charset="0"/>
              </a:rPr>
              <a:t>coachee</a:t>
            </a:r>
            <a:r>
              <a:rPr lang="en-GB" altLang="en-US" dirty="0">
                <a:solidFill>
                  <a:srgbClr val="000000"/>
                </a:solidFill>
                <a:latin typeface="Arial" panose="020B0604020202020204" pitchFamily="34" charset="0"/>
              </a:rPr>
              <a:t> knows they are being listened to – even if the summary is not 100% accurate.</a:t>
            </a:r>
          </a:p>
          <a:p>
            <a:pPr>
              <a:buFontTx/>
              <a:buChar char="•"/>
            </a:pPr>
            <a:r>
              <a:rPr lang="en-GB" altLang="en-US" dirty="0">
                <a:solidFill>
                  <a:srgbClr val="000000"/>
                </a:solidFill>
                <a:latin typeface="Arial" panose="020B0604020202020204" pitchFamily="34" charset="0"/>
              </a:rPr>
              <a:t>The </a:t>
            </a:r>
            <a:r>
              <a:rPr lang="en-GB" altLang="en-US" dirty="0" err="1">
                <a:solidFill>
                  <a:srgbClr val="000000"/>
                </a:solidFill>
                <a:latin typeface="Arial" panose="020B0604020202020204" pitchFamily="34" charset="0"/>
              </a:rPr>
              <a:t>coachee</a:t>
            </a:r>
            <a:r>
              <a:rPr lang="en-GB" altLang="en-US" dirty="0">
                <a:solidFill>
                  <a:srgbClr val="000000"/>
                </a:solidFill>
                <a:latin typeface="Arial" panose="020B0604020202020204" pitchFamily="34" charset="0"/>
              </a:rPr>
              <a:t> has the opportunity to reflect on what they have said – the summary acts as a kind of mirror to them.</a:t>
            </a:r>
          </a:p>
          <a:p>
            <a:pPr>
              <a:buFontTx/>
              <a:buChar char="•"/>
            </a:pPr>
            <a:r>
              <a:rPr lang="en-GB" altLang="en-US" dirty="0">
                <a:solidFill>
                  <a:srgbClr val="000000"/>
                </a:solidFill>
                <a:latin typeface="Arial" panose="020B0604020202020204" pitchFamily="34" charset="0"/>
              </a:rPr>
              <a:t>The coach stays on track – in order to summarise you simply have to listen.</a:t>
            </a:r>
          </a:p>
          <a:p>
            <a:pPr>
              <a:buFontTx/>
              <a:buChar char="•"/>
            </a:pPr>
            <a:r>
              <a:rPr lang="en-GB" altLang="en-US" dirty="0">
                <a:solidFill>
                  <a:srgbClr val="000000"/>
                </a:solidFill>
                <a:latin typeface="Arial" panose="020B0604020202020204" pitchFamily="34" charset="0"/>
              </a:rPr>
              <a:t>If summary and reflection is done well, rapport is enhanced.</a:t>
            </a:r>
          </a:p>
          <a:p>
            <a:r>
              <a:rPr lang="en-GB" altLang="en-US" dirty="0">
                <a:solidFill>
                  <a:srgbClr val="000000"/>
                </a:solidFill>
                <a:latin typeface="Arial" panose="020B0604020202020204" pitchFamily="34" charset="0"/>
              </a:rPr>
              <a:t>It is an art rather than a science knowing when and how often to summarise, but rules of thumb are:</a:t>
            </a:r>
          </a:p>
          <a:p>
            <a:pPr>
              <a:buFontTx/>
              <a:buChar char="•"/>
            </a:pPr>
            <a:r>
              <a:rPr lang="en-GB" altLang="en-US" dirty="0">
                <a:solidFill>
                  <a:srgbClr val="000000"/>
                </a:solidFill>
                <a:latin typeface="Arial" panose="020B0604020202020204" pitchFamily="34" charset="0"/>
              </a:rPr>
              <a:t>when the </a:t>
            </a:r>
            <a:r>
              <a:rPr lang="en-GB" altLang="en-US" dirty="0" err="1">
                <a:solidFill>
                  <a:srgbClr val="000000"/>
                </a:solidFill>
                <a:latin typeface="Arial" panose="020B0604020202020204" pitchFamily="34" charset="0"/>
              </a:rPr>
              <a:t>coachee</a:t>
            </a:r>
            <a:r>
              <a:rPr lang="en-GB" altLang="en-US" dirty="0">
                <a:solidFill>
                  <a:srgbClr val="000000"/>
                </a:solidFill>
                <a:latin typeface="Arial" panose="020B0604020202020204" pitchFamily="34" charset="0"/>
              </a:rPr>
              <a:t> might be getting a bit lost or confused</a:t>
            </a:r>
          </a:p>
          <a:p>
            <a:pPr>
              <a:buFontTx/>
              <a:buChar char="•"/>
            </a:pPr>
            <a:r>
              <a:rPr lang="en-GB" altLang="en-US" dirty="0">
                <a:solidFill>
                  <a:srgbClr val="000000"/>
                </a:solidFill>
                <a:latin typeface="Arial" panose="020B0604020202020204" pitchFamily="34" charset="0"/>
              </a:rPr>
              <a:t>when the </a:t>
            </a:r>
            <a:r>
              <a:rPr lang="en-GB" altLang="en-US" dirty="0" err="1">
                <a:solidFill>
                  <a:srgbClr val="000000"/>
                </a:solidFill>
                <a:latin typeface="Arial" panose="020B0604020202020204" pitchFamily="34" charset="0"/>
              </a:rPr>
              <a:t>coachee</a:t>
            </a:r>
            <a:r>
              <a:rPr lang="en-GB" altLang="en-US" dirty="0">
                <a:solidFill>
                  <a:srgbClr val="000000"/>
                </a:solidFill>
                <a:latin typeface="Arial" panose="020B0604020202020204" pitchFamily="34" charset="0"/>
              </a:rPr>
              <a:t> seems to be losing energy in what they are saying</a:t>
            </a:r>
          </a:p>
          <a:p>
            <a:pPr>
              <a:buFontTx/>
              <a:buChar char="•"/>
            </a:pPr>
            <a:r>
              <a:rPr lang="en-GB" altLang="en-US" dirty="0">
                <a:solidFill>
                  <a:srgbClr val="000000"/>
                </a:solidFill>
                <a:latin typeface="Arial" panose="020B0604020202020204" pitchFamily="34" charset="0"/>
              </a:rPr>
              <a:t>when several subjects are raised simultaneously</a:t>
            </a:r>
          </a:p>
          <a:p>
            <a:pPr>
              <a:buFontTx/>
              <a:buChar char="•"/>
            </a:pPr>
            <a:r>
              <a:rPr lang="en-GB" altLang="en-US" dirty="0">
                <a:solidFill>
                  <a:srgbClr val="000000"/>
                </a:solidFill>
                <a:latin typeface="Arial" panose="020B0604020202020204" pitchFamily="34" charset="0"/>
              </a:rPr>
              <a:t>when the coach gets lost or confused!</a:t>
            </a:r>
          </a:p>
          <a:p>
            <a:r>
              <a:rPr lang="en-GB" altLang="en-US" dirty="0">
                <a:solidFill>
                  <a:srgbClr val="000000"/>
                </a:solidFill>
                <a:latin typeface="Arial" panose="020B0604020202020204" pitchFamily="34" charset="0"/>
              </a:rPr>
              <a:t>It is useful to bear in mind you can summarise under the same categories as we use to monitor our listening, i.e. we can summarise facts, feelings, values, assumptions, bottom-line and even the unspoken! </a:t>
            </a:r>
          </a:p>
          <a:p>
            <a:endParaRPr lang="en-GB" altLang="en-US">
              <a:solidFill>
                <a:srgbClr val="000000"/>
              </a:solidFill>
              <a:latin typeface="Arial" panose="020B0604020202020204" pitchFamily="34" charset="0"/>
            </a:endParaRPr>
          </a:p>
          <a:p>
            <a:r>
              <a:rPr lang="en-GB" altLang="en-US" dirty="0">
                <a:solidFill>
                  <a:srgbClr val="000000"/>
                </a:solidFill>
                <a:latin typeface="Arial" panose="020B0604020202020204" pitchFamily="34" charset="0"/>
              </a:rPr>
              <a:t>A word of caution: summary should be just that – a summing up. The danger is that it becomes </a:t>
            </a:r>
            <a:r>
              <a:rPr lang="en-GB" altLang="en-US" i="1" dirty="0">
                <a:solidFill>
                  <a:srgbClr val="000000"/>
                </a:solidFill>
                <a:latin typeface="Arial" panose="020B0604020202020204" pitchFamily="34" charset="0"/>
              </a:rPr>
              <a:t>interpretation, </a:t>
            </a:r>
            <a:r>
              <a:rPr lang="en-GB" altLang="en-US" dirty="0">
                <a:solidFill>
                  <a:srgbClr val="000000"/>
                </a:solidFill>
                <a:latin typeface="Arial" panose="020B0604020202020204" pitchFamily="34" charset="0"/>
              </a:rPr>
              <a:t>i.e. something filtered through our own judgement and presented back to the </a:t>
            </a:r>
            <a:r>
              <a:rPr lang="en-GB" altLang="en-US" dirty="0" err="1">
                <a:solidFill>
                  <a:srgbClr val="000000"/>
                </a:solidFill>
                <a:latin typeface="Arial" panose="020B0604020202020204" pitchFamily="34" charset="0"/>
              </a:rPr>
              <a:t>coachee</a:t>
            </a:r>
            <a:r>
              <a:rPr lang="en-GB" altLang="en-US" dirty="0">
                <a:solidFill>
                  <a:srgbClr val="000000"/>
                </a:solidFill>
                <a:latin typeface="Arial" panose="020B0604020202020204" pitchFamily="34" charset="0"/>
              </a:rPr>
              <a:t> with a lot of our thinking in it. Summarising by saying 'It seems that you have identified problematic relationships with two others in your team – have I got this right?' is fine. Saying something like 'It seems you have a subconscious wish to confront other powerful males and I suspect this is firmly connected with your childhood' is </a:t>
            </a:r>
            <a:r>
              <a:rPr lang="en-GB" altLang="en-US" i="1" dirty="0">
                <a:solidFill>
                  <a:srgbClr val="000000"/>
                </a:solidFill>
                <a:latin typeface="Arial" panose="020B0604020202020204" pitchFamily="34" charset="0"/>
              </a:rPr>
              <a:t>not</a:t>
            </a:r>
            <a:r>
              <a:rPr lang="en-GB" altLang="en-US" dirty="0">
                <a:solidFill>
                  <a:srgbClr val="000000"/>
                </a:solidFill>
                <a:latin typeface="Arial" panose="020B0604020202020204" pitchFamily="34" charset="0"/>
              </a:rPr>
              <a:t> OK in coaching! We are there to help the </a:t>
            </a:r>
            <a:r>
              <a:rPr lang="en-GB" altLang="en-US" dirty="0" err="1">
                <a:solidFill>
                  <a:srgbClr val="000000"/>
                </a:solidFill>
                <a:latin typeface="Arial" panose="020B0604020202020204" pitchFamily="34" charset="0"/>
              </a:rPr>
              <a:t>coachee</a:t>
            </a:r>
            <a:r>
              <a:rPr lang="en-GB" altLang="en-US" dirty="0">
                <a:solidFill>
                  <a:srgbClr val="000000"/>
                </a:solidFill>
                <a:latin typeface="Arial" panose="020B0604020202020204" pitchFamily="34" charset="0"/>
              </a:rPr>
              <a:t> gain insight for themselves, not offer our own.</a:t>
            </a:r>
          </a:p>
          <a:p>
            <a:endParaRPr lang="en-GB" altLang="en-US"/>
          </a:p>
        </p:txBody>
      </p:sp>
      <p:sp>
        <p:nvSpPr>
          <p:cNvPr id="9220" name="Slide Number Placeholder 3">
            <a:extLst>
              <a:ext uri="{FF2B5EF4-FFF2-40B4-BE49-F238E27FC236}">
                <a16:creationId xmlns:a16="http://schemas.microsoft.com/office/drawing/2014/main" id="{15AF66FE-E69F-9445-80A0-5F38BEE9B0D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D150F77-A177-4616-A08A-31DEAEBA059D}" type="slidenum">
              <a:rPr lang="en-GB" altLang="en-US" smtClean="0"/>
              <a:pPr/>
              <a:t>3</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9E2194DE-9DB2-E8A2-9DC0-7052FDAA9A0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E3B5BDA5-2C1F-F947-4009-12DA42B1884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i="1">
                <a:solidFill>
                  <a:srgbClr val="2E2E2E"/>
                </a:solidFill>
                <a:latin typeface="Open Sans" panose="020B0606030504020204" pitchFamily="34" charset="0"/>
              </a:rPr>
              <a:t>Reflecting</a:t>
            </a:r>
            <a:r>
              <a:rPr lang="en-GB" altLang="en-US">
                <a:solidFill>
                  <a:srgbClr val="2E2E2E"/>
                </a:solidFill>
                <a:latin typeface="Open Sans" panose="020B0606030504020204" pitchFamily="34" charset="0"/>
              </a:rPr>
              <a:t> adds a different dimension. Having understood precisely what the person has said, reflecting goes on to pick up the </a:t>
            </a:r>
            <a:r>
              <a:rPr lang="en-GB" altLang="en-US" i="1">
                <a:solidFill>
                  <a:srgbClr val="2E2E2E"/>
                </a:solidFill>
                <a:latin typeface="Open Sans" panose="020B0606030504020204" pitchFamily="34" charset="0"/>
              </a:rPr>
              <a:t>emotion</a:t>
            </a:r>
            <a:r>
              <a:rPr lang="en-GB" altLang="en-US">
                <a:solidFill>
                  <a:srgbClr val="2E2E2E"/>
                </a:solidFill>
                <a:latin typeface="Open Sans" panose="020B0606030504020204" pitchFamily="34" charset="0"/>
              </a:rPr>
              <a:t> that was within the content of the message. Reflecting this accurately back to the person is most important.</a:t>
            </a:r>
          </a:p>
          <a:p>
            <a:r>
              <a:rPr lang="en-GB" altLang="en-US">
                <a:solidFill>
                  <a:srgbClr val="2E2E2E"/>
                </a:solidFill>
                <a:latin typeface="Open Sans" panose="020B0606030504020204" pitchFamily="34" charset="0"/>
              </a:rPr>
              <a:t>It should be noted, however, that the coach needs to be tentative. It would be impertinent to </a:t>
            </a:r>
            <a:r>
              <a:rPr lang="en-GB" altLang="en-US" i="1">
                <a:solidFill>
                  <a:srgbClr val="2E2E2E"/>
                </a:solidFill>
                <a:latin typeface="Open Sans" panose="020B0606030504020204" pitchFamily="34" charset="0"/>
              </a:rPr>
              <a:t>assume</a:t>
            </a:r>
            <a:r>
              <a:rPr lang="en-GB" altLang="en-US">
                <a:solidFill>
                  <a:srgbClr val="2E2E2E"/>
                </a:solidFill>
                <a:latin typeface="Open Sans" panose="020B0606030504020204" pitchFamily="34" charset="0"/>
              </a:rPr>
              <a:t> how someone is feeling, so when reflecting, it is important to do so with enough uncertainty in your voice tone to allow the person to correct you. Again, this offers the coachee the opportunity to correct themselves, and thus understand themselves better. In the illustration above, for example, the client might decide that what they mean is ‘No, I'm not so much puzzled as a bit hurt’.</a:t>
            </a:r>
          </a:p>
          <a:p>
            <a:r>
              <a:rPr lang="en-GB" altLang="en-US">
                <a:solidFill>
                  <a:srgbClr val="2E2E2E"/>
                </a:solidFill>
                <a:latin typeface="Open Sans" panose="020B0606030504020204" pitchFamily="34" charset="0"/>
              </a:rPr>
              <a:t>We can demonstrate </a:t>
            </a:r>
            <a:r>
              <a:rPr lang="en-GB" altLang="en-US" i="1">
                <a:solidFill>
                  <a:srgbClr val="2E2E2E"/>
                </a:solidFill>
                <a:latin typeface="Open Sans" panose="020B0606030504020204" pitchFamily="34" charset="0"/>
              </a:rPr>
              <a:t>empathic understanding</a:t>
            </a:r>
            <a:r>
              <a:rPr lang="en-GB" altLang="en-US">
                <a:solidFill>
                  <a:srgbClr val="2E2E2E"/>
                </a:solidFill>
                <a:latin typeface="Open Sans" panose="020B0606030504020204" pitchFamily="34" charset="0"/>
              </a:rPr>
              <a:t> through combining the last two skills. Here, we empathise as we think appropriate, noting the emotion that we believe to be current (reflection), within the context of the information, factual and emotive, that we have heard (paraphrase).</a:t>
            </a:r>
          </a:p>
          <a:p>
            <a:endParaRPr lang="en-GB" altLang="en-US"/>
          </a:p>
        </p:txBody>
      </p:sp>
      <p:sp>
        <p:nvSpPr>
          <p:cNvPr id="11268" name="Slide Number Placeholder 3">
            <a:extLst>
              <a:ext uri="{FF2B5EF4-FFF2-40B4-BE49-F238E27FC236}">
                <a16:creationId xmlns:a16="http://schemas.microsoft.com/office/drawing/2014/main" id="{72AD4D7C-CCF1-5DEB-A63F-58CE7EC692C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804DB2E-A474-4519-BA58-AD0ED0695DA5}" type="slidenum">
              <a:rPr lang="en-GB" altLang="en-US" smtClean="0"/>
              <a:pPr/>
              <a:t>4</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0CD1AAE2-1FC0-B3BD-7610-C4F0F802DCF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5A4969FA-9ABD-B714-E24F-E045E39AF80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solidFill>
                  <a:srgbClr val="000000"/>
                </a:solidFill>
                <a:latin typeface="Arial" panose="020B0604020202020204" pitchFamily="34" charset="0"/>
              </a:rPr>
              <a:t>What is the OSCAR Model?</a:t>
            </a:r>
          </a:p>
          <a:p>
            <a:r>
              <a:rPr lang="en-GB" altLang="en-US" dirty="0">
                <a:solidFill>
                  <a:srgbClr val="1D2125"/>
                </a:solidFill>
                <a:latin typeface="Arial" panose="020B0604020202020204" pitchFamily="34" charset="0"/>
              </a:rPr>
              <a:t>The OSCAR coaching model was originally designed by </a:t>
            </a:r>
            <a:r>
              <a:rPr lang="en-GB" altLang="en-US" dirty="0" err="1">
                <a:solidFill>
                  <a:srgbClr val="1D2125"/>
                </a:solidFill>
                <a:latin typeface="Arial" panose="020B0604020202020204" pitchFamily="34" charset="0"/>
              </a:rPr>
              <a:t>Whittleworth</a:t>
            </a:r>
            <a:r>
              <a:rPr lang="en-GB" altLang="en-US" dirty="0">
                <a:solidFill>
                  <a:srgbClr val="1D2125"/>
                </a:solidFill>
                <a:latin typeface="Arial" panose="020B0604020202020204" pitchFamily="34" charset="0"/>
              </a:rPr>
              <a:t> and Gilbert in 2002, with the aim of building on the 1990s GROW coaching model, focusing on solutions rather than problems. The OSCAR model proposes that if the five elements in the table below are understood and applied by the coach then the long-term result of the coaching relationship will achieve the desired ‘outcome’</a:t>
            </a:r>
          </a:p>
          <a:p>
            <a:endParaRPr lang="en-GB" altLang="en-US"/>
          </a:p>
        </p:txBody>
      </p:sp>
      <p:sp>
        <p:nvSpPr>
          <p:cNvPr id="13316" name="Slide Number Placeholder 3">
            <a:extLst>
              <a:ext uri="{FF2B5EF4-FFF2-40B4-BE49-F238E27FC236}">
                <a16:creationId xmlns:a16="http://schemas.microsoft.com/office/drawing/2014/main" id="{E2E8AB3F-844B-43D4-EBF9-E861AE9588B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F59E358-E16A-4F92-A5CE-1F2A0E698E41}" type="slidenum">
              <a:rPr lang="en-GB" altLang="en-US" smtClean="0"/>
              <a:pPr/>
              <a:t>5</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Brockbank (2012) This model is perfectly suited to the performance quadrant, with solution-focused questioning and interactions without empathy. With the addition of empathy and a skilled manager it could also be used effectively in the engagement quadrant. The upfront focus of the model on ‘your outcome’ implies that the objectives are owned by the </a:t>
            </a:r>
            <a:r>
              <a:rPr lang="en-US" dirty="0" err="1"/>
              <a:t>coachee</a:t>
            </a:r>
            <a:r>
              <a:rPr lang="en-US" dirty="0"/>
              <a:t> but the work reported by its creators suggests otherwise, so it sits in either the performance quadrant or possibly the engagement quadrant.</a:t>
            </a:r>
          </a:p>
          <a:p>
            <a:endParaRPr lang="en-US" dirty="0">
              <a:cs typeface="Calibri"/>
            </a:endParaRPr>
          </a:p>
          <a:p>
            <a:r>
              <a:rPr lang="en-US" dirty="0"/>
              <a:t>OSCAR is presented as a powerful mnemonic for line managers to use in performance management. It stands for Outcome, Situation, Choice and Consequences, Action and Review. The model was developed by Andrew Gilbert and Karen </a:t>
            </a:r>
            <a:r>
              <a:rPr lang="en-US" dirty="0" err="1"/>
              <a:t>Whittleworth</a:t>
            </a:r>
            <a:r>
              <a:rPr lang="en-US" dirty="0"/>
              <a:t> and has won wide acclaim and a National Training Award. The model builds upon and enhances the popular GROW model and is particularly useful for managers seeking to adopt a coaching style in performance management.</a:t>
            </a:r>
            <a:endParaRPr lang="en-US" dirty="0">
              <a:cs typeface="Calibri"/>
            </a:endParaRPr>
          </a:p>
          <a:p>
            <a:r>
              <a:rPr lang="en-US" dirty="0"/>
              <a:t>Here are some examples of the coaching questions they suggest for using the OSCAR model:</a:t>
            </a:r>
            <a:endParaRPr lang="en-US" dirty="0">
              <a:cs typeface="Calibri"/>
            </a:endParaRPr>
          </a:p>
        </p:txBody>
      </p:sp>
      <p:sp>
        <p:nvSpPr>
          <p:cNvPr id="4" name="Slide Number Placeholder 3"/>
          <p:cNvSpPr>
            <a:spLocks noGrp="1"/>
          </p:cNvSpPr>
          <p:nvPr>
            <p:ph type="sldNum" sz="quarter" idx="5"/>
          </p:nvPr>
        </p:nvSpPr>
        <p:spPr/>
        <p:txBody>
          <a:bodyPr/>
          <a:lstStyle/>
          <a:p>
            <a:pPr>
              <a:defRPr/>
            </a:pPr>
            <a:fld id="{3888E14F-1D2A-4591-8656-1C3C99294D71}" type="slidenum">
              <a:rPr lang="en-GB" altLang="en-US"/>
              <a:pPr>
                <a:defRPr/>
              </a:pPr>
              <a:t>6</a:t>
            </a:fld>
            <a:endParaRPr lang="en-GB" altLang="en-US"/>
          </a:p>
        </p:txBody>
      </p:sp>
    </p:spTree>
    <p:extLst>
      <p:ext uri="{BB962C8B-B14F-4D97-AF65-F5344CB8AC3E}">
        <p14:creationId xmlns:p14="http://schemas.microsoft.com/office/powerpoint/2010/main" val="12969695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9DEB39A8-1A10-BC05-7ADF-41F875C3597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B3884F48-1CA6-32AB-0084-EA368144AFB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t>O – Outcome</a:t>
            </a:r>
            <a:endParaRPr lang="en-US" dirty="0"/>
          </a:p>
          <a:p>
            <a:r>
              <a:rPr lang="en-GB" dirty="0"/>
              <a:t>    ‘What is your long-term outcome?’</a:t>
            </a:r>
            <a:endParaRPr lang="en-GB" dirty="0">
              <a:cs typeface="Calibri"/>
            </a:endParaRPr>
          </a:p>
          <a:p>
            <a:r>
              <a:rPr lang="en-GB" dirty="0"/>
              <a:t>‘What would success look like?’ </a:t>
            </a:r>
            <a:endParaRPr lang="en-GB" dirty="0">
              <a:cs typeface="Calibri" panose="020F0502020204030204"/>
            </a:endParaRPr>
          </a:p>
          <a:p>
            <a:endParaRPr lang="en-GB" altLang="en-US" b="1" dirty="0">
              <a:solidFill>
                <a:srgbClr val="1D1D1D"/>
              </a:solidFill>
              <a:latin typeface="Arial"/>
              <a:cs typeface="Arial"/>
            </a:endParaRPr>
          </a:p>
          <a:p>
            <a:r>
              <a:rPr lang="en-GB" altLang="en-US" b="1" dirty="0">
                <a:solidFill>
                  <a:srgbClr val="1D1D1D"/>
                </a:solidFill>
                <a:latin typeface="Arial"/>
                <a:cs typeface="Arial"/>
              </a:rPr>
              <a:t>Open Learn 2022 </a:t>
            </a:r>
            <a:endParaRPr lang="en-GB" dirty="0">
              <a:cs typeface="Calibri"/>
            </a:endParaRPr>
          </a:p>
          <a:p>
            <a:r>
              <a:rPr lang="en-GB" altLang="en-US" b="1" dirty="0">
                <a:solidFill>
                  <a:srgbClr val="1D1D1D"/>
                </a:solidFill>
                <a:latin typeface="Arial"/>
                <a:cs typeface="Arial"/>
              </a:rPr>
              <a:t>Short term (for this session):</a:t>
            </a:r>
            <a:endParaRPr lang="en-GB" altLang="en-US" dirty="0">
              <a:solidFill>
                <a:srgbClr val="1D1D1D"/>
              </a:solidFill>
              <a:latin typeface="Arial"/>
              <a:cs typeface="Arial"/>
            </a:endParaRPr>
          </a:p>
          <a:p>
            <a:pPr>
              <a:buFontTx/>
              <a:buChar char="•"/>
            </a:pPr>
            <a:r>
              <a:rPr lang="en-GB" altLang="en-US" dirty="0">
                <a:solidFill>
                  <a:srgbClr val="1D1D1D"/>
                </a:solidFill>
                <a:latin typeface="Arial"/>
                <a:cs typeface="Arial"/>
              </a:rPr>
              <a:t>What would you like to walk away with from today’s session?</a:t>
            </a:r>
          </a:p>
          <a:p>
            <a:r>
              <a:rPr lang="en-GB" altLang="en-US" dirty="0">
                <a:solidFill>
                  <a:srgbClr val="1D1D1D"/>
                </a:solidFill>
                <a:latin typeface="Arial"/>
                <a:cs typeface="Arial"/>
              </a:rPr>
              <a:t> </a:t>
            </a:r>
          </a:p>
          <a:p>
            <a:r>
              <a:rPr lang="en-GB" altLang="en-US" b="1" dirty="0">
                <a:solidFill>
                  <a:srgbClr val="1D1D1D"/>
                </a:solidFill>
                <a:latin typeface="Arial"/>
                <a:cs typeface="Arial"/>
              </a:rPr>
              <a:t>Long Term (around the situation):</a:t>
            </a:r>
            <a:endParaRPr lang="en-GB" altLang="en-US" dirty="0">
              <a:solidFill>
                <a:srgbClr val="1D1D1D"/>
              </a:solidFill>
              <a:latin typeface="Arial"/>
              <a:cs typeface="Arial"/>
            </a:endParaRPr>
          </a:p>
          <a:p>
            <a:pPr>
              <a:buFontTx/>
              <a:buChar char="•"/>
            </a:pPr>
            <a:r>
              <a:rPr lang="en-GB" altLang="en-US" dirty="0">
                <a:solidFill>
                  <a:srgbClr val="1D1D1D"/>
                </a:solidFill>
                <a:latin typeface="Arial"/>
                <a:cs typeface="Arial"/>
              </a:rPr>
              <a:t>What is your long-term desired outcome around this issue?</a:t>
            </a:r>
          </a:p>
          <a:p>
            <a:pPr>
              <a:buFontTx/>
              <a:buChar char="•"/>
            </a:pPr>
            <a:r>
              <a:rPr lang="en-GB" altLang="en-US" dirty="0">
                <a:solidFill>
                  <a:srgbClr val="1D1D1D"/>
                </a:solidFill>
                <a:latin typeface="Arial"/>
                <a:cs typeface="Arial"/>
              </a:rPr>
              <a:t>What would success look like/feel like to you?</a:t>
            </a:r>
          </a:p>
          <a:p>
            <a:pPr>
              <a:buFontTx/>
              <a:buChar char="•"/>
            </a:pPr>
            <a:r>
              <a:rPr lang="en-GB" altLang="en-US" dirty="0">
                <a:solidFill>
                  <a:srgbClr val="1D1D1D"/>
                </a:solidFill>
                <a:latin typeface="Arial"/>
                <a:cs typeface="Arial"/>
              </a:rPr>
              <a:t>How will you know you’ve achieved it, what will be happening?</a:t>
            </a:r>
          </a:p>
          <a:p>
            <a:pPr>
              <a:buFontTx/>
              <a:buChar char="•"/>
            </a:pPr>
            <a:r>
              <a:rPr lang="en-GB" altLang="en-US" dirty="0">
                <a:solidFill>
                  <a:srgbClr val="1D1D1D"/>
                </a:solidFill>
                <a:latin typeface="Arial"/>
                <a:cs typeface="Arial"/>
              </a:rPr>
              <a:t>Which outcome do you want to focus on?</a:t>
            </a:r>
          </a:p>
          <a:p>
            <a:pPr>
              <a:buFontTx/>
              <a:buChar char="•"/>
            </a:pPr>
            <a:r>
              <a:rPr lang="en-GB" altLang="en-US" dirty="0">
                <a:solidFill>
                  <a:srgbClr val="1D1D1D"/>
                </a:solidFill>
                <a:latin typeface="Arial"/>
                <a:cs typeface="Arial"/>
              </a:rPr>
              <a:t>How important is it to you to achieve this outcome?</a:t>
            </a:r>
          </a:p>
          <a:p>
            <a:pPr>
              <a:buFontTx/>
              <a:buChar char="•"/>
            </a:pPr>
            <a:r>
              <a:rPr lang="en-GB" altLang="en-US" dirty="0">
                <a:solidFill>
                  <a:srgbClr val="1D1D1D"/>
                </a:solidFill>
                <a:latin typeface="Arial"/>
                <a:cs typeface="Arial"/>
              </a:rPr>
              <a:t>What will it cost you if you don’t?</a:t>
            </a:r>
          </a:p>
          <a:p>
            <a:pPr>
              <a:buFontTx/>
              <a:buChar char="•"/>
            </a:pPr>
            <a:r>
              <a:rPr lang="en-GB" altLang="en-US" dirty="0">
                <a:solidFill>
                  <a:srgbClr val="1D1D1D"/>
                </a:solidFill>
                <a:latin typeface="Arial"/>
                <a:cs typeface="Arial"/>
              </a:rPr>
              <a:t>What impact will not achieving this outcome have on ………?</a:t>
            </a:r>
          </a:p>
          <a:p>
            <a:pPr>
              <a:buFontTx/>
              <a:buChar char="•"/>
            </a:pPr>
            <a:r>
              <a:rPr lang="en-GB" altLang="en-US" dirty="0">
                <a:solidFill>
                  <a:srgbClr val="1D1D1D"/>
                </a:solidFill>
                <a:latin typeface="Arial"/>
                <a:cs typeface="Arial"/>
              </a:rPr>
              <a:t>What impact will achieving this outcome have on ………?</a:t>
            </a:r>
          </a:p>
          <a:p>
            <a:pPr>
              <a:buFontTx/>
              <a:buChar char="•"/>
            </a:pPr>
            <a:r>
              <a:rPr lang="en-GB" altLang="en-US" dirty="0">
                <a:solidFill>
                  <a:srgbClr val="1D1D1D"/>
                </a:solidFill>
                <a:latin typeface="Arial"/>
                <a:cs typeface="Arial"/>
              </a:rPr>
              <a:t>Over what period do you want to achieve this outcome?</a:t>
            </a:r>
          </a:p>
          <a:p>
            <a:endParaRPr lang="en-GB" altLang="en-US"/>
          </a:p>
        </p:txBody>
      </p:sp>
      <p:sp>
        <p:nvSpPr>
          <p:cNvPr id="17412" name="Slide Number Placeholder 3">
            <a:extLst>
              <a:ext uri="{FF2B5EF4-FFF2-40B4-BE49-F238E27FC236}">
                <a16:creationId xmlns:a16="http://schemas.microsoft.com/office/drawing/2014/main" id="{E9D38798-8B76-093B-86A4-C5FF35DE5A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7606264-7020-4218-B6D4-200F95155083}" type="slidenum">
              <a:rPr lang="en-GB" altLang="en-US" smtClean="0"/>
              <a:pPr/>
              <a:t>7</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033E3BE-181E-8189-DE26-0BDFE7A06DC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FF8E4D7D-5976-530C-9094-EFD332D85AA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t>S – Situation</a:t>
            </a:r>
            <a:endParaRPr lang="en-US" dirty="0"/>
          </a:p>
          <a:p>
            <a:r>
              <a:rPr lang="en-GB" dirty="0"/>
              <a:t>    ‘What is the current situation?’</a:t>
            </a:r>
            <a:endParaRPr lang="en-GB" dirty="0">
              <a:cs typeface="Calibri"/>
            </a:endParaRPr>
          </a:p>
          <a:p>
            <a:r>
              <a:rPr lang="en-GB" dirty="0"/>
              <a:t>    ‘What’s actually happening?</a:t>
            </a:r>
            <a:endParaRPr lang="en-GB" dirty="0">
              <a:cs typeface="Calibri"/>
            </a:endParaRPr>
          </a:p>
          <a:p>
            <a:endParaRPr lang="en-GB" altLang="en-US" b="1" dirty="0">
              <a:solidFill>
                <a:srgbClr val="1D1D1D"/>
              </a:solidFill>
              <a:latin typeface="Arial"/>
              <a:cs typeface="Arial"/>
            </a:endParaRPr>
          </a:p>
          <a:p>
            <a:r>
              <a:rPr lang="en-GB" altLang="en-US" b="1" dirty="0">
                <a:solidFill>
                  <a:srgbClr val="1D1D1D"/>
                </a:solidFill>
                <a:latin typeface="Arial"/>
                <a:cs typeface="Arial"/>
              </a:rPr>
              <a:t>Situation:</a:t>
            </a:r>
            <a:endParaRPr lang="en-GB" altLang="en-US" dirty="0">
              <a:solidFill>
                <a:srgbClr val="1D1D1D"/>
              </a:solidFill>
              <a:latin typeface="Arial"/>
              <a:cs typeface="Arial"/>
            </a:endParaRPr>
          </a:p>
          <a:p>
            <a:pPr>
              <a:buFontTx/>
              <a:buChar char="•"/>
            </a:pPr>
            <a:r>
              <a:rPr lang="en-GB" altLang="en-US" dirty="0">
                <a:solidFill>
                  <a:srgbClr val="1D1D1D"/>
                </a:solidFill>
                <a:latin typeface="Arial"/>
                <a:cs typeface="Arial"/>
              </a:rPr>
              <a:t>What is the current situation?</a:t>
            </a:r>
          </a:p>
          <a:p>
            <a:pPr>
              <a:buFontTx/>
              <a:buChar char="•"/>
            </a:pPr>
            <a:r>
              <a:rPr lang="en-GB" altLang="en-US" dirty="0">
                <a:solidFill>
                  <a:srgbClr val="1D1D1D"/>
                </a:solidFill>
                <a:latin typeface="Arial"/>
                <a:cs typeface="Arial"/>
              </a:rPr>
              <a:t>Where are you now in terms of your goals?</a:t>
            </a:r>
          </a:p>
          <a:p>
            <a:pPr>
              <a:buFontTx/>
              <a:buChar char="•"/>
            </a:pPr>
            <a:r>
              <a:rPr lang="en-GB" altLang="en-US" dirty="0">
                <a:solidFill>
                  <a:srgbClr val="1D1D1D"/>
                </a:solidFill>
                <a:latin typeface="Arial"/>
                <a:cs typeface="Arial"/>
              </a:rPr>
              <a:t>What do you see as the key issues right now?</a:t>
            </a:r>
          </a:p>
          <a:p>
            <a:pPr>
              <a:buFontTx/>
              <a:buChar char="•"/>
            </a:pPr>
            <a:r>
              <a:rPr lang="en-GB" altLang="en-US" dirty="0">
                <a:solidFill>
                  <a:srgbClr val="1D1D1D"/>
                </a:solidFill>
                <a:latin typeface="Arial"/>
                <a:cs typeface="Arial"/>
              </a:rPr>
              <a:t>What impact is that having on you?</a:t>
            </a:r>
          </a:p>
          <a:p>
            <a:pPr>
              <a:buFontTx/>
              <a:buChar char="•"/>
            </a:pPr>
            <a:r>
              <a:rPr lang="en-GB" altLang="en-US" dirty="0">
                <a:solidFill>
                  <a:srgbClr val="1D1D1D"/>
                </a:solidFill>
                <a:latin typeface="Arial"/>
                <a:cs typeface="Arial"/>
              </a:rPr>
              <a:t>What impact is that having on others?</a:t>
            </a:r>
          </a:p>
          <a:p>
            <a:pPr>
              <a:buFontTx/>
              <a:buChar char="•"/>
            </a:pPr>
            <a:r>
              <a:rPr lang="en-GB" altLang="en-US" dirty="0">
                <a:solidFill>
                  <a:srgbClr val="1D1D1D"/>
                </a:solidFill>
                <a:latin typeface="Arial"/>
                <a:cs typeface="Arial"/>
              </a:rPr>
              <a:t>Who is contributing to the problem?</a:t>
            </a:r>
          </a:p>
          <a:p>
            <a:pPr>
              <a:buFontTx/>
              <a:buChar char="•"/>
            </a:pPr>
            <a:r>
              <a:rPr lang="en-GB" altLang="en-US" dirty="0">
                <a:solidFill>
                  <a:srgbClr val="1D1D1D"/>
                </a:solidFill>
                <a:latin typeface="Arial"/>
                <a:cs typeface="Arial"/>
              </a:rPr>
              <a:t>What are you doing that could be contributing to this problem/issue?</a:t>
            </a:r>
          </a:p>
          <a:p>
            <a:pPr>
              <a:buFontTx/>
              <a:buChar char="•"/>
            </a:pPr>
            <a:r>
              <a:rPr lang="en-GB" altLang="en-US" dirty="0">
                <a:solidFill>
                  <a:srgbClr val="1D1D1D"/>
                </a:solidFill>
                <a:latin typeface="Arial"/>
                <a:cs typeface="Arial"/>
              </a:rPr>
              <a:t>What do you feel now and how does that impact on the issue?</a:t>
            </a:r>
          </a:p>
          <a:p>
            <a:pPr>
              <a:buFontTx/>
              <a:buChar char="•"/>
            </a:pPr>
            <a:r>
              <a:rPr lang="en-GB" altLang="en-US" dirty="0">
                <a:solidFill>
                  <a:srgbClr val="1D1D1D"/>
                </a:solidFill>
                <a:latin typeface="Arial"/>
                <a:cs typeface="Arial"/>
              </a:rPr>
              <a:t>What do you do now, in this situation, or a similar one, that works well?</a:t>
            </a:r>
          </a:p>
          <a:p>
            <a:pPr>
              <a:buFontTx/>
              <a:buChar char="•"/>
            </a:pPr>
            <a:r>
              <a:rPr lang="en-GB" altLang="en-US" dirty="0">
                <a:solidFill>
                  <a:srgbClr val="1D1D1D"/>
                </a:solidFill>
                <a:latin typeface="Arial"/>
                <a:cs typeface="Arial"/>
              </a:rPr>
              <a:t>What made you aware that you need to do something different?</a:t>
            </a:r>
          </a:p>
          <a:p>
            <a:endParaRPr lang="en-GB" altLang="en-US"/>
          </a:p>
        </p:txBody>
      </p:sp>
      <p:sp>
        <p:nvSpPr>
          <p:cNvPr id="19460" name="Slide Number Placeholder 3">
            <a:extLst>
              <a:ext uri="{FF2B5EF4-FFF2-40B4-BE49-F238E27FC236}">
                <a16:creationId xmlns:a16="http://schemas.microsoft.com/office/drawing/2014/main" id="{DEDA7450-2079-A591-2313-3ADBD721CA4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7D7435B-3081-40C5-8728-4463B864A797}" type="slidenum">
              <a:rPr lang="en-GB" altLang="en-US" smtClean="0"/>
              <a:pPr/>
              <a:t>8</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C68D8E5D-FFEB-56AD-BCEF-64353BBDE29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7653F370-F6B7-3C95-E3F7-6A5502C28BC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t>C – Choices and Consequences</a:t>
            </a:r>
            <a:endParaRPr lang="en-US" dirty="0"/>
          </a:p>
          <a:p>
            <a:r>
              <a:rPr lang="en-GB" dirty="0"/>
              <a:t>    ‘What choices do you have?’</a:t>
            </a:r>
            <a:endParaRPr lang="en-GB" dirty="0">
              <a:cs typeface="Calibri"/>
            </a:endParaRPr>
          </a:p>
          <a:p>
            <a:r>
              <a:rPr lang="en-GB" dirty="0"/>
              <a:t>    ‘What are the consequences of each choice?’</a:t>
            </a:r>
            <a:endParaRPr lang="en-GB" dirty="0">
              <a:cs typeface="Calibri"/>
            </a:endParaRPr>
          </a:p>
          <a:p>
            <a:r>
              <a:rPr lang="en-GB" dirty="0"/>
              <a:t>    ‘Which choice(s) will best move you towards your outcome?</a:t>
            </a:r>
            <a:endParaRPr lang="en-GB" dirty="0">
              <a:cs typeface="Calibri"/>
            </a:endParaRPr>
          </a:p>
          <a:p>
            <a:endParaRPr lang="en-GB" dirty="0"/>
          </a:p>
          <a:p>
            <a:r>
              <a:rPr lang="en-GB" b="1" dirty="0"/>
              <a:t>Choices and Consequences:</a:t>
            </a:r>
            <a:endParaRPr lang="en-US" dirty="0">
              <a:cs typeface="Calibri"/>
            </a:endParaRPr>
          </a:p>
          <a:p>
            <a:r>
              <a:rPr lang="en-GB" dirty="0"/>
              <a:t>What could you do to start to resolve the situation?</a:t>
            </a:r>
            <a:endParaRPr lang="en-GB" dirty="0">
              <a:cs typeface="Calibri"/>
            </a:endParaRPr>
          </a:p>
          <a:p>
            <a:r>
              <a:rPr lang="en-GB" dirty="0"/>
              <a:t>What choices do you have? What’s stopping you from doing that now?</a:t>
            </a:r>
            <a:endParaRPr lang="en-GB" dirty="0">
              <a:cs typeface="Calibri"/>
            </a:endParaRPr>
          </a:p>
          <a:p>
            <a:r>
              <a:rPr lang="en-GB" dirty="0"/>
              <a:t>How far towards your desired outcome would that option take you?</a:t>
            </a:r>
            <a:endParaRPr lang="en-GB" dirty="0">
              <a:cs typeface="Calibri"/>
            </a:endParaRPr>
          </a:p>
          <a:p>
            <a:r>
              <a:rPr lang="en-GB" dirty="0"/>
              <a:t>What advice would you give to somebody else in your position?</a:t>
            </a:r>
            <a:endParaRPr lang="en-GB" dirty="0">
              <a:cs typeface="Calibri"/>
            </a:endParaRPr>
          </a:p>
          <a:p>
            <a:r>
              <a:rPr lang="en-GB" dirty="0"/>
              <a:t>What else could you do? Who else could help you? What’s stopping you from asking them?</a:t>
            </a:r>
            <a:endParaRPr lang="en-GB" dirty="0">
              <a:cs typeface="Calibri"/>
            </a:endParaRPr>
          </a:p>
          <a:p>
            <a:r>
              <a:rPr lang="en-GB" dirty="0"/>
              <a:t>What would you like to do differently? What’s stopping you? What’s really stopping you?</a:t>
            </a:r>
            <a:endParaRPr lang="en-GB" dirty="0">
              <a:cs typeface="Calibri"/>
            </a:endParaRPr>
          </a:p>
          <a:p>
            <a:r>
              <a:rPr lang="en-GB" dirty="0"/>
              <a:t>What would you do if you if weren’t afraid?</a:t>
            </a:r>
            <a:endParaRPr lang="en-GB" dirty="0">
              <a:cs typeface="Calibri"/>
            </a:endParaRPr>
          </a:p>
          <a:p>
            <a:r>
              <a:rPr lang="en-GB" dirty="0"/>
              <a:t>What would be the consequences? Upsides and downsides?</a:t>
            </a:r>
            <a:endParaRPr lang="en-GB" dirty="0">
              <a:cs typeface="Calibri"/>
            </a:endParaRPr>
          </a:p>
          <a:p>
            <a:r>
              <a:rPr lang="en-GB" dirty="0"/>
              <a:t>What would you do if there were no downsides?</a:t>
            </a:r>
            <a:endParaRPr lang="en-GB" dirty="0">
              <a:cs typeface="Calibri"/>
            </a:endParaRPr>
          </a:p>
          <a:p>
            <a:r>
              <a:rPr lang="en-GB" dirty="0"/>
              <a:t>What’s the worst that could happen? What’s the best that could happen?</a:t>
            </a:r>
            <a:endParaRPr lang="en-GB" dirty="0">
              <a:cs typeface="Calibri"/>
            </a:endParaRPr>
          </a:p>
          <a:p>
            <a:r>
              <a:rPr lang="en-GB" dirty="0"/>
              <a:t>Which choice/choices will best move you towards your outcome?</a:t>
            </a:r>
            <a:endParaRPr lang="en-GB" dirty="0">
              <a:cs typeface="Calibri"/>
            </a:endParaRPr>
          </a:p>
          <a:p>
            <a:r>
              <a:rPr lang="en-GB" dirty="0"/>
              <a:t>How far would that take you towards achieving your outcome?</a:t>
            </a:r>
            <a:endParaRPr lang="en-GB" dirty="0">
              <a:cs typeface="Calibri"/>
            </a:endParaRPr>
          </a:p>
          <a:p>
            <a:endParaRPr lang="en-GB" altLang="en-US" dirty="0">
              <a:cs typeface="Calibri"/>
            </a:endParaRPr>
          </a:p>
          <a:p>
            <a:endParaRPr lang="en-GB" altLang="en-US" dirty="0">
              <a:cs typeface="Calibri"/>
            </a:endParaRPr>
          </a:p>
        </p:txBody>
      </p:sp>
      <p:sp>
        <p:nvSpPr>
          <p:cNvPr id="21508" name="Slide Number Placeholder 3">
            <a:extLst>
              <a:ext uri="{FF2B5EF4-FFF2-40B4-BE49-F238E27FC236}">
                <a16:creationId xmlns:a16="http://schemas.microsoft.com/office/drawing/2014/main" id="{F5E90305-9D20-82A5-7FA0-D0C2B296927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462D53C-FA10-4E03-938A-6EF6739A6E60}" type="slidenum">
              <a:rPr lang="en-GB" altLang="en-US" smtClean="0"/>
              <a:pPr/>
              <a:t>9</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spcBef>
                <a:spcPct val="20000"/>
              </a:spcBef>
            </a:pPr>
            <a:r>
              <a:rPr lang="en-GB" dirty="0"/>
              <a:t>A – Actions</a:t>
            </a:r>
            <a:endParaRPr lang="en-US" dirty="0"/>
          </a:p>
          <a:p>
            <a:pPr marL="342900" indent="-342900">
              <a:lnSpc>
                <a:spcPct val="80000"/>
              </a:lnSpc>
              <a:spcBef>
                <a:spcPct val="20000"/>
              </a:spcBef>
            </a:pPr>
            <a:r>
              <a:rPr lang="en-GB" dirty="0"/>
              <a:t>    ‘What actions will you take?’ </a:t>
            </a:r>
          </a:p>
          <a:p>
            <a:pPr marL="342900" indent="-342900">
              <a:lnSpc>
                <a:spcPct val="80000"/>
              </a:lnSpc>
              <a:spcBef>
                <a:spcPct val="20000"/>
              </a:spcBef>
            </a:pPr>
            <a:endParaRPr lang="en-GB" dirty="0">
              <a:cs typeface="Calibri"/>
            </a:endParaRPr>
          </a:p>
          <a:p>
            <a:r>
              <a:rPr lang="en-GB" b="1" dirty="0"/>
              <a:t>Actions:</a:t>
            </a:r>
            <a:endParaRPr lang="en-GB" dirty="0"/>
          </a:p>
          <a:p>
            <a:r>
              <a:rPr lang="en-GB" dirty="0"/>
              <a:t>What actions are you going to take?</a:t>
            </a:r>
            <a:endParaRPr lang="en-GB" dirty="0">
              <a:cs typeface="Calibri"/>
            </a:endParaRPr>
          </a:p>
          <a:p>
            <a:r>
              <a:rPr lang="en-GB" dirty="0"/>
              <a:t>What will you do to move yourself forward?</a:t>
            </a:r>
            <a:endParaRPr lang="en-GB" dirty="0">
              <a:cs typeface="Calibri"/>
            </a:endParaRPr>
          </a:p>
          <a:p>
            <a:r>
              <a:rPr lang="en-GB" dirty="0"/>
              <a:t>What specific actions are you willing to take? When will you take them?</a:t>
            </a:r>
            <a:endParaRPr lang="en-GB" dirty="0">
              <a:cs typeface="Calibri"/>
            </a:endParaRPr>
          </a:p>
          <a:p>
            <a:r>
              <a:rPr lang="en-GB" dirty="0"/>
              <a:t>What support will you need? Where will you find that support?</a:t>
            </a:r>
            <a:endParaRPr lang="en-GB" dirty="0">
              <a:cs typeface="Calibri"/>
            </a:endParaRPr>
          </a:p>
          <a:p>
            <a:r>
              <a:rPr lang="en-GB" dirty="0"/>
              <a:t>How will you maintain your motivation?</a:t>
            </a:r>
            <a:endParaRPr lang="en-GB" dirty="0">
              <a:cs typeface="Calibri"/>
            </a:endParaRPr>
          </a:p>
          <a:p>
            <a:r>
              <a:rPr lang="en-GB" dirty="0"/>
              <a:t>What actions will you take in the next 24 hours to move forward?</a:t>
            </a:r>
            <a:endParaRPr lang="en-GB" dirty="0">
              <a:cs typeface="Calibri"/>
            </a:endParaRPr>
          </a:p>
          <a:p>
            <a:r>
              <a:rPr lang="en-GB" dirty="0"/>
              <a:t>On a scale of 1 to 10, how committed are you to take this action?</a:t>
            </a:r>
            <a:endParaRPr lang="en-GB" dirty="0">
              <a:cs typeface="Calibri"/>
            </a:endParaRPr>
          </a:p>
          <a:p>
            <a:r>
              <a:rPr lang="en-GB" dirty="0"/>
              <a:t>What’s stopping it from being 9 or 10?</a:t>
            </a:r>
            <a:endParaRPr lang="en-GB" dirty="0">
              <a:cs typeface="Calibri"/>
            </a:endParaRPr>
          </a:p>
          <a:p>
            <a:endParaRPr lang="en-GB" dirty="0">
              <a:cs typeface="Calibri"/>
            </a:endParaRPr>
          </a:p>
          <a:p>
            <a:r>
              <a:rPr lang="en-GB" dirty="0"/>
              <a:t>The Actions step is particularly important, as not taking action is a primary reason why outcomes are not achieved. Many researchers have found that self-efﬁcacy (belief in being able to do what is needed to perform a given task/behave in a required way) has a powerful effect on both the level of difﬁculty of actions chosen and commitment to achieving them (Locke and Latham, 2012). Edwin Locke and Gary Latham’s Goal Setting Theory demonstrates that agreed actions need to be specific, achievable and stretching, whilst able to be embarked on immediately, and there also needs to be the right support in place (e.g., management agreement, training courses, mentoring). If an action plan is too far from the </a:t>
            </a:r>
            <a:r>
              <a:rPr lang="en-GB" dirty="0" err="1"/>
              <a:t>coachee’s</a:t>
            </a:r>
            <a:r>
              <a:rPr lang="en-GB" dirty="0"/>
              <a:t> current knowledge, skills or situation, then they may become discouraged and demotivated. Moreover, when designing actions, a crucial aspect is that </a:t>
            </a:r>
            <a:r>
              <a:rPr lang="en-GB" dirty="0" err="1"/>
              <a:t>coachee</a:t>
            </a:r>
            <a:r>
              <a:rPr lang="en-GB" dirty="0"/>
              <a:t> has the responsibility for carrying these out. Therefore, the coach can make a difference by helping </a:t>
            </a:r>
            <a:r>
              <a:rPr lang="en-GB" dirty="0" err="1"/>
              <a:t>coachees</a:t>
            </a:r>
            <a:r>
              <a:rPr lang="en-GB" dirty="0"/>
              <a:t> recognise their responsibility and take ownership of the actions needed to achieve the desired outcome.</a:t>
            </a:r>
            <a:endParaRPr lang="en-GB" dirty="0">
              <a:cs typeface="Calibri"/>
            </a:endParaRPr>
          </a:p>
          <a:p>
            <a:endParaRPr lang="en-GB" dirty="0">
              <a:cs typeface="Calibri"/>
            </a:endParaRPr>
          </a:p>
          <a:p>
            <a:endParaRPr lang="en-GB" dirty="0">
              <a:cs typeface="Calibri"/>
            </a:endParaRPr>
          </a:p>
          <a:p>
            <a:pPr marL="342900" indent="-342900">
              <a:lnSpc>
                <a:spcPct val="80000"/>
              </a:lnSpc>
              <a:spcBef>
                <a:spcPct val="20000"/>
              </a:spcBef>
            </a:pPr>
            <a:endParaRPr lang="en-GB" dirty="0">
              <a:cs typeface="Calibri"/>
            </a:endParaRPr>
          </a:p>
        </p:txBody>
      </p:sp>
      <p:sp>
        <p:nvSpPr>
          <p:cNvPr id="4" name="Slide Number Placeholder 3"/>
          <p:cNvSpPr>
            <a:spLocks noGrp="1"/>
          </p:cNvSpPr>
          <p:nvPr>
            <p:ph type="sldNum" sz="quarter" idx="5"/>
          </p:nvPr>
        </p:nvSpPr>
        <p:spPr/>
        <p:txBody>
          <a:bodyPr/>
          <a:lstStyle/>
          <a:p>
            <a:pPr>
              <a:defRPr/>
            </a:pPr>
            <a:fld id="{3888E14F-1D2A-4591-8656-1C3C99294D71}" type="slidenum">
              <a:rPr lang="en-GB" altLang="en-US"/>
              <a:pPr>
                <a:defRPr/>
              </a:pPr>
              <a:t>10</a:t>
            </a:fld>
            <a:endParaRPr lang="en-GB" altLang="en-US"/>
          </a:p>
        </p:txBody>
      </p:sp>
    </p:spTree>
    <p:extLst>
      <p:ext uri="{BB962C8B-B14F-4D97-AF65-F5344CB8AC3E}">
        <p14:creationId xmlns:p14="http://schemas.microsoft.com/office/powerpoint/2010/main" val="3702021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0"/>
              </a:spcAft>
            </a:pPr>
            <a:r>
              <a:rPr lang="en-US" b="1" dirty="0"/>
              <a:t>Review:</a:t>
            </a:r>
            <a:endParaRPr lang="en-US" dirty="0"/>
          </a:p>
          <a:p>
            <a:pPr>
              <a:spcBef>
                <a:spcPts val="0"/>
              </a:spcBef>
              <a:spcAft>
                <a:spcPts val="0"/>
              </a:spcAft>
            </a:pPr>
            <a:r>
              <a:rPr lang="en-US" dirty="0"/>
              <a:t>How will you review your progress?</a:t>
            </a:r>
            <a:endParaRPr lang="en-GB" dirty="0"/>
          </a:p>
          <a:p>
            <a:pPr>
              <a:spcBef>
                <a:spcPts val="0"/>
              </a:spcBef>
              <a:spcAft>
                <a:spcPts val="0"/>
              </a:spcAft>
            </a:pPr>
            <a:r>
              <a:rPr lang="en-US" dirty="0"/>
              <a:t>What will you do to check whether your actions are moving you towards your outcome?</a:t>
            </a:r>
            <a:endParaRPr lang="en-GB" dirty="0"/>
          </a:p>
          <a:p>
            <a:pPr>
              <a:spcBef>
                <a:spcPts val="0"/>
              </a:spcBef>
              <a:spcAft>
                <a:spcPts val="0"/>
              </a:spcAft>
            </a:pPr>
            <a:r>
              <a:rPr lang="en-US" dirty="0"/>
              <a:t>How will you measure your success? How will you celebrate your success?</a:t>
            </a:r>
            <a:endParaRPr lang="en-GB" dirty="0"/>
          </a:p>
          <a:p>
            <a:pPr>
              <a:spcBef>
                <a:spcPts val="0"/>
              </a:spcBef>
              <a:spcAft>
                <a:spcPts val="0"/>
              </a:spcAft>
            </a:pPr>
            <a:r>
              <a:rPr lang="en-US" dirty="0"/>
              <a:t>When will you and I get together to review your progress? What would you like to be able to tell me next time you see me?</a:t>
            </a:r>
            <a:endParaRPr lang="en-GB" dirty="0"/>
          </a:p>
          <a:p>
            <a:pPr>
              <a:spcBef>
                <a:spcPts val="0"/>
              </a:spcBef>
              <a:spcAft>
                <a:spcPts val="0"/>
              </a:spcAft>
            </a:pPr>
            <a:r>
              <a:rPr lang="en-US" dirty="0"/>
              <a:t>How will you maintain your momentum? What support do you need?</a:t>
            </a:r>
            <a:endParaRPr lang="en-GB" dirty="0"/>
          </a:p>
          <a:p>
            <a:endParaRPr lang="en-US" dirty="0">
              <a:cs typeface="Calibri"/>
            </a:endParaRPr>
          </a:p>
          <a:p>
            <a:r>
              <a:rPr lang="en-US" b="1" dirty="0"/>
              <a:t>Review</a:t>
            </a:r>
            <a:endParaRPr lang="en-US" dirty="0"/>
          </a:p>
          <a:p>
            <a:r>
              <a:rPr lang="en-US" dirty="0"/>
              <a:t>This is another imperative stage, where having separate points for measuring the progress of each agreed action can facilitate the achievement of the overall goal. Review meetings are more successful if they occur on a regular basis, perhaps around deadlines for specific actions, to ensure the </a:t>
            </a:r>
            <a:r>
              <a:rPr lang="en-US" dirty="0" err="1"/>
              <a:t>coachee</a:t>
            </a:r>
            <a:r>
              <a:rPr lang="en-US" dirty="0"/>
              <a:t> is on track and offer further support. Feedback at this stage, which gives a clear and positive indication of achievement, can provide motivation and encouragement. If actions have not been achieved, then both the short- and long-term goals could be re-assessed using the OSCAR process once more, remembering that performance is affected not only by the actions undertaken, but also by confidence in being able to do it (i.e., self-efﬁcacy)</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pPr>
              <a:defRPr/>
            </a:pPr>
            <a:fld id="{3888E14F-1D2A-4591-8656-1C3C99294D71}" type="slidenum">
              <a:rPr lang="en-GB" altLang="en-US"/>
              <a:pPr>
                <a:defRPr/>
              </a:pPr>
              <a:t>11</a:t>
            </a:fld>
            <a:endParaRPr lang="en-GB" altLang="en-US"/>
          </a:p>
        </p:txBody>
      </p:sp>
    </p:spTree>
    <p:extLst>
      <p:ext uri="{BB962C8B-B14F-4D97-AF65-F5344CB8AC3E}">
        <p14:creationId xmlns:p14="http://schemas.microsoft.com/office/powerpoint/2010/main" val="7080308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91901A2B-A95C-C167-6B87-B911DF8CA1E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42FAEBB1-218C-CDFD-CAED-8C8C25156C2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6628" name="Slide Number Placeholder 3">
            <a:extLst>
              <a:ext uri="{FF2B5EF4-FFF2-40B4-BE49-F238E27FC236}">
                <a16:creationId xmlns:a16="http://schemas.microsoft.com/office/drawing/2014/main" id="{ABA35C2C-A47C-C916-A07F-B0E93006F8E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BB60B7-0EC8-4280-A0C1-916DDD9849CF}" type="slidenum">
              <a:rPr lang="en-GB" altLang="en-US" smtClean="0"/>
              <a:pPr/>
              <a:t>13</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5EA765-7C15-BCE3-59EE-CBD8E4CA4EEB}"/>
              </a:ext>
            </a:extLst>
          </p:cNvPr>
          <p:cNvSpPr>
            <a:spLocks noGrp="1"/>
          </p:cNvSpPr>
          <p:nvPr>
            <p:ph type="dt" sz="half" idx="10"/>
          </p:nvPr>
        </p:nvSpPr>
        <p:spPr>
          <a:xfrm>
            <a:off x="395288" y="6524625"/>
            <a:ext cx="971550" cy="219075"/>
          </a:xfrm>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28D186E6-F01B-27D1-946F-C93969F79F4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AA9363F-1243-FCE5-6F49-4ED08DC81DF1}"/>
              </a:ext>
            </a:extLst>
          </p:cNvPr>
          <p:cNvSpPr>
            <a:spLocks noGrp="1"/>
          </p:cNvSpPr>
          <p:nvPr>
            <p:ph type="sldNum" sz="quarter" idx="12"/>
          </p:nvPr>
        </p:nvSpPr>
        <p:spPr/>
        <p:txBody>
          <a:bodyPr/>
          <a:lstStyle>
            <a:lvl1pPr>
              <a:defRPr/>
            </a:lvl1pPr>
          </a:lstStyle>
          <a:p>
            <a:pPr>
              <a:defRPr/>
            </a:pPr>
            <a:fld id="{97ED380D-8808-458F-A8BF-23632166B61F}" type="slidenum">
              <a:rPr lang="en-GB" altLang="en-US"/>
              <a:pPr>
                <a:defRPr/>
              </a:pPr>
              <a:t>‹#›</a:t>
            </a:fld>
            <a:endParaRPr lang="en-GB" altLang="en-US"/>
          </a:p>
        </p:txBody>
      </p:sp>
    </p:spTree>
    <p:extLst>
      <p:ext uri="{BB962C8B-B14F-4D97-AF65-F5344CB8AC3E}">
        <p14:creationId xmlns:p14="http://schemas.microsoft.com/office/powerpoint/2010/main" val="20154397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CEECD2-32D1-9991-2791-94389C18259E}"/>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C1E4433E-A676-60D2-6C89-D56A8E2220E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8715397-4892-C021-A597-245A9ADF0EA9}"/>
              </a:ext>
            </a:extLst>
          </p:cNvPr>
          <p:cNvSpPr>
            <a:spLocks noGrp="1"/>
          </p:cNvSpPr>
          <p:nvPr>
            <p:ph type="sldNum" sz="quarter" idx="12"/>
          </p:nvPr>
        </p:nvSpPr>
        <p:spPr/>
        <p:txBody>
          <a:bodyPr/>
          <a:lstStyle>
            <a:lvl1pPr>
              <a:defRPr/>
            </a:lvl1pPr>
          </a:lstStyle>
          <a:p>
            <a:pPr>
              <a:defRPr/>
            </a:pPr>
            <a:fld id="{67E31B90-6E75-452E-BA79-584E4046AC30}" type="slidenum">
              <a:rPr lang="en-GB" altLang="en-US"/>
              <a:pPr>
                <a:defRPr/>
              </a:pPr>
              <a:t>‹#›</a:t>
            </a:fld>
            <a:endParaRPr lang="en-GB" altLang="en-US"/>
          </a:p>
        </p:txBody>
      </p:sp>
    </p:spTree>
    <p:extLst>
      <p:ext uri="{BB962C8B-B14F-4D97-AF65-F5344CB8AC3E}">
        <p14:creationId xmlns:p14="http://schemas.microsoft.com/office/powerpoint/2010/main" val="152400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32A5937-0875-73F6-83DF-94C5A80D4393}"/>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662B868C-2A8D-8014-3427-24D18CBBC484}"/>
              </a:ext>
            </a:extLst>
          </p:cNvPr>
          <p:cNvSpPr>
            <a:spLocks noGrp="1"/>
          </p:cNvSpPr>
          <p:nvPr>
            <p:ph type="sldNum" sz="quarter" idx="11"/>
          </p:nvPr>
        </p:nvSpPr>
        <p:spPr/>
        <p:txBody>
          <a:bodyPr/>
          <a:lstStyle>
            <a:lvl1pPr>
              <a:defRPr/>
            </a:lvl1pPr>
          </a:lstStyle>
          <a:p>
            <a:pPr>
              <a:defRPr/>
            </a:pPr>
            <a:fld id="{9B914F11-4BFD-49B7-AF46-1CA6E08F2663}" type="slidenum">
              <a:rPr lang="en-GB" altLang="en-US"/>
              <a:pPr>
                <a:defRPr/>
              </a:pPr>
              <a:t>‹#›</a:t>
            </a:fld>
            <a:endParaRPr lang="en-GB" altLang="en-US"/>
          </a:p>
        </p:txBody>
      </p:sp>
    </p:spTree>
    <p:extLst>
      <p:ext uri="{BB962C8B-B14F-4D97-AF65-F5344CB8AC3E}">
        <p14:creationId xmlns:p14="http://schemas.microsoft.com/office/powerpoint/2010/main" val="4269304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13AB16C-9C52-669D-B97B-5D4290E04860}"/>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5C10E79F-0114-0983-E85F-0D05DE1484FE}"/>
              </a:ext>
            </a:extLst>
          </p:cNvPr>
          <p:cNvSpPr>
            <a:spLocks noGrp="1"/>
          </p:cNvSpPr>
          <p:nvPr>
            <p:ph type="sldNum" sz="quarter" idx="11"/>
          </p:nvPr>
        </p:nvSpPr>
        <p:spPr/>
        <p:txBody>
          <a:bodyPr/>
          <a:lstStyle>
            <a:lvl1pPr>
              <a:defRPr/>
            </a:lvl1pPr>
          </a:lstStyle>
          <a:p>
            <a:pPr>
              <a:defRPr/>
            </a:pPr>
            <a:fld id="{6961342F-9C46-4BFC-AE72-2F9D0D8920FB}" type="slidenum">
              <a:rPr lang="en-GB" altLang="en-US"/>
              <a:pPr>
                <a:defRPr/>
              </a:pPr>
              <a:t>‹#›</a:t>
            </a:fld>
            <a:endParaRPr lang="en-GB" altLang="en-US"/>
          </a:p>
        </p:txBody>
      </p:sp>
    </p:spTree>
    <p:extLst>
      <p:ext uri="{BB962C8B-B14F-4D97-AF65-F5344CB8AC3E}">
        <p14:creationId xmlns:p14="http://schemas.microsoft.com/office/powerpoint/2010/main" val="1204500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8EF2C66-817E-87AF-1BFA-4D6DC406D529}"/>
              </a:ext>
            </a:extLst>
          </p:cNvPr>
          <p:cNvSpPr>
            <a:spLocks noGrp="1"/>
          </p:cNvSpPr>
          <p:nvPr>
            <p:ph type="dt" sz="half" idx="10"/>
          </p:nvPr>
        </p:nvSpPr>
        <p:spPr/>
        <p:txBody>
          <a:bodyPr/>
          <a:lstStyle>
            <a:lvl1pPr>
              <a:defRPr/>
            </a:lvl1pPr>
          </a:lstStyle>
          <a:p>
            <a:pPr>
              <a:defRPr/>
            </a:pPr>
            <a:endParaRPr lang="en-GB" altLang="en-US"/>
          </a:p>
        </p:txBody>
      </p:sp>
      <p:sp>
        <p:nvSpPr>
          <p:cNvPr id="8" name="Slide Number Placeholder 5">
            <a:extLst>
              <a:ext uri="{FF2B5EF4-FFF2-40B4-BE49-F238E27FC236}">
                <a16:creationId xmlns:a16="http://schemas.microsoft.com/office/drawing/2014/main" id="{ED348DF6-D612-A861-E43F-67AF46CBCBCC}"/>
              </a:ext>
            </a:extLst>
          </p:cNvPr>
          <p:cNvSpPr>
            <a:spLocks noGrp="1"/>
          </p:cNvSpPr>
          <p:nvPr>
            <p:ph type="sldNum" sz="quarter" idx="11"/>
          </p:nvPr>
        </p:nvSpPr>
        <p:spPr/>
        <p:txBody>
          <a:bodyPr/>
          <a:lstStyle>
            <a:lvl1pPr>
              <a:defRPr/>
            </a:lvl1pPr>
          </a:lstStyle>
          <a:p>
            <a:pPr>
              <a:defRPr/>
            </a:pPr>
            <a:fld id="{5F6AA741-C6A2-42BE-A4C8-2FE9A3B25904}" type="slidenum">
              <a:rPr lang="en-GB" altLang="en-US"/>
              <a:pPr>
                <a:defRPr/>
              </a:pPr>
              <a:t>‹#›</a:t>
            </a:fld>
            <a:endParaRPr lang="en-GB" altLang="en-US"/>
          </a:p>
        </p:txBody>
      </p:sp>
    </p:spTree>
    <p:extLst>
      <p:ext uri="{BB962C8B-B14F-4D97-AF65-F5344CB8AC3E}">
        <p14:creationId xmlns:p14="http://schemas.microsoft.com/office/powerpoint/2010/main" val="1669531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F53CB5F-8254-27BE-E4D2-78D1F1C903CC}"/>
              </a:ext>
            </a:extLst>
          </p:cNvPr>
          <p:cNvSpPr>
            <a:spLocks noGrp="1"/>
          </p:cNvSpPr>
          <p:nvPr>
            <p:ph type="dt" sz="half" idx="10"/>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952A6267-C6A7-C7D9-93D2-CDDD56FE89D9}"/>
              </a:ext>
            </a:extLst>
          </p:cNvPr>
          <p:cNvSpPr>
            <a:spLocks noGrp="1"/>
          </p:cNvSpPr>
          <p:nvPr>
            <p:ph type="sldNum" sz="quarter" idx="11"/>
          </p:nvPr>
        </p:nvSpPr>
        <p:spPr/>
        <p:txBody>
          <a:bodyPr/>
          <a:lstStyle>
            <a:lvl1pPr>
              <a:defRPr/>
            </a:lvl1pPr>
          </a:lstStyle>
          <a:p>
            <a:pPr>
              <a:defRPr/>
            </a:pPr>
            <a:fld id="{6853B768-7101-44AD-9200-E6AC1CD618AA}" type="slidenum">
              <a:rPr lang="en-GB" altLang="en-US"/>
              <a:pPr>
                <a:defRPr/>
              </a:pPr>
              <a:t>‹#›</a:t>
            </a:fld>
            <a:endParaRPr lang="en-GB" altLang="en-US"/>
          </a:p>
        </p:txBody>
      </p:sp>
    </p:spTree>
    <p:extLst>
      <p:ext uri="{BB962C8B-B14F-4D97-AF65-F5344CB8AC3E}">
        <p14:creationId xmlns:p14="http://schemas.microsoft.com/office/powerpoint/2010/main" val="1529482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6F93166-65CD-825D-F305-FDDA62FE1178}"/>
              </a:ext>
            </a:extLst>
          </p:cNvPr>
          <p:cNvSpPr>
            <a:spLocks noGrp="1"/>
          </p:cNvSpPr>
          <p:nvPr>
            <p:ph type="dt" sz="half" idx="10"/>
          </p:nvPr>
        </p:nvSpPr>
        <p:spPr/>
        <p:txBody>
          <a:bodyPr/>
          <a:lstStyle>
            <a:lvl1pPr>
              <a:defRPr/>
            </a:lvl1pPr>
          </a:lstStyle>
          <a:p>
            <a:pPr>
              <a:defRPr/>
            </a:pPr>
            <a:endParaRPr lang="en-GB" altLang="en-US"/>
          </a:p>
        </p:txBody>
      </p:sp>
      <p:sp>
        <p:nvSpPr>
          <p:cNvPr id="3" name="Slide Number Placeholder 5">
            <a:extLst>
              <a:ext uri="{FF2B5EF4-FFF2-40B4-BE49-F238E27FC236}">
                <a16:creationId xmlns:a16="http://schemas.microsoft.com/office/drawing/2014/main" id="{75FA4736-7D00-94FC-CF6B-0D839CEC7E31}"/>
              </a:ext>
            </a:extLst>
          </p:cNvPr>
          <p:cNvSpPr>
            <a:spLocks noGrp="1"/>
          </p:cNvSpPr>
          <p:nvPr>
            <p:ph type="sldNum" sz="quarter" idx="11"/>
          </p:nvPr>
        </p:nvSpPr>
        <p:spPr/>
        <p:txBody>
          <a:bodyPr/>
          <a:lstStyle>
            <a:lvl1pPr>
              <a:defRPr/>
            </a:lvl1pPr>
          </a:lstStyle>
          <a:p>
            <a:pPr>
              <a:defRPr/>
            </a:pPr>
            <a:fld id="{7830696A-F479-4535-9AB3-B06DD43C6E95}" type="slidenum">
              <a:rPr lang="en-GB" altLang="en-US"/>
              <a:pPr>
                <a:defRPr/>
              </a:pPr>
              <a:t>‹#›</a:t>
            </a:fld>
            <a:endParaRPr lang="en-GB" altLang="en-US"/>
          </a:p>
        </p:txBody>
      </p:sp>
    </p:spTree>
    <p:extLst>
      <p:ext uri="{BB962C8B-B14F-4D97-AF65-F5344CB8AC3E}">
        <p14:creationId xmlns:p14="http://schemas.microsoft.com/office/powerpoint/2010/main" val="3325351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99D8B7D-1BE4-13E0-7849-D65FBB71B20F}"/>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E56ABABF-6301-66EE-2066-6BB63ABC6362}"/>
              </a:ext>
            </a:extLst>
          </p:cNvPr>
          <p:cNvSpPr>
            <a:spLocks noGrp="1"/>
          </p:cNvSpPr>
          <p:nvPr>
            <p:ph type="sldNum" sz="quarter" idx="11"/>
          </p:nvPr>
        </p:nvSpPr>
        <p:spPr/>
        <p:txBody>
          <a:bodyPr/>
          <a:lstStyle>
            <a:lvl1pPr>
              <a:defRPr/>
            </a:lvl1pPr>
          </a:lstStyle>
          <a:p>
            <a:pPr>
              <a:defRPr/>
            </a:pPr>
            <a:fld id="{CCE96285-DF75-4EDA-8823-EBCFB53EF937}" type="slidenum">
              <a:rPr lang="en-GB" altLang="en-US"/>
              <a:pPr>
                <a:defRPr/>
              </a:pPr>
              <a:t>‹#›</a:t>
            </a:fld>
            <a:endParaRPr lang="en-GB" altLang="en-US"/>
          </a:p>
        </p:txBody>
      </p:sp>
    </p:spTree>
    <p:extLst>
      <p:ext uri="{BB962C8B-B14F-4D97-AF65-F5344CB8AC3E}">
        <p14:creationId xmlns:p14="http://schemas.microsoft.com/office/powerpoint/2010/main" val="2399386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1069BFF-B756-2007-1E94-40D2E601CC11}"/>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24F1B315-991D-AC06-8D3A-BE32BFF39E39}"/>
              </a:ext>
            </a:extLst>
          </p:cNvPr>
          <p:cNvSpPr>
            <a:spLocks noGrp="1"/>
          </p:cNvSpPr>
          <p:nvPr>
            <p:ph type="sldNum" sz="quarter" idx="11"/>
          </p:nvPr>
        </p:nvSpPr>
        <p:spPr/>
        <p:txBody>
          <a:bodyPr/>
          <a:lstStyle>
            <a:lvl1pPr>
              <a:defRPr/>
            </a:lvl1pPr>
          </a:lstStyle>
          <a:p>
            <a:pPr>
              <a:defRPr/>
            </a:pPr>
            <a:fld id="{38F693E9-C675-43EF-9103-5007B398E30D}" type="slidenum">
              <a:rPr lang="en-GB" altLang="en-US"/>
              <a:pPr>
                <a:defRPr/>
              </a:pPr>
              <a:t>‹#›</a:t>
            </a:fld>
            <a:endParaRPr lang="en-GB" altLang="en-US"/>
          </a:p>
        </p:txBody>
      </p:sp>
    </p:spTree>
    <p:extLst>
      <p:ext uri="{BB962C8B-B14F-4D97-AF65-F5344CB8AC3E}">
        <p14:creationId xmlns:p14="http://schemas.microsoft.com/office/powerpoint/2010/main" val="3264894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59FB9B-28BD-B94F-4AB5-8F8D49B16A00}"/>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72EC7FD0-0D9B-A6AF-0EB3-C1AF16E51ABA}"/>
              </a:ext>
            </a:extLst>
          </p:cNvPr>
          <p:cNvSpPr>
            <a:spLocks noGrp="1"/>
          </p:cNvSpPr>
          <p:nvPr>
            <p:ph type="sldNum" sz="quarter" idx="11"/>
          </p:nvPr>
        </p:nvSpPr>
        <p:spPr/>
        <p:txBody>
          <a:bodyPr/>
          <a:lstStyle>
            <a:lvl1pPr>
              <a:defRPr/>
            </a:lvl1pPr>
          </a:lstStyle>
          <a:p>
            <a:pPr>
              <a:defRPr/>
            </a:pPr>
            <a:fld id="{E9EC7B43-875A-4F6E-A9BE-E5B6B6599ECB}" type="slidenum">
              <a:rPr lang="en-GB" altLang="en-US"/>
              <a:pPr>
                <a:defRPr/>
              </a:pPr>
              <a:t>‹#›</a:t>
            </a:fld>
            <a:endParaRPr lang="en-GB" altLang="en-US"/>
          </a:p>
        </p:txBody>
      </p:sp>
    </p:spTree>
    <p:extLst>
      <p:ext uri="{BB962C8B-B14F-4D97-AF65-F5344CB8AC3E}">
        <p14:creationId xmlns:p14="http://schemas.microsoft.com/office/powerpoint/2010/main" val="2649666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A13BA8-3C2B-F962-74F4-E9C42D4DE23A}"/>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E964768E-7110-45ED-2C71-C9FB1EE245BD}"/>
              </a:ext>
            </a:extLst>
          </p:cNvPr>
          <p:cNvSpPr>
            <a:spLocks noGrp="1"/>
          </p:cNvSpPr>
          <p:nvPr>
            <p:ph type="sldNum" sz="quarter" idx="11"/>
          </p:nvPr>
        </p:nvSpPr>
        <p:spPr/>
        <p:txBody>
          <a:bodyPr/>
          <a:lstStyle>
            <a:lvl1pPr>
              <a:defRPr/>
            </a:lvl1pPr>
          </a:lstStyle>
          <a:p>
            <a:pPr>
              <a:defRPr/>
            </a:pPr>
            <a:fld id="{F514DA70-1FF3-4C19-81E7-6059E49F849D}" type="slidenum">
              <a:rPr lang="en-GB" altLang="en-US"/>
              <a:pPr>
                <a:defRPr/>
              </a:pPr>
              <a:t>‹#›</a:t>
            </a:fld>
            <a:endParaRPr lang="en-GB" altLang="en-US"/>
          </a:p>
        </p:txBody>
      </p:sp>
    </p:spTree>
    <p:extLst>
      <p:ext uri="{BB962C8B-B14F-4D97-AF65-F5344CB8AC3E}">
        <p14:creationId xmlns:p14="http://schemas.microsoft.com/office/powerpoint/2010/main" val="2770723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60B0BAF-485B-BCF3-E516-1941035902E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42E63BF8-7529-1963-3C85-A8BC8687E4C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64C15A1-EDFA-03A1-5443-FBC68ABD27D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CF230E9-2907-2D8C-1986-CB13CA64F7C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0675A1A-B28B-4BC4-BDFC-BC802022323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7" r:id="rId1"/>
    <p:sldLayoutId id="2147483788"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www.open.edu/openlearn/health-sports-psychology/psychology/everyone-can-learn-coach-coaching-the-oscar-mode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5330D51-6087-3F98-85C7-DC795C266B4C}"/>
              </a:ext>
            </a:extLst>
          </p:cNvPr>
          <p:cNvSpPr>
            <a:spLocks noGrp="1"/>
          </p:cNvSpPr>
          <p:nvPr>
            <p:ph type="title" idx="4294967295"/>
          </p:nvPr>
        </p:nvSpPr>
        <p:spPr/>
        <p:txBody>
          <a:bodyPr/>
          <a:lstStyle/>
          <a:p>
            <a:pPr eaLnBrk="1" hangingPunct="1"/>
            <a:endParaRPr lang="en-GB" altLang="en-US"/>
          </a:p>
        </p:txBody>
      </p:sp>
      <p:sp>
        <p:nvSpPr>
          <p:cNvPr id="6147" name="Rectangle 3">
            <a:extLst>
              <a:ext uri="{FF2B5EF4-FFF2-40B4-BE49-F238E27FC236}">
                <a16:creationId xmlns:a16="http://schemas.microsoft.com/office/drawing/2014/main" id="{70BE55E3-4B63-08FC-F518-E61514AD0E6C}"/>
              </a:ext>
            </a:extLst>
          </p:cNvPr>
          <p:cNvSpPr>
            <a:spLocks noGrp="1"/>
          </p:cNvSpPr>
          <p:nvPr>
            <p:ph type="body" idx="4294967295"/>
          </p:nvPr>
        </p:nvSpPr>
        <p:spPr>
          <a:xfrm>
            <a:off x="2843213" y="1600200"/>
            <a:ext cx="5843587" cy="3916363"/>
          </a:xfrm>
          <a:solidFill>
            <a:schemeClr val="bg1"/>
          </a:solidFill>
          <a:ln>
            <a:solidFill>
              <a:schemeClr val="bg1"/>
            </a:solidFill>
          </a:ln>
        </p:spPr>
        <p:txBody>
          <a:bodyPr/>
          <a:lstStyle/>
          <a:p>
            <a:pPr algn="ctr" eaLnBrk="1" hangingPunct="1">
              <a:defRPr/>
            </a:pPr>
            <a:r>
              <a:rPr lang="en-GB" altLang="en-US" dirty="0"/>
              <a:t>BMSW6105</a:t>
            </a:r>
          </a:p>
          <a:p>
            <a:pPr algn="ctr" eaLnBrk="1" hangingPunct="1">
              <a:defRPr/>
            </a:pPr>
            <a:endParaRPr lang="en-GB" altLang="en-US" dirty="0"/>
          </a:p>
          <a:p>
            <a:pPr marL="0" indent="0" algn="ctr" eaLnBrk="1" hangingPunct="1">
              <a:buFont typeface="Arial" panose="020B0604020202020204" pitchFamily="34" charset="0"/>
              <a:buNone/>
              <a:defRPr/>
            </a:pPr>
            <a:r>
              <a:rPr lang="en-GB" altLang="en-US" dirty="0"/>
              <a:t>Coaching &amp; Mentoring Skills for the Workplace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8F969ADD-CC9B-97A7-CE5B-5516F5924D66}"/>
              </a:ext>
            </a:extLst>
          </p:cNvPr>
          <p:cNvSpPr>
            <a:spLocks noGrp="1"/>
          </p:cNvSpPr>
          <p:nvPr>
            <p:ph type="title" idx="4294967295"/>
          </p:nvPr>
        </p:nvSpPr>
        <p:spPr/>
        <p:txBody>
          <a:bodyPr/>
          <a:lstStyle/>
          <a:p>
            <a:pPr eaLnBrk="1" hangingPunct="1"/>
            <a:r>
              <a:rPr lang="en-GB" altLang="en-US"/>
              <a:t>Lesson Aims</a:t>
            </a:r>
          </a:p>
        </p:txBody>
      </p:sp>
      <p:sp>
        <p:nvSpPr>
          <p:cNvPr id="3" name="Content Placeholder 2">
            <a:extLst>
              <a:ext uri="{FF2B5EF4-FFF2-40B4-BE49-F238E27FC236}">
                <a16:creationId xmlns:a16="http://schemas.microsoft.com/office/drawing/2014/main" id="{CA03787A-1BA2-DE46-7060-CB3AF0433466}"/>
              </a:ext>
            </a:extLst>
          </p:cNvPr>
          <p:cNvSpPr>
            <a:spLocks noGrp="1"/>
          </p:cNvSpPr>
          <p:nvPr>
            <p:ph idx="4294967295"/>
          </p:nvPr>
        </p:nvSpPr>
        <p:spPr>
          <a:xfrm>
            <a:off x="285750" y="2420938"/>
            <a:ext cx="8229600" cy="3311525"/>
          </a:xfrm>
        </p:spPr>
        <p:txBody>
          <a:bodyPr/>
          <a:lstStyle/>
          <a:p>
            <a:pPr marL="0" indent="0" eaLnBrk="1" hangingPunct="1">
              <a:buFont typeface="Arial" panose="020B0604020202020204" pitchFamily="34" charset="0"/>
              <a:buNone/>
              <a:defRPr/>
            </a:pPr>
            <a:r>
              <a:rPr lang="en-GB" dirty="0"/>
              <a:t>By the end of this session you should be aware of:</a:t>
            </a:r>
          </a:p>
          <a:p>
            <a:pPr eaLnBrk="1" hangingPunct="1">
              <a:buFontTx/>
              <a:buChar char="-"/>
              <a:defRPr/>
            </a:pPr>
            <a:r>
              <a:rPr lang="en-GB" dirty="0"/>
              <a:t>Key summarising skills</a:t>
            </a:r>
          </a:p>
          <a:p>
            <a:pPr eaLnBrk="1" hangingPunct="1">
              <a:buFontTx/>
              <a:buChar char="-"/>
              <a:defRPr/>
            </a:pPr>
            <a:r>
              <a:rPr lang="en-GB" dirty="0"/>
              <a:t>OSCAR model of coaching</a:t>
            </a:r>
          </a:p>
          <a:p>
            <a:pPr eaLnBrk="1" hangingPunct="1">
              <a:buFontTx/>
              <a:buChar char="-"/>
              <a:defRPr/>
            </a:pPr>
            <a:r>
              <a:rPr lang="en-GB" dirty="0"/>
              <a:t>Key questions used in OSCAR model</a:t>
            </a:r>
          </a:p>
          <a:p>
            <a:pPr marL="0" indent="0" eaLnBrk="1" hangingPunct="1">
              <a:buFont typeface="Arial" panose="020B0604020202020204" pitchFamily="34" charset="0"/>
              <a:buNone/>
              <a:defRPr/>
            </a:pPr>
            <a:endParaRPr lang="en-GB" dirty="0"/>
          </a:p>
        </p:txBody>
      </p:sp>
      <p:sp>
        <p:nvSpPr>
          <p:cNvPr id="5" name="Date Placeholder 4">
            <a:extLst>
              <a:ext uri="{FF2B5EF4-FFF2-40B4-BE49-F238E27FC236}">
                <a16:creationId xmlns:a16="http://schemas.microsoft.com/office/drawing/2014/main" id="{63CF4C57-965E-8DD4-642B-BD173A90B534}"/>
              </a:ext>
            </a:extLst>
          </p:cNvPr>
          <p:cNvSpPr txBox="1">
            <a:spLocks noGrp="1"/>
          </p:cNvSpPr>
          <p:nvPr/>
        </p:nvSpPr>
        <p:spPr>
          <a:xfrm>
            <a:off x="250825" y="6524625"/>
            <a:ext cx="971550" cy="219075"/>
          </a:xfrm>
          <a:prstGeom prst="rect">
            <a:avLst/>
          </a:prstGeom>
          <a:noFill/>
        </p:spPr>
        <p:txBody>
          <a:bodyPr anchor="ctr"/>
          <a:lstStyle/>
          <a:p>
            <a:pPr algn="ctr" eaLnBrk="1" fontAlgn="auto" hangingPunct="1">
              <a:spcBef>
                <a:spcPts val="0"/>
              </a:spcBef>
              <a:spcAft>
                <a:spcPts val="0"/>
              </a:spcAft>
              <a:defRPr/>
            </a:pPr>
            <a:fld id="{8545989A-FAB5-44A0-803E-C4DFE8E1BAA2}" type="datetime1">
              <a:rPr lang="en-GB" altLang="en-US" sz="1050">
                <a:solidFill>
                  <a:schemeClr val="tx1">
                    <a:tint val="75000"/>
                  </a:schemeClr>
                </a:solidFill>
                <a:latin typeface="+mn-lt"/>
                <a:cs typeface="+mn-cs"/>
              </a:rPr>
              <a:pPr algn="ctr" eaLnBrk="1" fontAlgn="auto" hangingPunct="1">
                <a:spcBef>
                  <a:spcPts val="0"/>
                </a:spcBef>
                <a:spcAft>
                  <a:spcPts val="0"/>
                </a:spcAft>
                <a:defRPr/>
              </a:pPr>
              <a:t>03/02/2023</a:t>
            </a:fld>
            <a:endParaRPr lang="en-GB" altLang="en-US" sz="1050">
              <a:solidFill>
                <a:schemeClr val="tx1">
                  <a:tint val="75000"/>
                </a:schemeClr>
              </a:solidFill>
              <a:latin typeface="+mn-lt"/>
              <a:cs typeface="+mn-cs"/>
            </a:endParaRPr>
          </a:p>
        </p:txBody>
      </p:sp>
      <p:sp>
        <p:nvSpPr>
          <p:cNvPr id="7173" name="Slide Number Placeholder 5">
            <a:extLst>
              <a:ext uri="{FF2B5EF4-FFF2-40B4-BE49-F238E27FC236}">
                <a16:creationId xmlns:a16="http://schemas.microsoft.com/office/drawing/2014/main" id="{F2A08E3A-4588-6B3A-873B-7D31425A1E8F}"/>
              </a:ext>
            </a:extLst>
          </p:cNvPr>
          <p:cNvSpPr txBox="1">
            <a:spLocks noGrp="1" noChangeArrowheads="1"/>
          </p:cNvSpPr>
          <p:nvPr/>
        </p:nvSpPr>
        <p:spPr bwMode="auto">
          <a:xfrm>
            <a:off x="7956550" y="6381750"/>
            <a:ext cx="73025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9FC0B662-BC31-4433-9C1A-8835EFF668F4}" type="slidenum">
              <a:rPr lang="en-GB" altLang="en-US" sz="1200">
                <a:solidFill>
                  <a:srgbClr val="898989"/>
                </a:solidFill>
              </a:rPr>
              <a:pPr algn="r" eaLnBrk="1" hangingPunct="1">
                <a:spcBef>
                  <a:spcPct val="0"/>
                </a:spcBef>
                <a:buFontTx/>
                <a:buNone/>
              </a:pPr>
              <a:t>2</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8E01F58-2309-AF0D-CFCC-3D7D0262BED0}"/>
              </a:ext>
            </a:extLst>
          </p:cNvPr>
          <p:cNvSpPr>
            <a:spLocks noGrp="1"/>
          </p:cNvSpPr>
          <p:nvPr>
            <p:ph type="title" idx="4294967295"/>
          </p:nvPr>
        </p:nvSpPr>
        <p:spPr/>
        <p:txBody>
          <a:bodyPr/>
          <a:lstStyle/>
          <a:p>
            <a:pPr eaLnBrk="1" hangingPunct="1"/>
            <a:r>
              <a:rPr lang="en-GB" altLang="en-US" sz="4000"/>
              <a:t>Summarising</a:t>
            </a:r>
          </a:p>
        </p:txBody>
      </p:sp>
      <p:sp>
        <p:nvSpPr>
          <p:cNvPr id="4" name="Rectangle 3">
            <a:extLst>
              <a:ext uri="{FF2B5EF4-FFF2-40B4-BE49-F238E27FC236}">
                <a16:creationId xmlns:a16="http://schemas.microsoft.com/office/drawing/2014/main" id="{1B1E206B-E23A-4A01-29F9-4C60FE742530}"/>
              </a:ext>
            </a:extLst>
          </p:cNvPr>
          <p:cNvSpPr txBox="1">
            <a:spLocks/>
          </p:cNvSpPr>
          <p:nvPr/>
        </p:nvSpPr>
        <p:spPr bwMode="auto">
          <a:xfrm>
            <a:off x="439738" y="4768850"/>
            <a:ext cx="8229600" cy="749300"/>
          </a:xfrm>
          <a:prstGeom prst="rect">
            <a:avLst/>
          </a:prstGeom>
          <a:noFill/>
          <a:ln w="38100">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 typeface="Arial" panose="020B0604020202020204" pitchFamily="34" charset="0"/>
              <a:buNone/>
            </a:pPr>
            <a:r>
              <a:rPr lang="en-GB" altLang="en-US" sz="2000" i="1">
                <a:latin typeface="Arial" panose="020B0604020202020204" pitchFamily="34" charset="0"/>
              </a:rPr>
              <a:t>Paraphrasing</a:t>
            </a:r>
            <a:r>
              <a:rPr lang="en-GB" altLang="en-US" sz="2000">
                <a:latin typeface="Arial" panose="020B0604020202020204" pitchFamily="34" charset="0"/>
              </a:rPr>
              <a:t> is the ability to convey back to the individual the precise meaning of what has just been said. </a:t>
            </a:r>
            <a:r>
              <a:rPr lang="en-US" altLang="en-US" sz="2000">
                <a:solidFill>
                  <a:srgbClr val="333333"/>
                </a:solidFill>
                <a:latin typeface="Arial" panose="020B0604020202020204" pitchFamily="34" charset="0"/>
                <a:ea typeface="Open Sans" panose="020B0606030504020204" pitchFamily="34" charset="0"/>
              </a:rPr>
              <a:t>Dexter, Dexter, and Irving, (2011). </a:t>
            </a:r>
            <a:endParaRPr lang="en-GB" altLang="en-US" sz="2000">
              <a:latin typeface="Arial" panose="020B0604020202020204" pitchFamily="34" charset="0"/>
            </a:endParaRPr>
          </a:p>
        </p:txBody>
      </p:sp>
      <p:sp>
        <p:nvSpPr>
          <p:cNvPr id="5" name="Block Arc 4">
            <a:extLst>
              <a:ext uri="{FF2B5EF4-FFF2-40B4-BE49-F238E27FC236}">
                <a16:creationId xmlns:a16="http://schemas.microsoft.com/office/drawing/2014/main" id="{CF60AC41-BBD0-6068-720C-47C675920D67}"/>
              </a:ext>
            </a:extLst>
          </p:cNvPr>
          <p:cNvSpPr/>
          <p:nvPr/>
        </p:nvSpPr>
        <p:spPr>
          <a:xfrm>
            <a:off x="-3213100" y="609600"/>
            <a:ext cx="4559300" cy="4559300"/>
          </a:xfrm>
          <a:prstGeom prst="blockArc">
            <a:avLst>
              <a:gd name="adj1" fmla="val 18900000"/>
              <a:gd name="adj2" fmla="val 2700000"/>
              <a:gd name="adj3" fmla="val 474"/>
            </a:avLst>
          </a:prstGeom>
        </p:spPr>
        <p:style>
          <a:lnRef idx="2">
            <a:schemeClr val="accent5">
              <a:hueOff val="0"/>
              <a:satOff val="0"/>
              <a:lumOff val="0"/>
              <a:alphaOff val="0"/>
            </a:schemeClr>
          </a:lnRef>
          <a:fillRef idx="0">
            <a:schemeClr val="accent4">
              <a:tint val="90000"/>
              <a:hueOff val="0"/>
              <a:satOff val="0"/>
              <a:lumOff val="0"/>
              <a:alphaOff val="0"/>
            </a:schemeClr>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6" name="Freeform: Shape 5">
            <a:extLst>
              <a:ext uri="{FF2B5EF4-FFF2-40B4-BE49-F238E27FC236}">
                <a16:creationId xmlns:a16="http://schemas.microsoft.com/office/drawing/2014/main" id="{E9C056E9-254F-64DC-A181-EC2D4655A3BB}"/>
              </a:ext>
            </a:extLst>
          </p:cNvPr>
          <p:cNvSpPr/>
          <p:nvPr/>
        </p:nvSpPr>
        <p:spPr>
          <a:xfrm>
            <a:off x="1084263" y="1535113"/>
            <a:ext cx="7475537" cy="676275"/>
          </a:xfrm>
          <a:custGeom>
            <a:avLst/>
            <a:gdLst>
              <a:gd name="connsiteX0" fmla="*/ 0 w 7476432"/>
              <a:gd name="connsiteY0" fmla="*/ 0 h 676875"/>
              <a:gd name="connsiteX1" fmla="*/ 7476432 w 7476432"/>
              <a:gd name="connsiteY1" fmla="*/ 0 h 676875"/>
              <a:gd name="connsiteX2" fmla="*/ 7476432 w 7476432"/>
              <a:gd name="connsiteY2" fmla="*/ 676875 h 676875"/>
              <a:gd name="connsiteX3" fmla="*/ 0 w 7476432"/>
              <a:gd name="connsiteY3" fmla="*/ 676875 h 676875"/>
              <a:gd name="connsiteX4" fmla="*/ 0 w 7476432"/>
              <a:gd name="connsiteY4" fmla="*/ 0 h 676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76432" h="676875">
                <a:moveTo>
                  <a:pt x="0" y="0"/>
                </a:moveTo>
                <a:lnTo>
                  <a:pt x="7476432" y="0"/>
                </a:lnTo>
                <a:lnTo>
                  <a:pt x="7476432" y="676875"/>
                </a:lnTo>
                <a:lnTo>
                  <a:pt x="0" y="676875"/>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lIns="537270" tIns="66040" rIns="66040" bIns="66040" spcCol="1270" anchor="ctr"/>
          <a:lstStyle/>
          <a:p>
            <a:pPr defTabSz="1155700">
              <a:lnSpc>
                <a:spcPct val="90000"/>
              </a:lnSpc>
              <a:spcAft>
                <a:spcPct val="35000"/>
              </a:spcAft>
              <a:defRPr/>
            </a:pPr>
            <a:r>
              <a:rPr lang="en-GB" sz="2600" dirty="0">
                <a:latin typeface="Arial" panose="020B0604020202020204" pitchFamily="34" charset="0"/>
                <a:cs typeface="Arial" panose="020B0604020202020204" pitchFamily="34" charset="0"/>
              </a:rPr>
              <a:t>The </a:t>
            </a:r>
            <a:r>
              <a:rPr lang="en-GB" sz="2600" dirty="0" err="1">
                <a:latin typeface="Arial" panose="020B0604020202020204" pitchFamily="34" charset="0"/>
                <a:cs typeface="Arial" panose="020B0604020202020204" pitchFamily="34" charset="0"/>
              </a:rPr>
              <a:t>coachee</a:t>
            </a:r>
            <a:r>
              <a:rPr lang="en-GB" sz="2600" dirty="0">
                <a:latin typeface="Arial" panose="020B0604020202020204" pitchFamily="34" charset="0"/>
                <a:cs typeface="Arial" panose="020B0604020202020204" pitchFamily="34" charset="0"/>
              </a:rPr>
              <a:t> knows they are being listened to </a:t>
            </a:r>
            <a:endParaRPr lang="en-GB" sz="2600" dirty="0"/>
          </a:p>
        </p:txBody>
      </p:sp>
      <p:sp>
        <p:nvSpPr>
          <p:cNvPr id="7" name="Oval 6">
            <a:extLst>
              <a:ext uri="{FF2B5EF4-FFF2-40B4-BE49-F238E27FC236}">
                <a16:creationId xmlns:a16="http://schemas.microsoft.com/office/drawing/2014/main" id="{675B3349-69E8-A014-2EBC-A97C6FC19DAD}"/>
              </a:ext>
            </a:extLst>
          </p:cNvPr>
          <p:cNvSpPr/>
          <p:nvPr/>
        </p:nvSpPr>
        <p:spPr>
          <a:xfrm>
            <a:off x="660400" y="1450975"/>
            <a:ext cx="846138" cy="846138"/>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8" name="Freeform: Shape 7">
            <a:extLst>
              <a:ext uri="{FF2B5EF4-FFF2-40B4-BE49-F238E27FC236}">
                <a16:creationId xmlns:a16="http://schemas.microsoft.com/office/drawing/2014/main" id="{13648411-E9E1-5C16-B2F3-F6F5678058C8}"/>
              </a:ext>
            </a:extLst>
          </p:cNvPr>
          <p:cNvSpPr/>
          <p:nvPr/>
        </p:nvSpPr>
        <p:spPr>
          <a:xfrm>
            <a:off x="1330325" y="2551113"/>
            <a:ext cx="7229475" cy="676275"/>
          </a:xfrm>
          <a:custGeom>
            <a:avLst/>
            <a:gdLst>
              <a:gd name="connsiteX0" fmla="*/ 0 w 7230388"/>
              <a:gd name="connsiteY0" fmla="*/ 0 h 676875"/>
              <a:gd name="connsiteX1" fmla="*/ 7230388 w 7230388"/>
              <a:gd name="connsiteY1" fmla="*/ 0 h 676875"/>
              <a:gd name="connsiteX2" fmla="*/ 7230388 w 7230388"/>
              <a:gd name="connsiteY2" fmla="*/ 676875 h 676875"/>
              <a:gd name="connsiteX3" fmla="*/ 0 w 7230388"/>
              <a:gd name="connsiteY3" fmla="*/ 676875 h 676875"/>
              <a:gd name="connsiteX4" fmla="*/ 0 w 7230388"/>
              <a:gd name="connsiteY4" fmla="*/ 0 h 676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30388" h="676875">
                <a:moveTo>
                  <a:pt x="0" y="0"/>
                </a:moveTo>
                <a:lnTo>
                  <a:pt x="7230388" y="0"/>
                </a:lnTo>
                <a:lnTo>
                  <a:pt x="7230388" y="676875"/>
                </a:lnTo>
                <a:lnTo>
                  <a:pt x="0" y="676875"/>
                </a:lnTo>
                <a:lnTo>
                  <a:pt x="0" y="0"/>
                </a:lnTo>
                <a:close/>
              </a:path>
            </a:pathLst>
          </a:custGeom>
        </p:spPr>
        <p:style>
          <a:lnRef idx="2">
            <a:schemeClr val="lt1">
              <a:hueOff val="0"/>
              <a:satOff val="0"/>
              <a:lumOff val="0"/>
              <a:alphaOff val="0"/>
            </a:schemeClr>
          </a:lnRef>
          <a:fillRef idx="1">
            <a:schemeClr val="accent4">
              <a:hueOff val="-2232385"/>
              <a:satOff val="13449"/>
              <a:lumOff val="1078"/>
              <a:alphaOff val="0"/>
            </a:schemeClr>
          </a:fillRef>
          <a:effectRef idx="0">
            <a:schemeClr val="accent4">
              <a:hueOff val="-2232385"/>
              <a:satOff val="13449"/>
              <a:lumOff val="1078"/>
              <a:alphaOff val="0"/>
            </a:schemeClr>
          </a:effectRef>
          <a:fontRef idx="minor">
            <a:schemeClr val="lt1"/>
          </a:fontRef>
        </p:style>
        <p:txBody>
          <a:bodyPr lIns="537270" tIns="66040" rIns="66040" bIns="66040" spcCol="1270" anchor="ctr"/>
          <a:lstStyle/>
          <a:p>
            <a:pPr defTabSz="1155700">
              <a:lnSpc>
                <a:spcPct val="90000"/>
              </a:lnSpc>
              <a:spcAft>
                <a:spcPct val="35000"/>
              </a:spcAft>
              <a:defRPr/>
            </a:pPr>
            <a:r>
              <a:rPr lang="en-GB" sz="2600" dirty="0">
                <a:latin typeface="Arial" panose="020B0604020202020204" pitchFamily="34" charset="0"/>
                <a:cs typeface="Arial" panose="020B0604020202020204" pitchFamily="34" charset="0"/>
              </a:rPr>
              <a:t>The </a:t>
            </a:r>
            <a:r>
              <a:rPr lang="en-GB" sz="2600" dirty="0" err="1">
                <a:latin typeface="Arial" panose="020B0604020202020204" pitchFamily="34" charset="0"/>
                <a:cs typeface="Arial" panose="020B0604020202020204" pitchFamily="34" charset="0"/>
              </a:rPr>
              <a:t>coachee</a:t>
            </a:r>
            <a:r>
              <a:rPr lang="en-GB" sz="2600" dirty="0">
                <a:latin typeface="Arial" panose="020B0604020202020204" pitchFamily="34" charset="0"/>
                <a:cs typeface="Arial" panose="020B0604020202020204" pitchFamily="34" charset="0"/>
              </a:rPr>
              <a:t> has the opportunity to reflect </a:t>
            </a:r>
            <a:endParaRPr lang="en-GB" sz="2600" dirty="0"/>
          </a:p>
        </p:txBody>
      </p:sp>
      <p:sp>
        <p:nvSpPr>
          <p:cNvPr id="9" name="Oval 8">
            <a:extLst>
              <a:ext uri="{FF2B5EF4-FFF2-40B4-BE49-F238E27FC236}">
                <a16:creationId xmlns:a16="http://schemas.microsoft.com/office/drawing/2014/main" id="{DDD9A0F2-CCF7-11E8-1067-314D66D68EB1}"/>
              </a:ext>
            </a:extLst>
          </p:cNvPr>
          <p:cNvSpPr/>
          <p:nvPr/>
        </p:nvSpPr>
        <p:spPr>
          <a:xfrm>
            <a:off x="906463" y="2465388"/>
            <a:ext cx="846137" cy="846137"/>
          </a:xfrm>
          <a:prstGeom prst="ellipse">
            <a:avLst/>
          </a:prstGeom>
        </p:spPr>
        <p:style>
          <a:lnRef idx="2">
            <a:schemeClr val="accent4">
              <a:hueOff val="-2232385"/>
              <a:satOff val="13449"/>
              <a:lumOff val="107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6087E22C-80DE-20E0-186D-918B6AF84FFA}"/>
              </a:ext>
            </a:extLst>
          </p:cNvPr>
          <p:cNvSpPr/>
          <p:nvPr/>
        </p:nvSpPr>
        <p:spPr>
          <a:xfrm>
            <a:off x="1084263" y="3565525"/>
            <a:ext cx="7475537" cy="677863"/>
          </a:xfrm>
          <a:custGeom>
            <a:avLst/>
            <a:gdLst>
              <a:gd name="connsiteX0" fmla="*/ 0 w 7476432"/>
              <a:gd name="connsiteY0" fmla="*/ 0 h 676875"/>
              <a:gd name="connsiteX1" fmla="*/ 7476432 w 7476432"/>
              <a:gd name="connsiteY1" fmla="*/ 0 h 676875"/>
              <a:gd name="connsiteX2" fmla="*/ 7476432 w 7476432"/>
              <a:gd name="connsiteY2" fmla="*/ 676875 h 676875"/>
              <a:gd name="connsiteX3" fmla="*/ 0 w 7476432"/>
              <a:gd name="connsiteY3" fmla="*/ 676875 h 676875"/>
              <a:gd name="connsiteX4" fmla="*/ 0 w 7476432"/>
              <a:gd name="connsiteY4" fmla="*/ 0 h 676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76432" h="676875">
                <a:moveTo>
                  <a:pt x="0" y="0"/>
                </a:moveTo>
                <a:lnTo>
                  <a:pt x="7476432" y="0"/>
                </a:lnTo>
                <a:lnTo>
                  <a:pt x="7476432" y="676875"/>
                </a:lnTo>
                <a:lnTo>
                  <a:pt x="0" y="676875"/>
                </a:lnTo>
                <a:lnTo>
                  <a:pt x="0" y="0"/>
                </a:lnTo>
                <a:close/>
              </a:path>
            </a:pathLst>
          </a:cu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lIns="537270" tIns="66040" rIns="66040" bIns="66040" spcCol="1270" anchor="ctr"/>
          <a:lstStyle/>
          <a:p>
            <a:pPr defTabSz="1155700">
              <a:lnSpc>
                <a:spcPct val="90000"/>
              </a:lnSpc>
              <a:spcAft>
                <a:spcPct val="35000"/>
              </a:spcAft>
              <a:defRPr/>
            </a:pPr>
            <a:r>
              <a:rPr lang="en-GB" sz="2600" dirty="0">
                <a:latin typeface="Arial" panose="020B0604020202020204" pitchFamily="34" charset="0"/>
                <a:cs typeface="Arial" panose="020B0604020202020204" pitchFamily="34" charset="0"/>
              </a:rPr>
              <a:t>The coach stays on track </a:t>
            </a:r>
            <a:endParaRPr lang="en-GB" sz="2600" dirty="0"/>
          </a:p>
        </p:txBody>
      </p:sp>
      <p:sp>
        <p:nvSpPr>
          <p:cNvPr id="11" name="Oval 10">
            <a:extLst>
              <a:ext uri="{FF2B5EF4-FFF2-40B4-BE49-F238E27FC236}">
                <a16:creationId xmlns:a16="http://schemas.microsoft.com/office/drawing/2014/main" id="{FEDDE2B2-35D6-3AD8-9CDF-E13F916D4FB1}"/>
              </a:ext>
            </a:extLst>
          </p:cNvPr>
          <p:cNvSpPr/>
          <p:nvPr/>
        </p:nvSpPr>
        <p:spPr>
          <a:xfrm>
            <a:off x="660400" y="3481388"/>
            <a:ext cx="846138" cy="846137"/>
          </a:xfrm>
          <a:prstGeom prst="ellipse">
            <a:avLst/>
          </a:prstGeom>
        </p:spPr>
        <p:style>
          <a:lnRef idx="2">
            <a:schemeClr val="accent4">
              <a:hueOff val="-4464770"/>
              <a:satOff val="26899"/>
              <a:lumOff val="2156"/>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par>
                                <p:cTn id="19" presetID="10"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0" presetClass="entr" presetSubtype="0" fill="hold"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par>
                                <p:cTn id="27" presetID="10" presetClass="entr" presetSubtype="0" fill="hold" nodeType="with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500"/>
                                        <p:tgtEl>
                                          <p:spTgt spid="10"/>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0" fill="hold" nodeType="click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fade">
                                      <p:cBhvr>
                                        <p:cTn id="3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P spid="1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641D5780-C638-AB49-1092-E93EC2D602F4}"/>
              </a:ext>
            </a:extLst>
          </p:cNvPr>
          <p:cNvSpPr>
            <a:spLocks noGrp="1"/>
          </p:cNvSpPr>
          <p:nvPr>
            <p:ph type="title" idx="4294967295"/>
          </p:nvPr>
        </p:nvSpPr>
        <p:spPr/>
        <p:txBody>
          <a:bodyPr/>
          <a:lstStyle/>
          <a:p>
            <a:pPr eaLnBrk="1" hangingPunct="1"/>
            <a:r>
              <a:rPr lang="en-GB" altLang="en-US"/>
              <a:t>Reflecting </a:t>
            </a:r>
          </a:p>
        </p:txBody>
      </p:sp>
      <p:sp>
        <p:nvSpPr>
          <p:cNvPr id="15363" name="Content Placeholder 2">
            <a:extLst>
              <a:ext uri="{FF2B5EF4-FFF2-40B4-BE49-F238E27FC236}">
                <a16:creationId xmlns:a16="http://schemas.microsoft.com/office/drawing/2014/main" id="{1820A8AC-3D64-E096-7E98-0DD1B21431B9}"/>
              </a:ext>
            </a:extLst>
          </p:cNvPr>
          <p:cNvSpPr>
            <a:spLocks noGrp="1"/>
          </p:cNvSpPr>
          <p:nvPr>
            <p:ph idx="4294967295"/>
          </p:nvPr>
        </p:nvSpPr>
        <p:spPr>
          <a:xfrm>
            <a:off x="250825" y="1417638"/>
            <a:ext cx="8642350" cy="1438275"/>
          </a:xfrm>
          <a:ln w="38100">
            <a:solidFill>
              <a:schemeClr val="accent1"/>
            </a:solidFill>
            <a:miter lim="800000"/>
            <a:headEnd/>
            <a:tailEnd/>
          </a:ln>
        </p:spPr>
        <p:txBody>
          <a:bodyPr/>
          <a:lstStyle/>
          <a:p>
            <a:pPr marL="0" indent="0" eaLnBrk="1" hangingPunct="1">
              <a:buNone/>
            </a:pPr>
            <a:r>
              <a:rPr lang="en-GB" altLang="en-US" sz="2000" i="1" dirty="0">
                <a:latin typeface="Arial"/>
                <a:cs typeface="Arial"/>
              </a:rPr>
              <a:t>Reflecting</a:t>
            </a:r>
            <a:r>
              <a:rPr lang="en-GB" altLang="en-US" sz="2000" dirty="0">
                <a:latin typeface="Arial"/>
                <a:cs typeface="Arial"/>
              </a:rPr>
              <a:t> adds a different dimension. Having understood precisely what the person has said, reflecting goes on to pick up the </a:t>
            </a:r>
            <a:r>
              <a:rPr lang="en-GB" altLang="en-US" sz="2000" i="1" dirty="0">
                <a:latin typeface="Arial"/>
                <a:cs typeface="Arial"/>
              </a:rPr>
              <a:t>emotion</a:t>
            </a:r>
            <a:r>
              <a:rPr lang="en-GB" altLang="en-US" sz="2000" dirty="0">
                <a:latin typeface="Arial"/>
                <a:cs typeface="Arial"/>
              </a:rPr>
              <a:t> that was within the content of the message. Reflecting this accurately back to the person is most important. </a:t>
            </a:r>
            <a:endParaRPr lang="en-GB" altLang="en-US" sz="1400">
              <a:latin typeface="Arial" panose="020B0604020202020204" pitchFamily="34" charset="0"/>
              <a:cs typeface="Arial" panose="020B0604020202020204" pitchFamily="34" charset="0"/>
            </a:endParaRPr>
          </a:p>
        </p:txBody>
      </p:sp>
      <p:sp>
        <p:nvSpPr>
          <p:cNvPr id="5" name="Date Placeholder 4">
            <a:extLst>
              <a:ext uri="{FF2B5EF4-FFF2-40B4-BE49-F238E27FC236}">
                <a16:creationId xmlns:a16="http://schemas.microsoft.com/office/drawing/2014/main" id="{C05EA5CB-0B98-60EB-D4EA-462284596F2B}"/>
              </a:ext>
            </a:extLst>
          </p:cNvPr>
          <p:cNvSpPr txBox="1">
            <a:spLocks noGrp="1"/>
          </p:cNvSpPr>
          <p:nvPr/>
        </p:nvSpPr>
        <p:spPr>
          <a:xfrm>
            <a:off x="250825" y="6524625"/>
            <a:ext cx="971550" cy="219075"/>
          </a:xfrm>
          <a:prstGeom prst="rect">
            <a:avLst/>
          </a:prstGeom>
          <a:noFill/>
        </p:spPr>
        <p:txBody>
          <a:bodyPr anchor="ctr"/>
          <a:lstStyle/>
          <a:p>
            <a:pPr algn="ctr" eaLnBrk="1" fontAlgn="auto" hangingPunct="1">
              <a:spcBef>
                <a:spcPts val="0"/>
              </a:spcBef>
              <a:spcAft>
                <a:spcPts val="0"/>
              </a:spcAft>
              <a:defRPr/>
            </a:pPr>
            <a:fld id="{D82B8BFC-F469-49D5-A8DD-34268BD84C45}" type="datetime1">
              <a:rPr lang="en-GB" altLang="en-US" sz="1050">
                <a:solidFill>
                  <a:schemeClr val="tx1">
                    <a:tint val="75000"/>
                  </a:schemeClr>
                </a:solidFill>
                <a:latin typeface="+mn-lt"/>
                <a:cs typeface="+mn-cs"/>
              </a:rPr>
              <a:pPr algn="ctr" eaLnBrk="1" fontAlgn="auto" hangingPunct="1">
                <a:spcBef>
                  <a:spcPts val="0"/>
                </a:spcBef>
                <a:spcAft>
                  <a:spcPts val="0"/>
                </a:spcAft>
                <a:defRPr/>
              </a:pPr>
              <a:t>03/02/2023</a:t>
            </a:fld>
            <a:endParaRPr lang="en-GB" altLang="en-US" sz="1050">
              <a:solidFill>
                <a:schemeClr val="tx1">
                  <a:tint val="75000"/>
                </a:schemeClr>
              </a:solidFill>
              <a:latin typeface="+mn-lt"/>
              <a:cs typeface="+mn-cs"/>
            </a:endParaRPr>
          </a:p>
        </p:txBody>
      </p:sp>
      <p:sp>
        <p:nvSpPr>
          <p:cNvPr id="10245" name="Slide Number Placeholder 5">
            <a:extLst>
              <a:ext uri="{FF2B5EF4-FFF2-40B4-BE49-F238E27FC236}">
                <a16:creationId xmlns:a16="http://schemas.microsoft.com/office/drawing/2014/main" id="{31397AFB-28FB-A9DF-15D1-F5ED09881B3F}"/>
              </a:ext>
            </a:extLst>
          </p:cNvPr>
          <p:cNvSpPr txBox="1">
            <a:spLocks noGrp="1" noChangeArrowheads="1"/>
          </p:cNvSpPr>
          <p:nvPr/>
        </p:nvSpPr>
        <p:spPr bwMode="auto">
          <a:xfrm>
            <a:off x="7956550" y="6381750"/>
            <a:ext cx="73025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F317ABFA-6F77-48C4-96E1-FEEDCB667395}" type="slidenum">
              <a:rPr lang="en-GB" altLang="en-US" sz="1200">
                <a:solidFill>
                  <a:srgbClr val="898989"/>
                </a:solidFill>
              </a:rPr>
              <a:pPr algn="r" eaLnBrk="1" hangingPunct="1">
                <a:spcBef>
                  <a:spcPct val="0"/>
                </a:spcBef>
                <a:buFontTx/>
                <a:buNone/>
              </a:pPr>
              <a:t>4</a:t>
            </a:fld>
            <a:endParaRPr lang="en-GB" altLang="en-US" sz="1200">
              <a:solidFill>
                <a:srgbClr val="898989"/>
              </a:solidFill>
            </a:endParaRPr>
          </a:p>
        </p:txBody>
      </p:sp>
      <p:sp>
        <p:nvSpPr>
          <p:cNvPr id="7" name="Rectangle: Rounded Corners 6">
            <a:extLst>
              <a:ext uri="{FF2B5EF4-FFF2-40B4-BE49-F238E27FC236}">
                <a16:creationId xmlns:a16="http://schemas.microsoft.com/office/drawing/2014/main" id="{BCBABCAF-7BAD-EF70-FE47-899F526AEF8E}"/>
              </a:ext>
            </a:extLst>
          </p:cNvPr>
          <p:cNvSpPr/>
          <p:nvPr/>
        </p:nvSpPr>
        <p:spPr>
          <a:xfrm>
            <a:off x="4067175" y="3019425"/>
            <a:ext cx="4933950" cy="8445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dirty="0">
                <a:latin typeface="Arial" panose="020B0604020202020204" pitchFamily="34" charset="0"/>
                <a:cs typeface="Arial" panose="020B0604020202020204" pitchFamily="34" charset="0"/>
              </a:rPr>
              <a:t>Don’t interpret or assume how someone is feeling </a:t>
            </a:r>
          </a:p>
        </p:txBody>
      </p:sp>
      <p:sp>
        <p:nvSpPr>
          <p:cNvPr id="11" name="Rectangle: Rounded Corners 10">
            <a:extLst>
              <a:ext uri="{FF2B5EF4-FFF2-40B4-BE49-F238E27FC236}">
                <a16:creationId xmlns:a16="http://schemas.microsoft.com/office/drawing/2014/main" id="{236EE3EC-D3E8-DDC3-B5DE-907A52050FEB}"/>
              </a:ext>
            </a:extLst>
          </p:cNvPr>
          <p:cNvSpPr/>
          <p:nvPr/>
        </p:nvSpPr>
        <p:spPr>
          <a:xfrm>
            <a:off x="4067175" y="3987800"/>
            <a:ext cx="4933950" cy="7207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dirty="0">
                <a:latin typeface="Arial" panose="020B0604020202020204" pitchFamily="34" charset="0"/>
                <a:cs typeface="Arial" panose="020B0604020202020204" pitchFamily="34" charset="0"/>
              </a:rPr>
              <a:t>Show emotional intelligence</a:t>
            </a:r>
          </a:p>
        </p:txBody>
      </p:sp>
      <p:sp>
        <p:nvSpPr>
          <p:cNvPr id="12" name="Rectangle: Rounded Corners 11">
            <a:extLst>
              <a:ext uri="{FF2B5EF4-FFF2-40B4-BE49-F238E27FC236}">
                <a16:creationId xmlns:a16="http://schemas.microsoft.com/office/drawing/2014/main" id="{4A7CCA12-0ABC-F135-FE90-2C65544A5A5D}"/>
              </a:ext>
            </a:extLst>
          </p:cNvPr>
          <p:cNvSpPr/>
          <p:nvPr/>
        </p:nvSpPr>
        <p:spPr>
          <a:xfrm>
            <a:off x="4067175" y="4872038"/>
            <a:ext cx="4933950" cy="7207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dirty="0">
                <a:latin typeface="Arial" panose="020B0604020202020204" pitchFamily="34" charset="0"/>
                <a:cs typeface="Arial" panose="020B0604020202020204" pitchFamily="34" charset="0"/>
              </a:rPr>
              <a:t>Allow the </a:t>
            </a:r>
            <a:r>
              <a:rPr lang="en-GB" sz="2400" dirty="0" err="1">
                <a:latin typeface="Arial" panose="020B0604020202020204" pitchFamily="34" charset="0"/>
                <a:cs typeface="Arial" panose="020B0604020202020204" pitchFamily="34" charset="0"/>
              </a:rPr>
              <a:t>coachee</a:t>
            </a:r>
            <a:r>
              <a:rPr lang="en-GB" sz="2400" dirty="0">
                <a:latin typeface="Arial" panose="020B0604020202020204" pitchFamily="34" charset="0"/>
                <a:cs typeface="Arial" panose="020B0604020202020204" pitchFamily="34" charset="0"/>
              </a:rPr>
              <a:t> to correct you</a:t>
            </a:r>
          </a:p>
        </p:txBody>
      </p:sp>
      <p:pic>
        <p:nvPicPr>
          <p:cNvPr id="10249" name="Picture 2" descr="Woman in wheelchair raising hand">
            <a:extLst>
              <a:ext uri="{FF2B5EF4-FFF2-40B4-BE49-F238E27FC236}">
                <a16:creationId xmlns:a16="http://schemas.microsoft.com/office/drawing/2014/main" id="{6B28DFA7-748E-1867-6560-5297CD02E7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3313" y="2913063"/>
            <a:ext cx="1443037" cy="287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50" name="Picture 5" descr="Businessman sitting on chair">
            <a:extLst>
              <a:ext uri="{FF2B5EF4-FFF2-40B4-BE49-F238E27FC236}">
                <a16:creationId xmlns:a16="http://schemas.microsoft.com/office/drawing/2014/main" id="{C34F30EB-CDC0-6D2A-3B25-04D3D401CB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98663" y="3298825"/>
            <a:ext cx="1722437" cy="328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5363">
                                            <p:bg/>
                                          </p:spTgt>
                                        </p:tgtEl>
                                        <p:attrNameLst>
                                          <p:attrName>style.visibility</p:attrName>
                                        </p:attrNameLst>
                                      </p:cBhvr>
                                      <p:to>
                                        <p:strVal val="visible"/>
                                      </p:to>
                                    </p:set>
                                    <p:animEffect transition="in" filter="fade">
                                      <p:cBhvr>
                                        <p:cTn id="7" dur="500"/>
                                        <p:tgtEl>
                                          <p:spTgt spid="15363">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5363">
                                            <p:txEl>
                                              <p:pRg st="0" end="0"/>
                                            </p:txEl>
                                          </p:spTgt>
                                        </p:tgtEl>
                                        <p:attrNameLst>
                                          <p:attrName>style.visibility</p:attrName>
                                        </p:attrNameLst>
                                      </p:cBhvr>
                                      <p:to>
                                        <p:strVal val="visible"/>
                                      </p:to>
                                    </p:set>
                                    <p:animEffect transition="in" filter="fade">
                                      <p:cBhvr>
                                        <p:cTn id="12" dur="500"/>
                                        <p:tgtEl>
                                          <p:spTgt spid="1536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nimBg="1"/>
      <p:bldP spid="7" grpId="0" animBg="1"/>
      <p:bldP spid="11" grpId="0" animBg="1"/>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69E69D8-E9A9-ED1D-6F7F-B42BA39D6D17}"/>
              </a:ext>
            </a:extLst>
          </p:cNvPr>
          <p:cNvSpPr>
            <a:spLocks noGrp="1"/>
          </p:cNvSpPr>
          <p:nvPr>
            <p:ph type="title"/>
          </p:nvPr>
        </p:nvSpPr>
        <p:spPr/>
        <p:txBody>
          <a:bodyPr/>
          <a:lstStyle/>
          <a:p>
            <a:pPr eaLnBrk="1" hangingPunct="1"/>
            <a:r>
              <a:rPr lang="en-GB" altLang="en-US"/>
              <a:t>OSCAR Model </a:t>
            </a:r>
          </a:p>
        </p:txBody>
      </p:sp>
      <p:pic>
        <p:nvPicPr>
          <p:cNvPr id="12291" name="Picture 4">
            <a:extLst>
              <a:ext uri="{FF2B5EF4-FFF2-40B4-BE49-F238E27FC236}">
                <a16:creationId xmlns:a16="http://schemas.microsoft.com/office/drawing/2014/main" id="{9CC3F973-F818-B293-4C75-05E8A6D32C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213" y="1385888"/>
            <a:ext cx="4848225" cy="417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708E42E1-5B50-E9C4-A052-0CC7F4D07261}"/>
              </a:ext>
            </a:extLst>
          </p:cNvPr>
          <p:cNvSpPr txBox="1">
            <a:spLocks noChangeArrowheads="1"/>
          </p:cNvSpPr>
          <p:nvPr/>
        </p:nvSpPr>
        <p:spPr bwMode="auto">
          <a:xfrm>
            <a:off x="5795963" y="2076450"/>
            <a:ext cx="2890837" cy="2862263"/>
          </a:xfrm>
          <a:prstGeom prst="rect">
            <a:avLst/>
          </a:prstGeom>
          <a:noFill/>
          <a:ln w="38100">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000">
                <a:latin typeface="Arial" panose="020B0604020202020204" pitchFamily="34" charset="0"/>
              </a:rPr>
              <a:t>The OSCAR model focuses on the idea our beliefs can reinforce our thoughts, feelings and behaviours. </a:t>
            </a:r>
          </a:p>
          <a:p>
            <a:pPr>
              <a:spcBef>
                <a:spcPct val="0"/>
              </a:spcBef>
              <a:buFontTx/>
              <a:buNone/>
            </a:pPr>
            <a:endParaRPr lang="en-GB" altLang="en-US" sz="2000">
              <a:latin typeface="Arial" panose="020B0604020202020204" pitchFamily="34" charset="0"/>
            </a:endParaRPr>
          </a:p>
          <a:p>
            <a:pPr>
              <a:spcBef>
                <a:spcPct val="0"/>
              </a:spcBef>
              <a:buFontTx/>
              <a:buNone/>
            </a:pPr>
            <a:r>
              <a:rPr lang="en-GB" altLang="en-US" sz="2000">
                <a:latin typeface="Arial" panose="020B0604020202020204" pitchFamily="34" charset="0"/>
              </a:rPr>
              <a:t>The OSCAR model aims to break this cycle by means of coaching.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799F075D-5BB4-B844-74F9-C4290F11E3FE}"/>
              </a:ext>
            </a:extLst>
          </p:cNvPr>
          <p:cNvSpPr>
            <a:spLocks noGrp="1"/>
          </p:cNvSpPr>
          <p:nvPr>
            <p:ph type="title"/>
          </p:nvPr>
        </p:nvSpPr>
        <p:spPr/>
        <p:txBody>
          <a:bodyPr/>
          <a:lstStyle/>
          <a:p>
            <a:pPr eaLnBrk="1" hangingPunct="1"/>
            <a:r>
              <a:rPr lang="en-GB" altLang="en-US"/>
              <a:t>OSCAR Model</a:t>
            </a:r>
          </a:p>
        </p:txBody>
      </p:sp>
      <p:sp>
        <p:nvSpPr>
          <p:cNvPr id="3" name="Rectangle: Rounded Corners 2">
            <a:extLst>
              <a:ext uri="{FF2B5EF4-FFF2-40B4-BE49-F238E27FC236}">
                <a16:creationId xmlns:a16="http://schemas.microsoft.com/office/drawing/2014/main" id="{8BF7D206-761D-E43E-11AD-02171E866B19}"/>
              </a:ext>
            </a:extLst>
          </p:cNvPr>
          <p:cNvSpPr/>
          <p:nvPr/>
        </p:nvSpPr>
        <p:spPr>
          <a:xfrm>
            <a:off x="682625" y="1681163"/>
            <a:ext cx="3241675" cy="5937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b="1" dirty="0">
                <a:latin typeface="Arial" panose="020B0604020202020204" pitchFamily="34" charset="0"/>
                <a:cs typeface="Arial" panose="020B0604020202020204" pitchFamily="34" charset="0"/>
              </a:rPr>
              <a:t>O</a:t>
            </a:r>
            <a:r>
              <a:rPr lang="en-GB" sz="2800" dirty="0">
                <a:latin typeface="Arial" panose="020B0604020202020204" pitchFamily="34" charset="0"/>
                <a:cs typeface="Arial" panose="020B0604020202020204" pitchFamily="34" charset="0"/>
              </a:rPr>
              <a:t>utcome</a:t>
            </a:r>
          </a:p>
        </p:txBody>
      </p:sp>
      <p:sp>
        <p:nvSpPr>
          <p:cNvPr id="5" name="Rectangle: Rounded Corners 4">
            <a:extLst>
              <a:ext uri="{FF2B5EF4-FFF2-40B4-BE49-F238E27FC236}">
                <a16:creationId xmlns:a16="http://schemas.microsoft.com/office/drawing/2014/main" id="{52D739E5-B684-7FEC-C77A-481219AC0BF9}"/>
              </a:ext>
            </a:extLst>
          </p:cNvPr>
          <p:cNvSpPr/>
          <p:nvPr/>
        </p:nvSpPr>
        <p:spPr>
          <a:xfrm>
            <a:off x="1331913" y="2366963"/>
            <a:ext cx="3455987" cy="5921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b="1" dirty="0">
                <a:latin typeface="Arial" panose="020B0604020202020204" pitchFamily="34" charset="0"/>
                <a:cs typeface="Arial" panose="020B0604020202020204" pitchFamily="34" charset="0"/>
              </a:rPr>
              <a:t>S</a:t>
            </a:r>
            <a:r>
              <a:rPr lang="en-GB" sz="2800" dirty="0">
                <a:latin typeface="Arial" panose="020B0604020202020204" pitchFamily="34" charset="0"/>
                <a:cs typeface="Arial" panose="020B0604020202020204" pitchFamily="34" charset="0"/>
              </a:rPr>
              <a:t>ituation</a:t>
            </a:r>
            <a:endParaRPr lang="en-GB" sz="2000" dirty="0">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6DE1186E-F45B-A94C-6626-B2AD0A14048D}"/>
              </a:ext>
            </a:extLst>
          </p:cNvPr>
          <p:cNvSpPr/>
          <p:nvPr/>
        </p:nvSpPr>
        <p:spPr>
          <a:xfrm>
            <a:off x="2124075" y="3111500"/>
            <a:ext cx="5651500" cy="5921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b="1" dirty="0">
                <a:latin typeface="Arial" panose="020B0604020202020204" pitchFamily="34" charset="0"/>
                <a:cs typeface="Arial" panose="020B0604020202020204" pitchFamily="34" charset="0"/>
              </a:rPr>
              <a:t>C</a:t>
            </a:r>
            <a:r>
              <a:rPr lang="en-GB" sz="2800" dirty="0">
                <a:latin typeface="Arial" panose="020B0604020202020204" pitchFamily="34" charset="0"/>
                <a:cs typeface="Arial" panose="020B0604020202020204" pitchFamily="34" charset="0"/>
              </a:rPr>
              <a:t>hoices and Consequences</a:t>
            </a:r>
          </a:p>
        </p:txBody>
      </p:sp>
      <p:sp>
        <p:nvSpPr>
          <p:cNvPr id="7" name="Rectangle: Rounded Corners 6">
            <a:extLst>
              <a:ext uri="{FF2B5EF4-FFF2-40B4-BE49-F238E27FC236}">
                <a16:creationId xmlns:a16="http://schemas.microsoft.com/office/drawing/2014/main" id="{FBD8E852-5BDB-D7B8-24DA-05E174500636}"/>
              </a:ext>
            </a:extLst>
          </p:cNvPr>
          <p:cNvSpPr/>
          <p:nvPr/>
        </p:nvSpPr>
        <p:spPr>
          <a:xfrm>
            <a:off x="2663825" y="3840163"/>
            <a:ext cx="3241675" cy="5921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b="1" dirty="0">
                <a:latin typeface="Arial" panose="020B0604020202020204" pitchFamily="34" charset="0"/>
                <a:cs typeface="Arial" panose="020B0604020202020204" pitchFamily="34" charset="0"/>
              </a:rPr>
              <a:t>A</a:t>
            </a:r>
            <a:r>
              <a:rPr lang="en-GB" sz="2800" dirty="0">
                <a:latin typeface="Arial" panose="020B0604020202020204" pitchFamily="34" charset="0"/>
                <a:cs typeface="Arial" panose="020B0604020202020204" pitchFamily="34" charset="0"/>
              </a:rPr>
              <a:t>ctions</a:t>
            </a:r>
            <a:endParaRPr lang="en-GB" sz="2000" dirty="0">
              <a:latin typeface="Arial" panose="020B0604020202020204" pitchFamily="34" charset="0"/>
              <a:cs typeface="Arial" panose="020B0604020202020204" pitchFamily="34" charset="0"/>
            </a:endParaRPr>
          </a:p>
        </p:txBody>
      </p:sp>
      <p:sp>
        <p:nvSpPr>
          <p:cNvPr id="9" name="Rectangle: Rounded Corners 8">
            <a:extLst>
              <a:ext uri="{FF2B5EF4-FFF2-40B4-BE49-F238E27FC236}">
                <a16:creationId xmlns:a16="http://schemas.microsoft.com/office/drawing/2014/main" id="{3F82B4B9-D624-324B-5D8C-3F7079CFCEFE}"/>
              </a:ext>
            </a:extLst>
          </p:cNvPr>
          <p:cNvSpPr/>
          <p:nvPr/>
        </p:nvSpPr>
        <p:spPr>
          <a:xfrm>
            <a:off x="3924300" y="4565650"/>
            <a:ext cx="3241675" cy="5921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b="1" dirty="0">
                <a:latin typeface="Arial" panose="020B0604020202020204" pitchFamily="34" charset="0"/>
                <a:cs typeface="Arial" panose="020B0604020202020204" pitchFamily="34" charset="0"/>
              </a:rPr>
              <a:t>R</a:t>
            </a:r>
            <a:r>
              <a:rPr lang="en-GB" sz="2800" dirty="0">
                <a:latin typeface="Arial" panose="020B0604020202020204" pitchFamily="34" charset="0"/>
                <a:cs typeface="Arial" panose="020B0604020202020204" pitchFamily="34" charset="0"/>
              </a:rPr>
              <a:t>eview</a:t>
            </a:r>
            <a:endParaRPr lang="en-GB" sz="20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a:extLst>
              <a:ext uri="{FF2B5EF4-FFF2-40B4-BE49-F238E27FC236}">
                <a16:creationId xmlns:a16="http://schemas.microsoft.com/office/drawing/2014/main" id="{FEB268CD-8D57-EB94-3BD2-81CBEB09089C}"/>
              </a:ext>
            </a:extLst>
          </p:cNvPr>
          <p:cNvSpPr>
            <a:spLocks noGrp="1"/>
          </p:cNvSpPr>
          <p:nvPr>
            <p:ph idx="1"/>
          </p:nvPr>
        </p:nvSpPr>
        <p:spPr>
          <a:xfrm>
            <a:off x="685800" y="1852613"/>
            <a:ext cx="7772400" cy="1008062"/>
          </a:xfrm>
        </p:spPr>
        <p:txBody>
          <a:bodyPr/>
          <a:lstStyle/>
          <a:p>
            <a:pPr marL="0" indent="0">
              <a:buFont typeface="Arial" panose="020B0604020202020204" pitchFamily="34" charset="0"/>
              <a:buNone/>
            </a:pPr>
            <a:r>
              <a:rPr lang="en-GB" altLang="en-US" sz="1800" b="1">
                <a:latin typeface="Arial" panose="020B0604020202020204" pitchFamily="34" charset="0"/>
                <a:cs typeface="Arial" panose="020B0604020202020204" pitchFamily="34" charset="0"/>
              </a:rPr>
              <a:t>OUTCOME</a:t>
            </a:r>
            <a:r>
              <a:rPr lang="en-GB" altLang="en-US" sz="1800">
                <a:latin typeface="Arial" panose="020B0604020202020204" pitchFamily="34" charset="0"/>
                <a:cs typeface="Arial" panose="020B0604020202020204" pitchFamily="34" charset="0"/>
              </a:rPr>
              <a:t> </a:t>
            </a:r>
            <a:r>
              <a:rPr lang="en-GB" altLang="en-US" sz="1800" b="1">
                <a:latin typeface="Arial" panose="020B0604020202020204" pitchFamily="34" charset="0"/>
                <a:cs typeface="Arial" panose="020B0604020202020204" pitchFamily="34" charset="0"/>
              </a:rPr>
              <a:t>(The destination)</a:t>
            </a:r>
          </a:p>
          <a:p>
            <a:pPr marL="0" indent="0">
              <a:buFont typeface="Arial" panose="020B0604020202020204" pitchFamily="34" charset="0"/>
              <a:buNone/>
            </a:pPr>
            <a:r>
              <a:rPr lang="en-GB" altLang="en-US" sz="1800">
                <a:latin typeface="Arial" panose="020B0604020202020204" pitchFamily="34" charset="0"/>
                <a:cs typeface="Arial" panose="020B0604020202020204" pitchFamily="34" charset="0"/>
              </a:rPr>
              <a:t>The coach helps the coachee to clarify the outcomes (for the session and longer-term) around issues raised. </a:t>
            </a:r>
          </a:p>
          <a:p>
            <a:pPr marL="0" indent="0" eaLnBrk="1" hangingPunct="1">
              <a:buFont typeface="Arial" panose="020B0604020202020204" pitchFamily="34" charset="0"/>
              <a:buNone/>
            </a:pPr>
            <a:endParaRPr lang="en-GB" altLang="en-US" sz="2800"/>
          </a:p>
        </p:txBody>
      </p:sp>
      <p:sp>
        <p:nvSpPr>
          <p:cNvPr id="3" name="Flowchart: Sequential Access Storage 2">
            <a:extLst>
              <a:ext uri="{FF2B5EF4-FFF2-40B4-BE49-F238E27FC236}">
                <a16:creationId xmlns:a16="http://schemas.microsoft.com/office/drawing/2014/main" id="{BE18F1DC-3A9E-046A-A1F0-84C4D018902E}"/>
              </a:ext>
            </a:extLst>
          </p:cNvPr>
          <p:cNvSpPr/>
          <p:nvPr/>
        </p:nvSpPr>
        <p:spPr>
          <a:xfrm>
            <a:off x="457200" y="3105150"/>
            <a:ext cx="3827463" cy="2411413"/>
          </a:xfrm>
          <a:prstGeom prst="flowChartMagneticTap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b="1"/>
              <a:t>Short term (for this session):</a:t>
            </a:r>
            <a:endParaRPr lang="en-GB"/>
          </a:p>
          <a:p>
            <a:pPr>
              <a:defRPr/>
            </a:pPr>
            <a:r>
              <a:rPr lang="en-GB"/>
              <a:t>What would you like to walk away with from today’s session?</a:t>
            </a:r>
          </a:p>
        </p:txBody>
      </p:sp>
      <p:sp>
        <p:nvSpPr>
          <p:cNvPr id="7" name="Flowchart: Sequential Access Storage 6">
            <a:extLst>
              <a:ext uri="{FF2B5EF4-FFF2-40B4-BE49-F238E27FC236}">
                <a16:creationId xmlns:a16="http://schemas.microsoft.com/office/drawing/2014/main" id="{DCCEE67B-9DA8-5DDF-0342-03C6C2B86ECA}"/>
              </a:ext>
            </a:extLst>
          </p:cNvPr>
          <p:cNvSpPr/>
          <p:nvPr/>
        </p:nvSpPr>
        <p:spPr>
          <a:xfrm>
            <a:off x="4859338" y="3021013"/>
            <a:ext cx="4105275" cy="2559050"/>
          </a:xfrm>
          <a:prstGeom prst="flowChartMagneticTap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b="1" dirty="0"/>
              <a:t>Long Term (around the situation):</a:t>
            </a:r>
            <a:endParaRPr lang="en-GB" dirty="0"/>
          </a:p>
          <a:p>
            <a:pPr>
              <a:defRPr/>
            </a:pPr>
            <a:r>
              <a:rPr lang="en-GB" dirty="0"/>
              <a:t>What is your long-term desired outcome around this issue?</a:t>
            </a:r>
          </a:p>
          <a:p>
            <a:pPr>
              <a:defRPr/>
            </a:pPr>
            <a:r>
              <a:rPr lang="en-GB" dirty="0"/>
              <a:t>What would success look like/feel like to you?</a:t>
            </a:r>
          </a:p>
        </p:txBody>
      </p:sp>
      <p:sp>
        <p:nvSpPr>
          <p:cNvPr id="2" name="Rectangle: Rounded Corners 1">
            <a:extLst>
              <a:ext uri="{FF2B5EF4-FFF2-40B4-BE49-F238E27FC236}">
                <a16:creationId xmlns:a16="http://schemas.microsoft.com/office/drawing/2014/main" id="{6E185944-2785-EF4F-4DB7-EFDA2C34B73F}"/>
              </a:ext>
            </a:extLst>
          </p:cNvPr>
          <p:cNvSpPr/>
          <p:nvPr/>
        </p:nvSpPr>
        <p:spPr>
          <a:xfrm>
            <a:off x="481013" y="684213"/>
            <a:ext cx="3370262" cy="10080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3200" b="1" dirty="0">
                <a:latin typeface="Arial" panose="020B0604020202020204" pitchFamily="34" charset="0"/>
                <a:cs typeface="Arial" panose="020B0604020202020204" pitchFamily="34" charset="0"/>
              </a:rPr>
              <a:t>O</a:t>
            </a:r>
            <a:r>
              <a:rPr lang="en-GB" sz="3200" dirty="0">
                <a:latin typeface="Arial" panose="020B0604020202020204" pitchFamily="34" charset="0"/>
                <a:cs typeface="Arial" panose="020B0604020202020204" pitchFamily="34" charset="0"/>
              </a:rPr>
              <a:t>utcome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500"/>
                                        <p:tgtEl>
                                          <p:spTgt spid="1433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4339">
                                            <p:txEl>
                                              <p:pRg st="1" end="1"/>
                                            </p:txEl>
                                          </p:spTgt>
                                        </p:tgtEl>
                                        <p:attrNameLst>
                                          <p:attrName>style.visibility</p:attrName>
                                        </p:attrNameLst>
                                      </p:cBhvr>
                                      <p:to>
                                        <p:strVal val="visible"/>
                                      </p:to>
                                    </p:set>
                                    <p:animEffect transition="in" filter="fade">
                                      <p:cBhvr>
                                        <p:cTn id="12" dur="500"/>
                                        <p:tgtEl>
                                          <p:spTgt spid="1433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P spid="3" grpId="0" animBg="1"/>
      <p:bldP spid="7" grpId="0" animBg="1"/>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0AC6A4-6A0A-C5A2-1942-56949AF09398}"/>
              </a:ext>
            </a:extLst>
          </p:cNvPr>
          <p:cNvSpPr>
            <a:spLocks noGrp="1"/>
          </p:cNvSpPr>
          <p:nvPr>
            <p:ph idx="1"/>
          </p:nvPr>
        </p:nvSpPr>
        <p:spPr>
          <a:xfrm>
            <a:off x="404813" y="1481138"/>
            <a:ext cx="7696200" cy="2000250"/>
          </a:xfrm>
          <a:ln w="57150">
            <a:solidFill>
              <a:schemeClr val="accent1"/>
            </a:solidFill>
            <a:miter lim="800000"/>
            <a:headEnd/>
            <a:tailEnd/>
          </a:ln>
        </p:spPr>
        <p:txBody>
          <a:bodyPr/>
          <a:lstStyle/>
          <a:p>
            <a:pPr marL="0" indent="0">
              <a:lnSpc>
                <a:spcPct val="150000"/>
              </a:lnSpc>
              <a:buFont typeface="Arial" panose="020B0604020202020204" pitchFamily="34" charset="0"/>
              <a:buNone/>
            </a:pPr>
            <a:r>
              <a:rPr lang="en-GB" altLang="en-US" sz="2000" b="1">
                <a:latin typeface="Arial" panose="020B0604020202020204" pitchFamily="34" charset="0"/>
                <a:cs typeface="Arial" panose="020B0604020202020204" pitchFamily="34" charset="0"/>
              </a:rPr>
              <a:t>SITUATION</a:t>
            </a:r>
            <a:r>
              <a:rPr lang="en-GB" altLang="en-US" sz="2000">
                <a:latin typeface="Arial" panose="020B0604020202020204" pitchFamily="34" charset="0"/>
                <a:cs typeface="Arial" panose="020B0604020202020204" pitchFamily="34" charset="0"/>
              </a:rPr>
              <a:t> </a:t>
            </a:r>
            <a:r>
              <a:rPr lang="en-GB" altLang="en-US" sz="2000" b="1">
                <a:latin typeface="Arial" panose="020B0604020202020204" pitchFamily="34" charset="0"/>
                <a:cs typeface="Arial" panose="020B0604020202020204" pitchFamily="34" charset="0"/>
              </a:rPr>
              <a:t>(The starting point)</a:t>
            </a:r>
            <a:r>
              <a:rPr lang="en-GB" altLang="en-US" sz="2000">
                <a:latin typeface="Arial" panose="020B0604020202020204" pitchFamily="34" charset="0"/>
                <a:cs typeface="Arial" panose="020B0604020202020204" pitchFamily="34" charset="0"/>
              </a:rPr>
              <a:t> The coach helps the coachee to gain clarity around where they are right now and raises awareness of the situation, their feelings and how impacting on their life and those of their peer</a:t>
            </a:r>
          </a:p>
          <a:p>
            <a:pPr marL="0" indent="0">
              <a:buFont typeface="Arial" panose="020B0604020202020204" pitchFamily="34" charset="0"/>
              <a:buNone/>
            </a:pPr>
            <a:endParaRPr lang="en-GB" altLang="en-US" sz="2000">
              <a:latin typeface="Arial" panose="020B0604020202020204" pitchFamily="34" charset="0"/>
              <a:cs typeface="Arial" panose="020B0604020202020204" pitchFamily="34" charset="0"/>
            </a:endParaRPr>
          </a:p>
        </p:txBody>
      </p:sp>
      <p:pic>
        <p:nvPicPr>
          <p:cNvPr id="18435" name="Picture 3" descr="Businesswoman sitting down">
            <a:extLst>
              <a:ext uri="{FF2B5EF4-FFF2-40B4-BE49-F238E27FC236}">
                <a16:creationId xmlns:a16="http://schemas.microsoft.com/office/drawing/2014/main" id="{FD7D0EBA-3115-4015-6946-57433DB66B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5988" y="2884488"/>
            <a:ext cx="1374775" cy="249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7" descr="Businessman in wheelchair biting eyeglasses">
            <a:extLst>
              <a:ext uri="{FF2B5EF4-FFF2-40B4-BE49-F238E27FC236}">
                <a16:creationId xmlns:a16="http://schemas.microsoft.com/office/drawing/2014/main" id="{8C8B71FC-5B69-BD77-8A4D-D9EF20360E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40513" y="3314700"/>
            <a:ext cx="2185987" cy="244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Rounded Corners 2">
            <a:extLst>
              <a:ext uri="{FF2B5EF4-FFF2-40B4-BE49-F238E27FC236}">
                <a16:creationId xmlns:a16="http://schemas.microsoft.com/office/drawing/2014/main" id="{CFC6A80B-4920-6E98-CEFD-2D3A678BBD7E}"/>
              </a:ext>
            </a:extLst>
          </p:cNvPr>
          <p:cNvSpPr/>
          <p:nvPr/>
        </p:nvSpPr>
        <p:spPr>
          <a:xfrm>
            <a:off x="611188" y="549275"/>
            <a:ext cx="3455987" cy="5921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3600" b="1" dirty="0">
                <a:latin typeface="Arial" panose="020B0604020202020204" pitchFamily="34" charset="0"/>
                <a:cs typeface="Arial" panose="020B0604020202020204" pitchFamily="34" charset="0"/>
              </a:rPr>
              <a:t>S</a:t>
            </a:r>
            <a:r>
              <a:rPr lang="en-GB" sz="3600" dirty="0">
                <a:latin typeface="Arial" panose="020B0604020202020204" pitchFamily="34" charset="0"/>
                <a:cs typeface="Arial" panose="020B0604020202020204" pitchFamily="34" charset="0"/>
              </a:rPr>
              <a:t>ituation</a:t>
            </a:r>
            <a:endParaRPr lang="en-GB" sz="2800" dirty="0">
              <a:latin typeface="Arial" panose="020B0604020202020204" pitchFamily="34" charset="0"/>
              <a:cs typeface="Arial" panose="020B0604020202020204" pitchFamily="34" charset="0"/>
            </a:endParaRPr>
          </a:p>
        </p:txBody>
      </p:sp>
      <p:sp>
        <p:nvSpPr>
          <p:cNvPr id="4" name="Flowchart: Sequential Access Storage 3">
            <a:extLst>
              <a:ext uri="{FF2B5EF4-FFF2-40B4-BE49-F238E27FC236}">
                <a16:creationId xmlns:a16="http://schemas.microsoft.com/office/drawing/2014/main" id="{4A8C5913-8DC0-9265-7FD3-7C5B2B8AE663}"/>
              </a:ext>
            </a:extLst>
          </p:cNvPr>
          <p:cNvSpPr/>
          <p:nvPr/>
        </p:nvSpPr>
        <p:spPr>
          <a:xfrm>
            <a:off x="179388" y="3573463"/>
            <a:ext cx="5688012" cy="2143125"/>
          </a:xfrm>
          <a:prstGeom prst="flowChartMagneticTap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b="1" dirty="0">
                <a:solidFill>
                  <a:srgbClr val="1D1D1D"/>
                </a:solidFill>
                <a:latin typeface="arial" panose="020B0604020202020204" pitchFamily="34" charset="0"/>
              </a:rPr>
              <a:t>Situation:</a:t>
            </a:r>
            <a:endParaRPr lang="en-GB" dirty="0">
              <a:solidFill>
                <a:srgbClr val="1D1D1D"/>
              </a:solidFill>
              <a:latin typeface="arial" panose="020B0604020202020204" pitchFamily="34" charset="0"/>
            </a:endParaRPr>
          </a:p>
          <a:p>
            <a:pPr>
              <a:defRPr/>
            </a:pPr>
            <a:r>
              <a:rPr lang="en-GB" dirty="0">
                <a:solidFill>
                  <a:srgbClr val="1D1D1D"/>
                </a:solidFill>
                <a:latin typeface="arial" panose="020B0604020202020204" pitchFamily="34" charset="0"/>
              </a:rPr>
              <a:t>What is the current situation?</a:t>
            </a:r>
          </a:p>
          <a:p>
            <a:pPr>
              <a:defRPr/>
            </a:pPr>
            <a:r>
              <a:rPr lang="en-GB" dirty="0">
                <a:solidFill>
                  <a:srgbClr val="1D1D1D"/>
                </a:solidFill>
                <a:latin typeface="arial" panose="020B0604020202020204" pitchFamily="34" charset="0"/>
              </a:rPr>
              <a:t>Where are you now in terms of your goals?</a:t>
            </a:r>
          </a:p>
          <a:p>
            <a:pPr>
              <a:defRPr/>
            </a:pPr>
            <a:r>
              <a:rPr lang="en-GB" dirty="0">
                <a:solidFill>
                  <a:srgbClr val="1D1D1D"/>
                </a:solidFill>
                <a:latin typeface="arial" panose="020B0604020202020204" pitchFamily="34" charset="0"/>
              </a:rPr>
              <a:t>What do you see as the key issues right now?</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3" grpId="0" animBg="1"/>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8044B72-01A0-52DC-81B2-DFD0667D8A83}"/>
              </a:ext>
            </a:extLst>
          </p:cNvPr>
          <p:cNvSpPr/>
          <p:nvPr/>
        </p:nvSpPr>
        <p:spPr>
          <a:xfrm>
            <a:off x="550769" y="691029"/>
            <a:ext cx="5651500" cy="5921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b="1" dirty="0">
                <a:latin typeface="Arial" panose="020B0604020202020204" pitchFamily="34" charset="0"/>
                <a:cs typeface="Arial" panose="020B0604020202020204" pitchFamily="34" charset="0"/>
              </a:rPr>
              <a:t>C</a:t>
            </a:r>
            <a:r>
              <a:rPr lang="en-GB" sz="2800" dirty="0">
                <a:latin typeface="Arial" panose="020B0604020202020204" pitchFamily="34" charset="0"/>
                <a:cs typeface="Arial" panose="020B0604020202020204" pitchFamily="34" charset="0"/>
              </a:rPr>
              <a:t>hoices and Consequences</a:t>
            </a:r>
          </a:p>
        </p:txBody>
      </p:sp>
      <p:sp>
        <p:nvSpPr>
          <p:cNvPr id="2" name="TextBox 1">
            <a:extLst>
              <a:ext uri="{FF2B5EF4-FFF2-40B4-BE49-F238E27FC236}">
                <a16:creationId xmlns:a16="http://schemas.microsoft.com/office/drawing/2014/main" id="{74312511-61BE-1D56-E772-BE0DD68CC7EB}"/>
              </a:ext>
            </a:extLst>
          </p:cNvPr>
          <p:cNvSpPr txBox="1"/>
          <p:nvPr/>
        </p:nvSpPr>
        <p:spPr>
          <a:xfrm>
            <a:off x="647240" y="1514819"/>
            <a:ext cx="8124939" cy="1323439"/>
          </a:xfrm>
          <a:prstGeom prst="rect">
            <a:avLst/>
          </a:prstGeom>
          <a:noFill/>
          <a:ln w="57150">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1D1D1D"/>
                </a:solidFill>
                <a:latin typeface="Arial"/>
                <a:ea typeface="arial"/>
                <a:cs typeface="arial"/>
              </a:rPr>
              <a:t>CHOICES</a:t>
            </a:r>
            <a:r>
              <a:rPr lang="en-GB" sz="2000" dirty="0">
                <a:solidFill>
                  <a:srgbClr val="1D1D1D"/>
                </a:solidFill>
                <a:latin typeface="Arial"/>
                <a:ea typeface="arial"/>
                <a:cs typeface="arial"/>
              </a:rPr>
              <a:t> </a:t>
            </a:r>
            <a:r>
              <a:rPr lang="en-GB" sz="2000" b="1" dirty="0">
                <a:solidFill>
                  <a:srgbClr val="1D1D1D"/>
                </a:solidFill>
                <a:latin typeface="Arial"/>
                <a:ea typeface="arial"/>
                <a:cs typeface="arial"/>
              </a:rPr>
              <a:t>and</a:t>
            </a:r>
            <a:r>
              <a:rPr lang="en-GB" sz="2000" dirty="0">
                <a:solidFill>
                  <a:srgbClr val="1D1D1D"/>
                </a:solidFill>
                <a:latin typeface="Arial"/>
                <a:ea typeface="arial"/>
                <a:cs typeface="arial"/>
              </a:rPr>
              <a:t> </a:t>
            </a:r>
            <a:r>
              <a:rPr lang="en-GB" sz="2000" b="1" dirty="0">
                <a:solidFill>
                  <a:srgbClr val="1D1D1D"/>
                </a:solidFill>
                <a:latin typeface="Arial"/>
                <a:ea typeface="arial"/>
                <a:cs typeface="arial"/>
              </a:rPr>
              <a:t>CONSEQUENCES (The route options) </a:t>
            </a:r>
            <a:r>
              <a:rPr lang="en-GB" sz="2000" dirty="0">
                <a:solidFill>
                  <a:srgbClr val="1D1D1D"/>
                </a:solidFill>
                <a:latin typeface="Arial"/>
                <a:ea typeface="arial"/>
                <a:cs typeface="arial"/>
              </a:rPr>
              <a:t>The coach helps the </a:t>
            </a:r>
            <a:r>
              <a:rPr lang="en-GB" sz="2000" dirty="0" err="1">
                <a:solidFill>
                  <a:srgbClr val="1D1D1D"/>
                </a:solidFill>
                <a:latin typeface="Arial"/>
                <a:ea typeface="arial"/>
                <a:cs typeface="arial"/>
              </a:rPr>
              <a:t>coachee</a:t>
            </a:r>
            <a:r>
              <a:rPr lang="en-GB" sz="2000" dirty="0">
                <a:solidFill>
                  <a:srgbClr val="1D1D1D"/>
                </a:solidFill>
                <a:latin typeface="Arial"/>
                <a:ea typeface="arial"/>
                <a:cs typeface="arial"/>
              </a:rPr>
              <a:t> generate as many alternative courses of action as possible, and increases awareness about the consequences of each choice</a:t>
            </a:r>
            <a:endParaRPr lang="en-GB" sz="2000">
              <a:latin typeface="Arial"/>
            </a:endParaRPr>
          </a:p>
        </p:txBody>
      </p:sp>
      <p:sp>
        <p:nvSpPr>
          <p:cNvPr id="6" name="Speech Bubble: Rectangle with Corners Rounded 5">
            <a:extLst>
              <a:ext uri="{FF2B5EF4-FFF2-40B4-BE49-F238E27FC236}">
                <a16:creationId xmlns:a16="http://schemas.microsoft.com/office/drawing/2014/main" id="{6190BD7C-2E86-56BE-2495-586747C3F1B0}"/>
              </a:ext>
            </a:extLst>
          </p:cNvPr>
          <p:cNvSpPr/>
          <p:nvPr/>
        </p:nvSpPr>
        <p:spPr>
          <a:xfrm>
            <a:off x="550843" y="2988324"/>
            <a:ext cx="3828360" cy="2437482"/>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latin typeface="Arial"/>
                <a:ea typeface="+mn-lt"/>
                <a:cs typeface="+mn-lt"/>
              </a:rPr>
              <a:t>What could you do to start to resolve the situation?</a:t>
            </a:r>
            <a:endParaRPr lang="en-US" sz="2000">
              <a:latin typeface="Arial"/>
              <a:ea typeface="+mn-lt"/>
              <a:cs typeface="+mn-lt"/>
            </a:endParaRPr>
          </a:p>
          <a:p>
            <a:endParaRPr lang="en-GB" sz="2000" dirty="0">
              <a:latin typeface="Arial"/>
              <a:ea typeface="+mn-lt"/>
              <a:cs typeface="+mn-lt"/>
            </a:endParaRPr>
          </a:p>
          <a:p>
            <a:r>
              <a:rPr lang="en-GB" sz="2000" dirty="0">
                <a:latin typeface="Arial"/>
                <a:ea typeface="+mn-lt"/>
                <a:cs typeface="+mn-lt"/>
              </a:rPr>
              <a:t>What choices do you have? What’s stopping you from doing that now?</a:t>
            </a:r>
          </a:p>
        </p:txBody>
      </p:sp>
      <p:sp>
        <p:nvSpPr>
          <p:cNvPr id="7" name="Speech Bubble: Rectangle with Corners Rounded 6">
            <a:extLst>
              <a:ext uri="{FF2B5EF4-FFF2-40B4-BE49-F238E27FC236}">
                <a16:creationId xmlns:a16="http://schemas.microsoft.com/office/drawing/2014/main" id="{63CAEFF2-8C03-CC76-CCD4-2445AE716877}"/>
              </a:ext>
            </a:extLst>
          </p:cNvPr>
          <p:cNvSpPr/>
          <p:nvPr/>
        </p:nvSpPr>
        <p:spPr>
          <a:xfrm>
            <a:off x="4916277" y="2988324"/>
            <a:ext cx="3731963" cy="252010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GB" dirty="0">
              <a:ea typeface="+mn-lt"/>
              <a:cs typeface="+mn-lt"/>
            </a:endParaRPr>
          </a:p>
          <a:p>
            <a:r>
              <a:rPr lang="en-GB" sz="2000" dirty="0">
                <a:latin typeface="Arial"/>
                <a:ea typeface="+mn-lt"/>
                <a:cs typeface="+mn-lt"/>
              </a:rPr>
              <a:t>What would be the consequences? Upsides and downsides?</a:t>
            </a:r>
            <a:endParaRPr lang="en-GB" sz="2000">
              <a:latin typeface="Arial"/>
              <a:cs typeface="Arial"/>
            </a:endParaRPr>
          </a:p>
          <a:p>
            <a:endParaRPr lang="en-GB" sz="2000" dirty="0">
              <a:latin typeface="Arial"/>
              <a:ea typeface="+mn-lt"/>
              <a:cs typeface="+mn-lt"/>
            </a:endParaRPr>
          </a:p>
          <a:p>
            <a:r>
              <a:rPr lang="en-GB" sz="2000" dirty="0">
                <a:latin typeface="Arial"/>
                <a:ea typeface="+mn-lt"/>
                <a:cs typeface="+mn-lt"/>
              </a:rPr>
              <a:t>How far would that option take you towards achieving your outcome?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a:extLst>
              <a:ext uri="{FF2B5EF4-FFF2-40B4-BE49-F238E27FC236}">
                <a16:creationId xmlns:a16="http://schemas.microsoft.com/office/drawing/2014/main" id="{48DF2D21-1AB2-269E-B767-2F08CF5E72FE}"/>
              </a:ext>
            </a:extLst>
          </p:cNvPr>
          <p:cNvSpPr>
            <a:spLocks noGrp="1"/>
          </p:cNvSpPr>
          <p:nvPr>
            <p:ph type="body" idx="4294967295"/>
          </p:nvPr>
        </p:nvSpPr>
        <p:spPr>
          <a:xfrm>
            <a:off x="527892" y="1608332"/>
            <a:ext cx="8230690" cy="1447208"/>
          </a:xfrm>
          <a:ln w="57150">
            <a:solidFill>
              <a:schemeClr val="accent1"/>
            </a:solidFill>
          </a:ln>
        </p:spPr>
        <p:txBody>
          <a:bodyPr/>
          <a:lstStyle/>
          <a:p>
            <a:pPr>
              <a:buNone/>
            </a:pPr>
            <a:r>
              <a:rPr lang="en-GB" sz="2000" b="1" dirty="0">
                <a:latin typeface="Arial"/>
                <a:ea typeface="+mn-lt"/>
                <a:cs typeface="+mn-lt"/>
              </a:rPr>
              <a:t>ACTIONS (The detailed plan) </a:t>
            </a:r>
            <a:r>
              <a:rPr lang="en-GB" sz="2000" dirty="0">
                <a:latin typeface="Arial"/>
                <a:ea typeface="+mn-lt"/>
                <a:cs typeface="+mn-lt"/>
              </a:rPr>
              <a:t>The coach helps the </a:t>
            </a:r>
            <a:r>
              <a:rPr lang="en-GB" sz="2000" dirty="0" err="1">
                <a:latin typeface="Arial"/>
                <a:ea typeface="+mn-lt"/>
                <a:cs typeface="+mn-lt"/>
              </a:rPr>
              <a:t>coachee</a:t>
            </a:r>
            <a:r>
              <a:rPr lang="en-GB" sz="2000" dirty="0">
                <a:latin typeface="Arial"/>
                <a:ea typeface="+mn-lt"/>
                <a:cs typeface="+mn-lt"/>
              </a:rPr>
              <a:t> review options generated and clarify steps forward, plus take responsibility for own action plan (using SMART for agreed actions: specific, measurable, accurate, realistic and timely) (Open, 2022)</a:t>
            </a:r>
            <a:endParaRPr lang="en-GB" sz="2000" dirty="0">
              <a:latin typeface="Arial"/>
            </a:endParaRPr>
          </a:p>
          <a:p>
            <a:pPr>
              <a:buNone/>
            </a:pPr>
            <a:endParaRPr lang="en-GB" sz="2400" dirty="0"/>
          </a:p>
        </p:txBody>
      </p:sp>
      <p:sp>
        <p:nvSpPr>
          <p:cNvPr id="3" name="Rectangle: Rounded Corners 2">
            <a:extLst>
              <a:ext uri="{FF2B5EF4-FFF2-40B4-BE49-F238E27FC236}">
                <a16:creationId xmlns:a16="http://schemas.microsoft.com/office/drawing/2014/main" id="{2EFCE6A6-B4F7-F088-6858-4B2B3D38B73E}"/>
              </a:ext>
            </a:extLst>
          </p:cNvPr>
          <p:cNvSpPr/>
          <p:nvPr/>
        </p:nvSpPr>
        <p:spPr>
          <a:xfrm>
            <a:off x="485401" y="653210"/>
            <a:ext cx="3241675" cy="5921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b="1" dirty="0">
                <a:latin typeface="Arial" panose="020B0604020202020204" pitchFamily="34" charset="0"/>
                <a:cs typeface="Arial" panose="020B0604020202020204" pitchFamily="34" charset="0"/>
              </a:rPr>
              <a:t>A</a:t>
            </a:r>
            <a:r>
              <a:rPr lang="en-GB" sz="2800" dirty="0">
                <a:latin typeface="Arial" panose="020B0604020202020204" pitchFamily="34" charset="0"/>
                <a:cs typeface="Arial" panose="020B0604020202020204" pitchFamily="34" charset="0"/>
              </a:rPr>
              <a:t>ctions</a:t>
            </a:r>
            <a:endParaRPr lang="en-GB" sz="2000" dirty="0">
              <a:latin typeface="Arial" panose="020B0604020202020204" pitchFamily="34" charset="0"/>
              <a:cs typeface="Arial" panose="020B0604020202020204" pitchFamily="34" charset="0"/>
            </a:endParaRPr>
          </a:p>
        </p:txBody>
      </p:sp>
      <p:sp>
        <p:nvSpPr>
          <p:cNvPr id="4" name="Speech Bubble: Oval 3">
            <a:extLst>
              <a:ext uri="{FF2B5EF4-FFF2-40B4-BE49-F238E27FC236}">
                <a16:creationId xmlns:a16="http://schemas.microsoft.com/office/drawing/2014/main" id="{9F97BC4B-3566-4FD1-F0E2-47009D5585C3}"/>
              </a:ext>
            </a:extLst>
          </p:cNvPr>
          <p:cNvSpPr/>
          <p:nvPr/>
        </p:nvSpPr>
        <p:spPr>
          <a:xfrm flipH="1">
            <a:off x="950203" y="3181120"/>
            <a:ext cx="6871770" cy="223091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2200" dirty="0">
                <a:solidFill>
                  <a:srgbClr val="1D1D1D"/>
                </a:solidFill>
                <a:latin typeface="arial"/>
                <a:ea typeface="arial"/>
                <a:cs typeface="arial"/>
              </a:rPr>
              <a:t>What actions are you going to take?</a:t>
            </a:r>
            <a:endParaRPr lang="en-US"/>
          </a:p>
          <a:p>
            <a:r>
              <a:rPr lang="en-GB" sz="2200" dirty="0">
                <a:solidFill>
                  <a:srgbClr val="1D1D1D"/>
                </a:solidFill>
                <a:latin typeface="arial"/>
                <a:ea typeface="arial"/>
                <a:cs typeface="arial"/>
              </a:rPr>
              <a:t>What will you do to move yourself forward?</a:t>
            </a:r>
          </a:p>
          <a:p>
            <a:r>
              <a:rPr lang="en-GB" sz="2200" dirty="0">
                <a:solidFill>
                  <a:srgbClr val="1D1D1D"/>
                </a:solidFill>
                <a:latin typeface="arial"/>
                <a:ea typeface="arial"/>
                <a:cs typeface="arial"/>
              </a:rPr>
              <a:t>What specific actions are you willing to take? When will you take them?</a:t>
            </a:r>
            <a:endParaRPr lang="en-GB" sz="2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500"/>
                                        <p:tgtEl>
                                          <p:spTgt spid="174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6173A2-2BA5-4301-365F-30F4FC6FBFFE}"/>
              </a:ext>
            </a:extLst>
          </p:cNvPr>
          <p:cNvSpPr txBox="1">
            <a:spLocks noChangeArrowheads="1"/>
          </p:cNvSpPr>
          <p:nvPr/>
        </p:nvSpPr>
        <p:spPr bwMode="auto">
          <a:xfrm>
            <a:off x="570382" y="1365942"/>
            <a:ext cx="7766987" cy="958339"/>
          </a:xfrm>
          <a:prstGeom prst="rect">
            <a:avLst/>
          </a:prstGeom>
          <a:noFill/>
          <a:ln w="38100">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wrap="square"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150000"/>
              </a:lnSpc>
              <a:buNone/>
            </a:pPr>
            <a:r>
              <a:rPr lang="en-GB" sz="2000" b="1" dirty="0">
                <a:cs typeface="Arial"/>
              </a:rPr>
              <a:t>REVIEW (Keeping on track) </a:t>
            </a:r>
            <a:r>
              <a:rPr lang="en-GB" sz="2000" dirty="0">
                <a:cs typeface="Arial"/>
              </a:rPr>
              <a:t>The coach helps the </a:t>
            </a:r>
            <a:r>
              <a:rPr lang="en-GB" sz="2000" dirty="0" err="1">
                <a:cs typeface="Arial"/>
              </a:rPr>
              <a:t>coachee</a:t>
            </a:r>
            <a:r>
              <a:rPr lang="en-GB" sz="2000" dirty="0">
                <a:cs typeface="Arial"/>
              </a:rPr>
              <a:t> develop a review plan to return to check that they are on course. </a:t>
            </a:r>
            <a:endParaRPr lang="en-GB" dirty="0"/>
          </a:p>
        </p:txBody>
      </p:sp>
      <p:pic>
        <p:nvPicPr>
          <p:cNvPr id="23556" name="Picture 6" descr="Businesswoman sitting down">
            <a:extLst>
              <a:ext uri="{FF2B5EF4-FFF2-40B4-BE49-F238E27FC236}">
                <a16:creationId xmlns:a16="http://schemas.microsoft.com/office/drawing/2014/main" id="{C638F96A-7E12-89AE-4882-76450865B6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5988" y="2884488"/>
            <a:ext cx="1374775" cy="249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7" descr="Businessman in wheelchair biting eyeglasses">
            <a:extLst>
              <a:ext uri="{FF2B5EF4-FFF2-40B4-BE49-F238E27FC236}">
                <a16:creationId xmlns:a16="http://schemas.microsoft.com/office/drawing/2014/main" id="{4990B0B1-5FD7-B628-39EF-491A5223372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40513" y="3314700"/>
            <a:ext cx="2185987" cy="244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Rounded Corners 3">
            <a:extLst>
              <a:ext uri="{FF2B5EF4-FFF2-40B4-BE49-F238E27FC236}">
                <a16:creationId xmlns:a16="http://schemas.microsoft.com/office/drawing/2014/main" id="{F25B279C-3C51-E1D0-0916-127AE6DDFBD5}"/>
              </a:ext>
            </a:extLst>
          </p:cNvPr>
          <p:cNvSpPr/>
          <p:nvPr/>
        </p:nvSpPr>
        <p:spPr>
          <a:xfrm>
            <a:off x="401171" y="598768"/>
            <a:ext cx="3241675" cy="5921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800" b="1" dirty="0">
                <a:latin typeface="Arial" panose="020B0604020202020204" pitchFamily="34" charset="0"/>
                <a:cs typeface="Arial" panose="020B0604020202020204" pitchFamily="34" charset="0"/>
              </a:rPr>
              <a:t>R</a:t>
            </a:r>
            <a:r>
              <a:rPr lang="en-GB" sz="2800" dirty="0">
                <a:latin typeface="Arial" panose="020B0604020202020204" pitchFamily="34" charset="0"/>
                <a:cs typeface="Arial" panose="020B0604020202020204" pitchFamily="34" charset="0"/>
              </a:rPr>
              <a:t>eview</a:t>
            </a:r>
            <a:endParaRPr lang="en-GB" sz="2000" dirty="0">
              <a:latin typeface="Arial" panose="020B0604020202020204" pitchFamily="34" charset="0"/>
              <a:cs typeface="Arial" panose="020B0604020202020204" pitchFamily="34" charset="0"/>
            </a:endParaRPr>
          </a:p>
        </p:txBody>
      </p:sp>
      <p:sp>
        <p:nvSpPr>
          <p:cNvPr id="2" name="Speech Bubble: Oval 1">
            <a:extLst>
              <a:ext uri="{FF2B5EF4-FFF2-40B4-BE49-F238E27FC236}">
                <a16:creationId xmlns:a16="http://schemas.microsoft.com/office/drawing/2014/main" id="{2A128706-9D42-9243-3E1B-ACFEB26571DF}"/>
              </a:ext>
            </a:extLst>
          </p:cNvPr>
          <p:cNvSpPr/>
          <p:nvPr/>
        </p:nvSpPr>
        <p:spPr>
          <a:xfrm flipH="1">
            <a:off x="1211854" y="2409939"/>
            <a:ext cx="4957590" cy="286438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ea typeface="+mn-lt"/>
                <a:cs typeface="+mn-lt"/>
              </a:rPr>
              <a:t>How will you measure your success? How will you celebrate your success?</a:t>
            </a:r>
          </a:p>
          <a:p>
            <a:pPr algn="ctr"/>
            <a:endParaRPr lang="en-GB" sz="2000" dirty="0"/>
          </a:p>
          <a:p>
            <a:pPr algn="ctr"/>
            <a:r>
              <a:rPr lang="en-GB" sz="2000" dirty="0">
                <a:ea typeface="+mn-lt"/>
                <a:cs typeface="+mn-lt"/>
              </a:rPr>
              <a:t>How will you maintain your momentum? What support do you need?</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04EBF0D-3754-3E15-58D3-393719BEA62A}"/>
              </a:ext>
            </a:extLst>
          </p:cNvPr>
          <p:cNvGrpSpPr>
            <a:grpSpLocks/>
          </p:cNvGrpSpPr>
          <p:nvPr/>
        </p:nvGrpSpPr>
        <p:grpSpPr bwMode="auto">
          <a:xfrm>
            <a:off x="615950" y="404813"/>
            <a:ext cx="7607300" cy="3916362"/>
            <a:chOff x="615678" y="404664"/>
            <a:chExt cx="7608261" cy="3916363"/>
          </a:xfrm>
        </p:grpSpPr>
        <p:sp>
          <p:nvSpPr>
            <p:cNvPr id="6" name="Arrow: Right 5">
              <a:extLst>
                <a:ext uri="{FF2B5EF4-FFF2-40B4-BE49-F238E27FC236}">
                  <a16:creationId xmlns:a16="http://schemas.microsoft.com/office/drawing/2014/main" id="{50A52341-9B29-80B0-7914-7B6AF58CBD62}"/>
                </a:ext>
              </a:extLst>
            </p:cNvPr>
            <p:cNvSpPr/>
            <p:nvPr/>
          </p:nvSpPr>
          <p:spPr>
            <a:xfrm>
              <a:off x="1228530" y="404664"/>
              <a:ext cx="6995409" cy="3916363"/>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8" name="Freeform: Shape 7">
              <a:extLst>
                <a:ext uri="{FF2B5EF4-FFF2-40B4-BE49-F238E27FC236}">
                  <a16:creationId xmlns:a16="http://schemas.microsoft.com/office/drawing/2014/main" id="{9248AE81-0E07-D845-4DA7-74E3E4398296}"/>
                </a:ext>
              </a:extLst>
            </p:cNvPr>
            <p:cNvSpPr/>
            <p:nvPr/>
          </p:nvSpPr>
          <p:spPr>
            <a:xfrm>
              <a:off x="615678" y="1579414"/>
              <a:ext cx="1524193" cy="1566862"/>
            </a:xfrm>
            <a:custGeom>
              <a:avLst/>
              <a:gdLst>
                <a:gd name="connsiteX0" fmla="*/ 0 w 1981051"/>
                <a:gd name="connsiteY0" fmla="*/ 261096 h 1566545"/>
                <a:gd name="connsiteX1" fmla="*/ 261096 w 1981051"/>
                <a:gd name="connsiteY1" fmla="*/ 0 h 1566545"/>
                <a:gd name="connsiteX2" fmla="*/ 1719955 w 1981051"/>
                <a:gd name="connsiteY2" fmla="*/ 0 h 1566545"/>
                <a:gd name="connsiteX3" fmla="*/ 1981051 w 1981051"/>
                <a:gd name="connsiteY3" fmla="*/ 261096 h 1566545"/>
                <a:gd name="connsiteX4" fmla="*/ 1981051 w 1981051"/>
                <a:gd name="connsiteY4" fmla="*/ 1305449 h 1566545"/>
                <a:gd name="connsiteX5" fmla="*/ 1719955 w 1981051"/>
                <a:gd name="connsiteY5" fmla="*/ 1566545 h 1566545"/>
                <a:gd name="connsiteX6" fmla="*/ 261096 w 1981051"/>
                <a:gd name="connsiteY6" fmla="*/ 1566545 h 1566545"/>
                <a:gd name="connsiteX7" fmla="*/ 0 w 1981051"/>
                <a:gd name="connsiteY7" fmla="*/ 1305449 h 1566545"/>
                <a:gd name="connsiteX8" fmla="*/ 0 w 1981051"/>
                <a:gd name="connsiteY8" fmla="*/ 261096 h 1566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1051" h="1566545">
                  <a:moveTo>
                    <a:pt x="0" y="261096"/>
                  </a:moveTo>
                  <a:cubicBezTo>
                    <a:pt x="0" y="116897"/>
                    <a:pt x="116897" y="0"/>
                    <a:pt x="261096" y="0"/>
                  </a:cubicBezTo>
                  <a:lnTo>
                    <a:pt x="1719955" y="0"/>
                  </a:lnTo>
                  <a:cubicBezTo>
                    <a:pt x="1864154" y="0"/>
                    <a:pt x="1981051" y="116897"/>
                    <a:pt x="1981051" y="261096"/>
                  </a:cubicBezTo>
                  <a:lnTo>
                    <a:pt x="1981051" y="1305449"/>
                  </a:lnTo>
                  <a:cubicBezTo>
                    <a:pt x="1981051" y="1449648"/>
                    <a:pt x="1864154" y="1566545"/>
                    <a:pt x="1719955" y="1566545"/>
                  </a:cubicBezTo>
                  <a:lnTo>
                    <a:pt x="261096" y="1566545"/>
                  </a:lnTo>
                  <a:cubicBezTo>
                    <a:pt x="116897" y="1566545"/>
                    <a:pt x="0" y="1449648"/>
                    <a:pt x="0" y="1305449"/>
                  </a:cubicBezTo>
                  <a:lnTo>
                    <a:pt x="0" y="26109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156482" tIns="156482" rIns="156482" bIns="156482" spcCol="1270" anchor="ctr"/>
            <a:lstStyle/>
            <a:p>
              <a:pPr algn="ctr" defTabSz="933450">
                <a:lnSpc>
                  <a:spcPct val="90000"/>
                </a:lnSpc>
                <a:spcAft>
                  <a:spcPct val="35000"/>
                </a:spcAft>
                <a:defRPr/>
              </a:pPr>
              <a:r>
                <a:rPr lang="en-GB" sz="2100" dirty="0"/>
                <a:t>Outcome</a:t>
              </a:r>
            </a:p>
          </p:txBody>
        </p:sp>
      </p:grpSp>
      <p:sp>
        <p:nvSpPr>
          <p:cNvPr id="9" name="Freeform: Shape 8">
            <a:extLst>
              <a:ext uri="{FF2B5EF4-FFF2-40B4-BE49-F238E27FC236}">
                <a16:creationId xmlns:a16="http://schemas.microsoft.com/office/drawing/2014/main" id="{9F940458-FD7C-36A2-700E-CE093F26115B}"/>
              </a:ext>
            </a:extLst>
          </p:cNvPr>
          <p:cNvSpPr/>
          <p:nvPr/>
        </p:nvSpPr>
        <p:spPr>
          <a:xfrm>
            <a:off x="2238375" y="1579563"/>
            <a:ext cx="1456765" cy="1566862"/>
          </a:xfrm>
          <a:custGeom>
            <a:avLst/>
            <a:gdLst>
              <a:gd name="connsiteX0" fmla="*/ 0 w 1981051"/>
              <a:gd name="connsiteY0" fmla="*/ 261096 h 1566545"/>
              <a:gd name="connsiteX1" fmla="*/ 261096 w 1981051"/>
              <a:gd name="connsiteY1" fmla="*/ 0 h 1566545"/>
              <a:gd name="connsiteX2" fmla="*/ 1719955 w 1981051"/>
              <a:gd name="connsiteY2" fmla="*/ 0 h 1566545"/>
              <a:gd name="connsiteX3" fmla="*/ 1981051 w 1981051"/>
              <a:gd name="connsiteY3" fmla="*/ 261096 h 1566545"/>
              <a:gd name="connsiteX4" fmla="*/ 1981051 w 1981051"/>
              <a:gd name="connsiteY4" fmla="*/ 1305449 h 1566545"/>
              <a:gd name="connsiteX5" fmla="*/ 1719955 w 1981051"/>
              <a:gd name="connsiteY5" fmla="*/ 1566545 h 1566545"/>
              <a:gd name="connsiteX6" fmla="*/ 261096 w 1981051"/>
              <a:gd name="connsiteY6" fmla="*/ 1566545 h 1566545"/>
              <a:gd name="connsiteX7" fmla="*/ 0 w 1981051"/>
              <a:gd name="connsiteY7" fmla="*/ 1305449 h 1566545"/>
              <a:gd name="connsiteX8" fmla="*/ 0 w 1981051"/>
              <a:gd name="connsiteY8" fmla="*/ 261096 h 1566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1051" h="1566545">
                <a:moveTo>
                  <a:pt x="0" y="261096"/>
                </a:moveTo>
                <a:cubicBezTo>
                  <a:pt x="0" y="116897"/>
                  <a:pt x="116897" y="0"/>
                  <a:pt x="261096" y="0"/>
                </a:cubicBezTo>
                <a:lnTo>
                  <a:pt x="1719955" y="0"/>
                </a:lnTo>
                <a:cubicBezTo>
                  <a:pt x="1864154" y="0"/>
                  <a:pt x="1981051" y="116897"/>
                  <a:pt x="1981051" y="261096"/>
                </a:cubicBezTo>
                <a:lnTo>
                  <a:pt x="1981051" y="1305449"/>
                </a:lnTo>
                <a:cubicBezTo>
                  <a:pt x="1981051" y="1449648"/>
                  <a:pt x="1864154" y="1566545"/>
                  <a:pt x="1719955" y="1566545"/>
                </a:cubicBezTo>
                <a:lnTo>
                  <a:pt x="261096" y="1566545"/>
                </a:lnTo>
                <a:cubicBezTo>
                  <a:pt x="116897" y="1566545"/>
                  <a:pt x="0" y="1449648"/>
                  <a:pt x="0" y="1305449"/>
                </a:cubicBezTo>
                <a:lnTo>
                  <a:pt x="0" y="26109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156482" tIns="156482" rIns="156482" bIns="156482" spcCol="1270" anchor="ctr"/>
          <a:lstStyle/>
          <a:p>
            <a:pPr algn="ctr" defTabSz="933450">
              <a:lnSpc>
                <a:spcPct val="90000"/>
              </a:lnSpc>
              <a:spcAft>
                <a:spcPct val="35000"/>
              </a:spcAft>
              <a:defRPr/>
            </a:pPr>
            <a:r>
              <a:rPr lang="en-GB" sz="2100" dirty="0"/>
              <a:t>Situation</a:t>
            </a:r>
          </a:p>
        </p:txBody>
      </p:sp>
      <p:sp>
        <p:nvSpPr>
          <p:cNvPr id="10" name="Freeform: Shape 9">
            <a:extLst>
              <a:ext uri="{FF2B5EF4-FFF2-40B4-BE49-F238E27FC236}">
                <a16:creationId xmlns:a16="http://schemas.microsoft.com/office/drawing/2014/main" id="{6C503A0E-50D9-F2B8-7DD9-66BC6FF0F8D8}"/>
              </a:ext>
            </a:extLst>
          </p:cNvPr>
          <p:cNvSpPr/>
          <p:nvPr/>
        </p:nvSpPr>
        <p:spPr>
          <a:xfrm>
            <a:off x="3766671" y="1566116"/>
            <a:ext cx="2129117" cy="1526521"/>
          </a:xfrm>
          <a:custGeom>
            <a:avLst/>
            <a:gdLst>
              <a:gd name="connsiteX0" fmla="*/ 0 w 1981051"/>
              <a:gd name="connsiteY0" fmla="*/ 261096 h 1566545"/>
              <a:gd name="connsiteX1" fmla="*/ 261096 w 1981051"/>
              <a:gd name="connsiteY1" fmla="*/ 0 h 1566545"/>
              <a:gd name="connsiteX2" fmla="*/ 1719955 w 1981051"/>
              <a:gd name="connsiteY2" fmla="*/ 0 h 1566545"/>
              <a:gd name="connsiteX3" fmla="*/ 1981051 w 1981051"/>
              <a:gd name="connsiteY3" fmla="*/ 261096 h 1566545"/>
              <a:gd name="connsiteX4" fmla="*/ 1981051 w 1981051"/>
              <a:gd name="connsiteY4" fmla="*/ 1305449 h 1566545"/>
              <a:gd name="connsiteX5" fmla="*/ 1719955 w 1981051"/>
              <a:gd name="connsiteY5" fmla="*/ 1566545 h 1566545"/>
              <a:gd name="connsiteX6" fmla="*/ 261096 w 1981051"/>
              <a:gd name="connsiteY6" fmla="*/ 1566545 h 1566545"/>
              <a:gd name="connsiteX7" fmla="*/ 0 w 1981051"/>
              <a:gd name="connsiteY7" fmla="*/ 1305449 h 1566545"/>
              <a:gd name="connsiteX8" fmla="*/ 0 w 1981051"/>
              <a:gd name="connsiteY8" fmla="*/ 261096 h 1566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1051" h="1566545">
                <a:moveTo>
                  <a:pt x="0" y="261096"/>
                </a:moveTo>
                <a:cubicBezTo>
                  <a:pt x="0" y="116897"/>
                  <a:pt x="116897" y="0"/>
                  <a:pt x="261096" y="0"/>
                </a:cubicBezTo>
                <a:lnTo>
                  <a:pt x="1719955" y="0"/>
                </a:lnTo>
                <a:cubicBezTo>
                  <a:pt x="1864154" y="0"/>
                  <a:pt x="1981051" y="116897"/>
                  <a:pt x="1981051" y="261096"/>
                </a:cubicBezTo>
                <a:lnTo>
                  <a:pt x="1981051" y="1305449"/>
                </a:lnTo>
                <a:cubicBezTo>
                  <a:pt x="1981051" y="1449648"/>
                  <a:pt x="1864154" y="1566545"/>
                  <a:pt x="1719955" y="1566545"/>
                </a:cubicBezTo>
                <a:lnTo>
                  <a:pt x="261096" y="1566545"/>
                </a:lnTo>
                <a:cubicBezTo>
                  <a:pt x="116897" y="1566545"/>
                  <a:pt x="0" y="1449648"/>
                  <a:pt x="0" y="1305449"/>
                </a:cubicBezTo>
                <a:lnTo>
                  <a:pt x="0" y="26109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156482" tIns="156482" rIns="156482" bIns="156482" spcCol="1270" anchor="ctr"/>
          <a:lstStyle/>
          <a:p>
            <a:pPr algn="ctr" defTabSz="933450">
              <a:lnSpc>
                <a:spcPct val="90000"/>
              </a:lnSpc>
              <a:spcAft>
                <a:spcPct val="35000"/>
              </a:spcAft>
              <a:defRPr/>
            </a:pPr>
            <a:r>
              <a:rPr lang="en-GB" sz="2100" dirty="0"/>
              <a:t>Choices and Consequences</a:t>
            </a:r>
          </a:p>
        </p:txBody>
      </p:sp>
      <p:sp>
        <p:nvSpPr>
          <p:cNvPr id="11" name="Freeform: Shape 10">
            <a:extLst>
              <a:ext uri="{FF2B5EF4-FFF2-40B4-BE49-F238E27FC236}">
                <a16:creationId xmlns:a16="http://schemas.microsoft.com/office/drawing/2014/main" id="{029A92EC-F416-B582-F5C7-A888B4FE7A78}"/>
              </a:ext>
            </a:extLst>
          </p:cNvPr>
          <p:cNvSpPr/>
          <p:nvPr/>
        </p:nvSpPr>
        <p:spPr>
          <a:xfrm>
            <a:off x="5901671" y="1566116"/>
            <a:ext cx="1295400" cy="1526521"/>
          </a:xfrm>
          <a:custGeom>
            <a:avLst/>
            <a:gdLst>
              <a:gd name="connsiteX0" fmla="*/ 0 w 1981051"/>
              <a:gd name="connsiteY0" fmla="*/ 261096 h 1566545"/>
              <a:gd name="connsiteX1" fmla="*/ 261096 w 1981051"/>
              <a:gd name="connsiteY1" fmla="*/ 0 h 1566545"/>
              <a:gd name="connsiteX2" fmla="*/ 1719955 w 1981051"/>
              <a:gd name="connsiteY2" fmla="*/ 0 h 1566545"/>
              <a:gd name="connsiteX3" fmla="*/ 1981051 w 1981051"/>
              <a:gd name="connsiteY3" fmla="*/ 261096 h 1566545"/>
              <a:gd name="connsiteX4" fmla="*/ 1981051 w 1981051"/>
              <a:gd name="connsiteY4" fmla="*/ 1305449 h 1566545"/>
              <a:gd name="connsiteX5" fmla="*/ 1719955 w 1981051"/>
              <a:gd name="connsiteY5" fmla="*/ 1566545 h 1566545"/>
              <a:gd name="connsiteX6" fmla="*/ 261096 w 1981051"/>
              <a:gd name="connsiteY6" fmla="*/ 1566545 h 1566545"/>
              <a:gd name="connsiteX7" fmla="*/ 0 w 1981051"/>
              <a:gd name="connsiteY7" fmla="*/ 1305449 h 1566545"/>
              <a:gd name="connsiteX8" fmla="*/ 0 w 1981051"/>
              <a:gd name="connsiteY8" fmla="*/ 261096 h 1566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1051" h="1566545">
                <a:moveTo>
                  <a:pt x="0" y="261096"/>
                </a:moveTo>
                <a:cubicBezTo>
                  <a:pt x="0" y="116897"/>
                  <a:pt x="116897" y="0"/>
                  <a:pt x="261096" y="0"/>
                </a:cubicBezTo>
                <a:lnTo>
                  <a:pt x="1719955" y="0"/>
                </a:lnTo>
                <a:cubicBezTo>
                  <a:pt x="1864154" y="0"/>
                  <a:pt x="1981051" y="116897"/>
                  <a:pt x="1981051" y="261096"/>
                </a:cubicBezTo>
                <a:lnTo>
                  <a:pt x="1981051" y="1305449"/>
                </a:lnTo>
                <a:cubicBezTo>
                  <a:pt x="1981051" y="1449648"/>
                  <a:pt x="1864154" y="1566545"/>
                  <a:pt x="1719955" y="1566545"/>
                </a:cubicBezTo>
                <a:lnTo>
                  <a:pt x="261096" y="1566545"/>
                </a:lnTo>
                <a:cubicBezTo>
                  <a:pt x="116897" y="1566545"/>
                  <a:pt x="0" y="1449648"/>
                  <a:pt x="0" y="1305449"/>
                </a:cubicBezTo>
                <a:lnTo>
                  <a:pt x="0" y="26109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156482" tIns="156482" rIns="156482" bIns="156482" spcCol="1270" anchor="ctr"/>
          <a:lstStyle/>
          <a:p>
            <a:pPr algn="ctr" defTabSz="933450">
              <a:lnSpc>
                <a:spcPct val="90000"/>
              </a:lnSpc>
              <a:spcAft>
                <a:spcPct val="35000"/>
              </a:spcAft>
              <a:defRPr/>
            </a:pPr>
            <a:r>
              <a:rPr lang="en-GB" sz="2100" dirty="0"/>
              <a:t>Actions</a:t>
            </a:r>
          </a:p>
        </p:txBody>
      </p:sp>
      <p:sp>
        <p:nvSpPr>
          <p:cNvPr id="24582" name="Title 1">
            <a:extLst>
              <a:ext uri="{FF2B5EF4-FFF2-40B4-BE49-F238E27FC236}">
                <a16:creationId xmlns:a16="http://schemas.microsoft.com/office/drawing/2014/main" id="{7EEA6CC4-119D-7E44-3FA9-6CBC6C6F45C9}"/>
              </a:ext>
            </a:extLst>
          </p:cNvPr>
          <p:cNvSpPr>
            <a:spLocks noGrp="1"/>
          </p:cNvSpPr>
          <p:nvPr>
            <p:ph type="title"/>
          </p:nvPr>
        </p:nvSpPr>
        <p:spPr>
          <a:xfrm>
            <a:off x="611188" y="4581525"/>
            <a:ext cx="8229600" cy="1143000"/>
          </a:xfrm>
        </p:spPr>
        <p:txBody>
          <a:bodyPr/>
          <a:lstStyle/>
          <a:p>
            <a:pPr eaLnBrk="1" hangingPunct="1"/>
            <a:r>
              <a:rPr lang="en-GB" altLang="en-US"/>
              <a:t>OSCAR Model</a:t>
            </a:r>
          </a:p>
        </p:txBody>
      </p:sp>
      <p:sp>
        <p:nvSpPr>
          <p:cNvPr id="4" name="Freeform: Shape 10">
            <a:extLst>
              <a:ext uri="{FF2B5EF4-FFF2-40B4-BE49-F238E27FC236}">
                <a16:creationId xmlns:a16="http://schemas.microsoft.com/office/drawing/2014/main" id="{C9D10C2B-D2F5-01D5-9F40-94885E77FD9F}"/>
              </a:ext>
            </a:extLst>
          </p:cNvPr>
          <p:cNvSpPr/>
          <p:nvPr/>
        </p:nvSpPr>
        <p:spPr>
          <a:xfrm>
            <a:off x="7237412" y="1570598"/>
            <a:ext cx="1295400" cy="1526521"/>
          </a:xfrm>
          <a:custGeom>
            <a:avLst/>
            <a:gdLst>
              <a:gd name="connsiteX0" fmla="*/ 0 w 1981051"/>
              <a:gd name="connsiteY0" fmla="*/ 261096 h 1566545"/>
              <a:gd name="connsiteX1" fmla="*/ 261096 w 1981051"/>
              <a:gd name="connsiteY1" fmla="*/ 0 h 1566545"/>
              <a:gd name="connsiteX2" fmla="*/ 1719955 w 1981051"/>
              <a:gd name="connsiteY2" fmla="*/ 0 h 1566545"/>
              <a:gd name="connsiteX3" fmla="*/ 1981051 w 1981051"/>
              <a:gd name="connsiteY3" fmla="*/ 261096 h 1566545"/>
              <a:gd name="connsiteX4" fmla="*/ 1981051 w 1981051"/>
              <a:gd name="connsiteY4" fmla="*/ 1305449 h 1566545"/>
              <a:gd name="connsiteX5" fmla="*/ 1719955 w 1981051"/>
              <a:gd name="connsiteY5" fmla="*/ 1566545 h 1566545"/>
              <a:gd name="connsiteX6" fmla="*/ 261096 w 1981051"/>
              <a:gd name="connsiteY6" fmla="*/ 1566545 h 1566545"/>
              <a:gd name="connsiteX7" fmla="*/ 0 w 1981051"/>
              <a:gd name="connsiteY7" fmla="*/ 1305449 h 1566545"/>
              <a:gd name="connsiteX8" fmla="*/ 0 w 1981051"/>
              <a:gd name="connsiteY8" fmla="*/ 261096 h 1566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1051" h="1566545">
                <a:moveTo>
                  <a:pt x="0" y="261096"/>
                </a:moveTo>
                <a:cubicBezTo>
                  <a:pt x="0" y="116897"/>
                  <a:pt x="116897" y="0"/>
                  <a:pt x="261096" y="0"/>
                </a:cubicBezTo>
                <a:lnTo>
                  <a:pt x="1719955" y="0"/>
                </a:lnTo>
                <a:cubicBezTo>
                  <a:pt x="1864154" y="0"/>
                  <a:pt x="1981051" y="116897"/>
                  <a:pt x="1981051" y="261096"/>
                </a:cubicBezTo>
                <a:lnTo>
                  <a:pt x="1981051" y="1305449"/>
                </a:lnTo>
                <a:cubicBezTo>
                  <a:pt x="1981051" y="1449648"/>
                  <a:pt x="1864154" y="1566545"/>
                  <a:pt x="1719955" y="1566545"/>
                </a:cubicBezTo>
                <a:lnTo>
                  <a:pt x="261096" y="1566545"/>
                </a:lnTo>
                <a:cubicBezTo>
                  <a:pt x="116897" y="1566545"/>
                  <a:pt x="0" y="1449648"/>
                  <a:pt x="0" y="1305449"/>
                </a:cubicBezTo>
                <a:lnTo>
                  <a:pt x="0" y="261096"/>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156482" tIns="156482" rIns="156482" bIns="156482" spcCol="1270" anchor="ctr"/>
          <a:lstStyle/>
          <a:p>
            <a:pPr algn="ctr" defTabSz="933450">
              <a:lnSpc>
                <a:spcPct val="90000"/>
              </a:lnSpc>
              <a:spcAft>
                <a:spcPct val="35000"/>
              </a:spcAft>
              <a:defRPr/>
            </a:pPr>
            <a:r>
              <a:rPr lang="en-GB" sz="2100" dirty="0"/>
              <a:t>Review</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Box 1">
            <a:extLst>
              <a:ext uri="{FF2B5EF4-FFF2-40B4-BE49-F238E27FC236}">
                <a16:creationId xmlns:a16="http://schemas.microsoft.com/office/drawing/2014/main" id="{CBECD850-0B85-FB8C-4943-BF983D453D51}"/>
              </a:ext>
            </a:extLst>
          </p:cNvPr>
          <p:cNvSpPr txBox="1">
            <a:spLocks noChangeArrowheads="1"/>
          </p:cNvSpPr>
          <p:nvPr/>
        </p:nvSpPr>
        <p:spPr bwMode="auto">
          <a:xfrm>
            <a:off x="2808288" y="1052513"/>
            <a:ext cx="35274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a:latin typeface="Arial" panose="020B0604020202020204" pitchFamily="34" charset="0"/>
              </a:rPr>
              <a:t>Peer to peer practice</a:t>
            </a:r>
          </a:p>
        </p:txBody>
      </p:sp>
      <p:sp>
        <p:nvSpPr>
          <p:cNvPr id="25603" name="TextBox 2">
            <a:extLst>
              <a:ext uri="{FF2B5EF4-FFF2-40B4-BE49-F238E27FC236}">
                <a16:creationId xmlns:a16="http://schemas.microsoft.com/office/drawing/2014/main" id="{09013F71-AD72-88E0-DC21-8ED559E07D5C}"/>
              </a:ext>
            </a:extLst>
          </p:cNvPr>
          <p:cNvSpPr txBox="1">
            <a:spLocks noChangeArrowheads="1"/>
          </p:cNvSpPr>
          <p:nvPr/>
        </p:nvSpPr>
        <p:spPr bwMode="auto">
          <a:xfrm>
            <a:off x="971550" y="2205038"/>
            <a:ext cx="7488238"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a:latin typeface="Arial" panose="020B0604020202020204" pitchFamily="34" charset="0"/>
              </a:rPr>
              <a:t>Use the scenarios provide in class to attempt to use a OSCAR format to structure your coaching session.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Box 1">
            <a:extLst>
              <a:ext uri="{FF2B5EF4-FFF2-40B4-BE49-F238E27FC236}">
                <a16:creationId xmlns:a16="http://schemas.microsoft.com/office/drawing/2014/main" id="{BEA55462-166A-9216-8C0B-FFB59CF6ED27}"/>
              </a:ext>
            </a:extLst>
          </p:cNvPr>
          <p:cNvSpPr txBox="1">
            <a:spLocks noChangeArrowheads="1"/>
          </p:cNvSpPr>
          <p:nvPr/>
        </p:nvSpPr>
        <p:spPr bwMode="auto">
          <a:xfrm>
            <a:off x="1331913" y="585788"/>
            <a:ext cx="64801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3600">
                <a:latin typeface="Arial" panose="020B0604020202020204" pitchFamily="34" charset="0"/>
              </a:rPr>
              <a:t>Summary</a:t>
            </a:r>
            <a:r>
              <a:rPr lang="en-GB" altLang="en-US" sz="2800">
                <a:latin typeface="Arial" panose="020B0604020202020204" pitchFamily="34" charset="0"/>
              </a:rPr>
              <a:t> </a:t>
            </a:r>
          </a:p>
        </p:txBody>
      </p:sp>
      <p:sp>
        <p:nvSpPr>
          <p:cNvPr id="3" name="TextBox 2">
            <a:extLst>
              <a:ext uri="{FF2B5EF4-FFF2-40B4-BE49-F238E27FC236}">
                <a16:creationId xmlns:a16="http://schemas.microsoft.com/office/drawing/2014/main" id="{9E3D3FD5-8B88-256B-521C-49365E9BE839}"/>
              </a:ext>
            </a:extLst>
          </p:cNvPr>
          <p:cNvSpPr txBox="1"/>
          <p:nvPr/>
        </p:nvSpPr>
        <p:spPr>
          <a:xfrm>
            <a:off x="935038" y="1700213"/>
            <a:ext cx="7273925" cy="2616200"/>
          </a:xfrm>
          <a:prstGeom prst="rect">
            <a:avLst/>
          </a:prstGeom>
          <a:noFill/>
          <a:ln>
            <a:solidFill>
              <a:schemeClr val="tx2"/>
            </a:solidFill>
          </a:ln>
        </p:spPr>
        <p:txBody>
          <a:bodyPr lIns="91440" tIns="45720" rIns="91440" bIns="45720" anchor="t">
            <a:spAutoFit/>
          </a:bodyPr>
          <a:lstStyle/>
          <a:p>
            <a:pPr>
              <a:defRPr/>
            </a:pPr>
            <a:r>
              <a:rPr lang="en-GB" sz="3200" dirty="0"/>
              <a:t>Today we have discussed:</a:t>
            </a:r>
          </a:p>
          <a:p>
            <a:pPr eaLnBrk="1" hangingPunct="1">
              <a:buFontTx/>
              <a:buChar char="-"/>
              <a:defRPr/>
            </a:pPr>
            <a:r>
              <a:rPr lang="en-GB" sz="3200" dirty="0"/>
              <a:t>Key summarising skills</a:t>
            </a:r>
          </a:p>
          <a:p>
            <a:pPr eaLnBrk="1" hangingPunct="1">
              <a:buFontTx/>
              <a:buChar char="-"/>
              <a:defRPr/>
            </a:pPr>
            <a:r>
              <a:rPr lang="en-GB" sz="3200" dirty="0"/>
              <a:t>OSCAR model of coaching</a:t>
            </a:r>
          </a:p>
          <a:p>
            <a:pPr eaLnBrk="1" hangingPunct="1">
              <a:buFontTx/>
              <a:buChar char="-"/>
              <a:defRPr/>
            </a:pPr>
            <a:r>
              <a:rPr lang="en-GB" sz="3200" dirty="0">
                <a:latin typeface="Arial"/>
                <a:cs typeface="Arial"/>
              </a:rPr>
              <a:t>Key questions used in OSCAR model</a:t>
            </a:r>
          </a:p>
          <a:p>
            <a:pPr marL="285750" indent="-285750">
              <a:buFontTx/>
              <a:buChar char="-"/>
              <a:defRPr/>
            </a:pPr>
            <a:endParaRPr lang="en-GB" dirty="0"/>
          </a:p>
          <a:p>
            <a:pPr marL="285750" indent="-285750">
              <a:buFontTx/>
              <a:buChar char="-"/>
              <a:defRPr/>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14705578-9E7B-F434-F734-E98808163649}"/>
              </a:ext>
            </a:extLst>
          </p:cNvPr>
          <p:cNvSpPr>
            <a:spLocks noGrp="1"/>
          </p:cNvSpPr>
          <p:nvPr>
            <p:ph type="title"/>
          </p:nvPr>
        </p:nvSpPr>
        <p:spPr/>
        <p:txBody>
          <a:bodyPr/>
          <a:lstStyle/>
          <a:p>
            <a:r>
              <a:rPr lang="en-GB" altLang="en-US" dirty="0"/>
              <a:t>References</a:t>
            </a:r>
          </a:p>
        </p:txBody>
      </p:sp>
      <p:sp>
        <p:nvSpPr>
          <p:cNvPr id="4" name="Rectangle 1">
            <a:extLst>
              <a:ext uri="{FF2B5EF4-FFF2-40B4-BE49-F238E27FC236}">
                <a16:creationId xmlns:a16="http://schemas.microsoft.com/office/drawing/2014/main" id="{6E32792A-1BF1-C7CE-BB68-07B4C8755F76}"/>
              </a:ext>
            </a:extLst>
          </p:cNvPr>
          <p:cNvSpPr>
            <a:spLocks noGrp="1" noChangeArrowheads="1"/>
          </p:cNvSpPr>
          <p:nvPr>
            <p:ph idx="1"/>
          </p:nvPr>
        </p:nvSpPr>
        <p:spPr>
          <a:xfrm>
            <a:off x="684213" y="1490663"/>
            <a:ext cx="8002587" cy="785812"/>
          </a:xfrm>
          <a:solidFill>
            <a:srgbClr val="FFFFFF"/>
          </a:solidFill>
        </p:spPr>
        <p:txBody>
          <a:bodyPr anchor="ctr">
            <a:spAutoFit/>
          </a:bodyPr>
          <a:lstStyle/>
          <a:p>
            <a:pPr marL="0" indent="0">
              <a:lnSpc>
                <a:spcPct val="150000"/>
              </a:lnSpc>
              <a:spcBef>
                <a:spcPct val="0"/>
              </a:spcBef>
              <a:buFontTx/>
              <a:buNone/>
            </a:pPr>
            <a:r>
              <a:rPr lang="en-US" altLang="en-US" sz="1600" dirty="0">
                <a:solidFill>
                  <a:srgbClr val="333333"/>
                </a:solidFill>
                <a:latin typeface="Arial" panose="020B0604020202020204" pitchFamily="34" charset="0"/>
                <a:ea typeface="Open Sans" panose="020B0606030504020204" pitchFamily="34" charset="0"/>
                <a:cs typeface="Arial" panose="020B0604020202020204" pitchFamily="34" charset="0"/>
              </a:rPr>
              <a:t>Dexter, J., Dexter, G. and Irving, J., (2011). </a:t>
            </a:r>
            <a:r>
              <a:rPr lang="en-US" altLang="en-US" sz="1600" i="1" dirty="0">
                <a:solidFill>
                  <a:srgbClr val="333333"/>
                </a:solidFill>
                <a:latin typeface="Arial" panose="020B0604020202020204" pitchFamily="34" charset="0"/>
                <a:ea typeface="Open Sans" panose="020B0606030504020204" pitchFamily="34" charset="0"/>
                <a:cs typeface="Arial" panose="020B0604020202020204" pitchFamily="34" charset="0"/>
              </a:rPr>
              <a:t>An Introduction to Coaching</a:t>
            </a:r>
            <a:r>
              <a:rPr lang="en-US" altLang="en-US" sz="1600" dirty="0">
                <a:solidFill>
                  <a:srgbClr val="333333"/>
                </a:solidFill>
                <a:latin typeface="Arial" panose="020B0604020202020204" pitchFamily="34" charset="0"/>
                <a:ea typeface="Open Sans" panose="020B0606030504020204" pitchFamily="34" charset="0"/>
                <a:cs typeface="Arial" panose="020B0604020202020204" pitchFamily="34" charset="0"/>
              </a:rPr>
              <a:t>. London: SAGE Publications Ltd. Available at: &lt;https://dx.doi.org/10.4135/9781446251867&gt;]</a:t>
            </a:r>
            <a:r>
              <a:rPr lang="en-US" altLang="en-US" sz="1000" dirty="0">
                <a:latin typeface="Arial" panose="020B0604020202020204" pitchFamily="34" charset="0"/>
                <a:ea typeface="Open Sans" panose="020B0606030504020204" pitchFamily="34" charset="0"/>
                <a:cs typeface="Arial" panose="020B0604020202020204" pitchFamily="34" charset="0"/>
              </a:rPr>
              <a:t> </a:t>
            </a:r>
            <a:endParaRPr lang="en-US" altLang="en-US" sz="3600" dirty="0">
              <a:latin typeface="Arial" panose="020B0604020202020204" pitchFamily="34" charset="0"/>
              <a:ea typeface="Open Sans" panose="020B0606030504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B9D624F9-EC25-2F47-D937-B75817146B78}"/>
              </a:ext>
            </a:extLst>
          </p:cNvPr>
          <p:cNvSpPr txBox="1"/>
          <p:nvPr/>
        </p:nvSpPr>
        <p:spPr>
          <a:xfrm>
            <a:off x="711505" y="2561421"/>
            <a:ext cx="7395072" cy="15240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600" dirty="0">
                <a:latin typeface="Arial"/>
                <a:cs typeface="Arial"/>
              </a:rPr>
              <a:t>Open (2022)</a:t>
            </a:r>
            <a:r>
              <a:rPr lang="en-GB" sz="1600" i="1" dirty="0">
                <a:latin typeface="Arial"/>
                <a:cs typeface="Arial"/>
              </a:rPr>
              <a:t> Everyone Can Learn to Coach! Coaching with the OSCAR model</a:t>
            </a:r>
            <a:r>
              <a:rPr lang="en-GB" sz="1600" dirty="0">
                <a:latin typeface="Arial"/>
                <a:cs typeface="Arial"/>
              </a:rPr>
              <a:t>, Available at: </a:t>
            </a:r>
            <a:r>
              <a:rPr lang="en-GB" sz="1600" dirty="0">
                <a:latin typeface="Arial"/>
                <a:cs typeface="Arial"/>
                <a:hlinkClick r:id="rId2"/>
              </a:rPr>
              <a:t>https://www.open.edu/openlearn/health-sports-psychology/psychology/everyone-can-learn-coach-coaching-the-oscar-model</a:t>
            </a:r>
            <a:r>
              <a:rPr lang="en-GB" sz="1600" dirty="0">
                <a:latin typeface="Arial"/>
                <a:cs typeface="Arial"/>
              </a:rPr>
              <a:t> Accessed 20 January 2023</a:t>
            </a:r>
            <a:endParaRPr lang="en-GB" sz="1600" dirty="0"/>
          </a:p>
        </p:txBody>
      </p:sp>
      <p:sp>
        <p:nvSpPr>
          <p:cNvPr id="3" name="TextBox 2">
            <a:extLst>
              <a:ext uri="{FF2B5EF4-FFF2-40B4-BE49-F238E27FC236}">
                <a16:creationId xmlns:a16="http://schemas.microsoft.com/office/drawing/2014/main" id="{AEE5C7E6-CE7C-F843-DE15-2C2C9ED7072C}"/>
              </a:ext>
            </a:extLst>
          </p:cNvPr>
          <p:cNvSpPr txBox="1"/>
          <p:nvPr/>
        </p:nvSpPr>
        <p:spPr>
          <a:xfrm>
            <a:off x="684882" y="4256183"/>
            <a:ext cx="78660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Brockbank, A. (2012) </a:t>
            </a:r>
            <a:r>
              <a:rPr lang="en-US" i="1" dirty="0">
                <a:latin typeface="Arial"/>
                <a:cs typeface="Arial"/>
              </a:rPr>
              <a:t>Facilitating reflective learning </a:t>
            </a:r>
            <a:r>
              <a:rPr lang="en-US" dirty="0">
                <a:latin typeface="Arial"/>
                <a:cs typeface="Arial"/>
              </a:rPr>
              <a:t>[electronic resource] : coaching, mentoring and </a:t>
            </a:r>
            <a:r>
              <a:rPr lang="en-US" dirty="0" err="1">
                <a:latin typeface="Arial"/>
                <a:cs typeface="Arial"/>
              </a:rPr>
              <a:t>supervison</a:t>
            </a:r>
            <a:r>
              <a:rPr lang="en-US" dirty="0">
                <a:latin typeface="Arial"/>
                <a:cs typeface="Arial"/>
              </a:rPr>
              <a:t> . 2nd ed. Philadelphia, Pa. :, Kogan Page Ltd.</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9cd839b-d2f7-4d79-867e-33235b171cd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754C8BF-0ADD-450D-BCDB-8826ABDEF9EB}">
  <ds:schemaRefs>
    <ds:schemaRef ds:uri="ebe861c4-9752-476b-95bf-faec8d80e167"/>
    <ds:schemaRef ds:uri="http://schemas.microsoft.com/office/2006/documentManagement/types"/>
    <ds:schemaRef ds:uri="http://schemas.microsoft.com/office/2006/metadata/properties"/>
    <ds:schemaRef ds:uri="http://purl.org/dc/terms/"/>
    <ds:schemaRef ds:uri="f9cd839b-d2f7-4d79-867e-33235b171cd7"/>
    <ds:schemaRef ds:uri="http://www.w3.org/XML/1998/namespace"/>
    <ds:schemaRef ds:uri="http://purl.org/dc/elements/1.1/"/>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DBEC3ADF-62CF-4BD5-9DCC-BAED5CCD01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19E31FB-A121-445C-A906-E146E38089C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480</TotalTime>
  <Words>1533</Words>
  <Application>Microsoft Office PowerPoint</Application>
  <PresentationFormat>On-screen Show (4:3)</PresentationFormat>
  <Paragraphs>121</Paragraphs>
  <Slides>15</Slides>
  <Notes>10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20140311PresentationUWTSDTemplate</vt:lpstr>
      <vt:lpstr>PowerPoint Presentation</vt:lpstr>
      <vt:lpstr>Lesson Aims</vt:lpstr>
      <vt:lpstr>Summarising</vt:lpstr>
      <vt:lpstr>Reflecting </vt:lpstr>
      <vt:lpstr>OSCAR Model </vt:lpstr>
      <vt:lpstr>OSCAR Model</vt:lpstr>
      <vt:lpstr>PowerPoint Presentation</vt:lpstr>
      <vt:lpstr>PowerPoint Presentation</vt:lpstr>
      <vt:lpstr>PowerPoint Presentation</vt:lpstr>
      <vt:lpstr>PowerPoint Presentation</vt:lpstr>
      <vt:lpstr>PowerPoint Presentation</vt:lpstr>
      <vt:lpstr>OSCAR Model</vt:lpstr>
      <vt:lpstr>PowerPoint Presentation</vt:lpstr>
      <vt:lpstr>PowerPoint Presentation</vt:lpstr>
      <vt:lpstr>References</vt:lpstr>
    </vt:vector>
  </TitlesOfParts>
  <Company>Us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Marlow Ropes Management Development Programme Coaching for performance</dc:title>
  <dc:creator>Andrew and Jane</dc:creator>
  <cp:lastModifiedBy>Rebecca Stewart</cp:lastModifiedBy>
  <cp:revision>190</cp:revision>
  <cp:lastPrinted>2000-03-24T01:54:28Z</cp:lastPrinted>
  <dcterms:created xsi:type="dcterms:W3CDTF">2000-03-23T23:53:36Z</dcterms:created>
  <dcterms:modified xsi:type="dcterms:W3CDTF">2023-02-03T16:40:33Z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y fmtid="{D5CDD505-2E9C-101B-9397-08002B2CF9AE}" pid="3" name="_activity">
    <vt:lpwstr/>
  </property>
</Properties>
</file>