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handoutMasterIdLst>
    <p:handoutMasterId r:id="rId43"/>
  </p:handoutMasterIdLst>
  <p:sldIdLst>
    <p:sldId id="377" r:id="rId2"/>
    <p:sldId id="383" r:id="rId3"/>
    <p:sldId id="259" r:id="rId4"/>
    <p:sldId id="258" r:id="rId5"/>
    <p:sldId id="485" r:id="rId6"/>
    <p:sldId id="384" r:id="rId7"/>
    <p:sldId id="386" r:id="rId8"/>
    <p:sldId id="454" r:id="rId9"/>
    <p:sldId id="433" r:id="rId10"/>
    <p:sldId id="455" r:id="rId11"/>
    <p:sldId id="387" r:id="rId12"/>
    <p:sldId id="388" r:id="rId13"/>
    <p:sldId id="456" r:id="rId14"/>
    <p:sldId id="435" r:id="rId15"/>
    <p:sldId id="460" r:id="rId16"/>
    <p:sldId id="461" r:id="rId17"/>
    <p:sldId id="462" r:id="rId18"/>
    <p:sldId id="264" r:id="rId19"/>
    <p:sldId id="276" r:id="rId20"/>
    <p:sldId id="277" r:id="rId21"/>
    <p:sldId id="279" r:id="rId22"/>
    <p:sldId id="278" r:id="rId23"/>
    <p:sldId id="280" r:id="rId24"/>
    <p:sldId id="281" r:id="rId25"/>
    <p:sldId id="557" r:id="rId26"/>
    <p:sldId id="558" r:id="rId27"/>
    <p:sldId id="463" r:id="rId28"/>
    <p:sldId id="464" r:id="rId29"/>
    <p:sldId id="465" r:id="rId30"/>
    <p:sldId id="466" r:id="rId31"/>
    <p:sldId id="467" r:id="rId32"/>
    <p:sldId id="470" r:id="rId33"/>
    <p:sldId id="474" r:id="rId34"/>
    <p:sldId id="475" r:id="rId35"/>
    <p:sldId id="476" r:id="rId36"/>
    <p:sldId id="477" r:id="rId37"/>
    <p:sldId id="478" r:id="rId38"/>
    <p:sldId id="479" r:id="rId39"/>
    <p:sldId id="480" r:id="rId40"/>
    <p:sldId id="437"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FDB940"/>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21" autoAdjust="0"/>
    <p:restoredTop sz="95179" autoAdjust="0"/>
  </p:normalViewPr>
  <p:slideViewPr>
    <p:cSldViewPr>
      <p:cViewPr varScale="1">
        <p:scale>
          <a:sx n="91" d="100"/>
          <a:sy n="91" d="100"/>
        </p:scale>
        <p:origin x="512" y="176"/>
      </p:cViewPr>
      <p:guideLst>
        <p:guide orient="horz" pos="2160"/>
        <p:guide pos="2880"/>
      </p:guideLst>
    </p:cSldViewPr>
  </p:slideViewPr>
  <p:outlineViewPr>
    <p:cViewPr>
      <p:scale>
        <a:sx n="33" d="100"/>
        <a:sy n="33" d="100"/>
      </p:scale>
      <p:origin x="0" y="-22026"/>
    </p:cViewPr>
  </p:outlineViewPr>
  <p:notesTextViewPr>
    <p:cViewPr>
      <p:scale>
        <a:sx n="1" d="1"/>
        <a:sy n="1" d="1"/>
      </p:scale>
      <p:origin x="0" y="0"/>
    </p:cViewPr>
  </p:notesTextViewPr>
  <p:notesViewPr>
    <p:cSldViewPr>
      <p:cViewPr varScale="1">
        <p:scale>
          <a:sx n="54" d="100"/>
          <a:sy n="54" d="100"/>
        </p:scale>
        <p:origin x="1794" y="7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t>11/11/18</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t>11/11/18</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t>1</a:t>
            </a:fld>
            <a:endParaRPr lang="en-US" dirty="0"/>
          </a:p>
        </p:txBody>
      </p:sp>
    </p:spTree>
    <p:extLst>
      <p:ext uri="{BB962C8B-B14F-4D97-AF65-F5344CB8AC3E}">
        <p14:creationId xmlns:p14="http://schemas.microsoft.com/office/powerpoint/2010/main" val="1279581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b="1" dirty="0">
                <a:solidFill>
                  <a:srgbClr val="008000"/>
                </a:solidFill>
                <a:latin typeface="Arial" panose="020B0604020202020204" pitchFamily="34" charset="0"/>
              </a:rPr>
              <a:t>Marketing environment</a:t>
            </a:r>
            <a:r>
              <a:rPr lang="en-US" altLang="en-US" b="1" baseline="0" dirty="0">
                <a:solidFill>
                  <a:srgbClr val="008000"/>
                </a:solidFill>
                <a:latin typeface="Arial" panose="020B0604020202020204" pitchFamily="34" charset="0"/>
              </a:rPr>
              <a:t> </a:t>
            </a:r>
            <a:r>
              <a:rPr lang="en-US" altLang="en-US" dirty="0">
                <a:solidFill>
                  <a:srgbClr val="008000"/>
                </a:solidFill>
                <a:latin typeface="Arial" panose="020B0604020202020204" pitchFamily="34" charset="0"/>
              </a:rPr>
              <a:t>refers to the actors and forces outside marketing that affect marketing management’s ability to build and maintain successful relationships with target customers. The marketing environment consists of a microenvironment and a macroenvironment.</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The </a:t>
            </a:r>
            <a:r>
              <a:rPr lang="en-US" altLang="en-US" b="1" dirty="0">
                <a:solidFill>
                  <a:srgbClr val="008000"/>
                </a:solidFill>
                <a:latin typeface="Arial" panose="020B0604020202020204" pitchFamily="34" charset="0"/>
              </a:rPr>
              <a:t>microenvironment</a:t>
            </a:r>
            <a:r>
              <a:rPr lang="en-US" altLang="en-US" dirty="0">
                <a:solidFill>
                  <a:srgbClr val="008000"/>
                </a:solidFill>
                <a:latin typeface="Arial" panose="020B0604020202020204" pitchFamily="34" charset="0"/>
              </a:rPr>
              <a:t> consists of the actors close to the company that affect its ability to serve its customers.</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The </a:t>
            </a:r>
            <a:r>
              <a:rPr lang="en-US" altLang="en-US" b="1" dirty="0">
                <a:solidFill>
                  <a:srgbClr val="008000"/>
                </a:solidFill>
                <a:latin typeface="Arial" panose="020B0604020202020204" pitchFamily="34" charset="0"/>
              </a:rPr>
              <a:t>macroenvironment</a:t>
            </a:r>
            <a:r>
              <a:rPr lang="en-US" altLang="en-US" dirty="0">
                <a:solidFill>
                  <a:srgbClr val="008000"/>
                </a:solidFill>
                <a:latin typeface="Arial" panose="020B0604020202020204" pitchFamily="34" charset="0"/>
              </a:rPr>
              <a:t> consists of the larger societal forces that affect the microenvironment.</a:t>
            </a:r>
          </a:p>
        </p:txBody>
      </p:sp>
      <p:sp>
        <p:nvSpPr>
          <p:cNvPr id="4" name="Slide Number Placeholder 3"/>
          <p:cNvSpPr>
            <a:spLocks noGrp="1"/>
          </p:cNvSpPr>
          <p:nvPr>
            <p:ph type="sldNum" sz="quarter" idx="10"/>
          </p:nvPr>
        </p:nvSpPr>
        <p:spPr/>
        <p:txBody>
          <a:bodyPr/>
          <a:lstStyle/>
          <a:p>
            <a:fld id="{A73D6722-9B4D-4E29-B226-C325925A8118}" type="slidenum">
              <a:rPr lang="en-US" smtClean="0"/>
              <a:t>2</a:t>
            </a:fld>
            <a:endParaRPr lang="en-US" dirty="0"/>
          </a:p>
        </p:txBody>
      </p:sp>
    </p:spTree>
    <p:extLst>
      <p:ext uri="{BB962C8B-B14F-4D97-AF65-F5344CB8AC3E}">
        <p14:creationId xmlns:p14="http://schemas.microsoft.com/office/powerpoint/2010/main" val="2169973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This figure shows the six major forces in the company’s macroenvironment.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Each of these forces are discussed in greater detail in the following slides.</a:t>
            </a:r>
          </a:p>
        </p:txBody>
      </p:sp>
      <p:sp>
        <p:nvSpPr>
          <p:cNvPr id="4" name="Slide Number Placeholder 3"/>
          <p:cNvSpPr>
            <a:spLocks noGrp="1"/>
          </p:cNvSpPr>
          <p:nvPr>
            <p:ph type="sldNum" sz="quarter" idx="10"/>
          </p:nvPr>
        </p:nvSpPr>
        <p:spPr/>
        <p:txBody>
          <a:bodyPr/>
          <a:lstStyle/>
          <a:p>
            <a:fld id="{A73D6722-9B4D-4E29-B226-C325925A8118}" type="slidenum">
              <a:rPr lang="en-US" smtClean="0"/>
              <a:t>5</a:t>
            </a:fld>
            <a:endParaRPr lang="en-US" dirty="0"/>
          </a:p>
        </p:txBody>
      </p:sp>
    </p:spTree>
    <p:extLst>
      <p:ext uri="{BB962C8B-B14F-4D97-AF65-F5344CB8AC3E}">
        <p14:creationId xmlns:p14="http://schemas.microsoft.com/office/powerpoint/2010/main" val="11804787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In designing marketing plans, marketing management takes other company groups into account—groups such as top management, finance, research and development (R&amp;D), purchasing, operations, human resources, and accounting. All of these interrelated groups form the internal environment. </a:t>
            </a:r>
          </a:p>
          <a:p>
            <a:endParaRPr lang="en-US" sz="1200" b="0" i="0" u="none" strike="noStrike" kern="1200" baseline="0" dirty="0">
              <a:solidFill>
                <a:schemeClr val="tx1"/>
              </a:solidFill>
              <a:latin typeface="Arial" charset="0"/>
              <a:ea typeface="MS PGothic" panose="020B0600070205080204" pitchFamily="34" charset="-128"/>
              <a:cs typeface="ＭＳ Ｐゴシック" charset="0"/>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With marketing taking the lead, all departments—from manufacturing and finance to legal and human resources—share the responsibility for understanding customer needs and creating customer value.</a:t>
            </a:r>
          </a:p>
        </p:txBody>
      </p:sp>
      <p:sp>
        <p:nvSpPr>
          <p:cNvPr id="4" name="Slide Number Placeholder 3"/>
          <p:cNvSpPr>
            <a:spLocks noGrp="1"/>
          </p:cNvSpPr>
          <p:nvPr>
            <p:ph type="sldNum" sz="quarter" idx="10"/>
          </p:nvPr>
        </p:nvSpPr>
        <p:spPr/>
        <p:txBody>
          <a:bodyPr/>
          <a:lstStyle/>
          <a:p>
            <a:fld id="{A73D6722-9B4D-4E29-B226-C325925A8118}" type="slidenum">
              <a:rPr lang="en-US" smtClean="0"/>
              <a:t>6</a:t>
            </a:fld>
            <a:endParaRPr lang="en-US" dirty="0"/>
          </a:p>
        </p:txBody>
      </p:sp>
    </p:spTree>
    <p:extLst>
      <p:ext uri="{BB962C8B-B14F-4D97-AF65-F5344CB8AC3E}">
        <p14:creationId xmlns:p14="http://schemas.microsoft.com/office/powerpoint/2010/main" val="28651374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Suppliers form an important link in the company’s overall customer value delivery network. They provide the resources needed by the company to produce its goods and services. </a:t>
            </a:r>
          </a:p>
          <a:p>
            <a:endParaRPr lang="en-US" sz="1200" b="0" i="0" u="none" strike="noStrike" kern="1200" baseline="0" dirty="0">
              <a:solidFill>
                <a:schemeClr val="tx1"/>
              </a:solidFill>
              <a:latin typeface="Arial" charset="0"/>
              <a:ea typeface="MS PGothic" panose="020B0600070205080204" pitchFamily="34" charset="-128"/>
              <a:cs typeface="ＭＳ Ｐゴシック" charset="0"/>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Supplier problems can seriously affect marketing. Marketing managers must watch supply availability and costs. Supply shortages or delays can cost sales in the short run and damage customer satisfaction in the long run. Rising supply costs may force price increases that can harm the company’s sales volume.</a:t>
            </a:r>
          </a:p>
        </p:txBody>
      </p:sp>
      <p:sp>
        <p:nvSpPr>
          <p:cNvPr id="4" name="Slide Number Placeholder 3"/>
          <p:cNvSpPr>
            <a:spLocks noGrp="1"/>
          </p:cNvSpPr>
          <p:nvPr>
            <p:ph type="sldNum" sz="quarter" idx="10"/>
          </p:nvPr>
        </p:nvSpPr>
        <p:spPr/>
        <p:txBody>
          <a:bodyPr/>
          <a:lstStyle/>
          <a:p>
            <a:fld id="{A73D6722-9B4D-4E29-B226-C325925A8118}" type="slidenum">
              <a:rPr lang="en-US" smtClean="0"/>
              <a:t>7</a:t>
            </a:fld>
            <a:endParaRPr lang="en-US" dirty="0"/>
          </a:p>
        </p:txBody>
      </p:sp>
    </p:spTree>
    <p:extLst>
      <p:ext uri="{BB962C8B-B14F-4D97-AF65-F5344CB8AC3E}">
        <p14:creationId xmlns:p14="http://schemas.microsoft.com/office/powerpoint/2010/main" val="21607707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Through close teamwork, Honda has developed healthy, long-term supplier relationships. Strategic suppliers are considered extensions of Honda, to the benefit of both partners.</a:t>
            </a:r>
          </a:p>
        </p:txBody>
      </p:sp>
      <p:sp>
        <p:nvSpPr>
          <p:cNvPr id="4" name="Slide Number Placeholder 3"/>
          <p:cNvSpPr>
            <a:spLocks noGrp="1"/>
          </p:cNvSpPr>
          <p:nvPr>
            <p:ph type="sldNum" sz="quarter" idx="10"/>
          </p:nvPr>
        </p:nvSpPr>
        <p:spPr/>
        <p:txBody>
          <a:bodyPr/>
          <a:lstStyle/>
          <a:p>
            <a:fld id="{A73D6722-9B4D-4E29-B226-C325925A8118}" type="slidenum">
              <a:rPr lang="en-US" smtClean="0"/>
              <a:t>8</a:t>
            </a:fld>
            <a:endParaRPr lang="en-US" dirty="0"/>
          </a:p>
        </p:txBody>
      </p:sp>
    </p:spTree>
    <p:extLst>
      <p:ext uri="{BB962C8B-B14F-4D97-AF65-F5344CB8AC3E}">
        <p14:creationId xmlns:p14="http://schemas.microsoft.com/office/powerpoint/2010/main" val="2753022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b="0" i="1" dirty="0">
                <a:latin typeface="Arial" panose="020B0604020202020204" pitchFamily="34" charset="0"/>
              </a:rPr>
              <a:t>Resellers</a:t>
            </a:r>
            <a:r>
              <a:rPr lang="en-US" altLang="en-US" i="0" dirty="0">
                <a:latin typeface="Arial" panose="020B0604020202020204" pitchFamily="34" charset="0"/>
              </a:rPr>
              <a:t> are distribution channel firms that help the company find customers or make sales to them. These include wholesalers and retailers. </a:t>
            </a:r>
          </a:p>
          <a:p>
            <a:r>
              <a:rPr lang="en-US" altLang="en-US" i="0" dirty="0">
                <a:latin typeface="Arial" panose="020B0604020202020204" pitchFamily="34" charset="0"/>
              </a:rPr>
              <a:t> </a:t>
            </a:r>
          </a:p>
          <a:p>
            <a:r>
              <a:rPr lang="en-US" altLang="en-US" b="0" i="1" dirty="0">
                <a:latin typeface="Arial" panose="020B0604020202020204" pitchFamily="34" charset="0"/>
              </a:rPr>
              <a:t>Physical distribution firms </a:t>
            </a:r>
            <a:r>
              <a:rPr lang="en-US" altLang="en-US" i="0" dirty="0">
                <a:latin typeface="Arial" panose="020B0604020202020204" pitchFamily="34" charset="0"/>
              </a:rPr>
              <a:t>help the company to stock and move goods from their points of origin to their destinations. </a:t>
            </a:r>
          </a:p>
          <a:p>
            <a:r>
              <a:rPr lang="en-US" altLang="en-US" i="0" dirty="0">
                <a:latin typeface="Arial" panose="020B0604020202020204" pitchFamily="34" charset="0"/>
              </a:rPr>
              <a:t> </a:t>
            </a:r>
          </a:p>
          <a:p>
            <a:r>
              <a:rPr lang="en-US" altLang="en-US" b="0" i="1" dirty="0">
                <a:latin typeface="Arial" panose="020B0604020202020204" pitchFamily="34" charset="0"/>
              </a:rPr>
              <a:t>Marketing services agencies </a:t>
            </a:r>
            <a:r>
              <a:rPr lang="en-US" altLang="en-US" i="0" dirty="0">
                <a:latin typeface="Arial" panose="020B0604020202020204" pitchFamily="34" charset="0"/>
              </a:rPr>
              <a:t>are the marketing research firms, advertising agencies, media firms, and marketing consulting firms that help the company target and promote its products to the right markets. </a:t>
            </a:r>
          </a:p>
          <a:p>
            <a:r>
              <a:rPr lang="en-US" altLang="en-US" i="0" dirty="0">
                <a:latin typeface="Arial" panose="020B0604020202020204" pitchFamily="34" charset="0"/>
              </a:rPr>
              <a:t> </a:t>
            </a:r>
          </a:p>
          <a:p>
            <a:r>
              <a:rPr lang="en-US" altLang="en-US" b="0" i="1" dirty="0">
                <a:latin typeface="Arial" panose="020B0604020202020204" pitchFamily="34" charset="0"/>
              </a:rPr>
              <a:t>Financial intermediaries </a:t>
            </a:r>
            <a:r>
              <a:rPr lang="en-US" altLang="en-US" i="0" dirty="0">
                <a:latin typeface="Arial" panose="020B0604020202020204" pitchFamily="34" charset="0"/>
              </a:rPr>
              <a:t>include </a:t>
            </a:r>
            <a:r>
              <a:rPr lang="en-US" altLang="en-US" dirty="0">
                <a:latin typeface="Arial" panose="020B0604020202020204" pitchFamily="34" charset="0"/>
              </a:rPr>
              <a:t>banks, credit companies, insurance companies, and other businesses that help finance transactions or insure against the risks associated with the buying and selling of goods.</a:t>
            </a:r>
          </a:p>
        </p:txBody>
      </p:sp>
      <p:sp>
        <p:nvSpPr>
          <p:cNvPr id="4" name="Slide Number Placeholder 3"/>
          <p:cNvSpPr>
            <a:spLocks noGrp="1"/>
          </p:cNvSpPr>
          <p:nvPr>
            <p:ph type="sldNum" sz="quarter" idx="10"/>
          </p:nvPr>
        </p:nvSpPr>
        <p:spPr/>
        <p:txBody>
          <a:bodyPr/>
          <a:lstStyle/>
          <a:p>
            <a:fld id="{A73D6722-9B4D-4E29-B226-C325925A8118}" type="slidenum">
              <a:rPr lang="en-US" smtClean="0"/>
              <a:t>9</a:t>
            </a:fld>
            <a:endParaRPr lang="en-US" dirty="0"/>
          </a:p>
        </p:txBody>
      </p:sp>
    </p:spTree>
    <p:extLst>
      <p:ext uri="{BB962C8B-B14F-4D97-AF65-F5344CB8AC3E}">
        <p14:creationId xmlns:p14="http://schemas.microsoft.com/office/powerpoint/2010/main" val="11297942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kern="1200" baseline="0" dirty="0">
              <a:solidFill>
                <a:schemeClr val="tx1"/>
              </a:solidFill>
              <a:latin typeface="Arial" charset="0"/>
              <a:ea typeface="MS PGothic" panose="020B0600070205080204" pitchFamily="34" charset="-128"/>
              <a:cs typeface="ＭＳ Ｐゴシック"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10</a:t>
            </a:fld>
            <a:endParaRPr lang="en-US" dirty="0"/>
          </a:p>
        </p:txBody>
      </p:sp>
    </p:spTree>
    <p:extLst>
      <p:ext uri="{BB962C8B-B14F-4D97-AF65-F5344CB8AC3E}">
        <p14:creationId xmlns:p14="http://schemas.microsoft.com/office/powerpoint/2010/main" val="25926338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The marketing concept states that, to be successful, a company must provide greater customer value and satisfaction than its competitors do. Thus, marketers must do more than simply adapt to the needs of target consumers. They also must gain strategic advantage by positioning their offerings strongly against competitors’ offerings in the minds of consumers. </a:t>
            </a:r>
          </a:p>
          <a:p>
            <a:endParaRPr lang="en-US" sz="1200" b="0" i="0" u="none" strike="noStrike" kern="1200" baseline="0" dirty="0">
              <a:solidFill>
                <a:schemeClr val="tx1"/>
              </a:solidFill>
              <a:latin typeface="Arial" charset="0"/>
              <a:ea typeface="MS PGothic" panose="020B0600070205080204" pitchFamily="34" charset="-128"/>
              <a:cs typeface="ＭＳ Ｐゴシック" charset="0"/>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No single competitive marketing strategy is best for all companies. Each firm should consider its own size and industry position compared with those of its competitors. Large firms with dominant positions in an industry can use certain strategies that smaller firms cannot afford. However, small firms can also develop winning strategies. </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11</a:t>
            </a:fld>
            <a:endParaRPr lang="en-US" dirty="0"/>
          </a:p>
        </p:txBody>
      </p:sp>
    </p:spTree>
    <p:extLst>
      <p:ext uri="{BB962C8B-B14F-4D97-AF65-F5344CB8AC3E}">
        <p14:creationId xmlns:p14="http://schemas.microsoft.com/office/powerpoint/2010/main" val="30427270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i="0" dirty="0">
                <a:latin typeface="Arial" panose="020B0604020202020204" pitchFamily="34" charset="0"/>
              </a:rPr>
              <a:t>Financial publics </a:t>
            </a:r>
            <a:r>
              <a:rPr lang="en-US" altLang="en-US" dirty="0">
                <a:latin typeface="Arial" panose="020B0604020202020204" pitchFamily="34" charset="0"/>
              </a:rPr>
              <a:t>influence the company’s ability to obtain funds. </a:t>
            </a:r>
          </a:p>
          <a:p>
            <a:endParaRPr lang="en-US" altLang="en-US" dirty="0">
              <a:latin typeface="Arial" panose="020B0604020202020204" pitchFamily="34" charset="0"/>
            </a:endParaRPr>
          </a:p>
          <a:p>
            <a:r>
              <a:rPr lang="en-US" altLang="en-US" i="0" dirty="0">
                <a:latin typeface="Arial" panose="020B0604020202020204" pitchFamily="34" charset="0"/>
              </a:rPr>
              <a:t>Media publics </a:t>
            </a:r>
            <a:r>
              <a:rPr lang="en-US" altLang="en-US" dirty="0">
                <a:latin typeface="Arial" panose="020B0604020202020204" pitchFamily="34" charset="0"/>
              </a:rPr>
              <a:t>carry news, features, and editorial opinions. </a:t>
            </a:r>
          </a:p>
          <a:p>
            <a:endParaRPr lang="en-US" altLang="en-US" dirty="0">
              <a:latin typeface="Arial" panose="020B0604020202020204" pitchFamily="34" charset="0"/>
            </a:endParaRPr>
          </a:p>
          <a:p>
            <a:r>
              <a:rPr lang="en-US" altLang="en-US" i="0" dirty="0">
                <a:latin typeface="Arial" panose="020B0604020202020204" pitchFamily="34" charset="0"/>
              </a:rPr>
              <a:t>Government publics:</a:t>
            </a:r>
            <a:r>
              <a:rPr lang="en-US" altLang="en-US" i="0" baseline="0" dirty="0">
                <a:latin typeface="Arial" panose="020B0604020202020204" pitchFamily="34" charset="0"/>
              </a:rPr>
              <a:t> </a:t>
            </a:r>
            <a:r>
              <a:rPr lang="en-US" altLang="en-US" dirty="0">
                <a:latin typeface="Arial" panose="020B0604020202020204" pitchFamily="34" charset="0"/>
              </a:rPr>
              <a:t>Management must take government developments into account. </a:t>
            </a:r>
          </a:p>
          <a:p>
            <a:endParaRPr lang="en-US" altLang="en-US" dirty="0">
              <a:latin typeface="Arial" panose="020B0604020202020204" pitchFamily="34" charset="0"/>
            </a:endParaRPr>
          </a:p>
          <a:p>
            <a:r>
              <a:rPr lang="en-US" altLang="en-US" i="0" dirty="0">
                <a:latin typeface="Arial" panose="020B0604020202020204" pitchFamily="34" charset="0"/>
              </a:rPr>
              <a:t>Citizen-action publics:</a:t>
            </a:r>
            <a:r>
              <a:rPr lang="en-US" altLang="en-US" dirty="0">
                <a:latin typeface="Arial" panose="020B0604020202020204" pitchFamily="34" charset="0"/>
              </a:rPr>
              <a:t> A company’s marketing decisions may be questioned by consumer organizations, environmental groups, etc.</a:t>
            </a:r>
          </a:p>
          <a:p>
            <a:endParaRPr lang="en-US" altLang="en-US" dirty="0">
              <a:latin typeface="Arial" panose="020B0604020202020204" pitchFamily="34" charset="0"/>
            </a:endParaRPr>
          </a:p>
          <a:p>
            <a:r>
              <a:rPr lang="en-US" altLang="en-US" i="0" dirty="0">
                <a:latin typeface="Arial" panose="020B0604020202020204" pitchFamily="34" charset="0"/>
              </a:rPr>
              <a:t>Local publics </a:t>
            </a:r>
            <a:r>
              <a:rPr lang="en-US" altLang="en-US" dirty="0">
                <a:latin typeface="Arial" panose="020B0604020202020204" pitchFamily="34" charset="0"/>
              </a:rPr>
              <a:t>include neighborhood residents and community organizations. </a:t>
            </a:r>
          </a:p>
          <a:p>
            <a:endParaRPr lang="en-US" altLang="en-US" dirty="0">
              <a:latin typeface="Arial" panose="020B0604020202020204" pitchFamily="34" charset="0"/>
            </a:endParaRPr>
          </a:p>
          <a:p>
            <a:r>
              <a:rPr lang="en-US" altLang="en-US" i="0" dirty="0">
                <a:latin typeface="Arial" panose="020B0604020202020204" pitchFamily="34" charset="0"/>
              </a:rPr>
              <a:t>General public:</a:t>
            </a:r>
            <a:r>
              <a:rPr lang="en-US" altLang="en-US" dirty="0">
                <a:latin typeface="Arial" panose="020B0604020202020204" pitchFamily="34" charset="0"/>
              </a:rPr>
              <a:t> The general public’s image of the company affects its buying. </a:t>
            </a:r>
          </a:p>
          <a:p>
            <a:endParaRPr lang="en-US" altLang="en-US" dirty="0">
              <a:latin typeface="Arial" panose="020B0604020202020204" pitchFamily="34" charset="0"/>
            </a:endParaRPr>
          </a:p>
          <a:p>
            <a:r>
              <a:rPr lang="en-US" altLang="en-US" i="0" dirty="0">
                <a:latin typeface="Arial" panose="020B0604020202020204" pitchFamily="34" charset="0"/>
              </a:rPr>
              <a:t>Internal</a:t>
            </a:r>
            <a:r>
              <a:rPr lang="en-US" altLang="en-US" i="0" baseline="0" dirty="0">
                <a:latin typeface="Arial" panose="020B0604020202020204" pitchFamily="34" charset="0"/>
              </a:rPr>
              <a:t> </a:t>
            </a:r>
            <a:r>
              <a:rPr lang="en-US" altLang="en-US" i="0" dirty="0">
                <a:latin typeface="Arial" panose="020B0604020202020204" pitchFamily="34" charset="0"/>
              </a:rPr>
              <a:t>publics </a:t>
            </a:r>
            <a:r>
              <a:rPr lang="en-US" altLang="en-US" dirty="0">
                <a:latin typeface="Arial" panose="020B0604020202020204" pitchFamily="34" charset="0"/>
              </a:rPr>
              <a:t>include workers, managers, volunteers, and the board of directors.</a:t>
            </a:r>
          </a:p>
        </p:txBody>
      </p:sp>
      <p:sp>
        <p:nvSpPr>
          <p:cNvPr id="4" name="Slide Number Placeholder 3"/>
          <p:cNvSpPr>
            <a:spLocks noGrp="1"/>
          </p:cNvSpPr>
          <p:nvPr>
            <p:ph type="sldNum" sz="quarter" idx="10"/>
          </p:nvPr>
        </p:nvSpPr>
        <p:spPr/>
        <p:txBody>
          <a:bodyPr/>
          <a:lstStyle/>
          <a:p>
            <a:fld id="{A73D6722-9B4D-4E29-B226-C325925A8118}" type="slidenum">
              <a:rPr lang="en-US" smtClean="0"/>
              <a:t>12</a:t>
            </a:fld>
            <a:endParaRPr lang="en-US" dirty="0"/>
          </a:p>
        </p:txBody>
      </p:sp>
    </p:spTree>
    <p:extLst>
      <p:ext uri="{BB962C8B-B14F-4D97-AF65-F5344CB8AC3E}">
        <p14:creationId xmlns:p14="http://schemas.microsoft.com/office/powerpoint/2010/main" val="17736311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i="0" dirty="0">
                <a:latin typeface="Arial" panose="020B0604020202020204" pitchFamily="34" charset="0"/>
              </a:rPr>
              <a:t>Consumer markets consist</a:t>
            </a:r>
            <a:r>
              <a:rPr lang="en-US" altLang="en-US" i="0" baseline="0" dirty="0">
                <a:latin typeface="Arial" panose="020B0604020202020204" pitchFamily="34" charset="0"/>
              </a:rPr>
              <a:t> of </a:t>
            </a:r>
            <a:r>
              <a:rPr lang="en-US" altLang="en-US" dirty="0">
                <a:latin typeface="Arial" panose="020B0604020202020204" pitchFamily="34" charset="0"/>
              </a:rPr>
              <a:t>individuals and households that buy goods and services for personal consumption. </a:t>
            </a:r>
          </a:p>
          <a:p>
            <a:endParaRPr lang="en-US" altLang="en-US" dirty="0">
              <a:latin typeface="Arial" panose="020B0604020202020204" pitchFamily="34" charset="0"/>
            </a:endParaRPr>
          </a:p>
          <a:p>
            <a:r>
              <a:rPr lang="en-US" altLang="en-US" i="0" dirty="0">
                <a:latin typeface="Arial" panose="020B0604020202020204" pitchFamily="34" charset="0"/>
              </a:rPr>
              <a:t>Business markets </a:t>
            </a:r>
            <a:r>
              <a:rPr lang="en-US" altLang="en-US" dirty="0">
                <a:latin typeface="Arial" panose="020B0604020202020204" pitchFamily="34" charset="0"/>
              </a:rPr>
              <a:t>buy goods and services for further processing or for use in their production process. </a:t>
            </a:r>
          </a:p>
          <a:p>
            <a:endParaRPr lang="en-US" altLang="en-US" dirty="0">
              <a:latin typeface="Arial" panose="020B0604020202020204" pitchFamily="34" charset="0"/>
            </a:endParaRPr>
          </a:p>
          <a:p>
            <a:r>
              <a:rPr lang="en-US" altLang="en-US" i="0" dirty="0">
                <a:latin typeface="Arial" panose="020B0604020202020204" pitchFamily="34" charset="0"/>
              </a:rPr>
              <a:t>Reseller markets</a:t>
            </a:r>
            <a:r>
              <a:rPr lang="en-US" altLang="en-US" dirty="0">
                <a:latin typeface="Arial" panose="020B0604020202020204" pitchFamily="34" charset="0"/>
              </a:rPr>
              <a:t> buy goods and services to resell at a profit.</a:t>
            </a:r>
          </a:p>
          <a:p>
            <a:r>
              <a:rPr lang="en-US" altLang="en-US" dirty="0">
                <a:latin typeface="Arial" panose="020B0604020202020204" pitchFamily="34" charset="0"/>
              </a:rPr>
              <a:t> </a:t>
            </a:r>
          </a:p>
          <a:p>
            <a:r>
              <a:rPr lang="en-US" altLang="en-US" i="0" dirty="0">
                <a:latin typeface="Arial" panose="020B0604020202020204" pitchFamily="34" charset="0"/>
              </a:rPr>
              <a:t>Government markets</a:t>
            </a:r>
            <a:r>
              <a:rPr lang="en-US" altLang="en-US" dirty="0">
                <a:latin typeface="Arial" panose="020B0604020202020204" pitchFamily="34" charset="0"/>
              </a:rPr>
              <a:t> consist of government agencies that buy goods and services to produce public services. </a:t>
            </a:r>
          </a:p>
          <a:p>
            <a:endParaRPr lang="en-US" altLang="en-US" dirty="0">
              <a:latin typeface="Arial" panose="020B0604020202020204" pitchFamily="34" charset="0"/>
            </a:endParaRPr>
          </a:p>
          <a:p>
            <a:r>
              <a:rPr lang="en-US" altLang="en-US" i="0" dirty="0">
                <a:latin typeface="Arial" panose="020B0604020202020204" pitchFamily="34" charset="0"/>
              </a:rPr>
              <a:t>International markets</a:t>
            </a:r>
            <a:r>
              <a:rPr lang="en-US" altLang="en-US" i="1" baseline="0" dirty="0">
                <a:latin typeface="Arial" panose="020B0604020202020204" pitchFamily="34" charset="0"/>
              </a:rPr>
              <a:t> </a:t>
            </a:r>
            <a:r>
              <a:rPr lang="en-US" altLang="en-US" i="0" baseline="0" dirty="0">
                <a:latin typeface="Arial" panose="020B0604020202020204" pitchFamily="34" charset="0"/>
              </a:rPr>
              <a:t>consist of </a:t>
            </a:r>
            <a:r>
              <a:rPr lang="en-US" altLang="en-US" i="0" dirty="0">
                <a:latin typeface="Arial" panose="020B0604020202020204" pitchFamily="34" charset="0"/>
              </a:rPr>
              <a:t> </a:t>
            </a:r>
            <a:r>
              <a:rPr lang="en-US" altLang="en-US" dirty="0">
                <a:latin typeface="Arial" panose="020B0604020202020204" pitchFamily="34" charset="0"/>
              </a:rPr>
              <a:t>buyers in other countries, including consumers, producers, resellers, and governments.</a:t>
            </a:r>
          </a:p>
        </p:txBody>
      </p:sp>
      <p:sp>
        <p:nvSpPr>
          <p:cNvPr id="4" name="Slide Number Placeholder 3"/>
          <p:cNvSpPr>
            <a:spLocks noGrp="1"/>
          </p:cNvSpPr>
          <p:nvPr>
            <p:ph type="sldNum" sz="quarter" idx="10"/>
          </p:nvPr>
        </p:nvSpPr>
        <p:spPr/>
        <p:txBody>
          <a:bodyPr/>
          <a:lstStyle/>
          <a:p>
            <a:fld id="{A73D6722-9B4D-4E29-B226-C325925A8118}" type="slidenum">
              <a:rPr lang="en-US" smtClean="0"/>
              <a:t>13</a:t>
            </a:fld>
            <a:endParaRPr lang="en-US" dirty="0"/>
          </a:p>
        </p:txBody>
      </p:sp>
    </p:spTree>
    <p:extLst>
      <p:ext uri="{BB962C8B-B14F-4D97-AF65-F5344CB8AC3E}">
        <p14:creationId xmlns:p14="http://schemas.microsoft.com/office/powerpoint/2010/main" val="38239875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b="1" dirty="0">
                <a:solidFill>
                  <a:srgbClr val="008000"/>
                </a:solidFill>
                <a:latin typeface="Arial" panose="020B0604020202020204" pitchFamily="34" charset="0"/>
              </a:rPr>
              <a:t>Demography</a:t>
            </a:r>
            <a:r>
              <a:rPr lang="en-US" altLang="en-US" dirty="0">
                <a:solidFill>
                  <a:srgbClr val="008000"/>
                </a:solidFill>
                <a:latin typeface="Arial" panose="020B0604020202020204" pitchFamily="34" charset="0"/>
              </a:rPr>
              <a:t> is the study of human populations in terms of size, density, location, age, gender, race, occupation, and other statistics. Marketers analyze several important factors that affect the marketing environment.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The first factor is the changing age and family structures. The U.S. population contains several generational groups. These include the Baby Boomers, Generation X, Generation Y or Millennials, and Generation Z. These are discussed in more detail</a:t>
            </a:r>
            <a:r>
              <a:rPr lang="en-US" altLang="en-US" baseline="0" dirty="0">
                <a:solidFill>
                  <a:srgbClr val="008000"/>
                </a:solidFill>
                <a:latin typeface="Arial" panose="020B0604020202020204" pitchFamily="34" charset="0"/>
              </a:rPr>
              <a:t> on the next slide.</a:t>
            </a:r>
            <a:endParaRPr lang="en-US" altLang="en-US" dirty="0">
              <a:solidFill>
                <a:srgbClr val="008000"/>
              </a:solidFill>
              <a:latin typeface="Arial" panose="020B0604020202020204" pitchFamily="34" charset="0"/>
            </a:endParaRP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The second factor is the changing American household. More people are divorcing or separating, choosing not to marry, marrying later, or marrying without intending to have children. Marketers must increasingly consider the special needs of nontraditional households because they are now growing more rapidly than traditional households. Each group has distinctive needs and buying habits.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The third factor is geographic shifts in population. Population shifts interest marketers because people in different regions buy differently. For example, people in the Midwest buy more winter clothing than people in the Southeast.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And the final factor is increasing diversity. Marketers face increasingly diverse markets as their operations become more international in scope. Some major companies also explicitly target gay and lesbian consumers.</a:t>
            </a:r>
          </a:p>
        </p:txBody>
      </p:sp>
      <p:sp>
        <p:nvSpPr>
          <p:cNvPr id="4" name="Slide Number Placeholder 3"/>
          <p:cNvSpPr>
            <a:spLocks noGrp="1"/>
          </p:cNvSpPr>
          <p:nvPr>
            <p:ph type="sldNum" sz="quarter" idx="10"/>
          </p:nvPr>
        </p:nvSpPr>
        <p:spPr/>
        <p:txBody>
          <a:bodyPr/>
          <a:lstStyle/>
          <a:p>
            <a:fld id="{A73D6722-9B4D-4E29-B226-C325925A8118}" type="slidenum">
              <a:rPr lang="en-US" smtClean="0"/>
              <a:t>14</a:t>
            </a:fld>
            <a:endParaRPr lang="en-US" dirty="0"/>
          </a:p>
        </p:txBody>
      </p:sp>
    </p:spTree>
    <p:extLst>
      <p:ext uri="{BB962C8B-B14F-4D97-AF65-F5344CB8AC3E}">
        <p14:creationId xmlns:p14="http://schemas.microsoft.com/office/powerpoint/2010/main" val="26846753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The U.S. population contains several generational groups. These include the Baby Boomers, Generation X, Generation Y or Millennials, and Generation Z.</a:t>
            </a:r>
          </a:p>
          <a:p>
            <a:endParaRPr lang="en-US" altLang="en-US" dirty="0">
              <a:solidFill>
                <a:srgbClr val="008000"/>
              </a:solidFill>
              <a:latin typeface="Arial" panose="020B0604020202020204" pitchFamily="34" charset="0"/>
            </a:endParaRPr>
          </a:p>
          <a:p>
            <a:r>
              <a:rPr lang="en-US" sz="1200" b="1" i="0" u="none" strike="noStrike" kern="1200" baseline="0" dirty="0">
                <a:solidFill>
                  <a:schemeClr val="tx1"/>
                </a:solidFill>
                <a:latin typeface="Arial" charset="0"/>
                <a:ea typeface="MS PGothic" panose="020B0600070205080204" pitchFamily="34" charset="-128"/>
                <a:cs typeface="ＭＳ Ｐゴシック" charset="0"/>
              </a:rPr>
              <a:t>Baby boomers: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The 78 million people born during the years following World War II and lasting until 1964.</a:t>
            </a:r>
          </a:p>
          <a:p>
            <a:endParaRPr lang="en-US" sz="1200" b="0" i="0" u="none" strike="noStrike" kern="1200" baseline="0" dirty="0">
              <a:solidFill>
                <a:schemeClr val="tx1"/>
              </a:solidFill>
              <a:latin typeface="Arial" charset="0"/>
              <a:ea typeface="MS PGothic" panose="020B0600070205080204" pitchFamily="34" charset="-128"/>
              <a:cs typeface="ＭＳ Ｐゴシック" charset="0"/>
            </a:endParaRPr>
          </a:p>
          <a:p>
            <a:r>
              <a:rPr lang="en-US" sz="1200" b="1" i="0" u="none" strike="noStrike" kern="1200" baseline="0" dirty="0">
                <a:solidFill>
                  <a:schemeClr val="tx1"/>
                </a:solidFill>
                <a:latin typeface="Arial" charset="0"/>
                <a:ea typeface="MS PGothic" panose="020B0600070205080204" pitchFamily="34" charset="-128"/>
                <a:cs typeface="ＭＳ Ｐゴシック" charset="0"/>
              </a:rPr>
              <a:t>Generation X: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The 49 million people born between 1965 and 1976 in the “birth dearth” following the baby boom.</a:t>
            </a:r>
          </a:p>
          <a:p>
            <a:endParaRPr lang="en-US" sz="1200" b="0" i="0" u="none" strike="noStrike" kern="1200" baseline="0" dirty="0">
              <a:solidFill>
                <a:schemeClr val="tx1"/>
              </a:solidFill>
              <a:latin typeface="Arial" charset="0"/>
              <a:ea typeface="MS PGothic" panose="020B0600070205080204" pitchFamily="34" charset="-128"/>
              <a:cs typeface="ＭＳ Ｐゴシック" charset="0"/>
            </a:endParaRPr>
          </a:p>
          <a:p>
            <a:r>
              <a:rPr lang="en-US" sz="1200" b="1" i="0" u="none" strike="noStrike" kern="1200" baseline="0" dirty="0">
                <a:solidFill>
                  <a:schemeClr val="tx1"/>
                </a:solidFill>
                <a:latin typeface="Arial" charset="0"/>
                <a:ea typeface="MS PGothic" panose="020B0600070205080204" pitchFamily="34" charset="-128"/>
                <a:cs typeface="ＭＳ Ｐゴシック" charset="0"/>
              </a:rPr>
              <a:t>Millennials (or Generation Y):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The 83 million children of the baby boomers born between 1977 and 2000.</a:t>
            </a:r>
          </a:p>
          <a:p>
            <a:endParaRPr lang="en-US" sz="1200" b="0" i="0" u="none" strike="noStrike" kern="1200" baseline="0" dirty="0">
              <a:solidFill>
                <a:schemeClr val="tx1"/>
              </a:solidFill>
              <a:latin typeface="Arial" charset="0"/>
              <a:ea typeface="MS PGothic" panose="020B0600070205080204" pitchFamily="34" charset="-128"/>
              <a:cs typeface="ＭＳ Ｐゴシック" charset="0"/>
            </a:endParaRPr>
          </a:p>
          <a:p>
            <a:r>
              <a:rPr lang="en-US" sz="1200" b="1" i="0" u="none" strike="noStrike" kern="1200" baseline="0" dirty="0">
                <a:solidFill>
                  <a:schemeClr val="tx1"/>
                </a:solidFill>
                <a:latin typeface="Arial" charset="0"/>
                <a:ea typeface="MS PGothic" panose="020B0600070205080204" pitchFamily="34" charset="-128"/>
                <a:cs typeface="ＭＳ Ｐゴシック" charset="0"/>
              </a:rPr>
              <a:t>Generation Z: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People born after 2000 (although many analysts include people born after 1995) who make up the kids, tweens, and teens markets</a:t>
            </a:r>
          </a:p>
        </p:txBody>
      </p:sp>
      <p:sp>
        <p:nvSpPr>
          <p:cNvPr id="4" name="Slide Number Placeholder 3"/>
          <p:cNvSpPr>
            <a:spLocks noGrp="1"/>
          </p:cNvSpPr>
          <p:nvPr>
            <p:ph type="sldNum" sz="quarter" idx="10"/>
          </p:nvPr>
        </p:nvSpPr>
        <p:spPr/>
        <p:txBody>
          <a:bodyPr/>
          <a:lstStyle/>
          <a:p>
            <a:fld id="{A73D6722-9B4D-4E29-B226-C325925A8118}" type="slidenum">
              <a:rPr lang="en-US" smtClean="0"/>
              <a:t>15</a:t>
            </a:fld>
            <a:endParaRPr lang="en-US" dirty="0"/>
          </a:p>
        </p:txBody>
      </p:sp>
    </p:spTree>
    <p:extLst>
      <p:ext uri="{BB962C8B-B14F-4D97-AF65-F5344CB8AC3E}">
        <p14:creationId xmlns:p14="http://schemas.microsoft.com/office/powerpoint/2010/main" val="31334489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Arial" charset="0"/>
                <a:ea typeface="MS PGothic" panose="020B0600070205080204" pitchFamily="34" charset="-128"/>
                <a:cs typeface="ＭＳ Ｐゴシック" charset="0"/>
              </a:rPr>
              <a:t>GE’s Artistry appliance line is designed to capture the fast-growing segment of tech-design-savvy but price-conscious Millennials who are buying and equipping their first homes</a:t>
            </a:r>
            <a:r>
              <a:rPr lang="en-US" sz="1200" b="1" i="0" u="none" strike="noStrike" kern="1200" baseline="0" dirty="0">
                <a:solidFill>
                  <a:schemeClr val="tx1"/>
                </a:solidFill>
                <a:latin typeface="Arial" charset="0"/>
                <a:ea typeface="MS PGothic" panose="020B0600070205080204" pitchFamily="34" charset="-128"/>
                <a:cs typeface="ＭＳ Ｐゴシック" charset="0"/>
              </a:rPr>
              <a:t>.</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16</a:t>
            </a:fld>
            <a:endParaRPr lang="en-US" dirty="0"/>
          </a:p>
        </p:txBody>
      </p:sp>
    </p:spTree>
    <p:extLst>
      <p:ext uri="{BB962C8B-B14F-4D97-AF65-F5344CB8AC3E}">
        <p14:creationId xmlns:p14="http://schemas.microsoft.com/office/powerpoint/2010/main" val="12052294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The </a:t>
            </a:r>
            <a:r>
              <a:rPr lang="en-US" altLang="en-US" b="1" dirty="0">
                <a:solidFill>
                  <a:srgbClr val="008000"/>
                </a:solidFill>
                <a:latin typeface="Arial" panose="020B0604020202020204" pitchFamily="34" charset="0"/>
              </a:rPr>
              <a:t>economic environment </a:t>
            </a:r>
            <a:r>
              <a:rPr lang="en-US" altLang="en-US" dirty="0">
                <a:solidFill>
                  <a:srgbClr val="008000"/>
                </a:solidFill>
                <a:latin typeface="Arial" panose="020B0604020202020204" pitchFamily="34" charset="0"/>
              </a:rPr>
              <a:t>consists of economic factors that affect consumer purchasing power and spending patterns.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Economic factors can have a dramatic effect on consumer spending and buying behavior.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Consumers have now adopted a back-to-basics sensibility in their lifestyles and spending patterns that will likely persist for years to come. They are buying less and looking for greater value in the things they do buy. In turn,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value marketing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has become the watchword for many marketers. </a:t>
            </a:r>
            <a:r>
              <a:rPr lang="en-US" altLang="en-US" dirty="0">
                <a:solidFill>
                  <a:srgbClr val="008000"/>
                </a:solidFill>
                <a:latin typeface="Arial" panose="020B0604020202020204" pitchFamily="34" charset="0"/>
              </a:rPr>
              <a:t>Marketers in all industries are looking for ways to offer today’s frugal buyers greater value.</a:t>
            </a:r>
          </a:p>
          <a:p>
            <a:endParaRPr lang="en-US" altLang="en-US" dirty="0">
              <a:solidFill>
                <a:srgbClr val="008000"/>
              </a:solidFill>
              <a:latin typeface="Arial" panose="020B0604020202020204" pitchFamily="34" charset="0"/>
            </a:endParaRPr>
          </a:p>
          <a:p>
            <a:r>
              <a:rPr lang="en-US" sz="1200" b="0" i="0" u="none" strike="noStrike" kern="1200" baseline="0" dirty="0">
                <a:solidFill>
                  <a:schemeClr val="tx1"/>
                </a:solidFill>
                <a:latin typeface="Arial" charset="0"/>
                <a:ea typeface="MS PGothic" panose="020B0600070205080204" pitchFamily="34" charset="-128"/>
                <a:cs typeface="ＭＳ Ｐゴシック" charset="0"/>
              </a:rPr>
              <a:t>Marketers should pay attention to </a:t>
            </a:r>
            <a:r>
              <a:rPr lang="en-US" sz="1200" b="1" i="0" u="none" strike="noStrike" kern="1200" baseline="0" dirty="0">
                <a:solidFill>
                  <a:schemeClr val="tx1"/>
                </a:solidFill>
                <a:latin typeface="Arial" charset="0"/>
                <a:ea typeface="MS PGothic" panose="020B0600070205080204" pitchFamily="34" charset="-128"/>
                <a:cs typeface="ＭＳ Ｐゴシック" charset="0"/>
              </a:rPr>
              <a:t>income distribution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as well as income levels. Over the past several decades, the rich have grown richer, the middle class has shrunk, and the poor have remained poor. </a:t>
            </a:r>
            <a:r>
              <a:rPr lang="en-US" altLang="en-US" dirty="0">
                <a:solidFill>
                  <a:srgbClr val="008000"/>
                </a:solidFill>
                <a:latin typeface="Arial" panose="020B0604020202020204" pitchFamily="34" charset="0"/>
              </a:rPr>
              <a:t>This distribution of income has created a tiered market. Many companies aggressively target the affluent, while other firms target those with more modest means. Still other companies tailor their marketing offers across a range of markets, from the affluent to the less affluent.</a:t>
            </a:r>
          </a:p>
        </p:txBody>
      </p:sp>
      <p:sp>
        <p:nvSpPr>
          <p:cNvPr id="4" name="Slide Number Placeholder 3"/>
          <p:cNvSpPr>
            <a:spLocks noGrp="1"/>
          </p:cNvSpPr>
          <p:nvPr>
            <p:ph type="sldNum" sz="quarter" idx="10"/>
          </p:nvPr>
        </p:nvSpPr>
        <p:spPr/>
        <p:txBody>
          <a:bodyPr/>
          <a:lstStyle/>
          <a:p>
            <a:fld id="{A73D6722-9B4D-4E29-B226-C325925A8118}" type="slidenum">
              <a:rPr lang="en-US" smtClean="0"/>
              <a:t>17</a:t>
            </a:fld>
            <a:endParaRPr lang="en-US" dirty="0"/>
          </a:p>
        </p:txBody>
      </p:sp>
    </p:spTree>
    <p:extLst>
      <p:ext uri="{BB962C8B-B14F-4D97-AF65-F5344CB8AC3E}">
        <p14:creationId xmlns:p14="http://schemas.microsoft.com/office/powerpoint/2010/main" val="19779177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Demography</a:t>
            </a:r>
            <a:r>
              <a:rPr lang="en-US" sz="1200" b="0" i="1" u="none" strike="noStrike" kern="1200" baseline="0" dirty="0">
                <a:solidFill>
                  <a:schemeClr val="tx1"/>
                </a:solidFill>
                <a:latin typeface="Arial" charset="0"/>
                <a:ea typeface="MS PGothic" panose="020B0600070205080204" pitchFamily="34" charset="-128"/>
                <a:cs typeface="ＭＳ Ｐゴシック" charset="0"/>
              </a:rPr>
              <a:t> </a:t>
            </a:r>
            <a:r>
              <a:rPr lang="en-US" sz="1200" b="0" i="0" u="none" strike="noStrike" kern="1200" baseline="0" dirty="0">
                <a:solidFill>
                  <a:schemeClr val="tx1"/>
                </a:solidFill>
                <a:latin typeface="Arial" charset="0"/>
                <a:ea typeface="MS PGothic" panose="020B0600070205080204" pitchFamily="34" charset="-128"/>
                <a:cs typeface="ＭＳ Ｐゴシック" charset="0"/>
              </a:rPr>
              <a:t>is the study of the characteristics of human populations. Today’s demographic environment shows a changing age structure, shifting family profiles, geographic population shifts, a better-educated and more white-collar population, and increasing diversity. The economic environment consists of factors that affect buying power and patterns. The economic environment is characterized by more frugal consumers who are seeking greater value—the right combination of good quality and service at a fair price. The distribution of income also is shifting. The rich have grown richer, the middle class has shrunk, and the poor have remained poor, leading to a two-tiered market.</a:t>
            </a:r>
          </a:p>
        </p:txBody>
      </p:sp>
      <p:sp>
        <p:nvSpPr>
          <p:cNvPr id="4" name="Slide Number Placeholder 3"/>
          <p:cNvSpPr>
            <a:spLocks noGrp="1"/>
          </p:cNvSpPr>
          <p:nvPr>
            <p:ph type="sldNum" sz="quarter" idx="10"/>
          </p:nvPr>
        </p:nvSpPr>
        <p:spPr/>
        <p:txBody>
          <a:bodyPr/>
          <a:lstStyle/>
          <a:p>
            <a:fld id="{A73D6722-9B4D-4E29-B226-C325925A8118}" type="slidenum">
              <a:rPr lang="en-US" smtClean="0"/>
              <a:t>27</a:t>
            </a:fld>
            <a:endParaRPr lang="en-US" dirty="0"/>
          </a:p>
        </p:txBody>
      </p:sp>
    </p:spTree>
    <p:extLst>
      <p:ext uri="{BB962C8B-B14F-4D97-AF65-F5344CB8AC3E}">
        <p14:creationId xmlns:p14="http://schemas.microsoft.com/office/powerpoint/2010/main" val="28993767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kern="1200" baseline="0" dirty="0">
              <a:solidFill>
                <a:schemeClr val="tx1"/>
              </a:solidFill>
              <a:latin typeface="Arial" charset="0"/>
              <a:ea typeface="MS PGothic" panose="020B0600070205080204" pitchFamily="34" charset="-128"/>
              <a:cs typeface="ＭＳ Ｐゴシック"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28</a:t>
            </a:fld>
            <a:endParaRPr lang="en-US" dirty="0"/>
          </a:p>
        </p:txBody>
      </p:sp>
    </p:spTree>
    <p:extLst>
      <p:ext uri="{BB962C8B-B14F-4D97-AF65-F5344CB8AC3E}">
        <p14:creationId xmlns:p14="http://schemas.microsoft.com/office/powerpoint/2010/main" val="10757462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The </a:t>
            </a:r>
            <a:r>
              <a:rPr lang="en-US" altLang="en-US" b="1" dirty="0">
                <a:solidFill>
                  <a:srgbClr val="008000"/>
                </a:solidFill>
                <a:latin typeface="Arial" panose="020B0604020202020204" pitchFamily="34" charset="0"/>
              </a:rPr>
              <a:t>natural environment </a:t>
            </a:r>
            <a:r>
              <a:rPr lang="en-US" altLang="en-US" dirty="0">
                <a:solidFill>
                  <a:srgbClr val="008000"/>
                </a:solidFill>
                <a:latin typeface="Arial" panose="020B0604020202020204" pitchFamily="34" charset="0"/>
              </a:rPr>
              <a:t>involves the physical environment and the natural resources that are needed as inputs by marketers or that are affected by marketing activities. Marketers should be aware of several trends </a:t>
            </a:r>
            <a:r>
              <a:rPr lang="en-US" altLang="en-US" b="0" dirty="0">
                <a:solidFill>
                  <a:srgbClr val="008000"/>
                </a:solidFill>
                <a:latin typeface="Arial" panose="020B0604020202020204" pitchFamily="34" charset="0"/>
              </a:rPr>
              <a:t>in the natural environment. </a:t>
            </a:r>
          </a:p>
          <a:p>
            <a:endParaRPr lang="en-US" altLang="en-US" b="0"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The first involves growing shortages of raw materials. Firms making products that require scarce resources face large cost increases, even if the materials remain available. The second trend is increased pollution. The third trend is increased government intervention in natural resource management. The governments of different countries vary in their concern and efforts to promote a clean environment.</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Today, enlightened companies adopt practices that support </a:t>
            </a:r>
            <a:r>
              <a:rPr lang="en-US" altLang="en-US" b="1" dirty="0">
                <a:solidFill>
                  <a:srgbClr val="008000"/>
                </a:solidFill>
                <a:latin typeface="Arial" panose="020B0604020202020204" pitchFamily="34" charset="0"/>
              </a:rPr>
              <a:t>environmental sustainability</a:t>
            </a:r>
            <a:r>
              <a:rPr lang="en-US" altLang="en-US" dirty="0">
                <a:solidFill>
                  <a:srgbClr val="008000"/>
                </a:solidFill>
                <a:latin typeface="Arial" panose="020B0604020202020204" pitchFamily="34" charset="0"/>
              </a:rPr>
              <a:t>. This refers to the effort to create a world economy that the planet can support indefinitely.</a:t>
            </a:r>
          </a:p>
        </p:txBody>
      </p:sp>
      <p:sp>
        <p:nvSpPr>
          <p:cNvPr id="4" name="Slide Number Placeholder 3"/>
          <p:cNvSpPr>
            <a:spLocks noGrp="1"/>
          </p:cNvSpPr>
          <p:nvPr>
            <p:ph type="sldNum" sz="quarter" idx="10"/>
          </p:nvPr>
        </p:nvSpPr>
        <p:spPr/>
        <p:txBody>
          <a:bodyPr/>
          <a:lstStyle/>
          <a:p>
            <a:fld id="{A73D6722-9B4D-4E29-B226-C325925A8118}" type="slidenum">
              <a:rPr lang="en-US" smtClean="0"/>
              <a:t>29</a:t>
            </a:fld>
            <a:endParaRPr lang="en-US" dirty="0"/>
          </a:p>
        </p:txBody>
      </p:sp>
    </p:spTree>
    <p:extLst>
      <p:ext uri="{BB962C8B-B14F-4D97-AF65-F5344CB8AC3E}">
        <p14:creationId xmlns:p14="http://schemas.microsoft.com/office/powerpoint/2010/main" val="35957128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New technologies can offer exciting opportunities for marketers. Many firms use radio-frequency identification, or RFID, technology to track products through various points in the distribution channel. New technologies create new markets and opportunities. Companies that do not keep up will soon find their products outdated.</a:t>
            </a:r>
          </a:p>
          <a:p>
            <a:endParaRPr lang="en-US" altLang="en-US" b="1"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Government agencies investigate and ban potentially unsafe products. Regulations have resulted in much higher research costs and longer times between new product ideas and their introduction. Marketers should be aware of these regulations when applying new technologies and developing new products.</a:t>
            </a:r>
            <a:endParaRPr lang="en-US" altLang="en-US" b="1"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30</a:t>
            </a:fld>
            <a:endParaRPr lang="en-US" dirty="0"/>
          </a:p>
        </p:txBody>
      </p:sp>
    </p:spTree>
    <p:extLst>
      <p:ext uri="{BB962C8B-B14F-4D97-AF65-F5344CB8AC3E}">
        <p14:creationId xmlns:p14="http://schemas.microsoft.com/office/powerpoint/2010/main" val="26251919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Wearing a MagicBand at The Walt Disney World Resort opens up a whole new level of Disney’s famed magic. After registering for cloud-based </a:t>
            </a:r>
            <a:r>
              <a:rPr lang="en-US" sz="1200" b="0" i="0" u="none" strike="noStrike" kern="1200" baseline="0" dirty="0" err="1">
                <a:solidFill>
                  <a:schemeClr val="tx1"/>
                </a:solidFill>
                <a:latin typeface="Arial" charset="0"/>
                <a:ea typeface="MS PGothic" panose="020B0600070205080204" pitchFamily="34" charset="-128"/>
                <a:cs typeface="ＭＳ Ｐゴシック" charset="0"/>
              </a:rPr>
              <a:t>MyMagic</a:t>
            </a:r>
            <a:r>
              <a:rPr lang="en-US" sz="1200" b="0" i="0" u="none" strike="noStrike" kern="1200" baseline="0" dirty="0">
                <a:solidFill>
                  <a:schemeClr val="tx1"/>
                </a:solidFill>
                <a:latin typeface="Arial" charset="0"/>
                <a:ea typeface="MS PGothic" panose="020B0600070205080204" pitchFamily="34" charset="-128"/>
                <a:cs typeface="ＭＳ Ｐゴシック" charset="0"/>
              </a:rPr>
              <a:t>+ services, with the flick of your wrist you can enter a park or attraction, buy dinner or souvenirs, or even unlock your hotel room.</a:t>
            </a:r>
            <a:endParaRPr lang="en-US" altLang="en-US" b="1"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31</a:t>
            </a:fld>
            <a:endParaRPr lang="en-US" dirty="0"/>
          </a:p>
        </p:txBody>
      </p:sp>
    </p:spTree>
    <p:extLst>
      <p:ext uri="{BB962C8B-B14F-4D97-AF65-F5344CB8AC3E}">
        <p14:creationId xmlns:p14="http://schemas.microsoft.com/office/powerpoint/2010/main" val="21392617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The </a:t>
            </a:r>
            <a:r>
              <a:rPr lang="en-US" altLang="en-US" b="1" dirty="0">
                <a:solidFill>
                  <a:srgbClr val="008000"/>
                </a:solidFill>
                <a:latin typeface="Arial" panose="020B0604020202020204" pitchFamily="34" charset="0"/>
              </a:rPr>
              <a:t>political environment </a:t>
            </a:r>
            <a:r>
              <a:rPr lang="en-US" altLang="en-US" dirty="0">
                <a:solidFill>
                  <a:srgbClr val="008000"/>
                </a:solidFill>
                <a:latin typeface="Arial" panose="020B0604020202020204" pitchFamily="34" charset="0"/>
              </a:rPr>
              <a:t>refers to laws, government agencies, and pressure groups that influence or limit various organizations and individuals in a given society.</a:t>
            </a:r>
          </a:p>
        </p:txBody>
      </p:sp>
      <p:sp>
        <p:nvSpPr>
          <p:cNvPr id="4" name="Slide Number Placeholder 3"/>
          <p:cNvSpPr>
            <a:spLocks noGrp="1"/>
          </p:cNvSpPr>
          <p:nvPr>
            <p:ph type="sldNum" sz="quarter" idx="10"/>
          </p:nvPr>
        </p:nvSpPr>
        <p:spPr/>
        <p:txBody>
          <a:bodyPr/>
          <a:lstStyle/>
          <a:p>
            <a:fld id="{A73D6722-9B4D-4E29-B226-C325925A8118}" type="slidenum">
              <a:rPr lang="en-US" smtClean="0"/>
              <a:t>32</a:t>
            </a:fld>
            <a:endParaRPr lang="en-US" dirty="0"/>
          </a:p>
        </p:txBody>
      </p:sp>
    </p:spTree>
    <p:extLst>
      <p:ext uri="{BB962C8B-B14F-4D97-AF65-F5344CB8AC3E}">
        <p14:creationId xmlns:p14="http://schemas.microsoft.com/office/powerpoint/2010/main" val="22524497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latin typeface="Arial" panose="020B0604020202020204" pitchFamily="34" charset="0"/>
              </a:rPr>
              <a:t>Socially responsible firms actively seek out ways to protect the long-run interests of their consumers and the environment. Almost every aspect of marketing involves ethics and social responsibility issues. Companies are now developing policies, guidelines, and other responses to complex social responsibility issues.</a:t>
            </a:r>
          </a:p>
          <a:p>
            <a:endParaRPr lang="en-US" altLang="en-US" dirty="0">
              <a:latin typeface="Arial" panose="020B0604020202020204" pitchFamily="34" charset="0"/>
            </a:endParaRPr>
          </a:p>
          <a:p>
            <a:pPr>
              <a:defRPr/>
            </a:pPr>
            <a:r>
              <a:rPr lang="en-US" dirty="0">
                <a:ea typeface="ＭＳ Ｐゴシック" charset="-128"/>
              </a:rPr>
              <a:t>Enlightened companies encourage their managers to look beyond what the regulatory system allows and simply “do the right thing.”</a:t>
            </a:r>
          </a:p>
        </p:txBody>
      </p:sp>
      <p:sp>
        <p:nvSpPr>
          <p:cNvPr id="4" name="Slide Number Placeholder 3"/>
          <p:cNvSpPr>
            <a:spLocks noGrp="1"/>
          </p:cNvSpPr>
          <p:nvPr>
            <p:ph type="sldNum" sz="quarter" idx="10"/>
          </p:nvPr>
        </p:nvSpPr>
        <p:spPr/>
        <p:txBody>
          <a:bodyPr/>
          <a:lstStyle/>
          <a:p>
            <a:fld id="{A73D6722-9B4D-4E29-B226-C325925A8118}" type="slidenum">
              <a:rPr lang="en-US" smtClean="0"/>
              <a:t>33</a:t>
            </a:fld>
            <a:endParaRPr lang="en-US" dirty="0"/>
          </a:p>
        </p:txBody>
      </p:sp>
    </p:spTree>
    <p:extLst>
      <p:ext uri="{BB962C8B-B14F-4D97-AF65-F5344CB8AC3E}">
        <p14:creationId xmlns:p14="http://schemas.microsoft.com/office/powerpoint/2010/main" val="38411241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To exercise their social responsibility and build more positive images, many companies are now linking themselves to worthwhile causes. Cause-related marketing has become a primary form of corporate giving. </a:t>
            </a:r>
          </a:p>
          <a:p>
            <a:endParaRPr lang="en-US" altLang="en-US" b="1"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Critics worry that cause-related marketing is more a strategy for selling than a strategy for giving. Thus, companies using cause-related marketing might find themselves walking a fine line between increased sales and an improved image and charges of exploitation.</a:t>
            </a:r>
            <a:endParaRPr lang="en-US" altLang="en-US" b="1"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34</a:t>
            </a:fld>
            <a:endParaRPr lang="en-US" dirty="0"/>
          </a:p>
        </p:txBody>
      </p:sp>
    </p:spTree>
    <p:extLst>
      <p:ext uri="{BB962C8B-B14F-4D97-AF65-F5344CB8AC3E}">
        <p14:creationId xmlns:p14="http://schemas.microsoft.com/office/powerpoint/2010/main" val="10835388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AT&amp;T joined forces with competitors Verizon, Sprint, and T-Mobile to spearhead the “It Can Wait” campaign, which urges people of all ages to take the pledge to never text and drive.</a:t>
            </a:r>
            <a:endParaRPr lang="en-US" altLang="en-US" b="0"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35</a:t>
            </a:fld>
            <a:endParaRPr lang="en-US" dirty="0"/>
          </a:p>
        </p:txBody>
      </p:sp>
    </p:spTree>
    <p:extLst>
      <p:ext uri="{BB962C8B-B14F-4D97-AF65-F5344CB8AC3E}">
        <p14:creationId xmlns:p14="http://schemas.microsoft.com/office/powerpoint/2010/main" val="394795939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The </a:t>
            </a:r>
            <a:r>
              <a:rPr lang="en-US" altLang="en-US" b="1" dirty="0"/>
              <a:t>cultural environment</a:t>
            </a:r>
            <a:r>
              <a:rPr lang="en-US" altLang="en-US" dirty="0"/>
              <a:t> consists of institutions and other forces that affect a society’s basic values, perceptions, preferences, and behaviors. </a:t>
            </a:r>
            <a:r>
              <a:rPr lang="en-US" altLang="en-US" dirty="0">
                <a:latin typeface="Arial" panose="020B0604020202020204" pitchFamily="34" charset="0"/>
              </a:rPr>
              <a:t>Society shapes basic beliefs and values. </a:t>
            </a:r>
            <a:r>
              <a:rPr lang="en-US" altLang="en-US" dirty="0"/>
              <a:t>People grow up in a particular society that shapes their basic beliefs and values. They absorb a worldview that defines their relationships with others. </a:t>
            </a:r>
            <a:r>
              <a:rPr lang="en-US" altLang="en-US" b="1" dirty="0"/>
              <a:t>Cultural characteristics can affect marketing decision making.</a:t>
            </a:r>
          </a:p>
          <a:p>
            <a:endParaRPr lang="en-US" altLang="en-US" b="1" dirty="0"/>
          </a:p>
          <a:p>
            <a:r>
              <a:rPr lang="en-US" altLang="en-US" dirty="0"/>
              <a:t>People in a given society hold many beliefs and values. Their </a:t>
            </a:r>
            <a:r>
              <a:rPr lang="en-US" altLang="en-US" b="1" dirty="0"/>
              <a:t>core beliefs</a:t>
            </a:r>
            <a:r>
              <a:rPr lang="en-US" altLang="en-US" dirty="0"/>
              <a:t> and values have a high degree of persistence </a:t>
            </a:r>
            <a:r>
              <a:rPr lang="en-US" altLang="en-US" sz="1200" dirty="0"/>
              <a:t>and are passed on from parents to children and are reinforced by schools, churches, businesses, and government</a:t>
            </a:r>
            <a:r>
              <a:rPr lang="en-US" altLang="en-US" dirty="0"/>
              <a:t>. For example, most Americans believe in individual freedom, hard work, getting married,</a:t>
            </a:r>
            <a:r>
              <a:rPr lang="en-US" altLang="en-US" baseline="0" dirty="0"/>
              <a:t> </a:t>
            </a:r>
            <a:r>
              <a:rPr lang="en-US" altLang="en-US" dirty="0"/>
              <a:t>achievement, and success. These beliefs shape more specific attitudes and behaviors found in everyday life. </a:t>
            </a:r>
          </a:p>
          <a:p>
            <a:endParaRPr lang="en-US" altLang="en-US" dirty="0"/>
          </a:p>
          <a:p>
            <a:pPr marL="0" marR="0" indent="0" algn="l" defTabSz="914400" rtl="0" eaLnBrk="0" fontAlgn="base" latinLnBrk="0" hangingPunct="0">
              <a:lnSpc>
                <a:spcPct val="100000"/>
              </a:lnSpc>
              <a:spcBef>
                <a:spcPct val="30000"/>
              </a:spcBef>
              <a:spcAft>
                <a:spcPct val="0"/>
              </a:spcAft>
              <a:buClrTx/>
              <a:buSzTx/>
              <a:buFontTx/>
              <a:buNone/>
              <a:tabLst/>
              <a:defRPr/>
            </a:pPr>
            <a:r>
              <a:rPr lang="en-US" altLang="en-US" b="1" i="0" dirty="0"/>
              <a:t>Secondary beliefs </a:t>
            </a:r>
            <a:r>
              <a:rPr lang="en-US" altLang="en-US" dirty="0"/>
              <a:t>and values are more open to change </a:t>
            </a:r>
            <a:r>
              <a:rPr lang="en-US" altLang="en-US" sz="1200" dirty="0"/>
              <a:t>and </a:t>
            </a:r>
            <a:r>
              <a:rPr lang="en-US" altLang="en-US" sz="1200" b="0" dirty="0"/>
              <a:t>include people’s views of themselves, others, organizations, society, nature, and the universe</a:t>
            </a:r>
            <a:r>
              <a:rPr lang="en-US" altLang="en-US" sz="1200" dirty="0"/>
              <a:t>.</a:t>
            </a:r>
            <a:r>
              <a:rPr lang="en-US" altLang="en-US" dirty="0"/>
              <a:t> Believing in marriage is a core belief; believing that people should get married early in life is a secondary belief. Marketers have some chance of changing secondary values but little chance of changing core values.</a:t>
            </a:r>
          </a:p>
        </p:txBody>
      </p:sp>
      <p:sp>
        <p:nvSpPr>
          <p:cNvPr id="4" name="Slide Number Placeholder 3"/>
          <p:cNvSpPr>
            <a:spLocks noGrp="1"/>
          </p:cNvSpPr>
          <p:nvPr>
            <p:ph type="sldNum" sz="quarter" idx="10"/>
          </p:nvPr>
        </p:nvSpPr>
        <p:spPr/>
        <p:txBody>
          <a:bodyPr/>
          <a:lstStyle/>
          <a:p>
            <a:fld id="{A73D6722-9B4D-4E29-B226-C325925A8118}" type="slidenum">
              <a:rPr lang="en-US" smtClean="0"/>
              <a:t>36</a:t>
            </a:fld>
            <a:endParaRPr lang="en-US" dirty="0"/>
          </a:p>
        </p:txBody>
      </p:sp>
    </p:spTree>
    <p:extLst>
      <p:ext uri="{BB962C8B-B14F-4D97-AF65-F5344CB8AC3E}">
        <p14:creationId xmlns:p14="http://schemas.microsoft.com/office/powerpoint/2010/main" val="6270677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0"/>
              </a:spcBef>
              <a:spcAft>
                <a:spcPct val="0"/>
              </a:spcAft>
              <a:buClrTx/>
              <a:buSzTx/>
              <a:buFontTx/>
              <a:buNone/>
              <a:tabLst/>
              <a:defRPr/>
            </a:pPr>
            <a:r>
              <a:rPr lang="en-US" altLang="en-US" dirty="0">
                <a:latin typeface="Arial" panose="020B0604020202020204" pitchFamily="34" charset="0"/>
              </a:rPr>
              <a:t>Cultural characteristics that can affect marketing decision making are the persistence of cultural values and shifts in secondary cultural values, such as people’s views of themselves, others, organizations, society, and nature.</a:t>
            </a:r>
          </a:p>
          <a:p>
            <a:pPr marL="0" marR="0" indent="0" algn="l" defTabSz="914400" rtl="0" eaLnBrk="0" fontAlgn="base" latinLnBrk="0" hangingPunct="0">
              <a:lnSpc>
                <a:spcPct val="100000"/>
              </a:lnSpc>
              <a:spcBef>
                <a:spcPct val="0"/>
              </a:spcBef>
              <a:spcAft>
                <a:spcPct val="0"/>
              </a:spcAft>
              <a:buClrTx/>
              <a:buSzTx/>
              <a:buFontTx/>
              <a:buNone/>
              <a:tabLst/>
              <a:defRPr/>
            </a:pPr>
            <a:endParaRPr lang="en-US" altLang="en-US" dirty="0">
              <a:solidFill>
                <a:srgbClr val="FF0000"/>
              </a:solidFill>
              <a:latin typeface="Arial" panose="020B0604020202020204" pitchFamily="34" charset="0"/>
            </a:endParaRPr>
          </a:p>
          <a:p>
            <a:pPr eaLnBrk="0" fontAlgn="base" hangingPunct="0"/>
            <a:r>
              <a:rPr lang="en-US" sz="1200" kern="1200" dirty="0">
                <a:solidFill>
                  <a:schemeClr val="tx1"/>
                </a:solidFill>
                <a:effectLst/>
                <a:latin typeface="Arial" charset="0"/>
                <a:ea typeface="MS PGothic" panose="020B0600070205080204" pitchFamily="34" charset="-128"/>
                <a:cs typeface="ＭＳ Ｐゴシック" charset="0"/>
              </a:rPr>
              <a:t>People’s views of </a:t>
            </a:r>
            <a:r>
              <a:rPr lang="en-US" sz="1200" b="1" kern="1200" dirty="0">
                <a:solidFill>
                  <a:schemeClr val="tx1"/>
                </a:solidFill>
                <a:effectLst/>
                <a:latin typeface="Arial" charset="0"/>
                <a:ea typeface="MS PGothic" panose="020B0600070205080204" pitchFamily="34" charset="-128"/>
                <a:cs typeface="ＭＳ Ｐゴシック" charset="0"/>
              </a:rPr>
              <a:t>themselves:</a:t>
            </a:r>
            <a:r>
              <a:rPr lang="en-US" sz="1200" b="1" kern="1200" baseline="0" dirty="0">
                <a:solidFill>
                  <a:schemeClr val="tx1"/>
                </a:solidFill>
                <a:effectLst/>
                <a:latin typeface="Arial" charset="0"/>
                <a:ea typeface="MS PGothic" panose="020B0600070205080204" pitchFamily="34" charset="-128"/>
                <a:cs typeface="ＭＳ Ｐゴシック" charset="0"/>
              </a:rPr>
              <a:t> </a:t>
            </a:r>
            <a:r>
              <a:rPr lang="en-US" sz="1200" kern="1200" dirty="0">
                <a:solidFill>
                  <a:schemeClr val="tx1"/>
                </a:solidFill>
                <a:effectLst/>
                <a:latin typeface="Arial" charset="0"/>
                <a:ea typeface="MS PGothic" panose="020B0600070205080204" pitchFamily="34" charset="-128"/>
                <a:cs typeface="ＭＳ Ｐゴシック" charset="0"/>
              </a:rPr>
              <a:t>People vary in their emphasis on serving themselves versus serving others.</a:t>
            </a:r>
          </a:p>
          <a:p>
            <a:pPr eaLnBrk="0" fontAlgn="base" hangingPunct="0"/>
            <a:r>
              <a:rPr lang="en-US" sz="1200" kern="1200" dirty="0">
                <a:solidFill>
                  <a:schemeClr val="tx1"/>
                </a:solidFill>
                <a:effectLst/>
                <a:latin typeface="Arial" charset="0"/>
                <a:ea typeface="MS PGothic" panose="020B0600070205080204" pitchFamily="34" charset="-128"/>
                <a:cs typeface="ＭＳ Ｐゴシック" charset="0"/>
              </a:rPr>
              <a:t>People’s views of </a:t>
            </a:r>
            <a:r>
              <a:rPr lang="en-US" sz="1200" b="1" kern="1200" dirty="0">
                <a:solidFill>
                  <a:schemeClr val="tx1"/>
                </a:solidFill>
                <a:effectLst/>
                <a:latin typeface="Arial" charset="0"/>
                <a:ea typeface="MS PGothic" panose="020B0600070205080204" pitchFamily="34" charset="-128"/>
                <a:cs typeface="ＭＳ Ｐゴシック" charset="0"/>
              </a:rPr>
              <a:t>others: </a:t>
            </a:r>
            <a:r>
              <a:rPr lang="en-US" sz="1200" kern="1200" dirty="0">
                <a:solidFill>
                  <a:schemeClr val="tx1"/>
                </a:solidFill>
                <a:effectLst/>
                <a:latin typeface="Arial" charset="0"/>
                <a:ea typeface="MS PGothic" panose="020B0600070205080204" pitchFamily="34" charset="-128"/>
                <a:cs typeface="ＭＳ Ｐゴシック" charset="0"/>
              </a:rPr>
              <a:t>More “cocooning” – staying home, eating home-cooked meals</a:t>
            </a:r>
          </a:p>
          <a:p>
            <a:pPr eaLnBrk="0" fontAlgn="base" hangingPunct="0"/>
            <a:r>
              <a:rPr lang="en-US" sz="1200" kern="1200" dirty="0">
                <a:solidFill>
                  <a:schemeClr val="tx1"/>
                </a:solidFill>
                <a:effectLst/>
                <a:latin typeface="Arial" charset="0"/>
                <a:ea typeface="MS PGothic" panose="020B0600070205080204" pitchFamily="34" charset="-128"/>
                <a:cs typeface="ＭＳ Ｐゴシック" charset="0"/>
              </a:rPr>
              <a:t>People’s views of </a:t>
            </a:r>
            <a:r>
              <a:rPr lang="en-US" sz="1200" b="1" kern="1200" dirty="0">
                <a:solidFill>
                  <a:schemeClr val="tx1"/>
                </a:solidFill>
                <a:effectLst/>
                <a:latin typeface="Arial" charset="0"/>
                <a:ea typeface="MS PGothic" panose="020B0600070205080204" pitchFamily="34" charset="-128"/>
                <a:cs typeface="ＭＳ Ｐゴシック" charset="0"/>
              </a:rPr>
              <a:t>organizations: </a:t>
            </a:r>
            <a:r>
              <a:rPr lang="en-US" sz="1200" kern="1200" dirty="0">
                <a:solidFill>
                  <a:schemeClr val="tx1"/>
                </a:solidFill>
                <a:effectLst/>
                <a:latin typeface="Arial" charset="0"/>
                <a:ea typeface="MS PGothic" panose="020B0600070205080204" pitchFamily="34" charset="-128"/>
                <a:cs typeface="ＭＳ Ｐゴシック" charset="0"/>
              </a:rPr>
              <a:t>Decline of loyalty toward companies</a:t>
            </a:r>
          </a:p>
          <a:p>
            <a:pPr eaLnBrk="0" fontAlgn="base" hangingPunct="0"/>
            <a:r>
              <a:rPr lang="en-US" sz="1200" kern="1200" dirty="0">
                <a:solidFill>
                  <a:schemeClr val="tx1"/>
                </a:solidFill>
                <a:effectLst/>
                <a:latin typeface="Arial" charset="0"/>
                <a:ea typeface="MS PGothic" panose="020B0600070205080204" pitchFamily="34" charset="-128"/>
                <a:cs typeface="ＭＳ Ｐゴシック" charset="0"/>
              </a:rPr>
              <a:t>People’s views of </a:t>
            </a:r>
            <a:r>
              <a:rPr lang="en-US" sz="1200" b="1" kern="1200" dirty="0">
                <a:solidFill>
                  <a:schemeClr val="tx1"/>
                </a:solidFill>
                <a:effectLst/>
                <a:latin typeface="Arial" charset="0"/>
                <a:ea typeface="MS PGothic" panose="020B0600070205080204" pitchFamily="34" charset="-128"/>
                <a:cs typeface="ＭＳ Ｐゴシック" charset="0"/>
              </a:rPr>
              <a:t>society: </a:t>
            </a:r>
            <a:r>
              <a:rPr lang="en-US" sz="1200" kern="1200" dirty="0">
                <a:solidFill>
                  <a:schemeClr val="tx1"/>
                </a:solidFill>
                <a:effectLst/>
                <a:latin typeface="Arial" charset="0"/>
                <a:ea typeface="MS PGothic" panose="020B0600070205080204" pitchFamily="34" charset="-128"/>
                <a:cs typeface="ＭＳ Ｐゴシック" charset="0"/>
              </a:rPr>
              <a:t>Patriots defend it, reformers want to change it, and malcontents want to leave it.</a:t>
            </a:r>
          </a:p>
          <a:p>
            <a:pPr eaLnBrk="0" fontAlgn="base" hangingPunct="0"/>
            <a:r>
              <a:rPr lang="en-US" sz="1200" kern="1200" dirty="0">
                <a:solidFill>
                  <a:schemeClr val="tx1"/>
                </a:solidFill>
                <a:effectLst/>
                <a:latin typeface="Arial" charset="0"/>
                <a:ea typeface="MS PGothic" panose="020B0600070205080204" pitchFamily="34" charset="-128"/>
                <a:cs typeface="ＭＳ Ｐゴシック" charset="0"/>
              </a:rPr>
              <a:t>People’s views of </a:t>
            </a:r>
            <a:r>
              <a:rPr lang="en-US" sz="1200" b="1" kern="1200" dirty="0">
                <a:solidFill>
                  <a:schemeClr val="tx1"/>
                </a:solidFill>
                <a:effectLst/>
                <a:latin typeface="Arial" charset="0"/>
                <a:ea typeface="MS PGothic" panose="020B0600070205080204" pitchFamily="34" charset="-128"/>
                <a:cs typeface="ＭＳ Ｐゴシック" charset="0"/>
              </a:rPr>
              <a:t>nature: </a:t>
            </a:r>
            <a:r>
              <a:rPr lang="en-US" sz="1200" kern="1200" dirty="0">
                <a:solidFill>
                  <a:schemeClr val="tx1"/>
                </a:solidFill>
                <a:effectLst/>
                <a:latin typeface="Arial" charset="0"/>
                <a:ea typeface="MS PGothic" panose="020B0600070205080204" pitchFamily="34" charset="-128"/>
                <a:cs typeface="ＭＳ Ｐゴシック" charset="0"/>
              </a:rPr>
              <a:t>Some feel ruled by it,</a:t>
            </a:r>
            <a:r>
              <a:rPr lang="en-US" sz="1200" kern="1200" baseline="0" dirty="0">
                <a:solidFill>
                  <a:schemeClr val="tx1"/>
                </a:solidFill>
                <a:effectLst/>
                <a:latin typeface="Arial" charset="0"/>
                <a:ea typeface="MS PGothic" panose="020B0600070205080204" pitchFamily="34" charset="-128"/>
                <a:cs typeface="ＭＳ Ｐゴシック" charset="0"/>
              </a:rPr>
              <a:t> </a:t>
            </a:r>
            <a:r>
              <a:rPr lang="en-US" sz="1200" kern="1200" dirty="0">
                <a:solidFill>
                  <a:schemeClr val="tx1"/>
                </a:solidFill>
                <a:effectLst/>
                <a:latin typeface="Arial" charset="0"/>
                <a:ea typeface="MS PGothic" panose="020B0600070205080204" pitchFamily="34" charset="-128"/>
                <a:cs typeface="ＭＳ Ｐゴシック" charset="0"/>
              </a:rPr>
              <a:t>in harmony with it, or seek to master it.</a:t>
            </a:r>
          </a:p>
          <a:p>
            <a:pPr eaLnBrk="0" fontAlgn="base" hangingPunct="0"/>
            <a:r>
              <a:rPr lang="en-US" sz="1200" kern="1200" dirty="0">
                <a:solidFill>
                  <a:schemeClr val="tx1"/>
                </a:solidFill>
                <a:effectLst/>
                <a:latin typeface="Arial" charset="0"/>
                <a:ea typeface="MS PGothic" panose="020B0600070205080204" pitchFamily="34" charset="-128"/>
                <a:cs typeface="ＭＳ Ｐゴシック" charset="0"/>
              </a:rPr>
              <a:t>People’s views of the </a:t>
            </a:r>
            <a:r>
              <a:rPr lang="en-US" sz="1200" b="1" kern="1200" dirty="0">
                <a:solidFill>
                  <a:schemeClr val="tx1"/>
                </a:solidFill>
                <a:effectLst/>
                <a:latin typeface="Arial" charset="0"/>
                <a:ea typeface="MS PGothic" panose="020B0600070205080204" pitchFamily="34" charset="-128"/>
                <a:cs typeface="ＭＳ Ｐゴシック" charset="0"/>
              </a:rPr>
              <a:t>universe: </a:t>
            </a:r>
            <a:r>
              <a:rPr lang="en-US" sz="1200" kern="1200" dirty="0">
                <a:solidFill>
                  <a:schemeClr val="tx1"/>
                </a:solidFill>
                <a:effectLst/>
                <a:latin typeface="Arial" charset="0"/>
                <a:ea typeface="MS PGothic" panose="020B0600070205080204" pitchFamily="34" charset="-128"/>
                <a:cs typeface="ＭＳ Ｐゴシック" charset="0"/>
              </a:rPr>
              <a:t>Renewed interest in spirituality and development of more permanent values—family, community, earth, faith</a:t>
            </a:r>
            <a:endParaRPr lang="en-US" altLang="en-US" sz="1200" b="0" kern="1200" dirty="0">
              <a:solidFill>
                <a:srgbClr val="000000"/>
              </a:solidFill>
              <a:latin typeface="Arial" charset="0"/>
              <a:ea typeface="MS PGothic" panose="020B0600070205080204" pitchFamily="34" charset="-128"/>
              <a:cs typeface="ＭＳ Ｐゴシック"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37</a:t>
            </a:fld>
            <a:endParaRPr lang="en-US" dirty="0"/>
          </a:p>
        </p:txBody>
      </p:sp>
    </p:spTree>
    <p:extLst>
      <p:ext uri="{BB962C8B-B14F-4D97-AF65-F5344CB8AC3E}">
        <p14:creationId xmlns:p14="http://schemas.microsoft.com/office/powerpoint/2010/main" val="15710472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People’s self-views: Yogi appeals to tea drinkers with a more spiritual view of themselves, their lives, and their teas. Yogi Sweet Tangerine Positive Energy tea “energizes and elevates mood.” “How good can you feel?”</a:t>
            </a:r>
          </a:p>
        </p:txBody>
      </p:sp>
      <p:sp>
        <p:nvSpPr>
          <p:cNvPr id="4" name="Slide Number Placeholder 3"/>
          <p:cNvSpPr>
            <a:spLocks noGrp="1"/>
          </p:cNvSpPr>
          <p:nvPr>
            <p:ph type="sldNum" sz="quarter" idx="10"/>
          </p:nvPr>
        </p:nvSpPr>
        <p:spPr/>
        <p:txBody>
          <a:bodyPr/>
          <a:lstStyle/>
          <a:p>
            <a:fld id="{A73D6722-9B4D-4E29-B226-C325925A8118}" type="slidenum">
              <a:rPr lang="en-US" smtClean="0"/>
              <a:t>38</a:t>
            </a:fld>
            <a:endParaRPr lang="en-US" dirty="0"/>
          </a:p>
        </p:txBody>
      </p:sp>
    </p:spTree>
    <p:extLst>
      <p:ext uri="{BB962C8B-B14F-4D97-AF65-F5344CB8AC3E}">
        <p14:creationId xmlns:p14="http://schemas.microsoft.com/office/powerpoint/2010/main" val="15308024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S PGothic" panose="020B0600070205080204" pitchFamily="34" charset="-128"/>
                <a:cs typeface="ＭＳ Ｐゴシック" charset="0"/>
              </a:rPr>
              <a:t>The political environment consists of laws, agencies, and groups that influence or limit marketing actions. The political environment has undergone changes that affect marketing worldwide: increasing legislation regulating business, strong government agency enforcement, and greater emphasis on ethics and socially responsible actions. The cultural environment consists of institutions and forces that affect a society’s values, perceptions, preferences, and behaviors. The environment shows trends toward new technology enabled communication, a lessening trust of institutions, increasing patriotism, greater appreciation for nature, a changing spiritualism, and the search for more meaningful and enduring values.</a:t>
            </a:r>
            <a:endParaRPr lang="en-US" altLang="en-US" dirty="0">
              <a:solidFill>
                <a:srgbClr val="008000"/>
              </a:solidFill>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39</a:t>
            </a:fld>
            <a:endParaRPr lang="en-US" dirty="0"/>
          </a:p>
        </p:txBody>
      </p:sp>
    </p:spTree>
    <p:extLst>
      <p:ext uri="{BB962C8B-B14F-4D97-AF65-F5344CB8AC3E}">
        <p14:creationId xmlns:p14="http://schemas.microsoft.com/office/powerpoint/2010/main" val="263314376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8000"/>
                </a:solidFill>
                <a:latin typeface="Arial" panose="020B0604020202020204" pitchFamily="34" charset="0"/>
              </a:rPr>
              <a:t>Many companies view the marketing environment as an uncontrollable element to which they must react and adapt. They passively accept the marketing environment and do not try to change it. </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Other companies take a proactive stance toward the marketing environment. Rather than assuming that strategic options are bounded by the current environment, these firms develop strategies to change the environment. These firms take aggressive actions to affect the publics and forces in their marketing environment.</a:t>
            </a:r>
          </a:p>
          <a:p>
            <a:endParaRPr lang="en-US" altLang="en-US" dirty="0">
              <a:solidFill>
                <a:srgbClr val="008000"/>
              </a:solidFill>
              <a:latin typeface="Arial" panose="020B0604020202020204" pitchFamily="34" charset="0"/>
            </a:endParaRPr>
          </a:p>
          <a:p>
            <a:r>
              <a:rPr lang="en-US" altLang="en-US" dirty="0">
                <a:solidFill>
                  <a:srgbClr val="008000"/>
                </a:solidFill>
                <a:latin typeface="Arial" panose="020B0604020202020204" pitchFamily="34" charset="0"/>
              </a:rPr>
              <a:t>Marketing management cannot always control environmental forces. In many cases, it must settle for simply watching and reacting to the environment. For example, a company would have little success trying to influence geographic population shifts, the economic environment, or major cultural values. But whenever possible, smart marketing managers take a proactive rather than reactive approach to the marketing environment.</a:t>
            </a:r>
          </a:p>
        </p:txBody>
      </p:sp>
      <p:sp>
        <p:nvSpPr>
          <p:cNvPr id="4" name="Slide Number Placeholder 3"/>
          <p:cNvSpPr>
            <a:spLocks noGrp="1"/>
          </p:cNvSpPr>
          <p:nvPr>
            <p:ph type="sldNum" sz="quarter" idx="10"/>
          </p:nvPr>
        </p:nvSpPr>
        <p:spPr/>
        <p:txBody>
          <a:bodyPr/>
          <a:lstStyle/>
          <a:p>
            <a:fld id="{A73D6722-9B4D-4E29-B226-C325925A8118}" type="slidenum">
              <a:rPr lang="en-US" smtClean="0"/>
              <a:t>40</a:t>
            </a:fld>
            <a:endParaRPr lang="en-US" dirty="0"/>
          </a:p>
        </p:txBody>
      </p:sp>
    </p:spTree>
    <p:extLst>
      <p:ext uri="{BB962C8B-B14F-4D97-AF65-F5344CB8AC3E}">
        <p14:creationId xmlns:p14="http://schemas.microsoft.com/office/powerpoint/2010/main" val="20545677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11/11/18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pic>
        <p:nvPicPr>
          <p:cNvPr id="8" name="Picture 7"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9" name="TextBox 8"/>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887980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11/11/18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grpSp>
        <p:nvGrpSpPr>
          <p:cNvPr id="2" name="Group 4"/>
          <p:cNvGrpSpPr>
            <a:grpSpLocks noChangeAspect="1"/>
          </p:cNvGrpSpPr>
          <p:nvPr userDrawn="1"/>
        </p:nvGrpSpPr>
        <p:grpSpPr bwMode="auto">
          <a:xfrm>
            <a:off x="57755" y="6407126"/>
            <a:ext cx="1611690" cy="417560"/>
            <a:chOff x="21" y="4059"/>
            <a:chExt cx="1046" cy="271"/>
          </a:xfrm>
        </p:grpSpPr>
        <p:sp>
          <p:nvSpPr>
            <p:cNvPr id="3" name="AutoShape 3"/>
            <p:cNvSpPr>
              <a:spLocks noChangeAspect="1" noChangeArrowheads="1" noTextEdit="1"/>
            </p:cNvSpPr>
            <p:nvPr userDrawn="1"/>
          </p:nvSpPr>
          <p:spPr bwMode="auto">
            <a:xfrm>
              <a:off x="21" y="4059"/>
              <a:ext cx="1046" cy="271"/>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IN" dirty="0">
                <a:solidFill>
                  <a:schemeClr val="tx1">
                    <a:alpha val="0"/>
                  </a:schemeClr>
                </a:solidFill>
              </a:endParaRPr>
            </a:p>
          </p:txBody>
        </p:sp>
        <p:sp>
          <p:nvSpPr>
            <p:cNvPr id="6" name="Freeform 5"/>
            <p:cNvSpPr>
              <a:spLocks noEditPoints="1"/>
            </p:cNvSpPr>
            <p:nvPr userDrawn="1"/>
          </p:nvSpPr>
          <p:spPr bwMode="auto">
            <a:xfrm>
              <a:off x="125" y="4168"/>
              <a:ext cx="838" cy="51"/>
            </a:xfrm>
            <a:custGeom>
              <a:avLst/>
              <a:gdLst>
                <a:gd name="T0" fmla="*/ 1055 w 21137"/>
                <a:gd name="T1" fmla="*/ 1285 h 1300"/>
                <a:gd name="T2" fmla="*/ 0 w 21137"/>
                <a:gd name="T3" fmla="*/ 1285 h 1300"/>
                <a:gd name="T4" fmla="*/ 417 w 21137"/>
                <a:gd name="T5" fmla="*/ 748 h 1300"/>
                <a:gd name="T6" fmla="*/ 1860 w 21137"/>
                <a:gd name="T7" fmla="*/ 1119 h 1300"/>
                <a:gd name="T8" fmla="*/ 1678 w 21137"/>
                <a:gd name="T9" fmla="*/ 16 h 1300"/>
                <a:gd name="T10" fmla="*/ 4021 w 21137"/>
                <a:gd name="T11" fmla="*/ 1290 h 1300"/>
                <a:gd name="T12" fmla="*/ 2636 w 21137"/>
                <a:gd name="T13" fmla="*/ 16 h 1300"/>
                <a:gd name="T14" fmla="*/ 3693 w 21137"/>
                <a:gd name="T15" fmla="*/ 16 h 1300"/>
                <a:gd name="T16" fmla="*/ 5470 w 21137"/>
                <a:gd name="T17" fmla="*/ 9 h 1300"/>
                <a:gd name="T18" fmla="*/ 5143 w 21137"/>
                <a:gd name="T19" fmla="*/ 909 h 1300"/>
                <a:gd name="T20" fmla="*/ 5610 w 21137"/>
                <a:gd name="T21" fmla="*/ 748 h 1300"/>
                <a:gd name="T22" fmla="*/ 7109 w 21137"/>
                <a:gd name="T23" fmla="*/ 16 h 1300"/>
                <a:gd name="T24" fmla="*/ 6675 w 21137"/>
                <a:gd name="T25" fmla="*/ 1285 h 1300"/>
                <a:gd name="T26" fmla="*/ 6765 w 21137"/>
                <a:gd name="T27" fmla="*/ 453 h 1300"/>
                <a:gd name="T28" fmla="*/ 7796 w 21137"/>
                <a:gd name="T29" fmla="*/ 514 h 1300"/>
                <a:gd name="T30" fmla="*/ 8407 w 21137"/>
                <a:gd name="T31" fmla="*/ 89 h 1300"/>
                <a:gd name="T32" fmla="*/ 7908 w 21137"/>
                <a:gd name="T33" fmla="*/ 309 h 1300"/>
                <a:gd name="T34" fmla="*/ 8457 w 21137"/>
                <a:gd name="T35" fmla="*/ 956 h 1300"/>
                <a:gd name="T36" fmla="*/ 7746 w 21137"/>
                <a:gd name="T37" fmla="*/ 953 h 1300"/>
                <a:gd name="T38" fmla="*/ 8119 w 21137"/>
                <a:gd name="T39" fmla="*/ 754 h 1300"/>
                <a:gd name="T40" fmla="*/ 10671 w 21137"/>
                <a:gd name="T41" fmla="*/ 1119 h 1300"/>
                <a:gd name="T42" fmla="*/ 11202 w 21137"/>
                <a:gd name="T43" fmla="*/ 16 h 1300"/>
                <a:gd name="T44" fmla="*/ 11383 w 21137"/>
                <a:gd name="T45" fmla="*/ 565 h 1300"/>
                <a:gd name="T46" fmla="*/ 11383 w 21137"/>
                <a:gd name="T47" fmla="*/ 1122 h 1300"/>
                <a:gd name="T48" fmla="*/ 11202 w 21137"/>
                <a:gd name="T49" fmla="*/ 16 h 1300"/>
                <a:gd name="T50" fmla="*/ 13458 w 21137"/>
                <a:gd name="T51" fmla="*/ 1285 h 1300"/>
                <a:gd name="T52" fmla="*/ 12402 w 21137"/>
                <a:gd name="T53" fmla="*/ 1285 h 1300"/>
                <a:gd name="T54" fmla="*/ 12819 w 21137"/>
                <a:gd name="T55" fmla="*/ 748 h 1300"/>
                <a:gd name="T56" fmla="*/ 14478 w 21137"/>
                <a:gd name="T57" fmla="*/ 16 h 1300"/>
                <a:gd name="T58" fmla="*/ 14682 w 21137"/>
                <a:gd name="T59" fmla="*/ 682 h 1300"/>
                <a:gd name="T60" fmla="*/ 15138 w 21137"/>
                <a:gd name="T61" fmla="*/ 1285 h 1300"/>
                <a:gd name="T62" fmla="*/ 14820 w 21137"/>
                <a:gd name="T63" fmla="*/ 1136 h 1300"/>
                <a:gd name="T64" fmla="*/ 14516 w 21137"/>
                <a:gd name="T65" fmla="*/ 754 h 1300"/>
                <a:gd name="T66" fmla="*/ 14160 w 21137"/>
                <a:gd name="T67" fmla="*/ 1285 h 1300"/>
                <a:gd name="T68" fmla="*/ 14411 w 21137"/>
                <a:gd name="T69" fmla="*/ 572 h 1300"/>
                <a:gd name="T70" fmla="*/ 14677 w 21137"/>
                <a:gd name="T71" fmla="*/ 260 h 1300"/>
                <a:gd name="T72" fmla="*/ 16830 w 21137"/>
                <a:gd name="T73" fmla="*/ 16 h 1300"/>
                <a:gd name="T74" fmla="*/ 15827 w 21137"/>
                <a:gd name="T75" fmla="*/ 1285 h 1300"/>
                <a:gd name="T76" fmla="*/ 16658 w 21137"/>
                <a:gd name="T77" fmla="*/ 1002 h 1300"/>
                <a:gd name="T78" fmla="*/ 17658 w 21137"/>
                <a:gd name="T79" fmla="*/ 1285 h 1300"/>
                <a:gd name="T80" fmla="*/ 19493 w 21137"/>
                <a:gd name="T81" fmla="*/ 16 h 1300"/>
                <a:gd name="T82" fmla="*/ 18488 w 21137"/>
                <a:gd name="T83" fmla="*/ 1285 h 1300"/>
                <a:gd name="T84" fmla="*/ 19320 w 21137"/>
                <a:gd name="T85" fmla="*/ 1002 h 1300"/>
                <a:gd name="T86" fmla="*/ 21137 w 21137"/>
                <a:gd name="T87" fmla="*/ 1198 h 1300"/>
                <a:gd name="T88" fmla="*/ 20176 w 21137"/>
                <a:gd name="T89" fmla="*/ 189 h 1300"/>
                <a:gd name="T90" fmla="*/ 21112 w 21137"/>
                <a:gd name="T91" fmla="*/ 293 h 1300"/>
                <a:gd name="T92" fmla="*/ 20311 w 21137"/>
                <a:gd name="T93" fmla="*/ 1004 h 1300"/>
                <a:gd name="T94" fmla="*/ 20956 w 21137"/>
                <a:gd name="T95" fmla="*/ 821 h 13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1137" h="1300">
                  <a:moveTo>
                    <a:pt x="545" y="9"/>
                  </a:moveTo>
                  <a:cubicBezTo>
                    <a:pt x="672" y="9"/>
                    <a:pt x="672" y="9"/>
                    <a:pt x="672" y="9"/>
                  </a:cubicBezTo>
                  <a:cubicBezTo>
                    <a:pt x="1241" y="1285"/>
                    <a:pt x="1241" y="1285"/>
                    <a:pt x="1241" y="1285"/>
                  </a:cubicBezTo>
                  <a:cubicBezTo>
                    <a:pt x="1055" y="1285"/>
                    <a:pt x="1055" y="1285"/>
                    <a:pt x="1055" y="1285"/>
                  </a:cubicBezTo>
                  <a:cubicBezTo>
                    <a:pt x="886" y="909"/>
                    <a:pt x="886" y="909"/>
                    <a:pt x="886" y="909"/>
                  </a:cubicBezTo>
                  <a:cubicBezTo>
                    <a:pt x="345" y="909"/>
                    <a:pt x="345" y="909"/>
                    <a:pt x="345" y="909"/>
                  </a:cubicBezTo>
                  <a:cubicBezTo>
                    <a:pt x="186" y="1285"/>
                    <a:pt x="186" y="1285"/>
                    <a:pt x="186" y="1285"/>
                  </a:cubicBezTo>
                  <a:cubicBezTo>
                    <a:pt x="0" y="1285"/>
                    <a:pt x="0" y="1285"/>
                    <a:pt x="0" y="1285"/>
                  </a:cubicBezTo>
                  <a:lnTo>
                    <a:pt x="545" y="9"/>
                  </a:lnTo>
                  <a:close/>
                  <a:moveTo>
                    <a:pt x="812" y="748"/>
                  </a:moveTo>
                  <a:cubicBezTo>
                    <a:pt x="607" y="287"/>
                    <a:pt x="607" y="287"/>
                    <a:pt x="607" y="287"/>
                  </a:cubicBezTo>
                  <a:cubicBezTo>
                    <a:pt x="417" y="748"/>
                    <a:pt x="417" y="748"/>
                    <a:pt x="417" y="748"/>
                  </a:cubicBezTo>
                  <a:lnTo>
                    <a:pt x="812" y="748"/>
                  </a:lnTo>
                  <a:close/>
                  <a:moveTo>
                    <a:pt x="1678" y="16"/>
                  </a:moveTo>
                  <a:cubicBezTo>
                    <a:pt x="1860" y="16"/>
                    <a:pt x="1860" y="16"/>
                    <a:pt x="1860" y="16"/>
                  </a:cubicBezTo>
                  <a:cubicBezTo>
                    <a:pt x="1860" y="1119"/>
                    <a:pt x="1860" y="1119"/>
                    <a:pt x="1860" y="1119"/>
                  </a:cubicBezTo>
                  <a:cubicBezTo>
                    <a:pt x="2431" y="1119"/>
                    <a:pt x="2431" y="1119"/>
                    <a:pt x="2431" y="1119"/>
                  </a:cubicBezTo>
                  <a:cubicBezTo>
                    <a:pt x="2431" y="1285"/>
                    <a:pt x="2431" y="1285"/>
                    <a:pt x="2431" y="1285"/>
                  </a:cubicBezTo>
                  <a:cubicBezTo>
                    <a:pt x="1678" y="1285"/>
                    <a:pt x="1678" y="1285"/>
                    <a:pt x="1678" y="1285"/>
                  </a:cubicBezTo>
                  <a:lnTo>
                    <a:pt x="1678" y="16"/>
                  </a:lnTo>
                  <a:close/>
                  <a:moveTo>
                    <a:pt x="4392" y="16"/>
                  </a:moveTo>
                  <a:cubicBezTo>
                    <a:pt x="4573" y="16"/>
                    <a:pt x="4573" y="16"/>
                    <a:pt x="4573" y="16"/>
                  </a:cubicBezTo>
                  <a:cubicBezTo>
                    <a:pt x="4061" y="1290"/>
                    <a:pt x="4061" y="1290"/>
                    <a:pt x="4061" y="1290"/>
                  </a:cubicBezTo>
                  <a:cubicBezTo>
                    <a:pt x="4021" y="1290"/>
                    <a:pt x="4021" y="1290"/>
                    <a:pt x="4021" y="1290"/>
                  </a:cubicBezTo>
                  <a:cubicBezTo>
                    <a:pt x="3606" y="258"/>
                    <a:pt x="3606" y="258"/>
                    <a:pt x="3606" y="258"/>
                  </a:cubicBezTo>
                  <a:cubicBezTo>
                    <a:pt x="3187" y="1290"/>
                    <a:pt x="3187" y="1290"/>
                    <a:pt x="3187" y="1290"/>
                  </a:cubicBezTo>
                  <a:cubicBezTo>
                    <a:pt x="3147" y="1290"/>
                    <a:pt x="3147" y="1290"/>
                    <a:pt x="3147" y="1290"/>
                  </a:cubicBezTo>
                  <a:cubicBezTo>
                    <a:pt x="2636" y="16"/>
                    <a:pt x="2636" y="16"/>
                    <a:pt x="2636" y="16"/>
                  </a:cubicBezTo>
                  <a:cubicBezTo>
                    <a:pt x="2819" y="16"/>
                    <a:pt x="2819" y="16"/>
                    <a:pt x="2819" y="16"/>
                  </a:cubicBezTo>
                  <a:cubicBezTo>
                    <a:pt x="3168" y="891"/>
                    <a:pt x="3168" y="891"/>
                    <a:pt x="3168" y="891"/>
                  </a:cubicBezTo>
                  <a:cubicBezTo>
                    <a:pt x="3521" y="16"/>
                    <a:pt x="3521" y="16"/>
                    <a:pt x="3521" y="16"/>
                  </a:cubicBezTo>
                  <a:cubicBezTo>
                    <a:pt x="3693" y="16"/>
                    <a:pt x="3693" y="16"/>
                    <a:pt x="3693" y="16"/>
                  </a:cubicBezTo>
                  <a:cubicBezTo>
                    <a:pt x="4047" y="891"/>
                    <a:pt x="4047" y="891"/>
                    <a:pt x="4047" y="891"/>
                  </a:cubicBezTo>
                  <a:lnTo>
                    <a:pt x="4392" y="16"/>
                  </a:lnTo>
                  <a:close/>
                  <a:moveTo>
                    <a:pt x="5343" y="9"/>
                  </a:moveTo>
                  <a:cubicBezTo>
                    <a:pt x="5470" y="9"/>
                    <a:pt x="5470" y="9"/>
                    <a:pt x="5470" y="9"/>
                  </a:cubicBezTo>
                  <a:cubicBezTo>
                    <a:pt x="6039" y="1285"/>
                    <a:pt x="6039" y="1285"/>
                    <a:pt x="6039" y="1285"/>
                  </a:cubicBezTo>
                  <a:cubicBezTo>
                    <a:pt x="5853" y="1285"/>
                    <a:pt x="5853" y="1285"/>
                    <a:pt x="5853" y="1285"/>
                  </a:cubicBezTo>
                  <a:cubicBezTo>
                    <a:pt x="5685" y="909"/>
                    <a:pt x="5685" y="909"/>
                    <a:pt x="5685" y="909"/>
                  </a:cubicBezTo>
                  <a:cubicBezTo>
                    <a:pt x="5143" y="909"/>
                    <a:pt x="5143" y="909"/>
                    <a:pt x="5143" y="909"/>
                  </a:cubicBezTo>
                  <a:cubicBezTo>
                    <a:pt x="4984" y="1285"/>
                    <a:pt x="4984" y="1285"/>
                    <a:pt x="4984" y="1285"/>
                  </a:cubicBezTo>
                  <a:cubicBezTo>
                    <a:pt x="4798" y="1285"/>
                    <a:pt x="4798" y="1285"/>
                    <a:pt x="4798" y="1285"/>
                  </a:cubicBezTo>
                  <a:lnTo>
                    <a:pt x="5343" y="9"/>
                  </a:lnTo>
                  <a:close/>
                  <a:moveTo>
                    <a:pt x="5610" y="748"/>
                  </a:moveTo>
                  <a:cubicBezTo>
                    <a:pt x="5405" y="287"/>
                    <a:pt x="5405" y="287"/>
                    <a:pt x="5405" y="287"/>
                  </a:cubicBezTo>
                  <a:cubicBezTo>
                    <a:pt x="5215" y="748"/>
                    <a:pt x="5215" y="748"/>
                    <a:pt x="5215" y="748"/>
                  </a:cubicBezTo>
                  <a:lnTo>
                    <a:pt x="5610" y="748"/>
                  </a:lnTo>
                  <a:close/>
                  <a:moveTo>
                    <a:pt x="7109" y="16"/>
                  </a:moveTo>
                  <a:cubicBezTo>
                    <a:pt x="7330" y="16"/>
                    <a:pt x="7330" y="16"/>
                    <a:pt x="7330" y="16"/>
                  </a:cubicBezTo>
                  <a:cubicBezTo>
                    <a:pt x="6861" y="614"/>
                    <a:pt x="6861" y="614"/>
                    <a:pt x="6861" y="614"/>
                  </a:cubicBezTo>
                  <a:cubicBezTo>
                    <a:pt x="6861" y="1285"/>
                    <a:pt x="6861" y="1285"/>
                    <a:pt x="6861" y="1285"/>
                  </a:cubicBezTo>
                  <a:cubicBezTo>
                    <a:pt x="6675" y="1285"/>
                    <a:pt x="6675" y="1285"/>
                    <a:pt x="6675" y="1285"/>
                  </a:cubicBezTo>
                  <a:cubicBezTo>
                    <a:pt x="6675" y="614"/>
                    <a:pt x="6675" y="614"/>
                    <a:pt x="6675" y="614"/>
                  </a:cubicBezTo>
                  <a:cubicBezTo>
                    <a:pt x="6206" y="16"/>
                    <a:pt x="6206" y="16"/>
                    <a:pt x="6206" y="16"/>
                  </a:cubicBezTo>
                  <a:cubicBezTo>
                    <a:pt x="6426" y="16"/>
                    <a:pt x="6426" y="16"/>
                    <a:pt x="6426" y="16"/>
                  </a:cubicBezTo>
                  <a:cubicBezTo>
                    <a:pt x="6765" y="453"/>
                    <a:pt x="6765" y="453"/>
                    <a:pt x="6765" y="453"/>
                  </a:cubicBezTo>
                  <a:lnTo>
                    <a:pt x="7109" y="16"/>
                  </a:lnTo>
                  <a:close/>
                  <a:moveTo>
                    <a:pt x="8119" y="754"/>
                  </a:moveTo>
                  <a:cubicBezTo>
                    <a:pt x="7981" y="670"/>
                    <a:pt x="7981" y="670"/>
                    <a:pt x="7981" y="670"/>
                  </a:cubicBezTo>
                  <a:cubicBezTo>
                    <a:pt x="7894" y="617"/>
                    <a:pt x="7833" y="565"/>
                    <a:pt x="7796" y="514"/>
                  </a:cubicBezTo>
                  <a:cubicBezTo>
                    <a:pt x="7759" y="463"/>
                    <a:pt x="7741" y="404"/>
                    <a:pt x="7741" y="337"/>
                  </a:cubicBezTo>
                  <a:cubicBezTo>
                    <a:pt x="7741" y="236"/>
                    <a:pt x="7776" y="157"/>
                    <a:pt x="7845" y="93"/>
                  </a:cubicBezTo>
                  <a:cubicBezTo>
                    <a:pt x="7914" y="31"/>
                    <a:pt x="8005" y="0"/>
                    <a:pt x="8115" y="0"/>
                  </a:cubicBezTo>
                  <a:cubicBezTo>
                    <a:pt x="8221" y="0"/>
                    <a:pt x="8318" y="30"/>
                    <a:pt x="8407" y="89"/>
                  </a:cubicBezTo>
                  <a:cubicBezTo>
                    <a:pt x="8407" y="295"/>
                    <a:pt x="8407" y="295"/>
                    <a:pt x="8407" y="295"/>
                  </a:cubicBezTo>
                  <a:cubicBezTo>
                    <a:pt x="8315" y="208"/>
                    <a:pt x="8217" y="164"/>
                    <a:pt x="8112" y="164"/>
                  </a:cubicBezTo>
                  <a:cubicBezTo>
                    <a:pt x="8052" y="164"/>
                    <a:pt x="8004" y="177"/>
                    <a:pt x="7965" y="204"/>
                  </a:cubicBezTo>
                  <a:cubicBezTo>
                    <a:pt x="7927" y="232"/>
                    <a:pt x="7908" y="267"/>
                    <a:pt x="7908" y="309"/>
                  </a:cubicBezTo>
                  <a:cubicBezTo>
                    <a:pt x="7908" y="348"/>
                    <a:pt x="7922" y="384"/>
                    <a:pt x="7950" y="416"/>
                  </a:cubicBezTo>
                  <a:cubicBezTo>
                    <a:pt x="7979" y="450"/>
                    <a:pt x="8023" y="485"/>
                    <a:pt x="8086" y="521"/>
                  </a:cubicBezTo>
                  <a:cubicBezTo>
                    <a:pt x="8224" y="603"/>
                    <a:pt x="8224" y="603"/>
                    <a:pt x="8224" y="603"/>
                  </a:cubicBezTo>
                  <a:cubicBezTo>
                    <a:pt x="8379" y="696"/>
                    <a:pt x="8457" y="813"/>
                    <a:pt x="8457" y="956"/>
                  </a:cubicBezTo>
                  <a:cubicBezTo>
                    <a:pt x="8457" y="1057"/>
                    <a:pt x="8423" y="1141"/>
                    <a:pt x="8355" y="1204"/>
                  </a:cubicBezTo>
                  <a:cubicBezTo>
                    <a:pt x="8287" y="1268"/>
                    <a:pt x="8198" y="1300"/>
                    <a:pt x="8089" y="1300"/>
                  </a:cubicBezTo>
                  <a:cubicBezTo>
                    <a:pt x="7964" y="1300"/>
                    <a:pt x="7849" y="1261"/>
                    <a:pt x="7746" y="1185"/>
                  </a:cubicBezTo>
                  <a:cubicBezTo>
                    <a:pt x="7746" y="953"/>
                    <a:pt x="7746" y="953"/>
                    <a:pt x="7746" y="953"/>
                  </a:cubicBezTo>
                  <a:cubicBezTo>
                    <a:pt x="7845" y="1077"/>
                    <a:pt x="7958" y="1140"/>
                    <a:pt x="8087" y="1140"/>
                  </a:cubicBezTo>
                  <a:cubicBezTo>
                    <a:pt x="8144" y="1140"/>
                    <a:pt x="8192" y="1124"/>
                    <a:pt x="8229" y="1092"/>
                  </a:cubicBezTo>
                  <a:cubicBezTo>
                    <a:pt x="8267" y="1061"/>
                    <a:pt x="8286" y="1021"/>
                    <a:pt x="8286" y="973"/>
                  </a:cubicBezTo>
                  <a:cubicBezTo>
                    <a:pt x="8286" y="896"/>
                    <a:pt x="8230" y="823"/>
                    <a:pt x="8119" y="754"/>
                  </a:cubicBezTo>
                  <a:moveTo>
                    <a:pt x="9917" y="16"/>
                  </a:moveTo>
                  <a:cubicBezTo>
                    <a:pt x="10099" y="16"/>
                    <a:pt x="10099" y="16"/>
                    <a:pt x="10099" y="16"/>
                  </a:cubicBezTo>
                  <a:cubicBezTo>
                    <a:pt x="10099" y="1119"/>
                    <a:pt x="10099" y="1119"/>
                    <a:pt x="10099" y="1119"/>
                  </a:cubicBezTo>
                  <a:cubicBezTo>
                    <a:pt x="10671" y="1119"/>
                    <a:pt x="10671" y="1119"/>
                    <a:pt x="10671" y="1119"/>
                  </a:cubicBezTo>
                  <a:cubicBezTo>
                    <a:pt x="10671" y="1285"/>
                    <a:pt x="10671" y="1285"/>
                    <a:pt x="10671" y="1285"/>
                  </a:cubicBezTo>
                  <a:cubicBezTo>
                    <a:pt x="9917" y="1285"/>
                    <a:pt x="9917" y="1285"/>
                    <a:pt x="9917" y="1285"/>
                  </a:cubicBezTo>
                  <a:lnTo>
                    <a:pt x="9917" y="16"/>
                  </a:lnTo>
                  <a:close/>
                  <a:moveTo>
                    <a:pt x="11202" y="16"/>
                  </a:moveTo>
                  <a:cubicBezTo>
                    <a:pt x="11921" y="16"/>
                    <a:pt x="11921" y="16"/>
                    <a:pt x="11921" y="16"/>
                  </a:cubicBezTo>
                  <a:cubicBezTo>
                    <a:pt x="11921" y="177"/>
                    <a:pt x="11921" y="177"/>
                    <a:pt x="11921" y="177"/>
                  </a:cubicBezTo>
                  <a:cubicBezTo>
                    <a:pt x="11383" y="177"/>
                    <a:pt x="11383" y="177"/>
                    <a:pt x="11383" y="177"/>
                  </a:cubicBezTo>
                  <a:cubicBezTo>
                    <a:pt x="11383" y="565"/>
                    <a:pt x="11383" y="565"/>
                    <a:pt x="11383" y="565"/>
                  </a:cubicBezTo>
                  <a:cubicBezTo>
                    <a:pt x="11903" y="565"/>
                    <a:pt x="11903" y="565"/>
                    <a:pt x="11903" y="565"/>
                  </a:cubicBezTo>
                  <a:cubicBezTo>
                    <a:pt x="11903" y="727"/>
                    <a:pt x="11903" y="727"/>
                    <a:pt x="11903" y="727"/>
                  </a:cubicBezTo>
                  <a:cubicBezTo>
                    <a:pt x="11383" y="727"/>
                    <a:pt x="11383" y="727"/>
                    <a:pt x="11383" y="727"/>
                  </a:cubicBezTo>
                  <a:cubicBezTo>
                    <a:pt x="11383" y="1122"/>
                    <a:pt x="11383" y="1122"/>
                    <a:pt x="11383" y="1122"/>
                  </a:cubicBezTo>
                  <a:cubicBezTo>
                    <a:pt x="11939" y="1122"/>
                    <a:pt x="11939" y="1122"/>
                    <a:pt x="11939" y="1122"/>
                  </a:cubicBezTo>
                  <a:cubicBezTo>
                    <a:pt x="11939" y="1283"/>
                    <a:pt x="11939" y="1283"/>
                    <a:pt x="11939" y="1283"/>
                  </a:cubicBezTo>
                  <a:cubicBezTo>
                    <a:pt x="11202" y="1283"/>
                    <a:pt x="11202" y="1283"/>
                    <a:pt x="11202" y="1283"/>
                  </a:cubicBezTo>
                  <a:lnTo>
                    <a:pt x="11202" y="16"/>
                  </a:lnTo>
                  <a:close/>
                  <a:moveTo>
                    <a:pt x="12946" y="9"/>
                  </a:moveTo>
                  <a:cubicBezTo>
                    <a:pt x="13075" y="9"/>
                    <a:pt x="13075" y="9"/>
                    <a:pt x="13075" y="9"/>
                  </a:cubicBezTo>
                  <a:cubicBezTo>
                    <a:pt x="13643" y="1285"/>
                    <a:pt x="13643" y="1285"/>
                    <a:pt x="13643" y="1285"/>
                  </a:cubicBezTo>
                  <a:cubicBezTo>
                    <a:pt x="13458" y="1285"/>
                    <a:pt x="13458" y="1285"/>
                    <a:pt x="13458" y="1285"/>
                  </a:cubicBezTo>
                  <a:cubicBezTo>
                    <a:pt x="13288" y="909"/>
                    <a:pt x="13288" y="909"/>
                    <a:pt x="13288" y="909"/>
                  </a:cubicBezTo>
                  <a:cubicBezTo>
                    <a:pt x="12746" y="909"/>
                    <a:pt x="12746" y="909"/>
                    <a:pt x="12746" y="909"/>
                  </a:cubicBezTo>
                  <a:cubicBezTo>
                    <a:pt x="12588" y="1285"/>
                    <a:pt x="12588" y="1285"/>
                    <a:pt x="12588" y="1285"/>
                  </a:cubicBezTo>
                  <a:cubicBezTo>
                    <a:pt x="12402" y="1285"/>
                    <a:pt x="12402" y="1285"/>
                    <a:pt x="12402" y="1285"/>
                  </a:cubicBezTo>
                  <a:lnTo>
                    <a:pt x="12946" y="9"/>
                  </a:lnTo>
                  <a:close/>
                  <a:moveTo>
                    <a:pt x="13214" y="748"/>
                  </a:moveTo>
                  <a:cubicBezTo>
                    <a:pt x="13009" y="287"/>
                    <a:pt x="13009" y="287"/>
                    <a:pt x="13009" y="287"/>
                  </a:cubicBezTo>
                  <a:cubicBezTo>
                    <a:pt x="12819" y="748"/>
                    <a:pt x="12819" y="748"/>
                    <a:pt x="12819" y="748"/>
                  </a:cubicBezTo>
                  <a:lnTo>
                    <a:pt x="13214" y="748"/>
                  </a:lnTo>
                  <a:close/>
                  <a:moveTo>
                    <a:pt x="14160" y="1285"/>
                  </a:moveTo>
                  <a:cubicBezTo>
                    <a:pt x="14160" y="16"/>
                    <a:pt x="14160" y="16"/>
                    <a:pt x="14160" y="16"/>
                  </a:cubicBezTo>
                  <a:cubicBezTo>
                    <a:pt x="14478" y="16"/>
                    <a:pt x="14478" y="16"/>
                    <a:pt x="14478" y="16"/>
                  </a:cubicBezTo>
                  <a:cubicBezTo>
                    <a:pt x="14606" y="16"/>
                    <a:pt x="14708" y="48"/>
                    <a:pt x="14784" y="112"/>
                  </a:cubicBezTo>
                  <a:cubicBezTo>
                    <a:pt x="14859" y="175"/>
                    <a:pt x="14896" y="261"/>
                    <a:pt x="14896" y="369"/>
                  </a:cubicBezTo>
                  <a:cubicBezTo>
                    <a:pt x="14896" y="444"/>
                    <a:pt x="14878" y="507"/>
                    <a:pt x="14841" y="560"/>
                  </a:cubicBezTo>
                  <a:cubicBezTo>
                    <a:pt x="14804" y="616"/>
                    <a:pt x="14751" y="655"/>
                    <a:pt x="14682" y="682"/>
                  </a:cubicBezTo>
                  <a:cubicBezTo>
                    <a:pt x="14723" y="708"/>
                    <a:pt x="14762" y="745"/>
                    <a:pt x="14801" y="791"/>
                  </a:cubicBezTo>
                  <a:cubicBezTo>
                    <a:pt x="14840" y="837"/>
                    <a:pt x="14895" y="917"/>
                    <a:pt x="14964" y="1031"/>
                  </a:cubicBezTo>
                  <a:cubicBezTo>
                    <a:pt x="15008" y="1103"/>
                    <a:pt x="15045" y="1158"/>
                    <a:pt x="15071" y="1195"/>
                  </a:cubicBezTo>
                  <a:cubicBezTo>
                    <a:pt x="15138" y="1285"/>
                    <a:pt x="15138" y="1285"/>
                    <a:pt x="15138" y="1285"/>
                  </a:cubicBezTo>
                  <a:cubicBezTo>
                    <a:pt x="14922" y="1285"/>
                    <a:pt x="14922" y="1285"/>
                    <a:pt x="14922" y="1285"/>
                  </a:cubicBezTo>
                  <a:cubicBezTo>
                    <a:pt x="14867" y="1201"/>
                    <a:pt x="14867" y="1201"/>
                    <a:pt x="14867" y="1201"/>
                  </a:cubicBezTo>
                  <a:cubicBezTo>
                    <a:pt x="14865" y="1199"/>
                    <a:pt x="14861" y="1193"/>
                    <a:pt x="14856" y="1186"/>
                  </a:cubicBezTo>
                  <a:cubicBezTo>
                    <a:pt x="14820" y="1136"/>
                    <a:pt x="14820" y="1136"/>
                    <a:pt x="14820" y="1136"/>
                  </a:cubicBezTo>
                  <a:cubicBezTo>
                    <a:pt x="14764" y="1043"/>
                    <a:pt x="14764" y="1043"/>
                    <a:pt x="14764" y="1043"/>
                  </a:cubicBezTo>
                  <a:cubicBezTo>
                    <a:pt x="14704" y="944"/>
                    <a:pt x="14704" y="944"/>
                    <a:pt x="14704" y="944"/>
                  </a:cubicBezTo>
                  <a:cubicBezTo>
                    <a:pt x="14666" y="893"/>
                    <a:pt x="14631" y="851"/>
                    <a:pt x="14600" y="820"/>
                  </a:cubicBezTo>
                  <a:cubicBezTo>
                    <a:pt x="14569" y="788"/>
                    <a:pt x="14541" y="767"/>
                    <a:pt x="14516" y="754"/>
                  </a:cubicBezTo>
                  <a:cubicBezTo>
                    <a:pt x="14490" y="740"/>
                    <a:pt x="14449" y="733"/>
                    <a:pt x="14389" y="733"/>
                  </a:cubicBezTo>
                  <a:cubicBezTo>
                    <a:pt x="14342" y="733"/>
                    <a:pt x="14342" y="733"/>
                    <a:pt x="14342" y="733"/>
                  </a:cubicBezTo>
                  <a:cubicBezTo>
                    <a:pt x="14342" y="1285"/>
                    <a:pt x="14342" y="1285"/>
                    <a:pt x="14342" y="1285"/>
                  </a:cubicBezTo>
                  <a:lnTo>
                    <a:pt x="14160" y="1285"/>
                  </a:lnTo>
                  <a:close/>
                  <a:moveTo>
                    <a:pt x="14396" y="170"/>
                  </a:moveTo>
                  <a:cubicBezTo>
                    <a:pt x="14342" y="170"/>
                    <a:pt x="14342" y="170"/>
                    <a:pt x="14342" y="170"/>
                  </a:cubicBezTo>
                  <a:cubicBezTo>
                    <a:pt x="14342" y="572"/>
                    <a:pt x="14342" y="572"/>
                    <a:pt x="14342" y="572"/>
                  </a:cubicBezTo>
                  <a:cubicBezTo>
                    <a:pt x="14411" y="572"/>
                    <a:pt x="14411" y="572"/>
                    <a:pt x="14411" y="572"/>
                  </a:cubicBezTo>
                  <a:cubicBezTo>
                    <a:pt x="14503" y="572"/>
                    <a:pt x="14566" y="564"/>
                    <a:pt x="14600" y="548"/>
                  </a:cubicBezTo>
                  <a:cubicBezTo>
                    <a:pt x="14634" y="531"/>
                    <a:pt x="14661" y="508"/>
                    <a:pt x="14680" y="476"/>
                  </a:cubicBezTo>
                  <a:cubicBezTo>
                    <a:pt x="14699" y="445"/>
                    <a:pt x="14709" y="408"/>
                    <a:pt x="14709" y="368"/>
                  </a:cubicBezTo>
                  <a:cubicBezTo>
                    <a:pt x="14709" y="327"/>
                    <a:pt x="14698" y="292"/>
                    <a:pt x="14677" y="260"/>
                  </a:cubicBezTo>
                  <a:cubicBezTo>
                    <a:pt x="14655" y="227"/>
                    <a:pt x="14626" y="204"/>
                    <a:pt x="14587" y="191"/>
                  </a:cubicBezTo>
                  <a:cubicBezTo>
                    <a:pt x="14548" y="177"/>
                    <a:pt x="14485" y="170"/>
                    <a:pt x="14396" y="170"/>
                  </a:cubicBezTo>
                  <a:moveTo>
                    <a:pt x="16658" y="16"/>
                  </a:moveTo>
                  <a:cubicBezTo>
                    <a:pt x="16830" y="16"/>
                    <a:pt x="16830" y="16"/>
                    <a:pt x="16830" y="16"/>
                  </a:cubicBezTo>
                  <a:cubicBezTo>
                    <a:pt x="16830" y="1285"/>
                    <a:pt x="16830" y="1285"/>
                    <a:pt x="16830" y="1285"/>
                  </a:cubicBezTo>
                  <a:cubicBezTo>
                    <a:pt x="16675" y="1285"/>
                    <a:pt x="16675" y="1285"/>
                    <a:pt x="16675" y="1285"/>
                  </a:cubicBezTo>
                  <a:cubicBezTo>
                    <a:pt x="15827" y="308"/>
                    <a:pt x="15827" y="308"/>
                    <a:pt x="15827" y="308"/>
                  </a:cubicBezTo>
                  <a:cubicBezTo>
                    <a:pt x="15827" y="1285"/>
                    <a:pt x="15827" y="1285"/>
                    <a:pt x="15827" y="1285"/>
                  </a:cubicBezTo>
                  <a:cubicBezTo>
                    <a:pt x="15656" y="1285"/>
                    <a:pt x="15656" y="1285"/>
                    <a:pt x="15656" y="1285"/>
                  </a:cubicBezTo>
                  <a:cubicBezTo>
                    <a:pt x="15656" y="16"/>
                    <a:pt x="15656" y="16"/>
                    <a:pt x="15656" y="16"/>
                  </a:cubicBezTo>
                  <a:cubicBezTo>
                    <a:pt x="15803" y="16"/>
                    <a:pt x="15803" y="16"/>
                    <a:pt x="15803" y="16"/>
                  </a:cubicBezTo>
                  <a:cubicBezTo>
                    <a:pt x="16658" y="1002"/>
                    <a:pt x="16658" y="1002"/>
                    <a:pt x="16658" y="1002"/>
                  </a:cubicBezTo>
                  <a:lnTo>
                    <a:pt x="16658" y="16"/>
                  </a:lnTo>
                  <a:close/>
                  <a:moveTo>
                    <a:pt x="17477" y="16"/>
                  </a:moveTo>
                  <a:cubicBezTo>
                    <a:pt x="17658" y="16"/>
                    <a:pt x="17658" y="16"/>
                    <a:pt x="17658" y="16"/>
                  </a:cubicBezTo>
                  <a:cubicBezTo>
                    <a:pt x="17658" y="1285"/>
                    <a:pt x="17658" y="1285"/>
                    <a:pt x="17658" y="1285"/>
                  </a:cubicBezTo>
                  <a:cubicBezTo>
                    <a:pt x="17477" y="1285"/>
                    <a:pt x="17477" y="1285"/>
                    <a:pt x="17477" y="1285"/>
                  </a:cubicBezTo>
                  <a:lnTo>
                    <a:pt x="17477" y="16"/>
                  </a:lnTo>
                  <a:close/>
                  <a:moveTo>
                    <a:pt x="19320" y="16"/>
                  </a:moveTo>
                  <a:cubicBezTo>
                    <a:pt x="19493" y="16"/>
                    <a:pt x="19493" y="16"/>
                    <a:pt x="19493" y="16"/>
                  </a:cubicBezTo>
                  <a:cubicBezTo>
                    <a:pt x="19493" y="1285"/>
                    <a:pt x="19493" y="1285"/>
                    <a:pt x="19493" y="1285"/>
                  </a:cubicBezTo>
                  <a:cubicBezTo>
                    <a:pt x="19337" y="1285"/>
                    <a:pt x="19337" y="1285"/>
                    <a:pt x="19337" y="1285"/>
                  </a:cubicBezTo>
                  <a:cubicBezTo>
                    <a:pt x="18488" y="308"/>
                    <a:pt x="18488" y="308"/>
                    <a:pt x="18488" y="308"/>
                  </a:cubicBezTo>
                  <a:cubicBezTo>
                    <a:pt x="18488" y="1285"/>
                    <a:pt x="18488" y="1285"/>
                    <a:pt x="18488" y="1285"/>
                  </a:cubicBezTo>
                  <a:cubicBezTo>
                    <a:pt x="18317" y="1285"/>
                    <a:pt x="18317" y="1285"/>
                    <a:pt x="18317" y="1285"/>
                  </a:cubicBezTo>
                  <a:cubicBezTo>
                    <a:pt x="18317" y="16"/>
                    <a:pt x="18317" y="16"/>
                    <a:pt x="18317" y="16"/>
                  </a:cubicBezTo>
                  <a:cubicBezTo>
                    <a:pt x="18464" y="16"/>
                    <a:pt x="18464" y="16"/>
                    <a:pt x="18464" y="16"/>
                  </a:cubicBezTo>
                  <a:cubicBezTo>
                    <a:pt x="19320" y="1002"/>
                    <a:pt x="19320" y="1002"/>
                    <a:pt x="19320" y="1002"/>
                  </a:cubicBezTo>
                  <a:lnTo>
                    <a:pt x="19320" y="16"/>
                  </a:lnTo>
                  <a:close/>
                  <a:moveTo>
                    <a:pt x="20712" y="659"/>
                  </a:moveTo>
                  <a:cubicBezTo>
                    <a:pt x="21137" y="659"/>
                    <a:pt x="21137" y="659"/>
                    <a:pt x="21137" y="659"/>
                  </a:cubicBezTo>
                  <a:cubicBezTo>
                    <a:pt x="21137" y="1198"/>
                    <a:pt x="21137" y="1198"/>
                    <a:pt x="21137" y="1198"/>
                  </a:cubicBezTo>
                  <a:cubicBezTo>
                    <a:pt x="20981" y="1266"/>
                    <a:pt x="20826" y="1300"/>
                    <a:pt x="20673" y="1300"/>
                  </a:cubicBezTo>
                  <a:cubicBezTo>
                    <a:pt x="20463" y="1300"/>
                    <a:pt x="20294" y="1239"/>
                    <a:pt x="20169" y="1115"/>
                  </a:cubicBezTo>
                  <a:cubicBezTo>
                    <a:pt x="20043" y="994"/>
                    <a:pt x="19980" y="842"/>
                    <a:pt x="19980" y="662"/>
                  </a:cubicBezTo>
                  <a:cubicBezTo>
                    <a:pt x="19980" y="473"/>
                    <a:pt x="20045" y="314"/>
                    <a:pt x="20176" y="189"/>
                  </a:cubicBezTo>
                  <a:cubicBezTo>
                    <a:pt x="20306" y="63"/>
                    <a:pt x="20469" y="0"/>
                    <a:pt x="20666" y="0"/>
                  </a:cubicBezTo>
                  <a:cubicBezTo>
                    <a:pt x="20736" y="0"/>
                    <a:pt x="20804" y="8"/>
                    <a:pt x="20869" y="22"/>
                  </a:cubicBezTo>
                  <a:cubicBezTo>
                    <a:pt x="20933" y="39"/>
                    <a:pt x="21014" y="66"/>
                    <a:pt x="21112" y="109"/>
                  </a:cubicBezTo>
                  <a:cubicBezTo>
                    <a:pt x="21112" y="293"/>
                    <a:pt x="21112" y="293"/>
                    <a:pt x="21112" y="293"/>
                  </a:cubicBezTo>
                  <a:cubicBezTo>
                    <a:pt x="20961" y="205"/>
                    <a:pt x="20811" y="161"/>
                    <a:pt x="20661" y="161"/>
                  </a:cubicBezTo>
                  <a:cubicBezTo>
                    <a:pt x="20523" y="161"/>
                    <a:pt x="20407" y="209"/>
                    <a:pt x="20311" y="303"/>
                  </a:cubicBezTo>
                  <a:cubicBezTo>
                    <a:pt x="20215" y="397"/>
                    <a:pt x="20169" y="514"/>
                    <a:pt x="20169" y="651"/>
                  </a:cubicBezTo>
                  <a:cubicBezTo>
                    <a:pt x="20169" y="795"/>
                    <a:pt x="20215" y="913"/>
                    <a:pt x="20311" y="1004"/>
                  </a:cubicBezTo>
                  <a:cubicBezTo>
                    <a:pt x="20407" y="1096"/>
                    <a:pt x="20528" y="1142"/>
                    <a:pt x="20678" y="1142"/>
                  </a:cubicBezTo>
                  <a:cubicBezTo>
                    <a:pt x="20750" y="1142"/>
                    <a:pt x="20838" y="1125"/>
                    <a:pt x="20939" y="1092"/>
                  </a:cubicBezTo>
                  <a:cubicBezTo>
                    <a:pt x="20956" y="1087"/>
                    <a:pt x="20956" y="1087"/>
                    <a:pt x="20956" y="1087"/>
                  </a:cubicBezTo>
                  <a:cubicBezTo>
                    <a:pt x="20956" y="821"/>
                    <a:pt x="20956" y="821"/>
                    <a:pt x="20956" y="821"/>
                  </a:cubicBezTo>
                  <a:cubicBezTo>
                    <a:pt x="20712" y="821"/>
                    <a:pt x="20712" y="821"/>
                    <a:pt x="20712" y="821"/>
                  </a:cubicBezTo>
                  <a:lnTo>
                    <a:pt x="20712" y="659"/>
                  </a:lnTo>
                  <a:close/>
                </a:path>
              </a:pathLst>
            </a:cu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IN" dirty="0">
                <a:solidFill>
                  <a:schemeClr val="tx1">
                    <a:alpha val="0"/>
                  </a:schemeClr>
                </a:solidFill>
              </a:endParaRPr>
            </a:p>
          </p:txBody>
        </p:sp>
      </p:grpSp>
      <p:sp>
        <p:nvSpPr>
          <p:cNvPr id="18" name="Text Placeholder 17"/>
          <p:cNvSpPr>
            <a:spLocks noGrp="1"/>
          </p:cNvSpPr>
          <p:nvPr>
            <p:ph type="body" sz="quarter" idx="16" hasCustomPrompt="1"/>
          </p:nvPr>
        </p:nvSpPr>
        <p:spPr>
          <a:xfrm>
            <a:off x="1752600" y="6529254"/>
            <a:ext cx="5867400" cy="187537"/>
          </a:xfrm>
        </p:spPr>
        <p:txBody>
          <a:bodyPr/>
          <a:lstStyle>
            <a:lvl1pPr marL="0" indent="0">
              <a:buNone/>
              <a:defRPr sz="1200" baseline="0"/>
            </a:lvl1pPr>
          </a:lstStyle>
          <a:p>
            <a:pPr lvl="0"/>
            <a:r>
              <a:rPr lang="en-US" dirty="0"/>
              <a:t>Click to add copyright line</a:t>
            </a:r>
            <a:endParaRPr lang="en-IN" dirty="0"/>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pic>
        <p:nvPicPr>
          <p:cNvPr id="17" name="Picture 16"/>
          <p:cNvPicPr>
            <a:picLocks/>
          </p:cNvPicPr>
          <p:nvPr userDrawn="1"/>
        </p:nvPicPr>
        <p:blipFill>
          <a:blip r:embed="rId3" cstate="screen">
            <a:extLst>
              <a:ext uri="{28A0092B-C50C-407E-A947-70E740481C1C}">
                <a14:useLocalDpi xmlns:a14="http://schemas.microsoft.com/office/drawing/2010/main"/>
              </a:ext>
            </a:extLst>
          </a:blip>
          <a:stretch>
            <a:fillRect/>
          </a:stretch>
        </p:blipFill>
        <p:spPr>
          <a:xfrm>
            <a:off x="685800" y="1703155"/>
            <a:ext cx="3369600" cy="4564800"/>
          </a:xfrm>
          <a:prstGeom prst="rect">
            <a:avLst/>
          </a:prstGeom>
        </p:spPr>
      </p:pic>
    </p:spTree>
    <p:extLst>
      <p:ext uri="{BB962C8B-B14F-4D97-AF65-F5344CB8AC3E}">
        <p14:creationId xmlns:p14="http://schemas.microsoft.com/office/powerpoint/2010/main" val="29810628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2" name="Footer Placeholder 2"/>
          <p:cNvSpPr>
            <a:spLocks noGrp="1"/>
          </p:cNvSpPr>
          <p:nvPr>
            <p:ph type="ftr" sz="quarter" idx="10"/>
          </p:nvPr>
        </p:nvSpPr>
        <p:spPr>
          <a:xfrm>
            <a:off x="93969" y="6172200"/>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11/11/18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152463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11/11/18</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210909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11/11/18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275200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11/11/18</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3" name="TextBox 12"/>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2203796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11/11/18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3154799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1447800"/>
            <a:ext cx="7772400" cy="2152651"/>
          </a:xfrm>
        </p:spPr>
        <p:txBody>
          <a:bodyPr anchor="b">
            <a:noAutofit/>
          </a:bodyPr>
          <a:lstStyle>
            <a:lvl1pPr algn="l">
              <a:defRPr sz="3400" b="1" cap="none" baseline="0">
                <a:solidFill>
                  <a:srgbClr val="007FA3"/>
                </a:solidFill>
              </a:defRPr>
            </a:lvl1pPr>
          </a:lstStyle>
          <a:p>
            <a:r>
              <a:rPr lang="en-US" dirty="0"/>
              <a:t>Click to edit Master title style</a:t>
            </a:r>
          </a:p>
        </p:txBody>
      </p:sp>
      <p:sp>
        <p:nvSpPr>
          <p:cNvPr id="3" name="Text Placeholder 2"/>
          <p:cNvSpPr>
            <a:spLocks noGrp="1"/>
          </p:cNvSpPr>
          <p:nvPr>
            <p:ph type="body" idx="1"/>
          </p:nvPr>
        </p:nvSpPr>
        <p:spPr>
          <a:xfrm>
            <a:off x="674687" y="3962400"/>
            <a:ext cx="7794627" cy="1752600"/>
          </a:xfrm>
        </p:spPr>
        <p:txBody>
          <a:bodyPr anchor="t">
            <a:noAutofit/>
          </a:bodyPr>
          <a:lstStyle>
            <a:lvl1pPr marL="0" indent="0">
              <a:spcBef>
                <a:spcPts val="0"/>
              </a:spcBef>
              <a:buNone/>
              <a:defRPr sz="1600">
                <a:solidFill>
                  <a:srgbClr val="007FA3"/>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9"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11/11/18</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3754704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p>
        </p:txBody>
      </p:sp>
      <p:sp>
        <p:nvSpPr>
          <p:cNvPr id="9" name="Footer Placeholder 3"/>
          <p:cNvSpPr>
            <a:spLocks noGrp="1"/>
          </p:cNvSpPr>
          <p:nvPr>
            <p:ph type="ftr" sz="quarter" idx="11"/>
          </p:nvPr>
        </p:nvSpPr>
        <p:spPr>
          <a:xfrm>
            <a:off x="93969" y="6172200"/>
            <a:ext cx="8595360" cy="235463"/>
          </a:xfr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t>11/11/18</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1855126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11/11/18</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7" name="Picture 6"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1" name="TextBox 10"/>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3711136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emf"/><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a:t>Click to edit </a:t>
            </a:r>
            <a:br>
              <a:rPr lang="en-US" dirty="0"/>
            </a:br>
            <a:r>
              <a:rPr lang="en-US" dirty="0"/>
              <a:t>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1" name="Footer Placeholder 4"/>
          <p:cNvSpPr>
            <a:spLocks noGrp="1"/>
          </p:cNvSpPr>
          <p:nvPr>
            <p:ph type="ftr" sz="quarter" idx="3"/>
          </p:nvPr>
        </p:nvSpPr>
        <p:spPr>
          <a:xfrm>
            <a:off x="93969" y="6172200"/>
            <a:ext cx="8595360" cy="235463"/>
          </a:xfrm>
          <a:prstGeom prst="rect">
            <a:avLst/>
          </a:prstGeom>
        </p:spPr>
        <p:txBody>
          <a:bodyPr vert="horz" lIns="0" tIns="0" rIns="0" bIns="0" rtlCol="0" anchor="b"/>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6335713" y="113072"/>
            <a:ext cx="2133600" cy="182880"/>
          </a:xfrm>
          <a:prstGeom prst="rect">
            <a:avLst/>
          </a:prstGeom>
        </p:spPr>
        <p:txBody>
          <a:bodyPr vert="horz" lIns="91440" tIns="45720" rIns="91440" bIns="45720" rtlCol="0" anchor="ctr"/>
          <a:lstStyle>
            <a:lvl1pPr algn="r">
              <a:defRPr sz="900">
                <a:solidFill>
                  <a:schemeClr val="bg1"/>
                </a:solidFill>
              </a:defRPr>
            </a:lvl1pPr>
          </a:lstStyle>
          <a:p>
            <a:fld id="{A9DF6EFB-3F44-496C-A842-1E0B3D3B975A}" type="datetimeFigureOut">
              <a:rPr lang="en-US" smtClean="0"/>
              <a:pPr/>
              <a:t>11/11/18</a:t>
            </a:fld>
            <a:endParaRPr lang="en-US" dirty="0"/>
          </a:p>
        </p:txBody>
      </p:sp>
      <p:sp>
        <p:nvSpPr>
          <p:cNvPr id="6" name="Slide Number Placeholder 5"/>
          <p:cNvSpPr>
            <a:spLocks noGrp="1"/>
          </p:cNvSpPr>
          <p:nvPr>
            <p:ph type="sldNum" sz="quarter" idx="4"/>
          </p:nvPr>
        </p:nvSpPr>
        <p:spPr>
          <a:xfrm>
            <a:off x="8469312" y="113072"/>
            <a:ext cx="551783" cy="182880"/>
          </a:xfrm>
          <a:prstGeom prst="rect">
            <a:avLst/>
          </a:prstGeom>
        </p:spPr>
        <p:txBody>
          <a:bodyPr vert="horz" lIns="91440" tIns="45720" rIns="91440" bIns="45720" rtlCol="0" anchor="ctr"/>
          <a:lstStyle>
            <a:lvl1pPr algn="r">
              <a:defRPr sz="900">
                <a:solidFill>
                  <a:schemeClr val="bg1"/>
                </a:solidFill>
              </a:defRPr>
            </a:lvl1pPr>
          </a:lstStyle>
          <a:p>
            <a:fld id="{200B2350-5261-4F5C-9DF5-EF0D264FC8D2}" type="slidenum">
              <a:rPr lang="en-US" smtClean="0"/>
              <a:pPr/>
              <a:t>‹#›</a:t>
            </a:fld>
            <a:endParaRPr lang="en-US" dirty="0"/>
          </a:p>
        </p:txBody>
      </p:sp>
      <p:pic>
        <p:nvPicPr>
          <p:cNvPr id="7" name="Picture 6" descr="Pearson Logo"/>
          <p:cNvPicPr>
            <a:picLocks noChangeAspect="1"/>
          </p:cNvPicPr>
          <p:nvPr userDrawn="1"/>
        </p:nvPicPr>
        <p:blipFill>
          <a:blip r:embed="rId1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8" name="TextBox 7"/>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56" r:id="rId3"/>
    <p:sldLayoutId id="2147483650" r:id="rId4"/>
    <p:sldLayoutId id="2147483659" r:id="rId5"/>
    <p:sldLayoutId id="2147483658" r:id="rId6"/>
    <p:sldLayoutId id="2147483660" r:id="rId7"/>
    <p:sldLayoutId id="2147483651" r:id="rId8"/>
    <p:sldLayoutId id="2147483654" r:id="rId9"/>
    <p:sldLayoutId id="2147483655" r:id="rId10"/>
  </p:sldLayoutIdLst>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ww.youtube.com/watch?v=mYF2_FBCvXw" TargetMode="External"/><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26.xml.rels><?xml version="1.0" encoding="UTF-8" standalone="yes"?>
<Relationships xmlns="http://schemas.openxmlformats.org/package/2006/relationships"><Relationship Id="rId2" Type="http://schemas.openxmlformats.org/officeDocument/2006/relationships/hyperlink" Target="https://projektgrenadier.com/?fbclid=IwAR3kfNDHTQhnjta-NeMGRGONSOGqOSEQyvljvLcXTETBek2tNjX-gNLM9oI" TargetMode="Externa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 Placeholder 4"/>
          <p:cNvSpPr>
            <a:spLocks noGrp="1"/>
          </p:cNvSpPr>
          <p:nvPr>
            <p:ph type="body" sz="quarter" idx="15"/>
          </p:nvPr>
        </p:nvSpPr>
        <p:spPr>
          <a:xfrm>
            <a:off x="2933700" y="1828800"/>
            <a:ext cx="3657600" cy="2925763"/>
          </a:xfrm>
        </p:spPr>
        <p:txBody>
          <a:bodyPr/>
          <a:lstStyle/>
          <a:p>
            <a:pPr algn="ctr"/>
            <a:r>
              <a:rPr lang="en-US" sz="4400" b="1" dirty="0"/>
              <a:t>Analyzing the Marketing Environment</a:t>
            </a:r>
            <a:endParaRPr lang="en-US" sz="4400" b="1" dirty="0">
              <a:latin typeface="Arial" panose="020B0604020202020204" pitchFamily="34" charset="0"/>
              <a:cs typeface="Arial" panose="020B0604020202020204" pitchFamily="34" charset="0"/>
            </a:endParaRPr>
          </a:p>
        </p:txBody>
      </p:sp>
      <p:sp>
        <p:nvSpPr>
          <p:cNvPr id="6" name="Text Placeholder 5"/>
          <p:cNvSpPr>
            <a:spLocks noGrp="1"/>
          </p:cNvSpPr>
          <p:nvPr>
            <p:ph type="body" sz="quarter" idx="16"/>
          </p:nvPr>
        </p:nvSpPr>
        <p:spPr>
          <a:xfrm>
            <a:off x="1828800" y="6508934"/>
            <a:ext cx="5867400" cy="187537"/>
          </a:xfrm>
        </p:spPr>
        <p:txBody>
          <a:bodyPr/>
          <a:lstStyle/>
          <a:p>
            <a:pPr>
              <a:spcBef>
                <a:spcPts val="0"/>
              </a:spcBef>
              <a:buClrTx/>
              <a:defRPr/>
            </a:pPr>
            <a:r>
              <a:rPr lang="en-US" altLang="en-US"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2645556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Marketing Environment</a:t>
            </a:r>
            <a:endParaRPr lang="en-US" sz="360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t>Outside forces that affect marketing management’s ability to build and maintain successful relationships with target customers</a:t>
            </a:r>
          </a:p>
          <a:p>
            <a:r>
              <a:rPr lang="en-US" altLang="en-US" sz="2600" b="1" dirty="0"/>
              <a:t>Macroenvironment</a:t>
            </a:r>
            <a:r>
              <a:rPr lang="en-US" altLang="en-US" sz="2600" dirty="0"/>
              <a:t>: Larger societal forces that affect the microenvironment</a:t>
            </a:r>
          </a:p>
          <a:p>
            <a:r>
              <a:rPr lang="en-US" altLang="en-US" sz="2600" b="1" dirty="0"/>
              <a:t>Microenvironment</a:t>
            </a:r>
            <a:r>
              <a:rPr lang="en-US" altLang="en-US" sz="2600" dirty="0"/>
              <a:t>: Actors close to the company that affect its ability to serve its customers</a:t>
            </a:r>
          </a:p>
        </p:txBody>
      </p:sp>
    </p:spTree>
    <p:extLst>
      <p:ext uri="{BB962C8B-B14F-4D97-AF65-F5344CB8AC3E}">
        <p14:creationId xmlns:p14="http://schemas.microsoft.com/office/powerpoint/2010/main" val="910851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33400"/>
            <a:ext cx="7886700" cy="742814"/>
          </a:xfrm>
        </p:spPr>
        <p:txBody>
          <a:bodyPr/>
          <a:lstStyle/>
          <a:p>
            <a:r>
              <a:rPr lang="en-US" b="1" dirty="0"/>
              <a:t>Analysis of Macro-Environment</a:t>
            </a:r>
          </a:p>
        </p:txBody>
      </p:sp>
      <p:sp>
        <p:nvSpPr>
          <p:cNvPr id="3" name="Content Placeholder 2"/>
          <p:cNvSpPr>
            <a:spLocks noGrp="1"/>
          </p:cNvSpPr>
          <p:nvPr>
            <p:ph idx="1"/>
          </p:nvPr>
        </p:nvSpPr>
        <p:spPr>
          <a:xfrm>
            <a:off x="628650" y="1666719"/>
            <a:ext cx="7886700" cy="3957794"/>
          </a:xfrm>
        </p:spPr>
        <p:txBody>
          <a:bodyPr>
            <a:normAutofit/>
          </a:bodyPr>
          <a:lstStyle/>
          <a:p>
            <a:pPr marL="0" indent="0" defTabSz="685800">
              <a:spcBef>
                <a:spcPts val="0"/>
              </a:spcBef>
              <a:buClrTx/>
              <a:buSzTx/>
              <a:buNone/>
              <a:defRPr/>
            </a:pPr>
            <a:r>
              <a:rPr lang="en-US" dirty="0"/>
              <a:t>External Environment – PESTEL</a:t>
            </a:r>
          </a:p>
          <a:p>
            <a:pPr marL="0" indent="0" defTabSz="685800">
              <a:spcBef>
                <a:spcPts val="0"/>
              </a:spcBef>
              <a:buClrTx/>
              <a:buSzTx/>
              <a:buNone/>
              <a:defRPr/>
            </a:pPr>
            <a:endParaRPr lang="en-US" dirty="0"/>
          </a:p>
          <a:p>
            <a:pPr>
              <a:spcBef>
                <a:spcPts val="0"/>
              </a:spcBef>
              <a:defRPr/>
            </a:pPr>
            <a:r>
              <a:rPr lang="en-US" b="1" dirty="0"/>
              <a:t>Political:</a:t>
            </a:r>
            <a:r>
              <a:rPr lang="en-US" dirty="0"/>
              <a:t>	Governmental policy, the EU</a:t>
            </a:r>
          </a:p>
          <a:p>
            <a:pPr>
              <a:spcBef>
                <a:spcPts val="0"/>
              </a:spcBef>
              <a:defRPr/>
            </a:pPr>
            <a:endParaRPr lang="en-US" dirty="0"/>
          </a:p>
          <a:p>
            <a:pPr>
              <a:spcBef>
                <a:spcPts val="0"/>
              </a:spcBef>
              <a:defRPr/>
            </a:pPr>
            <a:r>
              <a:rPr lang="en-US" b="1" dirty="0"/>
              <a:t>Economic:</a:t>
            </a:r>
            <a:r>
              <a:rPr lang="en-US" dirty="0"/>
              <a:t>	</a:t>
            </a:r>
            <a:r>
              <a:rPr lang="en-US" dirty="0" err="1"/>
              <a:t>Labour</a:t>
            </a:r>
            <a:r>
              <a:rPr lang="en-US" dirty="0"/>
              <a:t> costs, exchange rates, interest rates, cost of 			capital, unemployment levels, consumer spending</a:t>
            </a:r>
          </a:p>
          <a:p>
            <a:pPr>
              <a:spcBef>
                <a:spcPts val="0"/>
              </a:spcBef>
              <a:defRPr/>
            </a:pPr>
            <a:endParaRPr lang="en-US" dirty="0"/>
          </a:p>
          <a:p>
            <a:pPr>
              <a:spcBef>
                <a:spcPts val="0"/>
              </a:spcBef>
              <a:defRPr/>
            </a:pPr>
            <a:r>
              <a:rPr lang="en-US" b="1" dirty="0"/>
              <a:t>Socio-cultural:	</a:t>
            </a:r>
            <a:r>
              <a:rPr lang="en-US" dirty="0"/>
              <a:t>Social trends and consumerism</a:t>
            </a:r>
          </a:p>
          <a:p>
            <a:pPr>
              <a:spcBef>
                <a:spcPts val="0"/>
              </a:spcBef>
              <a:defRPr/>
            </a:pPr>
            <a:endParaRPr lang="en-US" b="1" dirty="0"/>
          </a:p>
          <a:p>
            <a:pPr>
              <a:spcBef>
                <a:spcPts val="0"/>
              </a:spcBef>
              <a:defRPr/>
            </a:pPr>
            <a:r>
              <a:rPr lang="en-US" b="1" dirty="0"/>
              <a:t>Technology:	</a:t>
            </a:r>
            <a:r>
              <a:rPr lang="en-US" dirty="0"/>
              <a:t>Technological developments</a:t>
            </a:r>
          </a:p>
          <a:p>
            <a:pPr>
              <a:spcBef>
                <a:spcPts val="0"/>
              </a:spcBef>
              <a:defRPr/>
            </a:pPr>
            <a:endParaRPr lang="en-US" dirty="0"/>
          </a:p>
          <a:p>
            <a:pPr>
              <a:spcBef>
                <a:spcPts val="0"/>
              </a:spcBef>
              <a:defRPr/>
            </a:pPr>
            <a:r>
              <a:rPr lang="en-US" b="1" dirty="0"/>
              <a:t>Legal:</a:t>
            </a:r>
            <a:r>
              <a:rPr lang="en-US" dirty="0"/>
              <a:t>		Laws and legislation</a:t>
            </a:r>
          </a:p>
          <a:p>
            <a:pPr>
              <a:spcBef>
                <a:spcPts val="0"/>
              </a:spcBef>
              <a:defRPr/>
            </a:pPr>
            <a:endParaRPr lang="en-US" b="1" dirty="0"/>
          </a:p>
          <a:p>
            <a:pPr>
              <a:spcBef>
                <a:spcPts val="0"/>
              </a:spcBef>
              <a:defRPr/>
            </a:pPr>
            <a:r>
              <a:rPr lang="en-US" b="1" dirty="0"/>
              <a:t>Environmental:</a:t>
            </a:r>
            <a:r>
              <a:rPr lang="en-US" dirty="0"/>
              <a:t>	Environmental policies, Sustainability</a:t>
            </a:r>
          </a:p>
          <a:p>
            <a:pPr>
              <a:spcBef>
                <a:spcPts val="0"/>
              </a:spcBef>
              <a:defRPr/>
            </a:pPr>
            <a:endParaRPr lang="en-US" dirty="0"/>
          </a:p>
        </p:txBody>
      </p:sp>
    </p:spTree>
    <p:extLst>
      <p:ext uri="{BB962C8B-B14F-4D97-AF65-F5344CB8AC3E}">
        <p14:creationId xmlns:p14="http://schemas.microsoft.com/office/powerpoint/2010/main" val="20441883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Analysis of Micro Environment</a:t>
            </a:r>
          </a:p>
        </p:txBody>
      </p:sp>
      <p:sp>
        <p:nvSpPr>
          <p:cNvPr id="3" name="Content Placeholder 2"/>
          <p:cNvSpPr>
            <a:spLocks noGrp="1"/>
          </p:cNvSpPr>
          <p:nvPr>
            <p:ph idx="1"/>
          </p:nvPr>
        </p:nvSpPr>
        <p:spPr>
          <a:xfrm>
            <a:off x="628650" y="1902814"/>
            <a:ext cx="7886700" cy="3587159"/>
          </a:xfrm>
        </p:spPr>
        <p:txBody>
          <a:bodyPr/>
          <a:lstStyle/>
          <a:p>
            <a:pPr marL="0" indent="0" defTabSz="685800">
              <a:spcBef>
                <a:spcPts val="0"/>
              </a:spcBef>
              <a:buClrTx/>
              <a:buSzTx/>
              <a:buNone/>
              <a:defRPr/>
            </a:pPr>
            <a:r>
              <a:rPr lang="en-US" sz="2000" dirty="0"/>
              <a:t>Internal/External Environment – SWOT (Manufacturing Organization</a:t>
            </a:r>
            <a:r>
              <a:rPr lang="en-US" dirty="0"/>
              <a:t>)</a:t>
            </a:r>
          </a:p>
        </p:txBody>
      </p:sp>
      <p:graphicFrame>
        <p:nvGraphicFramePr>
          <p:cNvPr id="5" name="Table 4"/>
          <p:cNvGraphicFramePr>
            <a:graphicFrameLocks noGrp="1"/>
          </p:cNvGraphicFramePr>
          <p:nvPr>
            <p:extLst>
              <p:ext uri="{D42A27DB-BD31-4B8C-83A1-F6EECF244321}">
                <p14:modId xmlns:p14="http://schemas.microsoft.com/office/powerpoint/2010/main" val="3132197770"/>
              </p:ext>
            </p:extLst>
          </p:nvPr>
        </p:nvGraphicFramePr>
        <p:xfrm>
          <a:off x="1096780" y="2453700"/>
          <a:ext cx="6096000" cy="3036272"/>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1518136">
                <a:tc>
                  <a:txBody>
                    <a:bodyPr/>
                    <a:lstStyle/>
                    <a:p>
                      <a:endParaRPr lang="en-GB" sz="1400" b="1" dirty="0">
                        <a:solidFill>
                          <a:schemeClr val="tx1"/>
                        </a:solidFill>
                      </a:endParaRPr>
                    </a:p>
                    <a:p>
                      <a:r>
                        <a:rPr lang="en-GB" sz="1400" b="1" dirty="0">
                          <a:solidFill>
                            <a:schemeClr val="tx1"/>
                          </a:solidFill>
                        </a:rPr>
                        <a:t>Strengths</a:t>
                      </a:r>
                    </a:p>
                    <a:p>
                      <a:endParaRPr lang="en-GB" sz="1400" b="1" dirty="0">
                        <a:solidFill>
                          <a:schemeClr val="tx1"/>
                        </a:solidFill>
                      </a:endParaRPr>
                    </a:p>
                    <a:p>
                      <a:r>
                        <a:rPr lang="en-GB" sz="1400" b="0" dirty="0">
                          <a:solidFill>
                            <a:schemeClr val="tx1"/>
                          </a:solidFill>
                        </a:rPr>
                        <a:t>New</a:t>
                      </a:r>
                      <a:r>
                        <a:rPr lang="en-GB" sz="1400" b="0" baseline="0" dirty="0">
                          <a:solidFill>
                            <a:schemeClr val="tx1"/>
                          </a:solidFill>
                        </a:rPr>
                        <a:t> technology</a:t>
                      </a:r>
                    </a:p>
                    <a:p>
                      <a:r>
                        <a:rPr lang="en-GB" sz="1400" b="0" baseline="0" dirty="0">
                          <a:solidFill>
                            <a:schemeClr val="tx1"/>
                          </a:solidFill>
                        </a:rPr>
                        <a:t>Quality</a:t>
                      </a:r>
                    </a:p>
                    <a:p>
                      <a:r>
                        <a:rPr lang="en-GB" sz="1400" b="0" baseline="0" dirty="0">
                          <a:solidFill>
                            <a:schemeClr val="tx1"/>
                          </a:solidFill>
                        </a:rPr>
                        <a:t>Skilled workforce</a:t>
                      </a:r>
                      <a:endParaRPr lang="en-GB" sz="1400" b="0" dirty="0">
                        <a:solidFill>
                          <a:schemeClr val="tx1"/>
                        </a:solidFill>
                      </a:endParaRPr>
                    </a:p>
                  </a:txBody>
                  <a:tcPr marL="68580" marR="68580" marT="34290" marB="34290">
                    <a:solidFill>
                      <a:srgbClr val="00B050"/>
                    </a:solidFill>
                  </a:tcPr>
                </a:tc>
                <a:tc>
                  <a:txBody>
                    <a:bodyPr/>
                    <a:lstStyle/>
                    <a:p>
                      <a:endParaRPr lang="en-GB" sz="1400" b="1" dirty="0">
                        <a:solidFill>
                          <a:schemeClr val="tx1"/>
                        </a:solidFill>
                      </a:endParaRPr>
                    </a:p>
                    <a:p>
                      <a:r>
                        <a:rPr lang="en-GB" sz="1400" b="1" dirty="0">
                          <a:solidFill>
                            <a:schemeClr val="tx1"/>
                          </a:solidFill>
                        </a:rPr>
                        <a:t>Weaknesses</a:t>
                      </a:r>
                    </a:p>
                    <a:p>
                      <a:endParaRPr lang="en-GB" sz="1400" b="1" dirty="0">
                        <a:solidFill>
                          <a:schemeClr val="tx1"/>
                        </a:solidFill>
                      </a:endParaRPr>
                    </a:p>
                    <a:p>
                      <a:r>
                        <a:rPr lang="en-GB" sz="1400" b="0" dirty="0">
                          <a:solidFill>
                            <a:schemeClr val="tx1"/>
                          </a:solidFill>
                        </a:rPr>
                        <a:t>Low product development</a:t>
                      </a:r>
                    </a:p>
                    <a:p>
                      <a:r>
                        <a:rPr lang="en-GB" sz="1400" b="0" dirty="0">
                          <a:solidFill>
                            <a:schemeClr val="tx1"/>
                          </a:solidFill>
                        </a:rPr>
                        <a:t>Poor</a:t>
                      </a:r>
                      <a:r>
                        <a:rPr lang="en-GB" sz="1400" b="0" baseline="0" dirty="0">
                          <a:solidFill>
                            <a:schemeClr val="tx1"/>
                          </a:solidFill>
                        </a:rPr>
                        <a:t> financial controls</a:t>
                      </a:r>
                    </a:p>
                  </a:txBody>
                  <a:tcPr marL="68580" marR="68580" marT="34290" marB="34290">
                    <a:solidFill>
                      <a:srgbClr val="FF0000"/>
                    </a:solidFill>
                  </a:tcPr>
                </a:tc>
                <a:extLst>
                  <a:ext uri="{0D108BD9-81ED-4DB2-BD59-A6C34878D82A}">
                    <a16:rowId xmlns:a16="http://schemas.microsoft.com/office/drawing/2014/main" val="10000"/>
                  </a:ext>
                </a:extLst>
              </a:tr>
              <a:tr h="1518136">
                <a:tc>
                  <a:txBody>
                    <a:bodyPr/>
                    <a:lstStyle/>
                    <a:p>
                      <a:endParaRPr lang="en-GB" sz="1400" b="1" dirty="0">
                        <a:solidFill>
                          <a:schemeClr val="tx1"/>
                        </a:solidFill>
                      </a:endParaRPr>
                    </a:p>
                    <a:p>
                      <a:r>
                        <a:rPr lang="en-GB" sz="1400" b="1" dirty="0">
                          <a:solidFill>
                            <a:schemeClr val="tx1"/>
                          </a:solidFill>
                        </a:rPr>
                        <a:t>Opportunities</a:t>
                      </a:r>
                    </a:p>
                    <a:p>
                      <a:endParaRPr lang="en-GB" sz="1400" b="1" dirty="0">
                        <a:solidFill>
                          <a:schemeClr val="tx1"/>
                        </a:solidFill>
                      </a:endParaRPr>
                    </a:p>
                    <a:p>
                      <a:r>
                        <a:rPr lang="en-GB" sz="1400" b="0" dirty="0">
                          <a:solidFill>
                            <a:schemeClr val="tx1"/>
                          </a:solidFill>
                        </a:rPr>
                        <a:t>E-commerce</a:t>
                      </a:r>
                    </a:p>
                    <a:p>
                      <a:r>
                        <a:rPr lang="en-GB" sz="1400" b="0" dirty="0">
                          <a:solidFill>
                            <a:schemeClr val="tx1"/>
                          </a:solidFill>
                        </a:rPr>
                        <a:t>Consumer values</a:t>
                      </a:r>
                    </a:p>
                    <a:p>
                      <a:r>
                        <a:rPr lang="en-GB" sz="1400" b="0" dirty="0">
                          <a:solidFill>
                            <a:schemeClr val="tx1"/>
                          </a:solidFill>
                        </a:rPr>
                        <a:t>Regional funding</a:t>
                      </a:r>
                    </a:p>
                  </a:txBody>
                  <a:tcPr marL="68580" marR="68580" marT="34290" marB="34290">
                    <a:solidFill>
                      <a:srgbClr val="00B050"/>
                    </a:solidFill>
                  </a:tcPr>
                </a:tc>
                <a:tc>
                  <a:txBody>
                    <a:bodyPr/>
                    <a:lstStyle/>
                    <a:p>
                      <a:endParaRPr lang="en-GB" sz="1400" b="1" dirty="0">
                        <a:solidFill>
                          <a:schemeClr val="tx1"/>
                        </a:solidFill>
                      </a:endParaRPr>
                    </a:p>
                    <a:p>
                      <a:r>
                        <a:rPr lang="en-GB" sz="1400" b="1" dirty="0">
                          <a:solidFill>
                            <a:schemeClr val="tx1"/>
                          </a:solidFill>
                        </a:rPr>
                        <a:t>Threats</a:t>
                      </a:r>
                    </a:p>
                    <a:p>
                      <a:endParaRPr lang="en-GB" sz="1400" b="1" dirty="0">
                        <a:solidFill>
                          <a:schemeClr val="tx1"/>
                        </a:solidFill>
                      </a:endParaRPr>
                    </a:p>
                    <a:p>
                      <a:r>
                        <a:rPr lang="en-GB" sz="1400" b="0" dirty="0">
                          <a:solidFill>
                            <a:schemeClr val="tx1"/>
                          </a:solidFill>
                        </a:rPr>
                        <a:t>Low cost competition</a:t>
                      </a:r>
                    </a:p>
                  </a:txBody>
                  <a:tcPr marL="68580" marR="68580" marT="34290" marB="34290">
                    <a:solidFill>
                      <a:srgbClr val="FF0000"/>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477708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534400" cy="1066800"/>
          </a:xfrm>
        </p:spPr>
        <p:txBody>
          <a:bodyPr/>
          <a:lstStyle/>
          <a:p>
            <a:r>
              <a:rPr lang="en-US" altLang="en-US" sz="3600" dirty="0">
                <a:latin typeface="+mj-lt"/>
              </a:rPr>
              <a:t>Figure 3.1 - Actors in the Microenvironment</a:t>
            </a:r>
            <a:endParaRPr lang="en-US" sz="3600" dirty="0">
              <a:latin typeface="+mj-lt"/>
            </a:endParaRPr>
          </a:p>
        </p:txBody>
      </p:sp>
      <p:pic>
        <p:nvPicPr>
          <p:cNvPr id="4" name="Picture 4" descr="Figure 3.1: actors in the microenvironment. Six actors participate in marketing: the company, suppliers, marketing intermediaries, competitors, publics, and customers."/>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852358" y="1905000"/>
            <a:ext cx="7529642" cy="4013116"/>
          </a:xfrm>
          <a:prstGeom prst="rect">
            <a:avLst/>
          </a:prstGeom>
        </p:spPr>
      </p:pic>
    </p:spTree>
    <p:extLst>
      <p:ext uri="{BB962C8B-B14F-4D97-AF65-F5344CB8AC3E}">
        <p14:creationId xmlns:p14="http://schemas.microsoft.com/office/powerpoint/2010/main" val="1873955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The Company</a:t>
            </a:r>
            <a:endParaRPr lang="en-US" sz="3600" dirty="0">
              <a:latin typeface="+mj-lt"/>
            </a:endParaRPr>
          </a:p>
        </p:txBody>
      </p:sp>
      <p:sp>
        <p:nvSpPr>
          <p:cNvPr id="3" name="Content Placeholder 2"/>
          <p:cNvSpPr>
            <a:spLocks noGrp="1"/>
          </p:cNvSpPr>
          <p:nvPr>
            <p:ph idx="1"/>
          </p:nvPr>
        </p:nvSpPr>
        <p:spPr>
          <a:xfrm>
            <a:off x="457200" y="1600200"/>
            <a:ext cx="8229600" cy="4724400"/>
          </a:xfrm>
        </p:spPr>
        <p:txBody>
          <a:bodyPr/>
          <a:lstStyle/>
          <a:p>
            <a:r>
              <a:rPr lang="en-US" altLang="en-US" sz="2600" dirty="0"/>
              <a:t>Interrelated groups in a company form the internal environment</a:t>
            </a:r>
          </a:p>
          <a:p>
            <a:r>
              <a:rPr lang="en-US" altLang="en-US" sz="2600" dirty="0"/>
              <a:t>Departments share the responsibility for understanding customer needs and creating customer value.</a:t>
            </a:r>
          </a:p>
        </p:txBody>
      </p:sp>
    </p:spTree>
    <p:extLst>
      <p:ext uri="{BB962C8B-B14F-4D97-AF65-F5344CB8AC3E}">
        <p14:creationId xmlns:p14="http://schemas.microsoft.com/office/powerpoint/2010/main" val="20233792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Suppliers </a:t>
            </a:r>
            <a:r>
              <a:rPr lang="en-US" altLang="en-US" sz="2000" b="0" dirty="0">
                <a:latin typeface="+mj-lt"/>
              </a:rPr>
              <a:t>(1 of 2)</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sz="2600" dirty="0">
                <a:ea typeface="ＭＳ Ｐゴシック" charset="0"/>
              </a:rPr>
              <a:t>Provide the resources needed by the company to produce its goods and services</a:t>
            </a:r>
            <a:endParaRPr lang="en-US" altLang="en-US" sz="2600" dirty="0">
              <a:solidFill>
                <a:srgbClr val="000000"/>
              </a:solidFill>
            </a:endParaRPr>
          </a:p>
          <a:p>
            <a:r>
              <a:rPr lang="en-US" sz="2600" dirty="0">
                <a:ea typeface="ＭＳ Ｐゴシック" charset="0"/>
              </a:rPr>
              <a:t>Supplier problems seriously affect marketing</a:t>
            </a:r>
            <a:endParaRPr lang="en-US" altLang="en-US" sz="2600" dirty="0">
              <a:solidFill>
                <a:srgbClr val="000000"/>
              </a:solidFill>
            </a:endParaRPr>
          </a:p>
          <a:p>
            <a:pPr lvl="1"/>
            <a:r>
              <a:rPr lang="en-US" sz="2400" dirty="0">
                <a:ea typeface="ＭＳ Ｐゴシック" charset="0"/>
              </a:rPr>
              <a:t>Supply shortages or delays</a:t>
            </a:r>
            <a:endParaRPr lang="en-US" altLang="en-US" sz="2400" dirty="0">
              <a:solidFill>
                <a:srgbClr val="000000"/>
              </a:solidFill>
            </a:endParaRPr>
          </a:p>
          <a:p>
            <a:pPr lvl="1"/>
            <a:r>
              <a:rPr lang="en-US" sz="2400" dirty="0">
                <a:ea typeface="ＭＳ Ｐゴシック" charset="0"/>
              </a:rPr>
              <a:t>Labor strikes</a:t>
            </a:r>
          </a:p>
          <a:p>
            <a:pPr lvl="1"/>
            <a:r>
              <a:rPr lang="en-US" sz="2400" dirty="0">
                <a:ea typeface="ＭＳ Ｐゴシック" charset="0"/>
              </a:rPr>
              <a:t>Price trends of key inputs</a:t>
            </a:r>
            <a:endParaRPr lang="en-US" altLang="en-US" sz="2400" dirty="0">
              <a:solidFill>
                <a:srgbClr val="000000"/>
              </a:solidFill>
            </a:endParaRPr>
          </a:p>
        </p:txBody>
      </p:sp>
    </p:spTree>
    <p:extLst>
      <p:ext uri="{BB962C8B-B14F-4D97-AF65-F5344CB8AC3E}">
        <p14:creationId xmlns:p14="http://schemas.microsoft.com/office/powerpoint/2010/main" val="33138702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Suppliers </a:t>
            </a:r>
            <a:r>
              <a:rPr lang="en-US" altLang="en-US" sz="2000" b="0" dirty="0">
                <a:latin typeface="+mj-lt"/>
              </a:rPr>
              <a:t>(2 of 2)</a:t>
            </a:r>
            <a:endParaRPr lang="en-US" dirty="0">
              <a:latin typeface="+mj-lt"/>
            </a:endParaRPr>
          </a:p>
        </p:txBody>
      </p:sp>
      <p:sp>
        <p:nvSpPr>
          <p:cNvPr id="3" name="Content Placeholder 2"/>
          <p:cNvSpPr>
            <a:spLocks noGrp="1"/>
          </p:cNvSpPr>
          <p:nvPr>
            <p:ph idx="1"/>
          </p:nvPr>
        </p:nvSpPr>
        <p:spPr>
          <a:xfrm>
            <a:off x="457200" y="1600200"/>
            <a:ext cx="3429000" cy="4525963"/>
          </a:xfrm>
        </p:spPr>
        <p:txBody>
          <a:bodyPr/>
          <a:lstStyle/>
          <a:p>
            <a:pPr marL="0" indent="0">
              <a:spcBef>
                <a:spcPts val="0"/>
              </a:spcBef>
              <a:buNone/>
            </a:pPr>
            <a:r>
              <a:rPr lang="en-US" sz="2600" dirty="0"/>
              <a:t>Honda has developed healthy,</a:t>
            </a:r>
            <a:r>
              <a:rPr lang="en-US" sz="2600" baseline="0" dirty="0"/>
              <a:t> </a:t>
            </a:r>
            <a:r>
              <a:rPr lang="en-US" sz="2600" dirty="0"/>
              <a:t>long-term supplier relationships.</a:t>
            </a:r>
            <a:endParaRPr lang="en-US" sz="2600" dirty="0">
              <a:ea typeface="ＭＳ Ｐゴシック" charset="0"/>
            </a:endParaRPr>
          </a:p>
        </p:txBody>
      </p:sp>
      <p:pic>
        <p:nvPicPr>
          <p:cNvPr id="5" name="Picture 4" descr="The image includes a Honda logo and a Honda employee wearing a hardhat and gloves, and working in a factory."/>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090462" y="1634067"/>
            <a:ext cx="4596338" cy="2292536"/>
          </a:xfrm>
          <a:prstGeom prst="rect">
            <a:avLst/>
          </a:prstGeom>
        </p:spPr>
      </p:pic>
    </p:spTree>
    <p:extLst>
      <p:ext uri="{BB962C8B-B14F-4D97-AF65-F5344CB8AC3E}">
        <p14:creationId xmlns:p14="http://schemas.microsoft.com/office/powerpoint/2010/main" val="3173695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Marketing Intermediaries </a:t>
            </a:r>
            <a:r>
              <a:rPr lang="en-US" altLang="en-US" sz="2000" b="0" dirty="0">
                <a:latin typeface="+mj-lt"/>
              </a:rPr>
              <a:t>(1 of 2)</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pPr>
              <a:buSzPct val="125000"/>
              <a:tabLst>
                <a:tab pos="0" algn="l"/>
              </a:tabLst>
            </a:pPr>
            <a:r>
              <a:rPr lang="en-US" altLang="en-US" sz="2600" b="1" dirty="0"/>
              <a:t>Marketing intermediaries </a:t>
            </a:r>
            <a:r>
              <a:rPr lang="en-US" altLang="en-US" sz="2600" dirty="0"/>
              <a:t>help the company to promote, sell, and distribute its products to final buyers.</a:t>
            </a:r>
          </a:p>
          <a:p>
            <a:pPr lvl="1">
              <a:buSzPct val="125000"/>
              <a:tabLst>
                <a:tab pos="0" algn="l"/>
              </a:tabLst>
            </a:pPr>
            <a:r>
              <a:rPr lang="en-US" altLang="en-US" sz="2400" dirty="0"/>
              <a:t>Resellers</a:t>
            </a:r>
          </a:p>
          <a:p>
            <a:pPr lvl="1">
              <a:buSzPct val="125000"/>
              <a:tabLst>
                <a:tab pos="0" algn="l"/>
              </a:tabLst>
            </a:pPr>
            <a:r>
              <a:rPr lang="en-US" altLang="en-US" sz="2400" dirty="0"/>
              <a:t>Physical distribution firms</a:t>
            </a:r>
          </a:p>
          <a:p>
            <a:pPr lvl="1">
              <a:buSzPct val="125000"/>
              <a:tabLst>
                <a:tab pos="0" algn="l"/>
              </a:tabLst>
            </a:pPr>
            <a:r>
              <a:rPr lang="en-US" altLang="en-US" sz="2400" dirty="0"/>
              <a:t>Marketing services agencies</a:t>
            </a:r>
          </a:p>
          <a:p>
            <a:pPr lvl="1">
              <a:buSzPct val="125000"/>
              <a:tabLst>
                <a:tab pos="0" algn="l"/>
              </a:tabLst>
            </a:pPr>
            <a:r>
              <a:rPr lang="en-US" altLang="en-US" sz="2400" dirty="0"/>
              <a:t>Financial intermediaries</a:t>
            </a:r>
          </a:p>
        </p:txBody>
      </p:sp>
    </p:spTree>
    <p:extLst>
      <p:ext uri="{BB962C8B-B14F-4D97-AF65-F5344CB8AC3E}">
        <p14:creationId xmlns:p14="http://schemas.microsoft.com/office/powerpoint/2010/main" val="11542863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Marketing Intermediaries </a:t>
            </a:r>
            <a:r>
              <a:rPr lang="en-US" altLang="en-US" sz="2000" b="0" dirty="0">
                <a:latin typeface="+mj-lt"/>
              </a:rPr>
              <a:t>(2 of 2)</a:t>
            </a:r>
            <a:endParaRPr lang="en-US" dirty="0">
              <a:latin typeface="+mj-lt"/>
            </a:endParaRPr>
          </a:p>
        </p:txBody>
      </p:sp>
      <p:sp>
        <p:nvSpPr>
          <p:cNvPr id="3" name="Content Placeholder 2"/>
          <p:cNvSpPr>
            <a:spLocks noGrp="1"/>
          </p:cNvSpPr>
          <p:nvPr>
            <p:ph idx="1"/>
          </p:nvPr>
        </p:nvSpPr>
        <p:spPr>
          <a:xfrm>
            <a:off x="457200" y="1600200"/>
            <a:ext cx="3352800" cy="4525963"/>
          </a:xfrm>
        </p:spPr>
        <p:txBody>
          <a:bodyPr/>
          <a:lstStyle/>
          <a:p>
            <a:pPr marL="0" indent="0">
              <a:spcBef>
                <a:spcPts val="0"/>
              </a:spcBef>
              <a:buNone/>
            </a:pPr>
            <a:r>
              <a:rPr lang="en-US" sz="2600" dirty="0"/>
              <a:t>Coca-Cola provides its retail partners with much more than just soft drinks. It also pledges powerful marketing support.</a:t>
            </a:r>
            <a:endParaRPr lang="en-US" altLang="en-US" sz="2600" dirty="0"/>
          </a:p>
        </p:txBody>
      </p:sp>
      <p:pic>
        <p:nvPicPr>
          <p:cNvPr id="6" name="Picture 5" descr="A customer chooses a Coco-Cola brand, Fanta from a vending machine."/>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886200" y="1752600"/>
            <a:ext cx="4936839" cy="3238857"/>
          </a:xfrm>
          <a:prstGeom prst="rect">
            <a:avLst/>
          </a:prstGeom>
        </p:spPr>
      </p:pic>
    </p:spTree>
    <p:extLst>
      <p:ext uri="{BB962C8B-B14F-4D97-AF65-F5344CB8AC3E}">
        <p14:creationId xmlns:p14="http://schemas.microsoft.com/office/powerpoint/2010/main" val="29810034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Competitors</a:t>
            </a:r>
            <a:endParaRPr lang="en-US" sz="360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sz="2600" dirty="0">
                <a:ea typeface="ＭＳ Ｐゴシック" charset="0"/>
              </a:rPr>
              <a:t>Marketers must gain strategic advantage by positioning products strongly against competitors.</a:t>
            </a:r>
          </a:p>
          <a:p>
            <a:r>
              <a:rPr lang="en-US" sz="2600" dirty="0">
                <a:ea typeface="ＭＳ Ｐゴシック" charset="0"/>
              </a:rPr>
              <a:t>No single strategy is best for all companies.</a:t>
            </a:r>
            <a:endParaRPr lang="en-US" sz="2600" dirty="0"/>
          </a:p>
        </p:txBody>
      </p:sp>
    </p:spTree>
    <p:extLst>
      <p:ext uri="{BB962C8B-B14F-4D97-AF65-F5344CB8AC3E}">
        <p14:creationId xmlns:p14="http://schemas.microsoft.com/office/powerpoint/2010/main" val="1466787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Publics</a:t>
            </a:r>
            <a:endParaRPr lang="en-US" sz="36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b="1" dirty="0"/>
              <a:t>Publics</a:t>
            </a:r>
            <a:r>
              <a:rPr lang="en-US" altLang="en-US" sz="2600" dirty="0"/>
              <a:t>: any group that has an actual or potential interest in or impact on an organization’s ability to achieve its objectives</a:t>
            </a:r>
          </a:p>
          <a:p>
            <a:pPr lvl="1"/>
            <a:r>
              <a:rPr lang="en-US" altLang="en-US" sz="2400" dirty="0"/>
              <a:t>Financial</a:t>
            </a:r>
          </a:p>
          <a:p>
            <a:pPr lvl="1"/>
            <a:r>
              <a:rPr lang="en-US" altLang="en-US" sz="2400" dirty="0"/>
              <a:t>Media</a:t>
            </a:r>
          </a:p>
          <a:p>
            <a:pPr lvl="1"/>
            <a:r>
              <a:rPr lang="en-US" altLang="en-US" sz="2400" dirty="0"/>
              <a:t>Government</a:t>
            </a:r>
          </a:p>
          <a:p>
            <a:pPr lvl="1"/>
            <a:r>
              <a:rPr lang="en-US" altLang="en-US" sz="2400" dirty="0"/>
              <a:t>Citizen action</a:t>
            </a:r>
          </a:p>
          <a:p>
            <a:pPr lvl="1"/>
            <a:r>
              <a:rPr lang="en-US" altLang="en-US" sz="2400" dirty="0"/>
              <a:t>Local</a:t>
            </a:r>
          </a:p>
          <a:p>
            <a:pPr lvl="1"/>
            <a:r>
              <a:rPr lang="en-US" altLang="en-US" sz="2400" dirty="0"/>
              <a:t>General</a:t>
            </a:r>
          </a:p>
          <a:p>
            <a:pPr lvl="1"/>
            <a:r>
              <a:rPr lang="en-US" altLang="en-US" sz="2400" dirty="0"/>
              <a:t>Internal</a:t>
            </a:r>
            <a:endParaRPr lang="en-US" sz="2400" dirty="0"/>
          </a:p>
        </p:txBody>
      </p:sp>
    </p:spTree>
    <p:extLst>
      <p:ext uri="{BB962C8B-B14F-4D97-AF65-F5344CB8AC3E}">
        <p14:creationId xmlns:p14="http://schemas.microsoft.com/office/powerpoint/2010/main" val="23598774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Customers</a:t>
            </a:r>
            <a:endParaRPr lang="en-US" sz="36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b="1" dirty="0"/>
              <a:t>Five types of customer markets</a:t>
            </a:r>
            <a:endParaRPr lang="en-US" altLang="en-US" sz="2600" dirty="0"/>
          </a:p>
          <a:p>
            <a:pPr lvl="1"/>
            <a:r>
              <a:rPr lang="en-US" altLang="en-US" sz="2400" dirty="0"/>
              <a:t>Consumer markets</a:t>
            </a:r>
          </a:p>
          <a:p>
            <a:pPr lvl="1"/>
            <a:r>
              <a:rPr lang="en-US" altLang="en-US" sz="2400" dirty="0"/>
              <a:t>Business markets</a:t>
            </a:r>
          </a:p>
          <a:p>
            <a:pPr lvl="1"/>
            <a:r>
              <a:rPr lang="en-US" altLang="en-US" sz="2400" dirty="0"/>
              <a:t>Reseller markets</a:t>
            </a:r>
          </a:p>
          <a:p>
            <a:pPr lvl="1"/>
            <a:r>
              <a:rPr lang="en-US" altLang="en-US" sz="2400" dirty="0"/>
              <a:t>Government markets</a:t>
            </a:r>
          </a:p>
          <a:p>
            <a:pPr lvl="1"/>
            <a:r>
              <a:rPr lang="en-US" altLang="en-US" sz="2400" dirty="0"/>
              <a:t>International markets</a:t>
            </a:r>
            <a:endParaRPr lang="en-US" sz="2400" dirty="0"/>
          </a:p>
        </p:txBody>
      </p:sp>
    </p:spTree>
    <p:extLst>
      <p:ext uri="{BB962C8B-B14F-4D97-AF65-F5344CB8AC3E}">
        <p14:creationId xmlns:p14="http://schemas.microsoft.com/office/powerpoint/2010/main" val="9961168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Demographic Environment </a:t>
            </a:r>
            <a:r>
              <a:rPr lang="en-US" altLang="en-US" sz="2000" b="0" dirty="0">
                <a:latin typeface="+mj-lt"/>
              </a:rPr>
              <a:t>(1 of 3)</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b="1" dirty="0"/>
              <a:t>Demography</a:t>
            </a:r>
            <a:r>
              <a:rPr lang="en-US" altLang="en-US" sz="2600" dirty="0"/>
              <a:t> is the study of human populations in terms of size, density, location, age, gender, race, occupation, and other statistics.</a:t>
            </a:r>
          </a:p>
          <a:p>
            <a:r>
              <a:rPr lang="en-US" altLang="en-US" sz="2600" dirty="0"/>
              <a:t>Marketers analyze:</a:t>
            </a:r>
            <a:endParaRPr lang="en-US" altLang="en-US" sz="2600" dirty="0">
              <a:solidFill>
                <a:srgbClr val="000000"/>
              </a:solidFill>
            </a:endParaRPr>
          </a:p>
          <a:p>
            <a:pPr lvl="1"/>
            <a:r>
              <a:rPr lang="en-US" altLang="en-US" sz="2400" dirty="0"/>
              <a:t>Changing age and family structures</a:t>
            </a:r>
          </a:p>
          <a:p>
            <a:pPr lvl="1"/>
            <a:r>
              <a:rPr lang="en-US" altLang="en-US" sz="2400" dirty="0"/>
              <a:t>Geographic population shifts</a:t>
            </a:r>
          </a:p>
          <a:p>
            <a:pPr lvl="1"/>
            <a:r>
              <a:rPr lang="en-US" altLang="en-US" sz="2400" dirty="0"/>
              <a:t>Educational characteristics</a:t>
            </a:r>
          </a:p>
          <a:p>
            <a:pPr lvl="1"/>
            <a:r>
              <a:rPr lang="en-US" altLang="en-US" sz="2400" dirty="0"/>
              <a:t>Population diversity</a:t>
            </a:r>
            <a:endParaRPr lang="en-US" altLang="en-US" sz="2600" dirty="0"/>
          </a:p>
        </p:txBody>
      </p:sp>
    </p:spTree>
    <p:extLst>
      <p:ext uri="{BB962C8B-B14F-4D97-AF65-F5344CB8AC3E}">
        <p14:creationId xmlns:p14="http://schemas.microsoft.com/office/powerpoint/2010/main" val="7522311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Demographic Environment </a:t>
            </a:r>
            <a:r>
              <a:rPr lang="en-US" altLang="en-US" sz="2000" b="0" dirty="0">
                <a:latin typeface="+mj-lt"/>
              </a:rPr>
              <a:t>(2 of 3)</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t>The U.S. population contains several generational groups:</a:t>
            </a:r>
            <a:endParaRPr lang="en-US" altLang="en-US" sz="2600" dirty="0">
              <a:solidFill>
                <a:srgbClr val="000000"/>
              </a:solidFill>
            </a:endParaRPr>
          </a:p>
          <a:p>
            <a:pPr lvl="1"/>
            <a:r>
              <a:rPr lang="en-US" altLang="en-US" sz="2400" dirty="0"/>
              <a:t>Baby Boomers</a:t>
            </a:r>
          </a:p>
          <a:p>
            <a:pPr lvl="1"/>
            <a:r>
              <a:rPr lang="en-US" altLang="en-US" sz="2400" dirty="0"/>
              <a:t>Generation X</a:t>
            </a:r>
          </a:p>
          <a:p>
            <a:pPr lvl="1"/>
            <a:r>
              <a:rPr lang="en-US" altLang="en-US" sz="2400" dirty="0"/>
              <a:t>Millennials (or Generation Y)</a:t>
            </a:r>
          </a:p>
          <a:p>
            <a:pPr lvl="1"/>
            <a:r>
              <a:rPr lang="en-US" altLang="en-US" sz="2400" dirty="0"/>
              <a:t>Generation Z</a:t>
            </a:r>
            <a:endParaRPr lang="en-US" altLang="en-US" sz="2600" dirty="0"/>
          </a:p>
        </p:txBody>
      </p:sp>
    </p:spTree>
    <p:extLst>
      <p:ext uri="{BB962C8B-B14F-4D97-AF65-F5344CB8AC3E}">
        <p14:creationId xmlns:p14="http://schemas.microsoft.com/office/powerpoint/2010/main" val="14461386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200" dirty="0">
                <a:latin typeface="+mj-lt"/>
              </a:rPr>
              <a:t>Demographic Environment </a:t>
            </a:r>
            <a:r>
              <a:rPr lang="en-US" altLang="en-US" sz="2000" b="0" dirty="0">
                <a:latin typeface="+mj-lt"/>
              </a:rPr>
              <a:t>(3 of 3)</a:t>
            </a:r>
            <a:endParaRPr lang="en-US" sz="2000" b="0" dirty="0">
              <a:latin typeface="+mj-lt"/>
            </a:endParaRPr>
          </a:p>
        </p:txBody>
      </p:sp>
      <p:sp>
        <p:nvSpPr>
          <p:cNvPr id="3" name="Content Placeholder 2"/>
          <p:cNvSpPr>
            <a:spLocks noGrp="1"/>
          </p:cNvSpPr>
          <p:nvPr>
            <p:ph idx="1"/>
          </p:nvPr>
        </p:nvSpPr>
        <p:spPr>
          <a:xfrm>
            <a:off x="457200" y="1600200"/>
            <a:ext cx="2743200" cy="4525963"/>
          </a:xfrm>
        </p:spPr>
        <p:txBody>
          <a:bodyPr/>
          <a:lstStyle/>
          <a:p>
            <a:pPr marL="0" indent="0">
              <a:buNone/>
            </a:pPr>
            <a:r>
              <a:rPr lang="en-US" sz="2600" dirty="0"/>
              <a:t>GE’s Artistry appliance line is designed to target Millennials.</a:t>
            </a:r>
            <a:endParaRPr lang="en-US" altLang="en-US" sz="2600" dirty="0"/>
          </a:p>
        </p:txBody>
      </p:sp>
      <p:pic>
        <p:nvPicPr>
          <p:cNvPr id="6" name="Picture 5" descr="A young couple shares a drink in their white kitchen. He is standing and she is sitting on the countertop. Their dog is black and white, matching the appliances and the general electric logo."/>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32037" y="1600200"/>
            <a:ext cx="5254763" cy="3524615"/>
          </a:xfrm>
          <a:prstGeom prst="rect">
            <a:avLst/>
          </a:prstGeom>
        </p:spPr>
      </p:pic>
    </p:spTree>
    <p:extLst>
      <p:ext uri="{BB962C8B-B14F-4D97-AF65-F5344CB8AC3E}">
        <p14:creationId xmlns:p14="http://schemas.microsoft.com/office/powerpoint/2010/main" val="13659198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Economic Environment</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t>Economic factors affect consumer purchasing power and spending </a:t>
            </a:r>
          </a:p>
          <a:p>
            <a:pPr lvl="1"/>
            <a:r>
              <a:rPr lang="en-US" altLang="en-US" sz="2400" dirty="0"/>
              <a:t>Changes in consumer spending </a:t>
            </a:r>
          </a:p>
          <a:p>
            <a:pPr lvl="1"/>
            <a:r>
              <a:rPr lang="en-US" altLang="en-US" sz="2400" dirty="0"/>
              <a:t>Differences in income distribution</a:t>
            </a:r>
          </a:p>
        </p:txBody>
      </p:sp>
    </p:spTree>
    <p:extLst>
      <p:ext uri="{BB962C8B-B14F-4D97-AF65-F5344CB8AC3E}">
        <p14:creationId xmlns:p14="http://schemas.microsoft.com/office/powerpoint/2010/main" val="30435088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06523"/>
            <a:ext cx="7886700" cy="558482"/>
          </a:xfrm>
        </p:spPr>
        <p:txBody>
          <a:bodyPr/>
          <a:lstStyle/>
          <a:p>
            <a:r>
              <a:rPr lang="en-US" dirty="0"/>
              <a:t>Competitive Environment</a:t>
            </a:r>
            <a:endParaRPr lang="en-US" b="1" dirty="0"/>
          </a:p>
        </p:txBody>
      </p:sp>
      <p:sp>
        <p:nvSpPr>
          <p:cNvPr id="3" name="Content Placeholder 2"/>
          <p:cNvSpPr>
            <a:spLocks noGrp="1"/>
          </p:cNvSpPr>
          <p:nvPr>
            <p:ph idx="1"/>
          </p:nvPr>
        </p:nvSpPr>
        <p:spPr>
          <a:xfrm>
            <a:off x="628650" y="1371600"/>
            <a:ext cx="8134350" cy="4572000"/>
          </a:xfrm>
        </p:spPr>
        <p:txBody>
          <a:bodyPr/>
          <a:lstStyle/>
          <a:p>
            <a:pPr marL="0" indent="0" defTabSz="685800">
              <a:spcBef>
                <a:spcPts val="0"/>
              </a:spcBef>
              <a:buClrTx/>
              <a:buSzTx/>
              <a:buNone/>
              <a:defRPr/>
            </a:pPr>
            <a:r>
              <a:rPr lang="en-US" sz="2400" dirty="0"/>
              <a:t>Competitive Analysis: </a:t>
            </a:r>
            <a:r>
              <a:rPr lang="en-US" sz="2400" b="1" dirty="0"/>
              <a:t>Porter’s Five Forces</a:t>
            </a:r>
          </a:p>
        </p:txBody>
      </p:sp>
      <p:pic>
        <p:nvPicPr>
          <p:cNvPr id="1026" name="Picture 2" descr="Image result for porter's five forc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7637" y="1941775"/>
            <a:ext cx="5276129" cy="35481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65187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9706" y="998584"/>
            <a:ext cx="8065645" cy="994172"/>
          </a:xfrm>
        </p:spPr>
        <p:txBody>
          <a:bodyPr/>
          <a:lstStyle/>
          <a:p>
            <a:r>
              <a:rPr lang="en-GB" b="1" dirty="0"/>
              <a:t>Porter’s Five Forces</a:t>
            </a:r>
          </a:p>
        </p:txBody>
      </p:sp>
      <p:sp>
        <p:nvSpPr>
          <p:cNvPr id="3" name="Content Placeholder 2"/>
          <p:cNvSpPr>
            <a:spLocks noGrp="1"/>
          </p:cNvSpPr>
          <p:nvPr>
            <p:ph idx="1"/>
          </p:nvPr>
        </p:nvSpPr>
        <p:spPr>
          <a:xfrm>
            <a:off x="449705" y="1992755"/>
            <a:ext cx="8409482" cy="3497217"/>
          </a:xfrm>
        </p:spPr>
        <p:txBody>
          <a:bodyPr/>
          <a:lstStyle/>
          <a:p>
            <a:pPr marL="0" indent="0">
              <a:buNone/>
            </a:pPr>
            <a:endParaRPr lang="en-GB" dirty="0"/>
          </a:p>
          <a:p>
            <a:pPr marL="0" indent="0">
              <a:buNone/>
            </a:pPr>
            <a:r>
              <a:rPr lang="en-GB" sz="2400" dirty="0"/>
              <a:t>“The attractiveness or potential profitability for any player in a market depends on the interaction of five forces in an organisation’s environment”</a:t>
            </a:r>
          </a:p>
        </p:txBody>
      </p:sp>
    </p:spTree>
    <p:extLst>
      <p:ext uri="{BB962C8B-B14F-4D97-AF65-F5344CB8AC3E}">
        <p14:creationId xmlns:p14="http://schemas.microsoft.com/office/powerpoint/2010/main" val="8631523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9705" y="152400"/>
            <a:ext cx="8065645" cy="994172"/>
          </a:xfrm>
        </p:spPr>
        <p:txBody>
          <a:bodyPr/>
          <a:lstStyle/>
          <a:p>
            <a:r>
              <a:rPr lang="en-GB" b="1" dirty="0"/>
              <a:t>Porter’s Five Forces</a:t>
            </a:r>
          </a:p>
        </p:txBody>
      </p:sp>
      <p:sp>
        <p:nvSpPr>
          <p:cNvPr id="3" name="Content Placeholder 2"/>
          <p:cNvSpPr>
            <a:spLocks noGrp="1"/>
          </p:cNvSpPr>
          <p:nvPr>
            <p:ph idx="1"/>
          </p:nvPr>
        </p:nvSpPr>
        <p:spPr>
          <a:xfrm>
            <a:off x="449705" y="1295400"/>
            <a:ext cx="8409482" cy="4194573"/>
          </a:xfrm>
        </p:spPr>
        <p:txBody>
          <a:bodyPr>
            <a:normAutofit fontScale="62500" lnSpcReduction="20000"/>
          </a:bodyPr>
          <a:lstStyle/>
          <a:p>
            <a:pPr marL="0" indent="0">
              <a:buNone/>
            </a:pPr>
            <a:endParaRPr lang="en-GB" dirty="0"/>
          </a:p>
          <a:p>
            <a:pPr marL="0" indent="0">
              <a:buNone/>
            </a:pPr>
            <a:r>
              <a:rPr lang="en-GB" sz="3600" b="1" dirty="0"/>
              <a:t>Potential Entrants</a:t>
            </a:r>
          </a:p>
          <a:p>
            <a:pPr marL="0" indent="0">
              <a:buNone/>
            </a:pPr>
            <a:endParaRPr lang="en-GB" sz="3600" b="1" dirty="0"/>
          </a:p>
          <a:p>
            <a:r>
              <a:rPr lang="en-GB" sz="3600" dirty="0"/>
              <a:t>If it is easy to start up an organisation in an industry sector then this is a threat.</a:t>
            </a:r>
          </a:p>
          <a:p>
            <a:endParaRPr lang="en-GB" sz="3600" dirty="0"/>
          </a:p>
          <a:p>
            <a:r>
              <a:rPr lang="en-GB" sz="3600" dirty="0"/>
              <a:t>Organisations can enter a market by expanding capacity, innovation or competing aggressively on price.</a:t>
            </a:r>
          </a:p>
          <a:p>
            <a:endParaRPr lang="en-GB" sz="3600" dirty="0"/>
          </a:p>
          <a:p>
            <a:r>
              <a:rPr lang="en-GB" sz="3600" dirty="0"/>
              <a:t>Ease of entry increases competitivity</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907608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9705" y="33997"/>
            <a:ext cx="8065645" cy="994172"/>
          </a:xfrm>
        </p:spPr>
        <p:txBody>
          <a:bodyPr/>
          <a:lstStyle/>
          <a:p>
            <a:r>
              <a:rPr lang="en-GB" b="1" dirty="0"/>
              <a:t>Porter’s Five Forces</a:t>
            </a:r>
          </a:p>
        </p:txBody>
      </p:sp>
      <p:sp>
        <p:nvSpPr>
          <p:cNvPr id="3" name="Content Placeholder 2"/>
          <p:cNvSpPr>
            <a:spLocks noGrp="1"/>
          </p:cNvSpPr>
          <p:nvPr>
            <p:ph idx="1"/>
          </p:nvPr>
        </p:nvSpPr>
        <p:spPr>
          <a:xfrm>
            <a:off x="449705" y="1219200"/>
            <a:ext cx="8409482" cy="4270773"/>
          </a:xfrm>
        </p:spPr>
        <p:txBody>
          <a:bodyPr>
            <a:normAutofit fontScale="85000" lnSpcReduction="20000"/>
          </a:bodyPr>
          <a:lstStyle/>
          <a:p>
            <a:pPr marL="0" indent="0">
              <a:buNone/>
            </a:pPr>
            <a:endParaRPr lang="en-GB" dirty="0"/>
          </a:p>
          <a:p>
            <a:pPr marL="0" indent="0">
              <a:buNone/>
            </a:pPr>
            <a:r>
              <a:rPr lang="en-GB" sz="2800" b="1" dirty="0"/>
              <a:t>Substitute Products</a:t>
            </a:r>
          </a:p>
          <a:p>
            <a:pPr marL="0" indent="0">
              <a:buNone/>
            </a:pPr>
            <a:endParaRPr lang="en-GB" sz="2800" dirty="0"/>
          </a:p>
          <a:p>
            <a:r>
              <a:rPr lang="en-GB" sz="2800" dirty="0"/>
              <a:t>Alternative products that serve the same purpose making it easy for customers to switch</a:t>
            </a:r>
          </a:p>
          <a:p>
            <a:endParaRPr lang="en-GB" sz="2800" dirty="0"/>
          </a:p>
          <a:p>
            <a:r>
              <a:rPr lang="en-GB" sz="2800" dirty="0"/>
              <a:t>Limits the price that can be charged</a:t>
            </a:r>
          </a:p>
          <a:p>
            <a:endParaRPr lang="en-GB" sz="2800" dirty="0"/>
          </a:p>
          <a:p>
            <a:r>
              <a:rPr lang="en-GB" sz="2800" dirty="0"/>
              <a:t>Particular risk that organisation may not see substitute coming if it results from innovation</a:t>
            </a:r>
          </a:p>
          <a:p>
            <a:pPr marL="0" indent="0">
              <a:buNone/>
            </a:pPr>
            <a:endParaRPr lang="en-GB" sz="2800"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0592317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4395" y="228600"/>
            <a:ext cx="8065645" cy="994172"/>
          </a:xfrm>
        </p:spPr>
        <p:txBody>
          <a:bodyPr/>
          <a:lstStyle/>
          <a:p>
            <a:r>
              <a:rPr lang="en-GB" b="1" dirty="0"/>
              <a:t>Porter’s Five Forces</a:t>
            </a:r>
          </a:p>
        </p:txBody>
      </p:sp>
      <p:sp>
        <p:nvSpPr>
          <p:cNvPr id="3" name="Content Placeholder 2"/>
          <p:cNvSpPr>
            <a:spLocks noGrp="1"/>
          </p:cNvSpPr>
          <p:nvPr>
            <p:ph idx="1"/>
          </p:nvPr>
        </p:nvSpPr>
        <p:spPr>
          <a:xfrm>
            <a:off x="487220" y="2006824"/>
            <a:ext cx="8409482" cy="3677099"/>
          </a:xfrm>
        </p:spPr>
        <p:txBody>
          <a:bodyPr>
            <a:normAutofit fontScale="92500" lnSpcReduction="10000"/>
          </a:bodyPr>
          <a:lstStyle/>
          <a:p>
            <a:pPr marL="0" indent="0">
              <a:buNone/>
            </a:pPr>
            <a:endParaRPr lang="en-GB" dirty="0"/>
          </a:p>
          <a:p>
            <a:pPr marL="0" indent="0">
              <a:buNone/>
            </a:pPr>
            <a:r>
              <a:rPr lang="en-GB" sz="2800" b="1" dirty="0"/>
              <a:t>Buyer Power</a:t>
            </a:r>
          </a:p>
          <a:p>
            <a:pPr marL="0" indent="0">
              <a:buNone/>
            </a:pPr>
            <a:endParaRPr lang="en-GB" sz="2800" b="1" dirty="0"/>
          </a:p>
          <a:p>
            <a:r>
              <a:rPr lang="en-GB" sz="2800" dirty="0"/>
              <a:t>Buyer power is high when there are few buyers, high spend to generate leverage and products or services are standard (undifferentiated)</a:t>
            </a:r>
          </a:p>
          <a:p>
            <a:pPr marL="0" indent="0">
              <a:buNone/>
            </a:pPr>
            <a:endParaRPr lang="en-GB" sz="2800" b="1" dirty="0"/>
          </a:p>
          <a:p>
            <a:r>
              <a:rPr lang="en-GB" sz="2800" dirty="0"/>
              <a:t>High buyer power = low prices/improved services</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8464077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9705" y="5862"/>
            <a:ext cx="8065645" cy="994172"/>
          </a:xfrm>
        </p:spPr>
        <p:txBody>
          <a:bodyPr/>
          <a:lstStyle/>
          <a:p>
            <a:r>
              <a:rPr lang="en-GB" b="1" dirty="0"/>
              <a:t>Porter’s Five Forces</a:t>
            </a:r>
          </a:p>
        </p:txBody>
      </p:sp>
      <p:sp>
        <p:nvSpPr>
          <p:cNvPr id="3" name="Content Placeholder 2"/>
          <p:cNvSpPr>
            <a:spLocks noGrp="1"/>
          </p:cNvSpPr>
          <p:nvPr>
            <p:ph idx="1"/>
          </p:nvPr>
        </p:nvSpPr>
        <p:spPr>
          <a:xfrm>
            <a:off x="449705" y="1295400"/>
            <a:ext cx="8409482" cy="4419600"/>
          </a:xfrm>
        </p:spPr>
        <p:txBody>
          <a:bodyPr>
            <a:normAutofit fontScale="77500" lnSpcReduction="20000"/>
          </a:bodyPr>
          <a:lstStyle/>
          <a:p>
            <a:pPr marL="0" indent="0">
              <a:buNone/>
            </a:pPr>
            <a:endParaRPr lang="en-GB" dirty="0"/>
          </a:p>
          <a:p>
            <a:pPr marL="0" indent="0">
              <a:buNone/>
            </a:pPr>
            <a:r>
              <a:rPr lang="en-GB" sz="2800" b="1" dirty="0"/>
              <a:t>Supplier Power</a:t>
            </a:r>
          </a:p>
          <a:p>
            <a:pPr marL="0" indent="0">
              <a:buNone/>
            </a:pPr>
            <a:endParaRPr lang="en-GB" sz="2800" b="1" dirty="0"/>
          </a:p>
          <a:p>
            <a:r>
              <a:rPr lang="en-GB" sz="2800" dirty="0"/>
              <a:t>Limited number of suppliers</a:t>
            </a:r>
          </a:p>
          <a:p>
            <a:endParaRPr lang="en-GB" sz="2800" dirty="0"/>
          </a:p>
          <a:p>
            <a:r>
              <a:rPr lang="en-GB" sz="2800" dirty="0"/>
              <a:t>Specialised products</a:t>
            </a:r>
          </a:p>
          <a:p>
            <a:endParaRPr lang="en-GB" sz="2800" dirty="0"/>
          </a:p>
          <a:p>
            <a:r>
              <a:rPr lang="en-GB" sz="2800" dirty="0"/>
              <a:t>Low volume purchases leading to limited leverage</a:t>
            </a:r>
          </a:p>
          <a:p>
            <a:pPr marL="0" indent="0">
              <a:buNone/>
            </a:pPr>
            <a:endParaRPr lang="en-GB" sz="2800" b="1" dirty="0"/>
          </a:p>
          <a:p>
            <a:r>
              <a:rPr lang="en-GB" sz="2800" dirty="0"/>
              <a:t>High supplier power = high prices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2787833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826" y="271014"/>
            <a:ext cx="8065645" cy="994172"/>
          </a:xfrm>
        </p:spPr>
        <p:txBody>
          <a:bodyPr/>
          <a:lstStyle/>
          <a:p>
            <a:r>
              <a:rPr lang="en-GB" b="1" dirty="0"/>
              <a:t>Porter’s Five Forces</a:t>
            </a:r>
          </a:p>
        </p:txBody>
      </p:sp>
      <p:sp>
        <p:nvSpPr>
          <p:cNvPr id="3" name="Content Placeholder 2"/>
          <p:cNvSpPr>
            <a:spLocks noGrp="1"/>
          </p:cNvSpPr>
          <p:nvPr>
            <p:ph idx="1"/>
          </p:nvPr>
        </p:nvSpPr>
        <p:spPr>
          <a:xfrm>
            <a:off x="449705" y="1447800"/>
            <a:ext cx="8409482" cy="4724399"/>
          </a:xfrm>
        </p:spPr>
        <p:txBody>
          <a:bodyPr>
            <a:normAutofit fontScale="55000" lnSpcReduction="20000"/>
          </a:bodyPr>
          <a:lstStyle/>
          <a:p>
            <a:pPr marL="0" indent="0">
              <a:buNone/>
            </a:pPr>
            <a:endParaRPr lang="en-GB" dirty="0"/>
          </a:p>
          <a:p>
            <a:pPr marL="0" indent="0">
              <a:buNone/>
            </a:pPr>
            <a:r>
              <a:rPr lang="en-GB" sz="3300" b="1" dirty="0"/>
              <a:t>Competitive Rivalry</a:t>
            </a:r>
          </a:p>
          <a:p>
            <a:pPr marL="0" indent="0">
              <a:buNone/>
            </a:pPr>
            <a:endParaRPr lang="en-GB" sz="3300" b="1" dirty="0"/>
          </a:p>
          <a:p>
            <a:r>
              <a:rPr lang="en-GB" sz="3300" dirty="0"/>
              <a:t>Rivalry is less intense when there are agreements/collaborations amongst competing firms</a:t>
            </a:r>
          </a:p>
          <a:p>
            <a:pPr marL="0" indent="0">
              <a:buNone/>
            </a:pPr>
            <a:endParaRPr lang="en-GB" sz="3300" b="1" dirty="0"/>
          </a:p>
          <a:p>
            <a:r>
              <a:rPr lang="en-GB" sz="3300" dirty="0"/>
              <a:t>Rivalry is more intense where there are:</a:t>
            </a:r>
          </a:p>
          <a:p>
            <a:pPr lvl="1">
              <a:buFont typeface="Wingdings" panose="05000000000000000000" pitchFamily="2" charset="2"/>
              <a:buChar char="Ø"/>
            </a:pPr>
            <a:r>
              <a:rPr lang="en-GB" sz="3300" dirty="0"/>
              <a:t>Many equally balanced competitors</a:t>
            </a:r>
          </a:p>
          <a:p>
            <a:pPr lvl="1">
              <a:buFont typeface="Wingdings" panose="05000000000000000000" pitchFamily="2" charset="2"/>
              <a:buChar char="Ø"/>
            </a:pPr>
            <a:r>
              <a:rPr lang="en-GB" sz="3300" dirty="0"/>
              <a:t>A slow rate of industrial </a:t>
            </a:r>
          </a:p>
          <a:p>
            <a:pPr lvl="1">
              <a:buFont typeface="Wingdings" panose="05000000000000000000" pitchFamily="2" charset="2"/>
              <a:buChar char="Ø"/>
            </a:pPr>
            <a:r>
              <a:rPr lang="en-GB" sz="3300" dirty="0"/>
              <a:t>Lack of product differentiation</a:t>
            </a:r>
          </a:p>
          <a:p>
            <a:pPr lvl="1">
              <a:buFont typeface="Wingdings" panose="05000000000000000000" pitchFamily="2" charset="2"/>
              <a:buChar char="Ø"/>
            </a:pPr>
            <a:r>
              <a:rPr lang="en-GB" sz="3300" dirty="0"/>
              <a:t>High exit barriers/costs</a:t>
            </a:r>
          </a:p>
          <a:p>
            <a:pPr lvl="1">
              <a:buFont typeface="Wingdings" panose="05000000000000000000" pitchFamily="2" charset="2"/>
              <a:buChar char="Ø"/>
            </a:pPr>
            <a:endParaRPr lang="en-GB" sz="3300" dirty="0"/>
          </a:p>
          <a:p>
            <a:r>
              <a:rPr lang="en-GB" sz="3300" dirty="0"/>
              <a:t>Innovation, price wars and promotional battles are all characteristics of intense rivalry</a:t>
            </a:r>
          </a:p>
          <a:p>
            <a:pPr marL="0" indent="0">
              <a:buNone/>
            </a:pPr>
            <a:endParaRPr lang="en-GB" dirty="0"/>
          </a:p>
        </p:txBody>
      </p:sp>
    </p:spTree>
    <p:extLst>
      <p:ext uri="{BB962C8B-B14F-4D97-AF65-F5344CB8AC3E}">
        <p14:creationId xmlns:p14="http://schemas.microsoft.com/office/powerpoint/2010/main" val="40171975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Box 1">
            <a:extLst>
              <a:ext uri="{FF2B5EF4-FFF2-40B4-BE49-F238E27FC236}">
                <a16:creationId xmlns:a16="http://schemas.microsoft.com/office/drawing/2014/main" id="{9A3A69F1-9513-D840-ACA5-020F7E99D92F}"/>
              </a:ext>
            </a:extLst>
          </p:cNvPr>
          <p:cNvSpPr txBox="1">
            <a:spLocks noChangeArrowheads="1"/>
          </p:cNvSpPr>
          <p:nvPr/>
        </p:nvSpPr>
        <p:spPr bwMode="auto">
          <a:xfrm>
            <a:off x="2375298" y="1928813"/>
            <a:ext cx="4121641" cy="1246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GB" altLang="en-US" sz="2400">
              <a:cs typeface="Arial" panose="020B0604020202020204" pitchFamily="34" charset="0"/>
            </a:endParaRPr>
          </a:p>
          <a:p>
            <a:pPr eaLnBrk="1" hangingPunct="1">
              <a:spcBef>
                <a:spcPct val="0"/>
              </a:spcBef>
              <a:buFontTx/>
              <a:buNone/>
            </a:pPr>
            <a:r>
              <a:rPr lang="en-GB" altLang="en-US" sz="2400">
                <a:cs typeface="Arial" panose="020B0604020202020204" pitchFamily="34" charset="0"/>
              </a:rPr>
              <a:t>Interview with Michael Porter</a:t>
            </a:r>
          </a:p>
          <a:p>
            <a:pPr eaLnBrk="1" hangingPunct="1">
              <a:spcBef>
                <a:spcPct val="0"/>
              </a:spcBef>
              <a:buFontTx/>
              <a:buNone/>
            </a:pPr>
            <a:endParaRPr lang="en-GB" altLang="en-US" sz="1350">
              <a:cs typeface="Arial" panose="020B0604020202020204" pitchFamily="34" charset="0"/>
            </a:endParaRPr>
          </a:p>
          <a:p>
            <a:pPr eaLnBrk="1" hangingPunct="1">
              <a:spcBef>
                <a:spcPct val="0"/>
              </a:spcBef>
              <a:buFontTx/>
              <a:buNone/>
            </a:pPr>
            <a:r>
              <a:rPr lang="en-GB" altLang="en-US" sz="1350">
                <a:cs typeface="Arial" panose="020B0604020202020204" pitchFamily="34" charset="0"/>
                <a:hlinkClick r:id="rId2"/>
              </a:rPr>
              <a:t>http://www.youtube.com/watch?v=mYF2_FBCvXw</a:t>
            </a:r>
            <a:endParaRPr lang="en-GB" altLang="en-US" sz="1350">
              <a:cs typeface="Arial" panose="020B0604020202020204" pitchFamily="34" charset="0"/>
            </a:endParaRPr>
          </a:p>
        </p:txBody>
      </p:sp>
      <p:pic>
        <p:nvPicPr>
          <p:cNvPr id="31747" name="Picture 5">
            <a:extLst>
              <a:ext uri="{FF2B5EF4-FFF2-40B4-BE49-F238E27FC236}">
                <a16:creationId xmlns:a16="http://schemas.microsoft.com/office/drawing/2014/main" id="{5C993ACF-3A71-AA4B-8D1A-62212C66F4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3001" y="3590926"/>
            <a:ext cx="2732485" cy="22883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48" name="TextBox 4">
            <a:extLst>
              <a:ext uri="{FF2B5EF4-FFF2-40B4-BE49-F238E27FC236}">
                <a16:creationId xmlns:a16="http://schemas.microsoft.com/office/drawing/2014/main" id="{D54A2659-5692-4B41-A5D2-4D82A8C8DDC4}"/>
              </a:ext>
            </a:extLst>
          </p:cNvPr>
          <p:cNvSpPr txBox="1">
            <a:spLocks noChangeArrowheads="1"/>
          </p:cNvSpPr>
          <p:nvPr/>
        </p:nvSpPr>
        <p:spPr bwMode="auto">
          <a:xfrm>
            <a:off x="1250156" y="1017986"/>
            <a:ext cx="6482954" cy="20544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GB" altLang="en-US" sz="1800" b="1">
                <a:cs typeface="Arial" panose="020B0604020202020204" pitchFamily="34" charset="0"/>
              </a:rPr>
              <a:t>Activity:</a:t>
            </a:r>
          </a:p>
          <a:p>
            <a:pPr eaLnBrk="1" hangingPunct="1">
              <a:spcBef>
                <a:spcPct val="0"/>
              </a:spcBef>
              <a:buFontTx/>
              <a:buNone/>
            </a:pPr>
            <a:endParaRPr lang="en-GB" altLang="en-US" sz="1800">
              <a:cs typeface="Arial" panose="020B0604020202020204" pitchFamily="34" charset="0"/>
            </a:endParaRPr>
          </a:p>
          <a:p>
            <a:pPr eaLnBrk="1" hangingPunct="1">
              <a:spcBef>
                <a:spcPct val="0"/>
              </a:spcBef>
              <a:buFontTx/>
              <a:buNone/>
            </a:pPr>
            <a:r>
              <a:rPr lang="en-GB" altLang="en-US" sz="1800">
                <a:cs typeface="Arial" panose="020B0604020202020204" pitchFamily="34" charset="0"/>
              </a:rPr>
              <a:t>How Organisations Compete:  Competitor analysis</a:t>
            </a:r>
          </a:p>
          <a:p>
            <a:pPr eaLnBrk="1" hangingPunct="1">
              <a:spcBef>
                <a:spcPct val="0"/>
              </a:spcBef>
              <a:buFontTx/>
              <a:buNone/>
            </a:pPr>
            <a:endParaRPr lang="en-GB" altLang="en-US" sz="2100">
              <a:cs typeface="Arial" panose="020B0604020202020204" pitchFamily="34" charset="0"/>
            </a:endParaRPr>
          </a:p>
          <a:p>
            <a:pPr eaLnBrk="1" hangingPunct="1">
              <a:spcBef>
                <a:spcPct val="0"/>
              </a:spcBef>
              <a:buFontTx/>
              <a:buNone/>
            </a:pPr>
            <a:endParaRPr lang="en-GB" altLang="en-US" sz="1800" i="1">
              <a:cs typeface="Arial" panose="020B0604020202020204" pitchFamily="34" charset="0"/>
            </a:endParaRPr>
          </a:p>
          <a:p>
            <a:pPr eaLnBrk="1" hangingPunct="1">
              <a:spcBef>
                <a:spcPct val="0"/>
              </a:spcBef>
              <a:buFontTx/>
              <a:buNone/>
            </a:pPr>
            <a:endParaRPr lang="en-GB" altLang="en-US" sz="2100">
              <a:cs typeface="Arial" panose="020B0604020202020204" pitchFamily="34" charset="0"/>
            </a:endParaRPr>
          </a:p>
          <a:p>
            <a:pPr eaLnBrk="1" hangingPunct="1">
              <a:spcBef>
                <a:spcPct val="0"/>
              </a:spcBef>
              <a:buFontTx/>
              <a:buNone/>
            </a:pPr>
            <a:endParaRPr lang="en-GB" altLang="en-US" sz="1350"/>
          </a:p>
        </p:txBody>
      </p:sp>
      <p:pic>
        <p:nvPicPr>
          <p:cNvPr id="31749" name="Picture 5">
            <a:extLst>
              <a:ext uri="{FF2B5EF4-FFF2-40B4-BE49-F238E27FC236}">
                <a16:creationId xmlns:a16="http://schemas.microsoft.com/office/drawing/2014/main" id="{C8903D38-2D0B-9647-8976-C9ECC372E5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99597" y="5366147"/>
            <a:ext cx="1560909" cy="5798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50" name="Text Box 8">
            <a:extLst>
              <a:ext uri="{FF2B5EF4-FFF2-40B4-BE49-F238E27FC236}">
                <a16:creationId xmlns:a16="http://schemas.microsoft.com/office/drawing/2014/main" id="{F4CF7AED-4BA2-FB4F-9F09-82A9D8923ED2}"/>
              </a:ext>
            </a:extLst>
          </p:cNvPr>
          <p:cNvSpPr txBox="1">
            <a:spLocks noChangeArrowheads="1"/>
          </p:cNvSpPr>
          <p:nvPr/>
        </p:nvSpPr>
        <p:spPr bwMode="auto">
          <a:xfrm>
            <a:off x="3977879" y="3537348"/>
            <a:ext cx="3669594" cy="7155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pPr>
            <a:r>
              <a:rPr lang="en-GB" altLang="en-US" sz="1350" dirty="0"/>
              <a:t> Listen to the interview and make notes</a:t>
            </a:r>
          </a:p>
          <a:p>
            <a:pPr eaLnBrk="1" hangingPunct="1">
              <a:spcBef>
                <a:spcPct val="0"/>
              </a:spcBef>
            </a:pPr>
            <a:r>
              <a:rPr lang="en-GB" altLang="en-US" sz="1350" dirty="0"/>
              <a:t> Individually summarise your notes</a:t>
            </a:r>
          </a:p>
          <a:p>
            <a:pPr eaLnBrk="1" hangingPunct="1">
              <a:spcBef>
                <a:spcPct val="0"/>
              </a:spcBef>
            </a:pPr>
            <a:r>
              <a:rPr lang="en-GB" altLang="en-US" sz="1350" dirty="0"/>
              <a:t> Discuss the key points raised with the group</a:t>
            </a:r>
          </a:p>
        </p:txBody>
      </p:sp>
    </p:spTree>
    <p:extLst>
      <p:ext uri="{BB962C8B-B14F-4D97-AF65-F5344CB8AC3E}">
        <p14:creationId xmlns:p14="http://schemas.microsoft.com/office/powerpoint/2010/main" val="40315762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066BD-8516-174E-9F36-2B03A714DA1E}"/>
              </a:ext>
            </a:extLst>
          </p:cNvPr>
          <p:cNvSpPr>
            <a:spLocks noGrp="1"/>
          </p:cNvSpPr>
          <p:nvPr>
            <p:ph type="title"/>
          </p:nvPr>
        </p:nvSpPr>
        <p:spPr/>
        <p:txBody>
          <a:bodyPr/>
          <a:lstStyle/>
          <a:p>
            <a:r>
              <a:rPr lang="en-US" dirty="0"/>
              <a:t>Case Study – </a:t>
            </a:r>
            <a:r>
              <a:rPr lang="en-US" dirty="0" err="1"/>
              <a:t>Ineos</a:t>
            </a:r>
            <a:r>
              <a:rPr lang="en-US" dirty="0"/>
              <a:t>: Project Grenadier </a:t>
            </a:r>
          </a:p>
        </p:txBody>
      </p:sp>
      <p:sp>
        <p:nvSpPr>
          <p:cNvPr id="3" name="Content Placeholder 2">
            <a:extLst>
              <a:ext uri="{FF2B5EF4-FFF2-40B4-BE49-F238E27FC236}">
                <a16:creationId xmlns:a16="http://schemas.microsoft.com/office/drawing/2014/main" id="{3B549D43-0259-A849-99CE-8470417BF28C}"/>
              </a:ext>
            </a:extLst>
          </p:cNvPr>
          <p:cNvSpPr>
            <a:spLocks noGrp="1"/>
          </p:cNvSpPr>
          <p:nvPr>
            <p:ph idx="1"/>
          </p:nvPr>
        </p:nvSpPr>
        <p:spPr/>
        <p:txBody>
          <a:bodyPr/>
          <a:lstStyle/>
          <a:p>
            <a:pPr marL="0" indent="0">
              <a:buNone/>
            </a:pPr>
            <a:endParaRPr lang="en-GB" u="sng" dirty="0">
              <a:hlinkClick r:id="rId2"/>
            </a:endParaRPr>
          </a:p>
          <a:p>
            <a:pPr marL="514350" indent="-514350">
              <a:buFont typeface="+mj-lt"/>
              <a:buAutoNum type="arabicPeriod"/>
            </a:pPr>
            <a:r>
              <a:rPr lang="en-US" sz="2800" dirty="0">
                <a:latin typeface="Calibri" panose="020F0502020204030204" pitchFamily="34" charset="0"/>
                <a:cs typeface="Calibri" panose="020F0502020204030204" pitchFamily="34" charset="0"/>
              </a:rPr>
              <a:t>Produce a PESTEL Analysis of the external environment for project Grenadier.  </a:t>
            </a:r>
          </a:p>
          <a:p>
            <a:pPr marL="514350" indent="-514350">
              <a:buFont typeface="+mj-lt"/>
              <a:buAutoNum type="arabicPeriod"/>
            </a:pPr>
            <a:r>
              <a:rPr lang="en-US" sz="2800" dirty="0">
                <a:latin typeface="Calibri" panose="020F0502020204030204" pitchFamily="34" charset="0"/>
                <a:cs typeface="Calibri" panose="020F0502020204030204" pitchFamily="34" charset="0"/>
              </a:rPr>
              <a:t>Produce a SWOT Analysis of the Micro-environment for Project Grenadier.  </a:t>
            </a:r>
          </a:p>
          <a:p>
            <a:pPr marL="514350" indent="-514350">
              <a:buFont typeface="+mj-lt"/>
              <a:buAutoNum type="arabicPeriod"/>
            </a:pPr>
            <a:r>
              <a:rPr lang="en-US" sz="2800" dirty="0">
                <a:latin typeface="Calibri" panose="020F0502020204030204" pitchFamily="34" charset="0"/>
                <a:cs typeface="Calibri" panose="020F0502020204030204" pitchFamily="34" charset="0"/>
              </a:rPr>
              <a:t>Using Porter’s Five Forces, </a:t>
            </a:r>
            <a:r>
              <a:rPr lang="en-US" sz="2800" dirty="0" err="1">
                <a:latin typeface="Calibri" panose="020F0502020204030204" pitchFamily="34" charset="0"/>
                <a:cs typeface="Calibri" panose="020F0502020204030204" pitchFamily="34" charset="0"/>
              </a:rPr>
              <a:t>Analyse</a:t>
            </a:r>
            <a:r>
              <a:rPr lang="en-US" sz="2800" dirty="0">
                <a:latin typeface="Calibri" panose="020F0502020204030204" pitchFamily="34" charset="0"/>
                <a:cs typeface="Calibri" panose="020F0502020204030204" pitchFamily="34" charset="0"/>
              </a:rPr>
              <a:t> the competitive environment for Project Grenadier</a:t>
            </a:r>
          </a:p>
          <a:p>
            <a:pPr marL="0" indent="0">
              <a:buNone/>
            </a:pPr>
            <a:r>
              <a:rPr lang="en-GB" u="sng" dirty="0">
                <a:hlinkClick r:id="rId2"/>
              </a:rPr>
              <a:t>https://projektgrenadier.com/</a:t>
            </a:r>
            <a:endParaRPr lang="en-US" dirty="0"/>
          </a:p>
        </p:txBody>
      </p:sp>
    </p:spTree>
    <p:extLst>
      <p:ext uri="{BB962C8B-B14F-4D97-AF65-F5344CB8AC3E}">
        <p14:creationId xmlns:p14="http://schemas.microsoft.com/office/powerpoint/2010/main" val="38277172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Learning Objective 3-2 Summary</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t>Demographic environment</a:t>
            </a:r>
          </a:p>
          <a:p>
            <a:pPr lvl="1">
              <a:buSzPct val="125000"/>
              <a:tabLst>
                <a:tab pos="0" algn="l"/>
              </a:tabLst>
            </a:pPr>
            <a:r>
              <a:rPr lang="en-US" altLang="en-US" sz="2400" dirty="0"/>
              <a:t>Age and family structures</a:t>
            </a:r>
          </a:p>
          <a:p>
            <a:pPr lvl="1">
              <a:buSzPct val="125000"/>
              <a:tabLst>
                <a:tab pos="0" algn="l"/>
              </a:tabLst>
            </a:pPr>
            <a:r>
              <a:rPr lang="en-US" altLang="en-US" sz="2400" dirty="0"/>
              <a:t>Geographic population shifts</a:t>
            </a:r>
          </a:p>
          <a:p>
            <a:pPr lvl="1">
              <a:buSzPct val="125000"/>
              <a:tabLst>
                <a:tab pos="0" algn="l"/>
              </a:tabLst>
            </a:pPr>
            <a:r>
              <a:rPr lang="en-US" altLang="en-US" sz="2400" dirty="0"/>
              <a:t>Education characteristics</a:t>
            </a:r>
          </a:p>
          <a:p>
            <a:pPr lvl="1">
              <a:buSzPct val="125000"/>
              <a:tabLst>
                <a:tab pos="0" algn="l"/>
              </a:tabLst>
            </a:pPr>
            <a:r>
              <a:rPr lang="en-US" altLang="en-US" sz="2400" dirty="0"/>
              <a:t>Population diversity</a:t>
            </a:r>
          </a:p>
          <a:p>
            <a:r>
              <a:rPr lang="en-US" altLang="en-US" sz="2600" dirty="0"/>
              <a:t>Economic environment</a:t>
            </a:r>
          </a:p>
          <a:p>
            <a:pPr lvl="1">
              <a:buSzPct val="125000"/>
              <a:tabLst>
                <a:tab pos="0" algn="l"/>
              </a:tabLst>
            </a:pPr>
            <a:r>
              <a:rPr lang="en-US" altLang="en-US" sz="2400" dirty="0"/>
              <a:t>Changes in consumer spending and income distribution</a:t>
            </a:r>
          </a:p>
        </p:txBody>
      </p:sp>
    </p:spTree>
    <p:extLst>
      <p:ext uri="{BB962C8B-B14F-4D97-AF65-F5344CB8AC3E}">
        <p14:creationId xmlns:p14="http://schemas.microsoft.com/office/powerpoint/2010/main" val="18335723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Learning Objective 3-3</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t>Identify the major trends in the firm’s natural and technological environments.</a:t>
            </a:r>
          </a:p>
        </p:txBody>
      </p:sp>
    </p:spTree>
    <p:extLst>
      <p:ext uri="{BB962C8B-B14F-4D97-AF65-F5344CB8AC3E}">
        <p14:creationId xmlns:p14="http://schemas.microsoft.com/office/powerpoint/2010/main" val="29311944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Natural Environment</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t>Physical environment and natural resources needed as inputs by marketers or affected by marketing activities</a:t>
            </a:r>
          </a:p>
          <a:p>
            <a:pPr lvl="1">
              <a:buSzPct val="125000"/>
              <a:tabLst>
                <a:tab pos="0" algn="l"/>
              </a:tabLst>
            </a:pPr>
            <a:r>
              <a:rPr lang="en-US" altLang="en-US" sz="2400" b="1" dirty="0"/>
              <a:t>Environmental sustainability </a:t>
            </a:r>
            <a:r>
              <a:rPr lang="en-US" altLang="en-US" sz="2400" dirty="0"/>
              <a:t>concerns have grown steadily over the past three decades.</a:t>
            </a:r>
          </a:p>
          <a:p>
            <a:r>
              <a:rPr lang="en-US" altLang="en-US" sz="2600" dirty="0"/>
              <a:t>Trends:</a:t>
            </a:r>
          </a:p>
          <a:p>
            <a:pPr lvl="1"/>
            <a:r>
              <a:rPr lang="en-US" altLang="en-US" sz="2400" dirty="0"/>
              <a:t>Shortages of raw materials</a:t>
            </a:r>
          </a:p>
          <a:p>
            <a:pPr lvl="1"/>
            <a:r>
              <a:rPr lang="en-US" altLang="en-US" sz="2400" dirty="0"/>
              <a:t>Increased pollution</a:t>
            </a:r>
          </a:p>
          <a:p>
            <a:pPr lvl="1"/>
            <a:r>
              <a:rPr lang="en-US" altLang="en-US" sz="2400" dirty="0"/>
              <a:t>Increased government intervention</a:t>
            </a:r>
          </a:p>
        </p:txBody>
      </p:sp>
    </p:spTree>
    <p:extLst>
      <p:ext uri="{BB962C8B-B14F-4D97-AF65-F5344CB8AC3E}">
        <p14:creationId xmlns:p14="http://schemas.microsoft.com/office/powerpoint/2010/main" val="39192312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Technological Environment </a:t>
            </a:r>
            <a:r>
              <a:rPr lang="en-US" altLang="en-US" sz="2000" b="0" dirty="0">
                <a:latin typeface="+mj-lt"/>
              </a:rPr>
              <a:t>(1 of 2)</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t>New technologies create new markets and opportunities.</a:t>
            </a:r>
          </a:p>
          <a:p>
            <a:pPr lvl="1">
              <a:buSzPct val="125000"/>
              <a:tabLst>
                <a:tab pos="0" algn="l"/>
              </a:tabLst>
            </a:pPr>
            <a:r>
              <a:rPr lang="en-US" altLang="en-US" sz="2400" dirty="0"/>
              <a:t>Radio-frequency identification (RFID) is technology to track products through various points in the distribution channel.</a:t>
            </a:r>
          </a:p>
          <a:p>
            <a:r>
              <a:rPr lang="en-US" altLang="en-US" sz="2600" dirty="0"/>
              <a:t>Government agencies investigate and ban potentially unsafe products.</a:t>
            </a:r>
          </a:p>
        </p:txBody>
      </p:sp>
    </p:spTree>
    <p:extLst>
      <p:ext uri="{BB962C8B-B14F-4D97-AF65-F5344CB8AC3E}">
        <p14:creationId xmlns:p14="http://schemas.microsoft.com/office/powerpoint/2010/main" val="26359428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200" dirty="0">
                <a:latin typeface="+mj-lt"/>
              </a:rPr>
              <a:t>Technological Environment </a:t>
            </a:r>
            <a:r>
              <a:rPr lang="en-US" altLang="en-US" sz="2000" b="0" dirty="0">
                <a:latin typeface="+mj-lt"/>
              </a:rPr>
              <a:t>(2 of 2)</a:t>
            </a:r>
            <a:endParaRPr lang="en-US" sz="2000" b="0" dirty="0">
              <a:latin typeface="+mj-lt"/>
            </a:endParaRPr>
          </a:p>
        </p:txBody>
      </p:sp>
      <p:sp>
        <p:nvSpPr>
          <p:cNvPr id="3" name="Content Placeholder 2"/>
          <p:cNvSpPr>
            <a:spLocks noGrp="1"/>
          </p:cNvSpPr>
          <p:nvPr>
            <p:ph idx="1"/>
          </p:nvPr>
        </p:nvSpPr>
        <p:spPr>
          <a:xfrm>
            <a:off x="457200" y="1600200"/>
            <a:ext cx="2971800" cy="4525963"/>
          </a:xfrm>
        </p:spPr>
        <p:txBody>
          <a:bodyPr/>
          <a:lstStyle/>
          <a:p>
            <a:pPr marL="0" indent="0">
              <a:spcBef>
                <a:spcPts val="0"/>
              </a:spcBef>
              <a:buNone/>
            </a:pPr>
            <a:r>
              <a:rPr lang="en-US" sz="2600" dirty="0"/>
              <a:t>Disney is taking RFID technology to new levels with its cool new MagicBand RFID wristband</a:t>
            </a:r>
            <a:r>
              <a:rPr lang="en-US" sz="2600" b="1" dirty="0"/>
              <a:t>.</a:t>
            </a:r>
            <a:endParaRPr lang="en-US" altLang="en-US" sz="2600" dirty="0"/>
          </a:p>
        </p:txBody>
      </p:sp>
      <p:pic>
        <p:nvPicPr>
          <p:cNvPr id="5" name="Picture 4" descr="A young girl wearing an R F I D wristband passes it before a Disney logo light source."/>
          <p:cNvPicPr>
            <a:picLocks noChangeAspect="1"/>
          </p:cNvPicPr>
          <p:nvPr/>
        </p:nvPicPr>
        <p:blipFill>
          <a:blip r:embed="rId3"/>
          <a:stretch>
            <a:fillRect/>
          </a:stretch>
        </p:blipFill>
        <p:spPr>
          <a:xfrm>
            <a:off x="3886200" y="1752600"/>
            <a:ext cx="4537890" cy="3048000"/>
          </a:xfrm>
          <a:prstGeom prst="rect">
            <a:avLst/>
          </a:prstGeom>
        </p:spPr>
      </p:pic>
    </p:spTree>
    <p:extLst>
      <p:ext uri="{BB962C8B-B14F-4D97-AF65-F5344CB8AC3E}">
        <p14:creationId xmlns:p14="http://schemas.microsoft.com/office/powerpoint/2010/main" val="17859984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Political Environment</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sz="2600" dirty="0"/>
              <a:t>Forces that influence or limit various organizations and individuals in a society</a:t>
            </a:r>
            <a:endParaRPr lang="en-US" altLang="en-US" sz="2600" dirty="0"/>
          </a:p>
          <a:p>
            <a:pPr lvl="1">
              <a:buSzPct val="125000"/>
              <a:tabLst>
                <a:tab pos="0" algn="l"/>
              </a:tabLst>
            </a:pPr>
            <a:r>
              <a:rPr lang="en-US" sz="2400" dirty="0"/>
              <a:t>Laws, government agencies, and pressure groups</a:t>
            </a:r>
            <a:endParaRPr lang="en-US" altLang="en-US" sz="2400" dirty="0"/>
          </a:p>
        </p:txBody>
      </p:sp>
    </p:spTree>
    <p:extLst>
      <p:ext uri="{BB962C8B-B14F-4D97-AF65-F5344CB8AC3E}">
        <p14:creationId xmlns:p14="http://schemas.microsoft.com/office/powerpoint/2010/main" val="29820120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Socially Responsible Behavior</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t>Socially responsible companies actively seek out ways to protect the long-run interests of consumers and the environment.</a:t>
            </a:r>
          </a:p>
          <a:p>
            <a:r>
              <a:rPr lang="en-US" altLang="en-US" sz="2600" dirty="0"/>
              <a:t>Companies develop policies, guidelines, and other responses to complex social responsibility issues.</a:t>
            </a:r>
          </a:p>
        </p:txBody>
      </p:sp>
    </p:spTree>
    <p:extLst>
      <p:ext uri="{BB962C8B-B14F-4D97-AF65-F5344CB8AC3E}">
        <p14:creationId xmlns:p14="http://schemas.microsoft.com/office/powerpoint/2010/main" val="34592107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Cause-Related Marketing </a:t>
            </a:r>
            <a:r>
              <a:rPr lang="en-US" altLang="en-US" sz="2000" b="0" dirty="0">
                <a:latin typeface="+mj-lt"/>
              </a:rPr>
              <a:t>(1 of 2)</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t>Companies use cause-related marketing to</a:t>
            </a:r>
          </a:p>
          <a:p>
            <a:pPr lvl="1"/>
            <a:r>
              <a:rPr lang="en-US" altLang="en-US" sz="2400" dirty="0"/>
              <a:t>Exercise their social responsibility </a:t>
            </a:r>
          </a:p>
          <a:p>
            <a:pPr lvl="1"/>
            <a:r>
              <a:rPr lang="en-US" altLang="en-US" sz="2400" dirty="0"/>
              <a:t>Build more positive images</a:t>
            </a:r>
          </a:p>
          <a:p>
            <a:r>
              <a:rPr lang="en-US" altLang="en-US" sz="2600" dirty="0"/>
              <a:t>Primary form of corporate giving</a:t>
            </a:r>
          </a:p>
          <a:p>
            <a:r>
              <a:rPr lang="en-US" altLang="en-US" sz="2600" dirty="0"/>
              <a:t>Controversy—strategy for selling more rather than a strategy for giving</a:t>
            </a:r>
          </a:p>
        </p:txBody>
      </p:sp>
    </p:spTree>
    <p:extLst>
      <p:ext uri="{BB962C8B-B14F-4D97-AF65-F5344CB8AC3E}">
        <p14:creationId xmlns:p14="http://schemas.microsoft.com/office/powerpoint/2010/main" val="7380238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Cause-Related Marketing </a:t>
            </a:r>
            <a:r>
              <a:rPr lang="en-US" altLang="en-US" sz="2000" b="0" dirty="0">
                <a:latin typeface="+mj-lt"/>
              </a:rPr>
              <a:t>(2 of 2)</a:t>
            </a:r>
            <a:endParaRPr lang="en-US" sz="2000" b="0" dirty="0">
              <a:latin typeface="+mj-lt"/>
            </a:endParaRPr>
          </a:p>
        </p:txBody>
      </p:sp>
      <p:sp>
        <p:nvSpPr>
          <p:cNvPr id="3" name="Content Placeholder 2"/>
          <p:cNvSpPr>
            <a:spLocks noGrp="1"/>
          </p:cNvSpPr>
          <p:nvPr>
            <p:ph idx="1"/>
          </p:nvPr>
        </p:nvSpPr>
        <p:spPr>
          <a:xfrm>
            <a:off x="457200" y="1600200"/>
            <a:ext cx="3352800" cy="4525963"/>
          </a:xfrm>
        </p:spPr>
        <p:txBody>
          <a:bodyPr/>
          <a:lstStyle/>
          <a:p>
            <a:pPr marL="0" indent="0">
              <a:buNone/>
            </a:pPr>
            <a:r>
              <a:rPr lang="en-US" sz="2600" dirty="0"/>
              <a:t>AT&amp;T joined forces with competitors Verizon, Sprint, and T-Mobile to spearhead the “It Can Wait” campaign.</a:t>
            </a:r>
            <a:endParaRPr lang="en-US" altLang="en-US" sz="2600" dirty="0"/>
          </a:p>
        </p:txBody>
      </p:sp>
      <p:pic>
        <p:nvPicPr>
          <p:cNvPr id="4" name="Picture 3" descr="A sign reads, take the pledge to never text and drive. The A T and T logo next to a large white hand with the palm open features bold text as follows: no text on board, it can wait."/>
          <p:cNvPicPr>
            <a:picLocks noChangeAspect="1"/>
          </p:cNvPicPr>
          <p:nvPr/>
        </p:nvPicPr>
        <p:blipFill>
          <a:blip r:embed="rId3"/>
          <a:stretch>
            <a:fillRect/>
          </a:stretch>
        </p:blipFill>
        <p:spPr>
          <a:xfrm>
            <a:off x="3810000" y="1737886"/>
            <a:ext cx="5009378" cy="2529314"/>
          </a:xfrm>
          <a:prstGeom prst="rect">
            <a:avLst/>
          </a:prstGeom>
        </p:spPr>
      </p:pic>
    </p:spTree>
    <p:extLst>
      <p:ext uri="{BB962C8B-B14F-4D97-AF65-F5344CB8AC3E}">
        <p14:creationId xmlns:p14="http://schemas.microsoft.com/office/powerpoint/2010/main" val="4152042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Cultural Environment </a:t>
            </a:r>
            <a:r>
              <a:rPr lang="en-US" altLang="en-US" sz="2000" b="0" dirty="0">
                <a:latin typeface="+mj-lt"/>
              </a:rPr>
              <a:t>(1 of 3)</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t>Institutions and other forces that affect a society’s basic values, perceptions, and behaviors</a:t>
            </a:r>
          </a:p>
          <a:p>
            <a:r>
              <a:rPr lang="en-US" altLang="en-US" sz="2600" dirty="0"/>
              <a:t>Persistence of cultural values</a:t>
            </a:r>
          </a:p>
          <a:p>
            <a:pPr lvl="1">
              <a:buSzPct val="125000"/>
              <a:tabLst>
                <a:tab pos="0" algn="l"/>
              </a:tabLst>
            </a:pPr>
            <a:r>
              <a:rPr lang="en-US" altLang="en-US" sz="2400" b="1" dirty="0"/>
              <a:t>Core</a:t>
            </a:r>
            <a:r>
              <a:rPr lang="en-US" altLang="en-US" sz="2400" dirty="0"/>
              <a:t> beliefs and values have a high degree of persistence. </a:t>
            </a:r>
          </a:p>
          <a:p>
            <a:pPr lvl="1">
              <a:buSzPct val="125000"/>
              <a:tabLst>
                <a:tab pos="0" algn="l"/>
              </a:tabLst>
            </a:pPr>
            <a:r>
              <a:rPr lang="en-US" altLang="en-US" sz="2400" b="1" dirty="0"/>
              <a:t>Secondary </a:t>
            </a:r>
            <a:r>
              <a:rPr lang="en-US" altLang="en-US" sz="2400" dirty="0"/>
              <a:t>beliefs and values are more open to change.</a:t>
            </a:r>
          </a:p>
        </p:txBody>
      </p:sp>
    </p:spTree>
    <p:extLst>
      <p:ext uri="{BB962C8B-B14F-4D97-AF65-F5344CB8AC3E}">
        <p14:creationId xmlns:p14="http://schemas.microsoft.com/office/powerpoint/2010/main" val="22154246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Cultural Environment </a:t>
            </a:r>
            <a:r>
              <a:rPr lang="en-US" altLang="en-US" sz="2000" b="0" dirty="0">
                <a:latin typeface="+mj-lt"/>
              </a:rPr>
              <a:t>(2 of 3)</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solidFill>
                  <a:srgbClr val="000000"/>
                </a:solidFill>
              </a:rPr>
              <a:t>Shifts in secondary cultural values of people’s views about</a:t>
            </a:r>
            <a:endParaRPr lang="en-US" altLang="en-US" sz="2600" dirty="0"/>
          </a:p>
          <a:p>
            <a:pPr lvl="1">
              <a:lnSpc>
                <a:spcPct val="90000"/>
              </a:lnSpc>
            </a:pPr>
            <a:r>
              <a:rPr lang="en-US" altLang="en-US" sz="2400" dirty="0"/>
              <a:t>Themselves</a:t>
            </a:r>
          </a:p>
          <a:p>
            <a:pPr lvl="1">
              <a:lnSpc>
                <a:spcPct val="90000"/>
              </a:lnSpc>
            </a:pPr>
            <a:r>
              <a:rPr lang="en-US" altLang="en-US" sz="2400" dirty="0"/>
              <a:t>Others</a:t>
            </a:r>
          </a:p>
          <a:p>
            <a:pPr lvl="1"/>
            <a:r>
              <a:rPr lang="en-US" altLang="en-US" sz="2400" dirty="0"/>
              <a:t>Organizations</a:t>
            </a:r>
          </a:p>
          <a:p>
            <a:pPr lvl="1"/>
            <a:r>
              <a:rPr lang="en-US" altLang="en-US" sz="2400" dirty="0"/>
              <a:t>Society</a:t>
            </a:r>
          </a:p>
          <a:p>
            <a:pPr lvl="1"/>
            <a:r>
              <a:rPr lang="en-US" altLang="en-US" sz="2400" dirty="0"/>
              <a:t>Nature</a:t>
            </a:r>
          </a:p>
          <a:p>
            <a:pPr lvl="1"/>
            <a:r>
              <a:rPr lang="en-US" altLang="en-US" sz="2400" dirty="0"/>
              <a:t>Universe</a:t>
            </a:r>
          </a:p>
        </p:txBody>
      </p:sp>
    </p:spTree>
    <p:extLst>
      <p:ext uri="{BB962C8B-B14F-4D97-AF65-F5344CB8AC3E}">
        <p14:creationId xmlns:p14="http://schemas.microsoft.com/office/powerpoint/2010/main" val="37455604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Cultural Environment </a:t>
            </a:r>
            <a:r>
              <a:rPr lang="en-US" altLang="en-US" sz="2000" b="0" dirty="0">
                <a:latin typeface="+mj-lt"/>
              </a:rPr>
              <a:t>(3 of 3)</a:t>
            </a:r>
            <a:endParaRPr lang="en-US" sz="2000" b="0" dirty="0">
              <a:latin typeface="+mj-lt"/>
            </a:endParaRPr>
          </a:p>
        </p:txBody>
      </p:sp>
      <p:sp>
        <p:nvSpPr>
          <p:cNvPr id="3" name="Content Placeholder 2"/>
          <p:cNvSpPr>
            <a:spLocks noGrp="1"/>
          </p:cNvSpPr>
          <p:nvPr>
            <p:ph idx="1"/>
          </p:nvPr>
        </p:nvSpPr>
        <p:spPr>
          <a:xfrm>
            <a:off x="457200" y="1600200"/>
            <a:ext cx="3581400" cy="4525963"/>
          </a:xfrm>
        </p:spPr>
        <p:txBody>
          <a:bodyPr/>
          <a:lstStyle/>
          <a:p>
            <a:pPr marL="0" indent="0">
              <a:buNone/>
            </a:pPr>
            <a:r>
              <a:rPr lang="en-US" sz="2600" dirty="0"/>
              <a:t>Yogi appeals to tea drinkers with a more spiritual view of themselves, their lives, and their teas.</a:t>
            </a:r>
            <a:endParaRPr lang="en-US" altLang="en-US" sz="2600" dirty="0"/>
          </a:p>
        </p:txBody>
      </p:sp>
      <p:pic>
        <p:nvPicPr>
          <p:cNvPr id="4" name="Picture 3" descr="A yogi advertisement asks the question, how good can you feel? A large tea bag has a tag of a young woman. Yogi purposely chooses from over 100 botanicals to create 60 unique blends that support things like energy, clarity, awareness and general feel-goodness. From sweet to spicy, the same things that make Yogi teas delicious make them work. Find us in the natural food or tea aisle. Three teas are featured: stress relief, perfect energy, and bedtime."/>
          <p:cNvPicPr>
            <a:picLocks noChangeAspect="1"/>
          </p:cNvPicPr>
          <p:nvPr/>
        </p:nvPicPr>
        <p:blipFill>
          <a:blip r:embed="rId3"/>
          <a:stretch>
            <a:fillRect/>
          </a:stretch>
        </p:blipFill>
        <p:spPr>
          <a:xfrm>
            <a:off x="4724400" y="1600200"/>
            <a:ext cx="3374974" cy="4294844"/>
          </a:xfrm>
          <a:prstGeom prst="rect">
            <a:avLst/>
          </a:prstGeom>
        </p:spPr>
      </p:pic>
    </p:spTree>
    <p:extLst>
      <p:ext uri="{BB962C8B-B14F-4D97-AF65-F5344CB8AC3E}">
        <p14:creationId xmlns:p14="http://schemas.microsoft.com/office/powerpoint/2010/main" val="23550426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Learning Objective 3-4 Summary</a:t>
            </a:r>
            <a:endParaRPr lang="en-US" sz="20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t>Political environment</a:t>
            </a:r>
          </a:p>
          <a:p>
            <a:pPr lvl="1">
              <a:buSzPct val="125000"/>
              <a:tabLst>
                <a:tab pos="0" algn="l"/>
              </a:tabLst>
            </a:pPr>
            <a:r>
              <a:rPr lang="en-US" altLang="en-US" sz="2400" dirty="0"/>
              <a:t>Laws, government agencies, and pressure groups</a:t>
            </a:r>
          </a:p>
          <a:p>
            <a:pPr lvl="1">
              <a:buSzPct val="125000"/>
              <a:tabLst>
                <a:tab pos="0" algn="l"/>
              </a:tabLst>
            </a:pPr>
            <a:r>
              <a:rPr lang="en-US" altLang="en-US" sz="2400" dirty="0"/>
              <a:t>Legislation affecting marketing</a:t>
            </a:r>
          </a:p>
          <a:p>
            <a:pPr lvl="1">
              <a:buSzPct val="125000"/>
              <a:tabLst>
                <a:tab pos="0" algn="l"/>
              </a:tabLst>
            </a:pPr>
            <a:r>
              <a:rPr lang="en-US" altLang="en-US" sz="2400" dirty="0"/>
              <a:t>Socially responsible behavior</a:t>
            </a:r>
          </a:p>
          <a:p>
            <a:r>
              <a:rPr lang="en-US" altLang="en-US" sz="2600" dirty="0"/>
              <a:t>Cultural environment</a:t>
            </a:r>
          </a:p>
          <a:p>
            <a:pPr lvl="1">
              <a:buSzPct val="125000"/>
              <a:tabLst>
                <a:tab pos="0" algn="l"/>
              </a:tabLst>
            </a:pPr>
            <a:r>
              <a:rPr lang="en-US" altLang="en-US" sz="2400" dirty="0"/>
              <a:t>Core and secondary beliefs</a:t>
            </a:r>
          </a:p>
          <a:p>
            <a:pPr lvl="1">
              <a:buSzPct val="125000"/>
              <a:tabLst>
                <a:tab pos="0" algn="l"/>
              </a:tabLst>
            </a:pPr>
            <a:r>
              <a:rPr lang="en-US" altLang="en-US" sz="2400" dirty="0"/>
              <a:t>Shifts in secondary cultural values</a:t>
            </a:r>
          </a:p>
        </p:txBody>
      </p:sp>
    </p:spTree>
    <p:extLst>
      <p:ext uri="{BB962C8B-B14F-4D97-AF65-F5344CB8AC3E}">
        <p14:creationId xmlns:p14="http://schemas.microsoft.com/office/powerpoint/2010/main" val="19533065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9866"/>
            <a:ext cx="8229600" cy="1097280"/>
          </a:xfrm>
        </p:spPr>
        <p:txBody>
          <a:bodyPr/>
          <a:lstStyle/>
          <a:p>
            <a:r>
              <a:rPr lang="en-US" altLang="en-US" sz="3600" dirty="0">
                <a:latin typeface="+mj-lt"/>
              </a:rPr>
              <a:t>Responding to the Marketing Environment</a:t>
            </a:r>
            <a:endParaRPr lang="en-US" sz="3600" b="0" dirty="0">
              <a:latin typeface="+mj-lt"/>
            </a:endParaRPr>
          </a:p>
        </p:txBody>
      </p:sp>
      <p:sp>
        <p:nvSpPr>
          <p:cNvPr id="3" name="Content Placeholder 2"/>
          <p:cNvSpPr>
            <a:spLocks noGrp="1"/>
          </p:cNvSpPr>
          <p:nvPr>
            <p:ph idx="1"/>
          </p:nvPr>
        </p:nvSpPr>
        <p:spPr>
          <a:xfrm>
            <a:off x="457200" y="1600200"/>
            <a:ext cx="8229600" cy="4525963"/>
          </a:xfrm>
        </p:spPr>
        <p:txBody>
          <a:bodyPr/>
          <a:lstStyle/>
          <a:p>
            <a:r>
              <a:rPr lang="en-US" altLang="en-US" sz="2600" dirty="0"/>
              <a:t>Reactive firms passively accept the marketing environment and do not try to change it.</a:t>
            </a:r>
          </a:p>
          <a:p>
            <a:r>
              <a:rPr lang="en-US" altLang="en-US" sz="2600" dirty="0"/>
              <a:t>Proactive firms develop strategies to change the environment.</a:t>
            </a:r>
            <a:endParaRPr lang="en-US" altLang="en-US" sz="2600" dirty="0">
              <a:solidFill>
                <a:srgbClr val="000000"/>
              </a:solidFill>
            </a:endParaRPr>
          </a:p>
          <a:p>
            <a:pPr lvl="1"/>
            <a:r>
              <a:rPr lang="en-US" altLang="en-US" sz="2400" dirty="0"/>
              <a:t>They take aggressive actions to affect the publics and forces in their marketing environment.</a:t>
            </a:r>
          </a:p>
        </p:txBody>
      </p:sp>
    </p:spTree>
    <p:extLst>
      <p:ext uri="{BB962C8B-B14F-4D97-AF65-F5344CB8AC3E}">
        <p14:creationId xmlns:p14="http://schemas.microsoft.com/office/powerpoint/2010/main" val="1484122603"/>
      </p:ext>
    </p:extLst>
  </p:cSld>
  <p:clrMapOvr>
    <a:masterClrMapping/>
  </p:clrMapOvr>
</p:sld>
</file>

<file path=ppt/theme/theme1.xml><?xml version="1.0" encoding="utf-8"?>
<a:theme xmlns:a="http://schemas.openxmlformats.org/drawingml/2006/main" name="508 Lecture">
  <a:themeElements>
    <a:clrScheme name="Custom 7">
      <a:dk1>
        <a:sysClr val="windowText" lastClr="000000"/>
      </a:dk1>
      <a:lt1>
        <a:sysClr val="window" lastClr="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2532</TotalTime>
  <Words>3638</Words>
  <Application>Microsoft Macintosh PowerPoint</Application>
  <PresentationFormat>On-screen Show (4:3)</PresentationFormat>
  <Paragraphs>379</Paragraphs>
  <Slides>40</Slides>
  <Notes>29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ＭＳ Ｐゴシック</vt:lpstr>
      <vt:lpstr>ＭＳ Ｐゴシック</vt:lpstr>
      <vt:lpstr>Arial</vt:lpstr>
      <vt:lpstr>Calibri</vt:lpstr>
      <vt:lpstr>Times New Roman</vt:lpstr>
      <vt:lpstr>Verdana</vt:lpstr>
      <vt:lpstr>Wingdings</vt:lpstr>
      <vt:lpstr>508 Lecture</vt:lpstr>
      <vt:lpstr>PowerPoint Presentation</vt:lpstr>
      <vt:lpstr>Marketing Environment</vt:lpstr>
      <vt:lpstr>Analysis of Macro-Environment</vt:lpstr>
      <vt:lpstr>Analysis of Micro Environment</vt:lpstr>
      <vt:lpstr>Figure 3.1 - Actors in the Microenvironment</vt:lpstr>
      <vt:lpstr>The Company</vt:lpstr>
      <vt:lpstr>Suppliers (1 of 2)</vt:lpstr>
      <vt:lpstr>Suppliers (2 of 2)</vt:lpstr>
      <vt:lpstr>Marketing Intermediaries (1 of 2)</vt:lpstr>
      <vt:lpstr>Marketing Intermediaries (2 of 2)</vt:lpstr>
      <vt:lpstr>Competitors</vt:lpstr>
      <vt:lpstr>Publics</vt:lpstr>
      <vt:lpstr>Customers</vt:lpstr>
      <vt:lpstr>Demographic Environment (1 of 3)</vt:lpstr>
      <vt:lpstr>Demographic Environment (2 of 3)</vt:lpstr>
      <vt:lpstr>Demographic Environment (3 of 3)</vt:lpstr>
      <vt:lpstr>Economic Environment</vt:lpstr>
      <vt:lpstr>Competitive Environment</vt:lpstr>
      <vt:lpstr>Porter’s Five Forces</vt:lpstr>
      <vt:lpstr>Porter’s Five Forces</vt:lpstr>
      <vt:lpstr>Porter’s Five Forces</vt:lpstr>
      <vt:lpstr>Porter’s Five Forces</vt:lpstr>
      <vt:lpstr>Porter’s Five Forces</vt:lpstr>
      <vt:lpstr>Porter’s Five Forces</vt:lpstr>
      <vt:lpstr>PowerPoint Presentation</vt:lpstr>
      <vt:lpstr>Case Study – Ineos: Project Grenadier </vt:lpstr>
      <vt:lpstr>Learning Objective 3-2 Summary</vt:lpstr>
      <vt:lpstr>Learning Objective 3-3</vt:lpstr>
      <vt:lpstr>Natural Environment</vt:lpstr>
      <vt:lpstr>Technological Environment (1 of 2)</vt:lpstr>
      <vt:lpstr>Technological Environment (2 of 2)</vt:lpstr>
      <vt:lpstr>Political Environment</vt:lpstr>
      <vt:lpstr>Socially Responsible Behavior</vt:lpstr>
      <vt:lpstr>Cause-Related Marketing (1 of 2)</vt:lpstr>
      <vt:lpstr>Cause-Related Marketing (2 of 2)</vt:lpstr>
      <vt:lpstr>Cultural Environment (1 of 3)</vt:lpstr>
      <vt:lpstr>Cultural Environment (2 of 3)</vt:lpstr>
      <vt:lpstr>Cultural Environment (3 of 3)</vt:lpstr>
      <vt:lpstr>Learning Objective 3-4 Summary</vt:lpstr>
      <vt:lpstr>Responding to the Marketing Environment</vt:lpstr>
    </vt:vector>
  </TitlesOfParts>
  <Company>echosvoice</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An Introduction, 13e</dc:title>
  <dc:subject>Business</dc:subject>
  <dc:creator>Armstrong/Kotler</dc:creator>
  <cp:lastModifiedBy>Microsoft Office User</cp:lastModifiedBy>
  <cp:revision>511</cp:revision>
  <dcterms:created xsi:type="dcterms:W3CDTF">2014-07-14T20:04:21Z</dcterms:created>
  <dcterms:modified xsi:type="dcterms:W3CDTF">2018-11-12T08:41:41Z</dcterms:modified>
</cp:coreProperties>
</file>