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a:srgbClr val="CCFFCC"/>
    <a:srgbClr val="CCECFF"/>
    <a:srgbClr val="D4EBF8"/>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21F76-6FA6-49F1-9801-D3318B20E9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55BF57-7906-4D9F-B50C-1D933B6ED5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AC9EA58-3C6D-4F87-B2C8-F20605FA4AF9}"/>
              </a:ext>
            </a:extLst>
          </p:cNvPr>
          <p:cNvSpPr>
            <a:spLocks noGrp="1"/>
          </p:cNvSpPr>
          <p:nvPr>
            <p:ph type="dt" sz="half" idx="10"/>
          </p:nvPr>
        </p:nvSpPr>
        <p:spPr/>
        <p:txBody>
          <a:bodyPr/>
          <a:lstStyle/>
          <a:p>
            <a:fld id="{35F1F8F6-E4B4-4B52-913B-B88F3CF23B60}" type="datetimeFigureOut">
              <a:rPr lang="en-GB" smtClean="0"/>
              <a:t>13/03/2022</a:t>
            </a:fld>
            <a:endParaRPr lang="en-GB"/>
          </a:p>
        </p:txBody>
      </p:sp>
      <p:sp>
        <p:nvSpPr>
          <p:cNvPr id="5" name="Footer Placeholder 4">
            <a:extLst>
              <a:ext uri="{FF2B5EF4-FFF2-40B4-BE49-F238E27FC236}">
                <a16:creationId xmlns:a16="http://schemas.microsoft.com/office/drawing/2014/main" id="{5A898505-A592-4BAE-95FE-6926C932F2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F0B854-271E-4CF1-BB4A-1C0386E65D64}"/>
              </a:ext>
            </a:extLst>
          </p:cNvPr>
          <p:cNvSpPr>
            <a:spLocks noGrp="1"/>
          </p:cNvSpPr>
          <p:nvPr>
            <p:ph type="sldNum" sz="quarter" idx="12"/>
          </p:nvPr>
        </p:nvSpPr>
        <p:spPr/>
        <p:txBody>
          <a:bodyPr/>
          <a:lstStyle/>
          <a:p>
            <a:fld id="{3E72C74A-4F2C-47EF-AA27-084E60A869E7}" type="slidenum">
              <a:rPr lang="en-GB" smtClean="0"/>
              <a:t>‹#›</a:t>
            </a:fld>
            <a:endParaRPr lang="en-GB"/>
          </a:p>
        </p:txBody>
      </p:sp>
    </p:spTree>
    <p:extLst>
      <p:ext uri="{BB962C8B-B14F-4D97-AF65-F5344CB8AC3E}">
        <p14:creationId xmlns:p14="http://schemas.microsoft.com/office/powerpoint/2010/main" val="1763896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DF4A9-6A89-430C-8B3E-9ACEAF74E1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31B48C-FC7E-4053-B423-A6A4AE6074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6DB2C1-2094-4766-A29F-F1BDD5AAA2E0}"/>
              </a:ext>
            </a:extLst>
          </p:cNvPr>
          <p:cNvSpPr>
            <a:spLocks noGrp="1"/>
          </p:cNvSpPr>
          <p:nvPr>
            <p:ph type="dt" sz="half" idx="10"/>
          </p:nvPr>
        </p:nvSpPr>
        <p:spPr/>
        <p:txBody>
          <a:bodyPr/>
          <a:lstStyle/>
          <a:p>
            <a:fld id="{35F1F8F6-E4B4-4B52-913B-B88F3CF23B60}" type="datetimeFigureOut">
              <a:rPr lang="en-GB" smtClean="0"/>
              <a:t>13/03/2022</a:t>
            </a:fld>
            <a:endParaRPr lang="en-GB"/>
          </a:p>
        </p:txBody>
      </p:sp>
      <p:sp>
        <p:nvSpPr>
          <p:cNvPr id="5" name="Footer Placeholder 4">
            <a:extLst>
              <a:ext uri="{FF2B5EF4-FFF2-40B4-BE49-F238E27FC236}">
                <a16:creationId xmlns:a16="http://schemas.microsoft.com/office/drawing/2014/main" id="{64F567E6-A8A1-4B80-9C98-4CC45A0457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E4E0C9-EEE0-4A5F-99AA-BDD3BF594834}"/>
              </a:ext>
            </a:extLst>
          </p:cNvPr>
          <p:cNvSpPr>
            <a:spLocks noGrp="1"/>
          </p:cNvSpPr>
          <p:nvPr>
            <p:ph type="sldNum" sz="quarter" idx="12"/>
          </p:nvPr>
        </p:nvSpPr>
        <p:spPr/>
        <p:txBody>
          <a:bodyPr/>
          <a:lstStyle/>
          <a:p>
            <a:fld id="{3E72C74A-4F2C-47EF-AA27-084E60A869E7}" type="slidenum">
              <a:rPr lang="en-GB" smtClean="0"/>
              <a:t>‹#›</a:t>
            </a:fld>
            <a:endParaRPr lang="en-GB"/>
          </a:p>
        </p:txBody>
      </p:sp>
    </p:spTree>
    <p:extLst>
      <p:ext uri="{BB962C8B-B14F-4D97-AF65-F5344CB8AC3E}">
        <p14:creationId xmlns:p14="http://schemas.microsoft.com/office/powerpoint/2010/main" val="10523888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464EE-16BF-40E1-BD79-F9344087CE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4268A1-E456-41F7-9C0B-23882C5ADCD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A7C3D06-1A19-4813-98B7-03403F5B9FD1}"/>
              </a:ext>
            </a:extLst>
          </p:cNvPr>
          <p:cNvSpPr>
            <a:spLocks noGrp="1"/>
          </p:cNvSpPr>
          <p:nvPr>
            <p:ph type="dt" sz="half" idx="10"/>
          </p:nvPr>
        </p:nvSpPr>
        <p:spPr/>
        <p:txBody>
          <a:bodyPr/>
          <a:lstStyle/>
          <a:p>
            <a:fld id="{35F1F8F6-E4B4-4B52-913B-B88F3CF23B60}" type="datetimeFigureOut">
              <a:rPr lang="en-GB" smtClean="0"/>
              <a:t>13/03/2022</a:t>
            </a:fld>
            <a:endParaRPr lang="en-GB"/>
          </a:p>
        </p:txBody>
      </p:sp>
      <p:sp>
        <p:nvSpPr>
          <p:cNvPr id="5" name="Footer Placeholder 4">
            <a:extLst>
              <a:ext uri="{FF2B5EF4-FFF2-40B4-BE49-F238E27FC236}">
                <a16:creationId xmlns:a16="http://schemas.microsoft.com/office/drawing/2014/main" id="{F9006627-74DF-4D47-96CF-848446A035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290C59-5958-4437-9A41-8A1030FD94D2}"/>
              </a:ext>
            </a:extLst>
          </p:cNvPr>
          <p:cNvSpPr>
            <a:spLocks noGrp="1"/>
          </p:cNvSpPr>
          <p:nvPr>
            <p:ph type="sldNum" sz="quarter" idx="12"/>
          </p:nvPr>
        </p:nvSpPr>
        <p:spPr/>
        <p:txBody>
          <a:bodyPr/>
          <a:lstStyle/>
          <a:p>
            <a:fld id="{3E72C74A-4F2C-47EF-AA27-084E60A869E7}" type="slidenum">
              <a:rPr lang="en-GB" smtClean="0"/>
              <a:t>‹#›</a:t>
            </a:fld>
            <a:endParaRPr lang="en-GB"/>
          </a:p>
        </p:txBody>
      </p:sp>
    </p:spTree>
    <p:extLst>
      <p:ext uri="{BB962C8B-B14F-4D97-AF65-F5344CB8AC3E}">
        <p14:creationId xmlns:p14="http://schemas.microsoft.com/office/powerpoint/2010/main" val="3411677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0B1E3-F8A3-4CF3-B947-8DDABB04BD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5D9382-BCCB-4FF7-8632-2AE951DDD1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5B1791-DB34-4406-8FEB-1E75D6A441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4DC2748-925B-41C1-83A4-830649188C96}"/>
              </a:ext>
            </a:extLst>
          </p:cNvPr>
          <p:cNvSpPr>
            <a:spLocks noGrp="1"/>
          </p:cNvSpPr>
          <p:nvPr>
            <p:ph type="dt" sz="half" idx="10"/>
          </p:nvPr>
        </p:nvSpPr>
        <p:spPr/>
        <p:txBody>
          <a:bodyPr/>
          <a:lstStyle/>
          <a:p>
            <a:fld id="{35F1F8F6-E4B4-4B52-913B-B88F3CF23B60}" type="datetimeFigureOut">
              <a:rPr lang="en-GB" smtClean="0"/>
              <a:t>13/03/2022</a:t>
            </a:fld>
            <a:endParaRPr lang="en-GB"/>
          </a:p>
        </p:txBody>
      </p:sp>
      <p:sp>
        <p:nvSpPr>
          <p:cNvPr id="6" name="Footer Placeholder 5">
            <a:extLst>
              <a:ext uri="{FF2B5EF4-FFF2-40B4-BE49-F238E27FC236}">
                <a16:creationId xmlns:a16="http://schemas.microsoft.com/office/drawing/2014/main" id="{4CC31FF1-4FFD-4481-BBCC-B3517B9BF7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DB72DC-E886-43FE-B06C-0ED39E6A14C2}"/>
              </a:ext>
            </a:extLst>
          </p:cNvPr>
          <p:cNvSpPr>
            <a:spLocks noGrp="1"/>
          </p:cNvSpPr>
          <p:nvPr>
            <p:ph type="sldNum" sz="quarter" idx="12"/>
          </p:nvPr>
        </p:nvSpPr>
        <p:spPr/>
        <p:txBody>
          <a:bodyPr/>
          <a:lstStyle/>
          <a:p>
            <a:fld id="{3E72C74A-4F2C-47EF-AA27-084E60A869E7}" type="slidenum">
              <a:rPr lang="en-GB" smtClean="0"/>
              <a:t>‹#›</a:t>
            </a:fld>
            <a:endParaRPr lang="en-GB"/>
          </a:p>
        </p:txBody>
      </p:sp>
    </p:spTree>
    <p:extLst>
      <p:ext uri="{BB962C8B-B14F-4D97-AF65-F5344CB8AC3E}">
        <p14:creationId xmlns:p14="http://schemas.microsoft.com/office/powerpoint/2010/main" val="3142476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A89AB-A600-4EF6-AA0C-47A1A5EB47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57763A-C92F-44B4-B8D7-BF23BB79A7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496831-2978-467F-BCED-D7D677E6C03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C1C710E-1D8A-48C2-83D6-8DE6C9EB72E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4B3159-CD22-484F-92E2-ABA787E221B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10B89D4-DFA0-4DC5-B543-972B4BE68C1F}"/>
              </a:ext>
            </a:extLst>
          </p:cNvPr>
          <p:cNvSpPr>
            <a:spLocks noGrp="1"/>
          </p:cNvSpPr>
          <p:nvPr>
            <p:ph type="dt" sz="half" idx="10"/>
          </p:nvPr>
        </p:nvSpPr>
        <p:spPr/>
        <p:txBody>
          <a:bodyPr/>
          <a:lstStyle/>
          <a:p>
            <a:fld id="{35F1F8F6-E4B4-4B52-913B-B88F3CF23B60}" type="datetimeFigureOut">
              <a:rPr lang="en-GB" smtClean="0"/>
              <a:t>13/03/2022</a:t>
            </a:fld>
            <a:endParaRPr lang="en-GB"/>
          </a:p>
        </p:txBody>
      </p:sp>
      <p:sp>
        <p:nvSpPr>
          <p:cNvPr id="8" name="Footer Placeholder 7">
            <a:extLst>
              <a:ext uri="{FF2B5EF4-FFF2-40B4-BE49-F238E27FC236}">
                <a16:creationId xmlns:a16="http://schemas.microsoft.com/office/drawing/2014/main" id="{513E2A63-7755-42F2-A300-5C65E2D628C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BB90DC3-7837-42EF-9332-DB5D18CF12E9}"/>
              </a:ext>
            </a:extLst>
          </p:cNvPr>
          <p:cNvSpPr>
            <a:spLocks noGrp="1"/>
          </p:cNvSpPr>
          <p:nvPr>
            <p:ph type="sldNum" sz="quarter" idx="12"/>
          </p:nvPr>
        </p:nvSpPr>
        <p:spPr/>
        <p:txBody>
          <a:bodyPr/>
          <a:lstStyle/>
          <a:p>
            <a:fld id="{3E72C74A-4F2C-47EF-AA27-084E60A869E7}" type="slidenum">
              <a:rPr lang="en-GB" smtClean="0"/>
              <a:t>‹#›</a:t>
            </a:fld>
            <a:endParaRPr lang="en-GB"/>
          </a:p>
        </p:txBody>
      </p:sp>
    </p:spTree>
    <p:extLst>
      <p:ext uri="{BB962C8B-B14F-4D97-AF65-F5344CB8AC3E}">
        <p14:creationId xmlns:p14="http://schemas.microsoft.com/office/powerpoint/2010/main" val="1386667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ED0C1-6741-4D86-9CFB-85917567AC1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2B63D1-1F72-4A05-BDCC-F8AE4EF16629}"/>
              </a:ext>
            </a:extLst>
          </p:cNvPr>
          <p:cNvSpPr>
            <a:spLocks noGrp="1"/>
          </p:cNvSpPr>
          <p:nvPr>
            <p:ph type="dt" sz="half" idx="10"/>
          </p:nvPr>
        </p:nvSpPr>
        <p:spPr/>
        <p:txBody>
          <a:bodyPr/>
          <a:lstStyle/>
          <a:p>
            <a:fld id="{35F1F8F6-E4B4-4B52-913B-B88F3CF23B60}" type="datetimeFigureOut">
              <a:rPr lang="en-GB" smtClean="0"/>
              <a:t>13/03/2022</a:t>
            </a:fld>
            <a:endParaRPr lang="en-GB"/>
          </a:p>
        </p:txBody>
      </p:sp>
      <p:sp>
        <p:nvSpPr>
          <p:cNvPr id="4" name="Footer Placeholder 3">
            <a:extLst>
              <a:ext uri="{FF2B5EF4-FFF2-40B4-BE49-F238E27FC236}">
                <a16:creationId xmlns:a16="http://schemas.microsoft.com/office/drawing/2014/main" id="{EA6F408C-77C7-423A-8150-0A9AB0FBC8B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25D467-358A-43B1-80DA-F111458B329A}"/>
              </a:ext>
            </a:extLst>
          </p:cNvPr>
          <p:cNvSpPr>
            <a:spLocks noGrp="1"/>
          </p:cNvSpPr>
          <p:nvPr>
            <p:ph type="sldNum" sz="quarter" idx="12"/>
          </p:nvPr>
        </p:nvSpPr>
        <p:spPr/>
        <p:txBody>
          <a:bodyPr/>
          <a:lstStyle/>
          <a:p>
            <a:fld id="{3E72C74A-4F2C-47EF-AA27-084E60A869E7}" type="slidenum">
              <a:rPr lang="en-GB" smtClean="0"/>
              <a:t>‹#›</a:t>
            </a:fld>
            <a:endParaRPr lang="en-GB"/>
          </a:p>
        </p:txBody>
      </p:sp>
    </p:spTree>
    <p:extLst>
      <p:ext uri="{BB962C8B-B14F-4D97-AF65-F5344CB8AC3E}">
        <p14:creationId xmlns:p14="http://schemas.microsoft.com/office/powerpoint/2010/main" val="3412424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532893-CE9E-497F-9B27-A0C6D4D9703B}"/>
              </a:ext>
            </a:extLst>
          </p:cNvPr>
          <p:cNvSpPr>
            <a:spLocks noGrp="1"/>
          </p:cNvSpPr>
          <p:nvPr>
            <p:ph type="dt" sz="half" idx="10"/>
          </p:nvPr>
        </p:nvSpPr>
        <p:spPr/>
        <p:txBody>
          <a:bodyPr/>
          <a:lstStyle/>
          <a:p>
            <a:fld id="{35F1F8F6-E4B4-4B52-913B-B88F3CF23B60}" type="datetimeFigureOut">
              <a:rPr lang="en-GB" smtClean="0"/>
              <a:t>13/03/2022</a:t>
            </a:fld>
            <a:endParaRPr lang="en-GB"/>
          </a:p>
        </p:txBody>
      </p:sp>
      <p:sp>
        <p:nvSpPr>
          <p:cNvPr id="3" name="Footer Placeholder 2">
            <a:extLst>
              <a:ext uri="{FF2B5EF4-FFF2-40B4-BE49-F238E27FC236}">
                <a16:creationId xmlns:a16="http://schemas.microsoft.com/office/drawing/2014/main" id="{751DC702-379F-4A78-B8E0-9249A4097C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CBDFD5B-F90C-4A4F-9F28-9DB2CE020531}"/>
              </a:ext>
            </a:extLst>
          </p:cNvPr>
          <p:cNvSpPr>
            <a:spLocks noGrp="1"/>
          </p:cNvSpPr>
          <p:nvPr>
            <p:ph type="sldNum" sz="quarter" idx="12"/>
          </p:nvPr>
        </p:nvSpPr>
        <p:spPr/>
        <p:txBody>
          <a:bodyPr/>
          <a:lstStyle/>
          <a:p>
            <a:fld id="{3E72C74A-4F2C-47EF-AA27-084E60A869E7}" type="slidenum">
              <a:rPr lang="en-GB" smtClean="0"/>
              <a:t>‹#›</a:t>
            </a:fld>
            <a:endParaRPr lang="en-GB"/>
          </a:p>
        </p:txBody>
      </p:sp>
    </p:spTree>
    <p:extLst>
      <p:ext uri="{BB962C8B-B14F-4D97-AF65-F5344CB8AC3E}">
        <p14:creationId xmlns:p14="http://schemas.microsoft.com/office/powerpoint/2010/main" val="1158876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69CF8-949F-4CC2-A52C-12039D400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B96FEE0-3A42-47A9-BE64-064659CA34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1C93D31-430F-48AD-BFA8-B5EAE4A2AA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AD5066-F964-4C3D-855B-F9E37EB22FAF}"/>
              </a:ext>
            </a:extLst>
          </p:cNvPr>
          <p:cNvSpPr>
            <a:spLocks noGrp="1"/>
          </p:cNvSpPr>
          <p:nvPr>
            <p:ph type="dt" sz="half" idx="10"/>
          </p:nvPr>
        </p:nvSpPr>
        <p:spPr/>
        <p:txBody>
          <a:bodyPr/>
          <a:lstStyle/>
          <a:p>
            <a:fld id="{35F1F8F6-E4B4-4B52-913B-B88F3CF23B60}" type="datetimeFigureOut">
              <a:rPr lang="en-GB" smtClean="0"/>
              <a:t>13/03/2022</a:t>
            </a:fld>
            <a:endParaRPr lang="en-GB"/>
          </a:p>
        </p:txBody>
      </p:sp>
      <p:sp>
        <p:nvSpPr>
          <p:cNvPr id="6" name="Footer Placeholder 5">
            <a:extLst>
              <a:ext uri="{FF2B5EF4-FFF2-40B4-BE49-F238E27FC236}">
                <a16:creationId xmlns:a16="http://schemas.microsoft.com/office/drawing/2014/main" id="{352AC41E-D8B9-4DB8-9722-3E8589A7E8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24A83E-A376-4694-A65C-4D2BF430C293}"/>
              </a:ext>
            </a:extLst>
          </p:cNvPr>
          <p:cNvSpPr>
            <a:spLocks noGrp="1"/>
          </p:cNvSpPr>
          <p:nvPr>
            <p:ph type="sldNum" sz="quarter" idx="12"/>
          </p:nvPr>
        </p:nvSpPr>
        <p:spPr/>
        <p:txBody>
          <a:bodyPr/>
          <a:lstStyle/>
          <a:p>
            <a:fld id="{3E72C74A-4F2C-47EF-AA27-084E60A869E7}" type="slidenum">
              <a:rPr lang="en-GB" smtClean="0"/>
              <a:t>‹#›</a:t>
            </a:fld>
            <a:endParaRPr lang="en-GB"/>
          </a:p>
        </p:txBody>
      </p:sp>
    </p:spTree>
    <p:extLst>
      <p:ext uri="{BB962C8B-B14F-4D97-AF65-F5344CB8AC3E}">
        <p14:creationId xmlns:p14="http://schemas.microsoft.com/office/powerpoint/2010/main" val="207565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A8C7D-0D6B-4C7B-8802-F9EB406ED3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BB70D2A-A0AD-4C7F-95B7-9CC6AAE737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F789CFA-8AA9-48ED-B66C-2103742A16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185835-D1AC-4352-AA5E-91F2D3E4C182}"/>
              </a:ext>
            </a:extLst>
          </p:cNvPr>
          <p:cNvSpPr>
            <a:spLocks noGrp="1"/>
          </p:cNvSpPr>
          <p:nvPr>
            <p:ph type="dt" sz="half" idx="10"/>
          </p:nvPr>
        </p:nvSpPr>
        <p:spPr/>
        <p:txBody>
          <a:bodyPr/>
          <a:lstStyle/>
          <a:p>
            <a:fld id="{35F1F8F6-E4B4-4B52-913B-B88F3CF23B60}" type="datetimeFigureOut">
              <a:rPr lang="en-GB" smtClean="0"/>
              <a:t>13/03/2022</a:t>
            </a:fld>
            <a:endParaRPr lang="en-GB"/>
          </a:p>
        </p:txBody>
      </p:sp>
      <p:sp>
        <p:nvSpPr>
          <p:cNvPr id="6" name="Footer Placeholder 5">
            <a:extLst>
              <a:ext uri="{FF2B5EF4-FFF2-40B4-BE49-F238E27FC236}">
                <a16:creationId xmlns:a16="http://schemas.microsoft.com/office/drawing/2014/main" id="{10B98966-CE35-4D25-AC21-80817F3BEB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85F17C-A2FD-476B-BB4B-5A28AB579B8B}"/>
              </a:ext>
            </a:extLst>
          </p:cNvPr>
          <p:cNvSpPr>
            <a:spLocks noGrp="1"/>
          </p:cNvSpPr>
          <p:nvPr>
            <p:ph type="sldNum" sz="quarter" idx="12"/>
          </p:nvPr>
        </p:nvSpPr>
        <p:spPr/>
        <p:txBody>
          <a:bodyPr/>
          <a:lstStyle/>
          <a:p>
            <a:fld id="{3E72C74A-4F2C-47EF-AA27-084E60A869E7}" type="slidenum">
              <a:rPr lang="en-GB" smtClean="0"/>
              <a:t>‹#›</a:t>
            </a:fld>
            <a:endParaRPr lang="en-GB"/>
          </a:p>
        </p:txBody>
      </p:sp>
    </p:spTree>
    <p:extLst>
      <p:ext uri="{BB962C8B-B14F-4D97-AF65-F5344CB8AC3E}">
        <p14:creationId xmlns:p14="http://schemas.microsoft.com/office/powerpoint/2010/main" val="123821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0B134-6D88-4791-939C-CB28F6A1DF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934337-6315-45BA-9CC8-67B12395467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333A97-31C0-4021-A9CD-278D5DD3297A}"/>
              </a:ext>
            </a:extLst>
          </p:cNvPr>
          <p:cNvSpPr>
            <a:spLocks noGrp="1"/>
          </p:cNvSpPr>
          <p:nvPr>
            <p:ph type="dt" sz="half" idx="10"/>
          </p:nvPr>
        </p:nvSpPr>
        <p:spPr/>
        <p:txBody>
          <a:bodyPr/>
          <a:lstStyle/>
          <a:p>
            <a:fld id="{35F1F8F6-E4B4-4B52-913B-B88F3CF23B60}" type="datetimeFigureOut">
              <a:rPr lang="en-GB" smtClean="0"/>
              <a:t>13/03/2022</a:t>
            </a:fld>
            <a:endParaRPr lang="en-GB"/>
          </a:p>
        </p:txBody>
      </p:sp>
      <p:sp>
        <p:nvSpPr>
          <p:cNvPr id="5" name="Footer Placeholder 4">
            <a:extLst>
              <a:ext uri="{FF2B5EF4-FFF2-40B4-BE49-F238E27FC236}">
                <a16:creationId xmlns:a16="http://schemas.microsoft.com/office/drawing/2014/main" id="{467C08EB-3041-4D7C-9851-7327A5A3A1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3C36B5-2CFB-4CEC-857D-D03D8C5946E3}"/>
              </a:ext>
            </a:extLst>
          </p:cNvPr>
          <p:cNvSpPr>
            <a:spLocks noGrp="1"/>
          </p:cNvSpPr>
          <p:nvPr>
            <p:ph type="sldNum" sz="quarter" idx="12"/>
          </p:nvPr>
        </p:nvSpPr>
        <p:spPr/>
        <p:txBody>
          <a:bodyPr/>
          <a:lstStyle/>
          <a:p>
            <a:fld id="{3E72C74A-4F2C-47EF-AA27-084E60A869E7}" type="slidenum">
              <a:rPr lang="en-GB" smtClean="0"/>
              <a:t>‹#›</a:t>
            </a:fld>
            <a:endParaRPr lang="en-GB"/>
          </a:p>
        </p:txBody>
      </p:sp>
    </p:spTree>
    <p:extLst>
      <p:ext uri="{BB962C8B-B14F-4D97-AF65-F5344CB8AC3E}">
        <p14:creationId xmlns:p14="http://schemas.microsoft.com/office/powerpoint/2010/main" val="3766432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162F1E-F8D0-45A4-950F-EE19C832A7F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5AC0B1-0B3A-446A-AC8F-79A2684D83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6604B0-FE86-4D4E-A18D-B3A0EAF45EFC}"/>
              </a:ext>
            </a:extLst>
          </p:cNvPr>
          <p:cNvSpPr>
            <a:spLocks noGrp="1"/>
          </p:cNvSpPr>
          <p:nvPr>
            <p:ph type="dt" sz="half" idx="10"/>
          </p:nvPr>
        </p:nvSpPr>
        <p:spPr/>
        <p:txBody>
          <a:bodyPr/>
          <a:lstStyle/>
          <a:p>
            <a:fld id="{35F1F8F6-E4B4-4B52-913B-B88F3CF23B60}" type="datetimeFigureOut">
              <a:rPr lang="en-GB" smtClean="0"/>
              <a:t>13/03/2022</a:t>
            </a:fld>
            <a:endParaRPr lang="en-GB"/>
          </a:p>
        </p:txBody>
      </p:sp>
      <p:sp>
        <p:nvSpPr>
          <p:cNvPr id="5" name="Footer Placeholder 4">
            <a:extLst>
              <a:ext uri="{FF2B5EF4-FFF2-40B4-BE49-F238E27FC236}">
                <a16:creationId xmlns:a16="http://schemas.microsoft.com/office/drawing/2014/main" id="{0C398E36-5C82-48A7-8CE9-727F02DF3E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7583C7-B325-43F0-BC21-B01A7B28265D}"/>
              </a:ext>
            </a:extLst>
          </p:cNvPr>
          <p:cNvSpPr>
            <a:spLocks noGrp="1"/>
          </p:cNvSpPr>
          <p:nvPr>
            <p:ph type="sldNum" sz="quarter" idx="12"/>
          </p:nvPr>
        </p:nvSpPr>
        <p:spPr/>
        <p:txBody>
          <a:bodyPr/>
          <a:lstStyle/>
          <a:p>
            <a:fld id="{3E72C74A-4F2C-47EF-AA27-084E60A869E7}" type="slidenum">
              <a:rPr lang="en-GB" smtClean="0"/>
              <a:t>‹#›</a:t>
            </a:fld>
            <a:endParaRPr lang="en-GB"/>
          </a:p>
        </p:txBody>
      </p:sp>
    </p:spTree>
    <p:extLst>
      <p:ext uri="{BB962C8B-B14F-4D97-AF65-F5344CB8AC3E}">
        <p14:creationId xmlns:p14="http://schemas.microsoft.com/office/powerpoint/2010/main" val="2676250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878004-138C-4863-B205-6067019ABC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BBFD4D-6D96-4A43-9AEB-EF1D1CF98D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7AC058-FF75-4547-972D-E1808BF02F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F1F8F6-E4B4-4B52-913B-B88F3CF23B60}" type="datetimeFigureOut">
              <a:rPr lang="en-GB" smtClean="0"/>
              <a:t>13/03/2022</a:t>
            </a:fld>
            <a:endParaRPr lang="en-GB"/>
          </a:p>
        </p:txBody>
      </p:sp>
      <p:sp>
        <p:nvSpPr>
          <p:cNvPr id="5" name="Footer Placeholder 4">
            <a:extLst>
              <a:ext uri="{FF2B5EF4-FFF2-40B4-BE49-F238E27FC236}">
                <a16:creationId xmlns:a16="http://schemas.microsoft.com/office/drawing/2014/main" id="{11AD4F4D-34E6-411F-B48C-AB4F1284C4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0B47400-4F44-4DD5-9461-B855237525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72C74A-4F2C-47EF-AA27-084E60A869E7}" type="slidenum">
              <a:rPr lang="en-GB" smtClean="0"/>
              <a:t>‹#›</a:t>
            </a:fld>
            <a:endParaRPr lang="en-GB"/>
          </a:p>
        </p:txBody>
      </p:sp>
    </p:spTree>
    <p:extLst>
      <p:ext uri="{BB962C8B-B14F-4D97-AF65-F5344CB8AC3E}">
        <p14:creationId xmlns:p14="http://schemas.microsoft.com/office/powerpoint/2010/main" val="31224963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405B3F9-E827-4402-8591-907121783D88}"/>
              </a:ext>
            </a:extLst>
          </p:cNvPr>
          <p:cNvPicPr>
            <a:picLocks noChangeAspect="1"/>
          </p:cNvPicPr>
          <p:nvPr/>
        </p:nvPicPr>
        <p:blipFill>
          <a:blip r:embed="rId2"/>
          <a:stretch>
            <a:fillRect/>
          </a:stretch>
        </p:blipFill>
        <p:spPr>
          <a:xfrm>
            <a:off x="4890015" y="1464798"/>
            <a:ext cx="2735953" cy="2735953"/>
          </a:xfrm>
          <a:prstGeom prst="rect">
            <a:avLst/>
          </a:prstGeom>
        </p:spPr>
      </p:pic>
      <p:sp>
        <p:nvSpPr>
          <p:cNvPr id="5" name="Rectangle 4">
            <a:extLst>
              <a:ext uri="{FF2B5EF4-FFF2-40B4-BE49-F238E27FC236}">
                <a16:creationId xmlns:a16="http://schemas.microsoft.com/office/drawing/2014/main" id="{FBA3E868-BADC-4B49-AADC-90CCA8ED51EF}"/>
              </a:ext>
            </a:extLst>
          </p:cNvPr>
          <p:cNvSpPr/>
          <p:nvPr/>
        </p:nvSpPr>
        <p:spPr>
          <a:xfrm>
            <a:off x="3245488" y="100310"/>
            <a:ext cx="5167633" cy="707886"/>
          </a:xfrm>
          <a:prstGeom prst="rect">
            <a:avLst/>
          </a:prstGeom>
          <a:noFill/>
        </p:spPr>
        <p:txBody>
          <a:bodyPr wrap="none" lIns="91440" tIns="45720" rIns="91440" bIns="45720">
            <a:spAutoFit/>
          </a:bodyPr>
          <a:lstStyle/>
          <a:p>
            <a:pPr algn="ctr"/>
            <a:r>
              <a:rPr lang="en-US" sz="4000" b="1" u="sng" dirty="0">
                <a:ln w="0"/>
                <a:solidFill>
                  <a:srgbClr val="FF0000"/>
                </a:solidFill>
                <a:effectLst>
                  <a:outerShdw blurRad="38100" dist="19050" dir="2700000" algn="tl" rotWithShape="0">
                    <a:schemeClr val="dk1">
                      <a:alpha val="40000"/>
                    </a:schemeClr>
                  </a:outerShdw>
                </a:effectLst>
              </a:rPr>
              <a:t>The Respiratory System</a:t>
            </a:r>
            <a:endParaRPr lang="en-US" sz="4000" b="1" u="sng" cap="none" spc="0" dirty="0">
              <a:ln w="0"/>
              <a:solidFill>
                <a:srgbClr val="FF0000"/>
              </a:solidFill>
              <a:effectLst>
                <a:outerShdw blurRad="38100" dist="19050" dir="2700000" algn="tl" rotWithShape="0">
                  <a:schemeClr val="dk1">
                    <a:alpha val="40000"/>
                  </a:schemeClr>
                </a:outerShdw>
              </a:effectLst>
            </a:endParaRPr>
          </a:p>
        </p:txBody>
      </p:sp>
      <p:sp>
        <p:nvSpPr>
          <p:cNvPr id="6" name="TextBox 5">
            <a:extLst>
              <a:ext uri="{FF2B5EF4-FFF2-40B4-BE49-F238E27FC236}">
                <a16:creationId xmlns:a16="http://schemas.microsoft.com/office/drawing/2014/main" id="{C39CEDA1-9296-4A80-A027-55E2C23A2B9C}"/>
              </a:ext>
            </a:extLst>
          </p:cNvPr>
          <p:cNvSpPr txBox="1"/>
          <p:nvPr/>
        </p:nvSpPr>
        <p:spPr>
          <a:xfrm>
            <a:off x="8710876" y="721756"/>
            <a:ext cx="3043501" cy="1892826"/>
          </a:xfrm>
          <a:prstGeom prst="rect">
            <a:avLst/>
          </a:prstGeom>
          <a:solidFill>
            <a:schemeClr val="accent3">
              <a:lumMod val="20000"/>
              <a:lumOff val="80000"/>
            </a:schemeClr>
          </a:solidFill>
        </p:spPr>
        <p:txBody>
          <a:bodyPr wrap="square" rtlCol="0">
            <a:spAutoFit/>
          </a:bodyPr>
          <a:lstStyle/>
          <a:p>
            <a:pPr algn="ctr"/>
            <a:r>
              <a:rPr lang="en-US" sz="1100" b="1" u="sng" dirty="0"/>
              <a:t>What is the respiratory system?</a:t>
            </a:r>
          </a:p>
          <a:p>
            <a:endParaRPr lang="en-US" sz="1100" b="1" u="sng" dirty="0"/>
          </a:p>
          <a:p>
            <a:r>
              <a:rPr lang="en-US" sz="1100" dirty="0"/>
              <a:t>It is a network of organs and tissues that assist aid human beings to breathe. The lungs, airways and blood vessels make up the respiratory system. </a:t>
            </a:r>
          </a:p>
          <a:p>
            <a:r>
              <a:rPr lang="en-US" sz="1100" dirty="0"/>
              <a:t>These different components (on diagram) work together to clean out gases to help us breathe. </a:t>
            </a:r>
          </a:p>
          <a:p>
            <a:r>
              <a:rPr lang="en-US" sz="1100" dirty="0"/>
              <a:t>Each part of the respiratory system help move oxygen into the bloodstream and waste out of it. </a:t>
            </a:r>
          </a:p>
          <a:p>
            <a:endParaRPr lang="en-GB" dirty="0"/>
          </a:p>
        </p:txBody>
      </p:sp>
      <p:sp>
        <p:nvSpPr>
          <p:cNvPr id="7" name="TextBox 6">
            <a:extLst>
              <a:ext uri="{FF2B5EF4-FFF2-40B4-BE49-F238E27FC236}">
                <a16:creationId xmlns:a16="http://schemas.microsoft.com/office/drawing/2014/main" id="{58158C82-6996-4C23-89E9-5C0E11166D65}"/>
              </a:ext>
            </a:extLst>
          </p:cNvPr>
          <p:cNvSpPr txBox="1"/>
          <p:nvPr/>
        </p:nvSpPr>
        <p:spPr>
          <a:xfrm>
            <a:off x="4407946" y="808196"/>
            <a:ext cx="3731166" cy="769441"/>
          </a:xfrm>
          <a:prstGeom prst="rect">
            <a:avLst/>
          </a:prstGeom>
          <a:solidFill>
            <a:srgbClr val="FFFF00"/>
          </a:solidFill>
        </p:spPr>
        <p:txBody>
          <a:bodyPr wrap="square" rtlCol="0">
            <a:spAutoFit/>
          </a:bodyPr>
          <a:lstStyle/>
          <a:p>
            <a:r>
              <a:rPr lang="en-US" sz="1100" dirty="0">
                <a:solidFill>
                  <a:srgbClr val="FF0000"/>
                </a:solidFill>
              </a:rPr>
              <a:t>The respiratory system is separated in 2 zones: conducting zones (nose and bronchioles) for a path for inhaled gases to the respiratory zone (alveoli) where gas exchange takes place (Patwa and Shah, 2015)</a:t>
            </a:r>
          </a:p>
        </p:txBody>
      </p:sp>
      <p:sp>
        <p:nvSpPr>
          <p:cNvPr id="8" name="TextBox 7">
            <a:extLst>
              <a:ext uri="{FF2B5EF4-FFF2-40B4-BE49-F238E27FC236}">
                <a16:creationId xmlns:a16="http://schemas.microsoft.com/office/drawing/2014/main" id="{92D5D162-7C92-4399-84F0-3DBACD1BA46D}"/>
              </a:ext>
            </a:extLst>
          </p:cNvPr>
          <p:cNvSpPr txBox="1"/>
          <p:nvPr/>
        </p:nvSpPr>
        <p:spPr>
          <a:xfrm>
            <a:off x="4727348" y="4095423"/>
            <a:ext cx="3392172" cy="938719"/>
          </a:xfrm>
          <a:prstGeom prst="rect">
            <a:avLst/>
          </a:prstGeom>
          <a:solidFill>
            <a:srgbClr val="FFFF00"/>
          </a:solidFill>
        </p:spPr>
        <p:txBody>
          <a:bodyPr wrap="square" rtlCol="0">
            <a:spAutoFit/>
          </a:bodyPr>
          <a:lstStyle/>
          <a:p>
            <a:r>
              <a:rPr lang="en-US" sz="1100" dirty="0"/>
              <a:t>A healthy and normal development of the respiratory system is paramount for survival and this is regulated by different genes and signaling pathways, Both Tbx4 and Tbx5 are expressed throughout the mesenchyme of the developing lung and trachea (Arora, et al, 2012)</a:t>
            </a:r>
            <a:endParaRPr lang="en-GB" sz="1100" dirty="0"/>
          </a:p>
        </p:txBody>
      </p:sp>
      <p:sp>
        <p:nvSpPr>
          <p:cNvPr id="9" name="TextBox 8">
            <a:extLst>
              <a:ext uri="{FF2B5EF4-FFF2-40B4-BE49-F238E27FC236}">
                <a16:creationId xmlns:a16="http://schemas.microsoft.com/office/drawing/2014/main" id="{5B12960D-0249-4393-9796-BE4F47497D7A}"/>
              </a:ext>
            </a:extLst>
          </p:cNvPr>
          <p:cNvSpPr txBox="1"/>
          <p:nvPr/>
        </p:nvSpPr>
        <p:spPr>
          <a:xfrm>
            <a:off x="8789132" y="2748136"/>
            <a:ext cx="3196493" cy="2462213"/>
          </a:xfrm>
          <a:prstGeom prst="rect">
            <a:avLst/>
          </a:prstGeom>
          <a:solidFill>
            <a:schemeClr val="accent2">
              <a:lumMod val="40000"/>
              <a:lumOff val="60000"/>
            </a:schemeClr>
          </a:solidFill>
        </p:spPr>
        <p:txBody>
          <a:bodyPr wrap="square" rtlCol="0">
            <a:spAutoFit/>
          </a:bodyPr>
          <a:lstStyle/>
          <a:p>
            <a:pPr algn="ctr"/>
            <a:r>
              <a:rPr lang="en-US" sz="1100" b="1" u="sng" dirty="0"/>
              <a:t>Breathing </a:t>
            </a:r>
          </a:p>
          <a:p>
            <a:endParaRPr lang="en-US" sz="1100" b="1" u="sng" dirty="0"/>
          </a:p>
          <a:p>
            <a:r>
              <a:rPr lang="en-US" sz="1100" dirty="0"/>
              <a:t>It starts when you inhale from your nose and mouth and travels down the windpipe, which divides into bronchial tubes, for this to work the airways need to be open. </a:t>
            </a:r>
          </a:p>
          <a:p>
            <a:endParaRPr lang="en-US" sz="1100" dirty="0"/>
          </a:p>
          <a:p>
            <a:r>
              <a:rPr lang="en-US" sz="1100" dirty="0"/>
              <a:t>The human breath takes place actively by the contraction of the diaphragm, causing an increase and decrease in pressure. The air flows inside the lung, followed by a relaxation of the diaphragm, lung and chest. </a:t>
            </a:r>
          </a:p>
          <a:p>
            <a:r>
              <a:rPr lang="en-US" sz="1100" dirty="0"/>
              <a:t>The breathing function is defined by pressures which act on different parts of the respiratory system. </a:t>
            </a:r>
            <a:endParaRPr lang="en-GB" sz="1100" dirty="0"/>
          </a:p>
        </p:txBody>
      </p:sp>
      <p:sp>
        <p:nvSpPr>
          <p:cNvPr id="10" name="TextBox 9">
            <a:extLst>
              <a:ext uri="{FF2B5EF4-FFF2-40B4-BE49-F238E27FC236}">
                <a16:creationId xmlns:a16="http://schemas.microsoft.com/office/drawing/2014/main" id="{CE554A29-4CB8-46E9-BDC3-D4B65EFEFAA4}"/>
              </a:ext>
            </a:extLst>
          </p:cNvPr>
          <p:cNvSpPr txBox="1"/>
          <p:nvPr/>
        </p:nvSpPr>
        <p:spPr>
          <a:xfrm>
            <a:off x="326570" y="976993"/>
            <a:ext cx="3731166" cy="5509200"/>
          </a:xfrm>
          <a:prstGeom prst="rect">
            <a:avLst/>
          </a:prstGeom>
          <a:solidFill>
            <a:schemeClr val="accent4">
              <a:lumMod val="20000"/>
              <a:lumOff val="80000"/>
            </a:schemeClr>
          </a:solidFill>
        </p:spPr>
        <p:txBody>
          <a:bodyPr wrap="square" rtlCol="0">
            <a:spAutoFit/>
          </a:bodyPr>
          <a:lstStyle/>
          <a:p>
            <a:pPr algn="ctr"/>
            <a:r>
              <a:rPr lang="en-US" sz="1100" b="1" u="sng" dirty="0"/>
              <a:t>Lungs and diseases/ illnesses</a:t>
            </a:r>
          </a:p>
          <a:p>
            <a:endParaRPr lang="en-US" sz="1100" b="1" u="sng" dirty="0"/>
          </a:p>
          <a:p>
            <a:r>
              <a:rPr lang="en-US" sz="1100" dirty="0"/>
              <a:t>The lungs are the center of the breathing system, they are designed to exchange gases every time when you breathe in and out. </a:t>
            </a:r>
          </a:p>
          <a:p>
            <a:endParaRPr lang="en-US" sz="1100" dirty="0"/>
          </a:p>
          <a:p>
            <a:r>
              <a:rPr lang="en-US" sz="1100" dirty="0"/>
              <a:t>Lung conditions include asthma- asthma attacks take place when the airways tighten which decreases the air flow. The lungs can become inflamed. </a:t>
            </a:r>
          </a:p>
          <a:p>
            <a:r>
              <a:rPr lang="en-US" sz="1100" dirty="0"/>
              <a:t> It is estimated that chronic respiratory illnesses such as chronic obstructive pulmonary disease (COPD) and asthma are the third leading cause of death worldwide, accounting for almost 150,000 deaths in 2015 in the United States alone (</a:t>
            </a:r>
            <a:r>
              <a:rPr lang="en-US" sz="1100" dirty="0" err="1"/>
              <a:t>Bazhanov</a:t>
            </a:r>
            <a:r>
              <a:rPr lang="en-US" sz="1100" dirty="0"/>
              <a:t>, 2017)</a:t>
            </a:r>
            <a:r>
              <a:rPr lang="en-GB" sz="1100" dirty="0"/>
              <a:t>. </a:t>
            </a:r>
          </a:p>
          <a:p>
            <a:endParaRPr lang="en-GB" sz="1100" dirty="0"/>
          </a:p>
          <a:p>
            <a:r>
              <a:rPr lang="en-GB" sz="1100" b="1" u="sng" dirty="0"/>
              <a:t>Bronchitis</a:t>
            </a:r>
          </a:p>
          <a:p>
            <a:r>
              <a:rPr lang="en-GB" sz="1100" dirty="0"/>
              <a:t>A chest infection that may be due to bacterial infection. </a:t>
            </a:r>
          </a:p>
          <a:p>
            <a:endParaRPr lang="en-GB" sz="1100" dirty="0"/>
          </a:p>
          <a:p>
            <a:r>
              <a:rPr lang="en-GB" sz="1100" b="1" u="sng" dirty="0"/>
              <a:t>Chronic Obstructive Pulmonary Disease (COPD)</a:t>
            </a:r>
          </a:p>
          <a:p>
            <a:r>
              <a:rPr lang="en-US" sz="1100" dirty="0"/>
              <a:t>The respiratory system, the frontline attacked by toxic substances in tobacco, often falls victim to diseases such as chronic bronchitis, emphysema, and chronic obstructive pulmonary disease (Wu, et al, 2019)</a:t>
            </a:r>
          </a:p>
          <a:p>
            <a:endParaRPr lang="en-US" sz="1100" dirty="0"/>
          </a:p>
          <a:p>
            <a:r>
              <a:rPr lang="en-US" sz="1100" b="1" u="sng" dirty="0"/>
              <a:t>Pneumonia </a:t>
            </a:r>
          </a:p>
          <a:p>
            <a:r>
              <a:rPr lang="en-US" sz="1100" dirty="0"/>
              <a:t>A chest infection in the bronchioles. Pus and mucus can build up and the lungs may become swollen, which makes breathing difficult. </a:t>
            </a:r>
          </a:p>
          <a:p>
            <a:endParaRPr lang="en-US" sz="1100" b="1" u="sng" dirty="0"/>
          </a:p>
          <a:p>
            <a:r>
              <a:rPr lang="en-US" sz="1100" b="1" u="sng" dirty="0"/>
              <a:t>Tuberculosis TB</a:t>
            </a:r>
          </a:p>
          <a:p>
            <a:r>
              <a:rPr lang="en-US" sz="1100" dirty="0"/>
              <a:t>This is a bacterial infection and can be spread from coughs and sneezes, it can also lead to lung scarring. </a:t>
            </a:r>
          </a:p>
        </p:txBody>
      </p:sp>
      <p:sp>
        <p:nvSpPr>
          <p:cNvPr id="11" name="TextBox 10">
            <a:extLst>
              <a:ext uri="{FF2B5EF4-FFF2-40B4-BE49-F238E27FC236}">
                <a16:creationId xmlns:a16="http://schemas.microsoft.com/office/drawing/2014/main" id="{53A42CF1-6024-4543-A491-01095E02361A}"/>
              </a:ext>
            </a:extLst>
          </p:cNvPr>
          <p:cNvSpPr txBox="1"/>
          <p:nvPr/>
        </p:nvSpPr>
        <p:spPr>
          <a:xfrm>
            <a:off x="4259135" y="5141863"/>
            <a:ext cx="4451741" cy="1615827"/>
          </a:xfrm>
          <a:prstGeom prst="rect">
            <a:avLst/>
          </a:prstGeom>
          <a:solidFill>
            <a:srgbClr val="CCECFF"/>
          </a:solidFill>
        </p:spPr>
        <p:txBody>
          <a:bodyPr wrap="square" rtlCol="0">
            <a:spAutoFit/>
          </a:bodyPr>
          <a:lstStyle/>
          <a:p>
            <a:pPr algn="ctr"/>
            <a:r>
              <a:rPr lang="en-US" sz="1100" b="1" u="sng" dirty="0"/>
              <a:t>What are respiratory illnesses caused by?</a:t>
            </a:r>
          </a:p>
          <a:p>
            <a:r>
              <a:rPr lang="en-US" sz="1100" dirty="0"/>
              <a:t>These can be due to bacteria, viruses, chemicals, polluted air, smoking allergies. The lungs are directly exposed to the external environment, and exposure to microorganisms, allergens, pollutants and other things, can alter the composition of the microbiota. Respiratory diseases (congenital or not) can then alter the balance of immigration and elimination since the inhaled germs find a more favorable habitat in the lung for their development but also a reduced effectiveness of the factors that help their elimination (</a:t>
            </a:r>
            <a:r>
              <a:rPr lang="en-US" sz="1100" dirty="0" err="1"/>
              <a:t>Santacroce</a:t>
            </a:r>
            <a:r>
              <a:rPr lang="en-US" sz="1100" dirty="0"/>
              <a:t>, 2020) </a:t>
            </a:r>
            <a:endParaRPr lang="en-GB" sz="1100" dirty="0"/>
          </a:p>
        </p:txBody>
      </p:sp>
    </p:spTree>
    <p:extLst>
      <p:ext uri="{BB962C8B-B14F-4D97-AF65-F5344CB8AC3E}">
        <p14:creationId xmlns:p14="http://schemas.microsoft.com/office/powerpoint/2010/main" val="4021342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ADF6FE6-5B66-4411-AA30-1F114978F81E}"/>
              </a:ext>
            </a:extLst>
          </p:cNvPr>
          <p:cNvPicPr>
            <a:picLocks noChangeAspect="1"/>
          </p:cNvPicPr>
          <p:nvPr/>
        </p:nvPicPr>
        <p:blipFill>
          <a:blip r:embed="rId2"/>
          <a:stretch>
            <a:fillRect/>
          </a:stretch>
        </p:blipFill>
        <p:spPr>
          <a:xfrm>
            <a:off x="4600678" y="1445257"/>
            <a:ext cx="3224685" cy="3224685"/>
          </a:xfrm>
          <a:prstGeom prst="rect">
            <a:avLst/>
          </a:prstGeom>
        </p:spPr>
      </p:pic>
      <p:sp>
        <p:nvSpPr>
          <p:cNvPr id="5" name="TextBox 4">
            <a:extLst>
              <a:ext uri="{FF2B5EF4-FFF2-40B4-BE49-F238E27FC236}">
                <a16:creationId xmlns:a16="http://schemas.microsoft.com/office/drawing/2014/main" id="{96B3C2DD-9E38-4DA9-86F0-1A01A0BBB532}"/>
              </a:ext>
            </a:extLst>
          </p:cNvPr>
          <p:cNvSpPr txBox="1"/>
          <p:nvPr/>
        </p:nvSpPr>
        <p:spPr>
          <a:xfrm>
            <a:off x="8311243" y="402954"/>
            <a:ext cx="3559628" cy="1954381"/>
          </a:xfrm>
          <a:prstGeom prst="rect">
            <a:avLst/>
          </a:prstGeom>
          <a:solidFill>
            <a:srgbClr val="FFCCFF"/>
          </a:solidFill>
        </p:spPr>
        <p:txBody>
          <a:bodyPr wrap="square" rtlCol="0">
            <a:spAutoFit/>
          </a:bodyPr>
          <a:lstStyle/>
          <a:p>
            <a:pPr algn="ctr"/>
            <a:r>
              <a:rPr lang="en-US" sz="1100" b="1" u="sng" dirty="0"/>
              <a:t>Lung diseases that affect the chest wall</a:t>
            </a:r>
          </a:p>
          <a:p>
            <a:endParaRPr lang="en-US" sz="1100" dirty="0"/>
          </a:p>
          <a:p>
            <a:r>
              <a:rPr lang="en-US" sz="1100" dirty="0"/>
              <a:t>When we breathe our chest expands. </a:t>
            </a:r>
          </a:p>
          <a:p>
            <a:endParaRPr lang="en-US" sz="1100" dirty="0"/>
          </a:p>
          <a:p>
            <a:r>
              <a:rPr lang="en-US" sz="1100" b="1" dirty="0"/>
              <a:t>Obesity</a:t>
            </a:r>
            <a:r>
              <a:rPr lang="en-US" sz="1100" dirty="0"/>
              <a:t>- this is referred to as  hypoventilation syndrome, so the extra weight on the chest may make it difficult for the chest to expand and create breathing problems.</a:t>
            </a:r>
          </a:p>
          <a:p>
            <a:endParaRPr lang="en-US" sz="1100" dirty="0"/>
          </a:p>
          <a:p>
            <a:r>
              <a:rPr lang="en-US" sz="1100" b="1" dirty="0"/>
              <a:t>Neuromuscular disorders- </a:t>
            </a:r>
            <a:r>
              <a:rPr lang="en-US" sz="1100" dirty="0"/>
              <a:t>the nerves that control the respiratory muscles may not work as they are expected to, which may create difficulty in breathing. </a:t>
            </a:r>
          </a:p>
        </p:txBody>
      </p:sp>
      <p:sp>
        <p:nvSpPr>
          <p:cNvPr id="6" name="TextBox 5">
            <a:extLst>
              <a:ext uri="{FF2B5EF4-FFF2-40B4-BE49-F238E27FC236}">
                <a16:creationId xmlns:a16="http://schemas.microsoft.com/office/drawing/2014/main" id="{0E90E227-020A-4906-A163-D7913929B31C}"/>
              </a:ext>
            </a:extLst>
          </p:cNvPr>
          <p:cNvSpPr txBox="1"/>
          <p:nvPr/>
        </p:nvSpPr>
        <p:spPr>
          <a:xfrm>
            <a:off x="730390" y="415347"/>
            <a:ext cx="2726872" cy="2800767"/>
          </a:xfrm>
          <a:prstGeom prst="rect">
            <a:avLst/>
          </a:prstGeom>
          <a:solidFill>
            <a:schemeClr val="accent5">
              <a:lumMod val="20000"/>
              <a:lumOff val="80000"/>
            </a:schemeClr>
          </a:solidFill>
        </p:spPr>
        <p:txBody>
          <a:bodyPr wrap="square" rtlCol="0">
            <a:spAutoFit/>
          </a:bodyPr>
          <a:lstStyle/>
          <a:p>
            <a:pPr algn="ctr"/>
            <a:r>
              <a:rPr lang="en-US" sz="1100" b="1" u="sng" dirty="0"/>
              <a:t>How does the respiratory system clean the air: trachea and Bronchi?</a:t>
            </a:r>
          </a:p>
          <a:p>
            <a:endParaRPr lang="en-US" sz="1100" dirty="0"/>
          </a:p>
          <a:p>
            <a:r>
              <a:rPr lang="en-US" sz="1100" dirty="0"/>
              <a:t>The function is set so that prevent harmful things in the air from entering the lungs. </a:t>
            </a:r>
          </a:p>
          <a:p>
            <a:r>
              <a:rPr lang="en-US" sz="1100" dirty="0"/>
              <a:t>Cells in the trachea and bronchial tubes make mucus which allow air passages to be moist and helps, dust, bacteria, and other allergy causing things to stay out of the lungs.</a:t>
            </a:r>
          </a:p>
          <a:p>
            <a:endParaRPr lang="en-US" sz="1100" dirty="0"/>
          </a:p>
          <a:p>
            <a:r>
              <a:rPr lang="en-US" sz="1100" dirty="0"/>
              <a:t>The trachea system senses both the external oxygen level and the metabolic activity of internal organs, and helps organismal adaptation to changes in environmental oxygen level  (Hayashi, Kondo, 2018). </a:t>
            </a:r>
          </a:p>
        </p:txBody>
      </p:sp>
      <p:sp>
        <p:nvSpPr>
          <p:cNvPr id="7" name="TextBox 6">
            <a:extLst>
              <a:ext uri="{FF2B5EF4-FFF2-40B4-BE49-F238E27FC236}">
                <a16:creationId xmlns:a16="http://schemas.microsoft.com/office/drawing/2014/main" id="{82C17E7B-FF1B-4560-B9EC-23EEE01E4094}"/>
              </a:ext>
            </a:extLst>
          </p:cNvPr>
          <p:cNvSpPr txBox="1"/>
          <p:nvPr/>
        </p:nvSpPr>
        <p:spPr>
          <a:xfrm>
            <a:off x="3943142" y="76200"/>
            <a:ext cx="4008872" cy="1446550"/>
          </a:xfrm>
          <a:prstGeom prst="rect">
            <a:avLst/>
          </a:prstGeom>
          <a:solidFill>
            <a:srgbClr val="FFFF00"/>
          </a:solidFill>
        </p:spPr>
        <p:txBody>
          <a:bodyPr wrap="square" rtlCol="0">
            <a:spAutoFit/>
          </a:bodyPr>
          <a:lstStyle/>
          <a:p>
            <a:pPr algn="ctr"/>
            <a:r>
              <a:rPr lang="en-US" sz="1100" b="1" u="sng" dirty="0"/>
              <a:t>How to tackle lung diseases?</a:t>
            </a:r>
          </a:p>
          <a:p>
            <a:endParaRPr lang="en-US" sz="1100" dirty="0"/>
          </a:p>
          <a:p>
            <a:r>
              <a:rPr lang="en-US" sz="1100" dirty="0"/>
              <a:t>The respiratory system compromises the trachea and bronchi (airways), lung and respiratory muscles (diaphragm). </a:t>
            </a:r>
          </a:p>
          <a:p>
            <a:r>
              <a:rPr lang="en-US" sz="1100" dirty="0"/>
              <a:t>Diseases, such as, cancer, advanced chronic obstructive pulmonary disease (COPD), and congenital defects, require replacement of tissues or organs in the system. However, this option is limited as replacement is difficult (</a:t>
            </a:r>
            <a:r>
              <a:rPr lang="en-US" sz="1100" dirty="0" err="1"/>
              <a:t>Brouuwer</a:t>
            </a:r>
            <a:r>
              <a:rPr lang="en-US" sz="1100" dirty="0"/>
              <a:t>, 2013)</a:t>
            </a:r>
            <a:endParaRPr lang="en-GB" sz="1100" dirty="0"/>
          </a:p>
        </p:txBody>
      </p:sp>
      <p:sp>
        <p:nvSpPr>
          <p:cNvPr id="8" name="TextBox 7">
            <a:extLst>
              <a:ext uri="{FF2B5EF4-FFF2-40B4-BE49-F238E27FC236}">
                <a16:creationId xmlns:a16="http://schemas.microsoft.com/office/drawing/2014/main" id="{EEE60B1C-DD20-4765-A489-7D95C4D56BE0}"/>
              </a:ext>
            </a:extLst>
          </p:cNvPr>
          <p:cNvSpPr txBox="1"/>
          <p:nvPr/>
        </p:nvSpPr>
        <p:spPr>
          <a:xfrm>
            <a:off x="718457" y="3770539"/>
            <a:ext cx="3224685" cy="2800767"/>
          </a:xfrm>
          <a:prstGeom prst="rect">
            <a:avLst/>
          </a:prstGeom>
          <a:solidFill>
            <a:srgbClr val="CCFFCC"/>
          </a:solidFill>
        </p:spPr>
        <p:txBody>
          <a:bodyPr wrap="square" rtlCol="0">
            <a:spAutoFit/>
          </a:bodyPr>
          <a:lstStyle/>
          <a:p>
            <a:pPr algn="ctr"/>
            <a:r>
              <a:rPr lang="en-US" sz="1100" b="1" u="sng" dirty="0"/>
              <a:t>The Respiratory Tract </a:t>
            </a:r>
          </a:p>
          <a:p>
            <a:endParaRPr lang="en-GB" sz="1100" dirty="0"/>
          </a:p>
          <a:p>
            <a:r>
              <a:rPr lang="en-US" sz="1100" dirty="0"/>
              <a:t>The respiratory tract is a complex organ system that is responsible for the exchange of oxygen and carbon dioxide. The human respiratory tract spans from the nostrils to the lung alveoli and is inhabited by niche-specific communities of bacteria (Man, et al, 2017)</a:t>
            </a:r>
            <a:endParaRPr lang="en-GB" sz="1100" dirty="0"/>
          </a:p>
          <a:p>
            <a:endParaRPr lang="en-GB" sz="1100" dirty="0"/>
          </a:p>
          <a:p>
            <a:r>
              <a:rPr lang="en-GB" sz="1100" dirty="0"/>
              <a:t>These compromise of the nose, throat, larynx, trachea, bronchi and lungs, has a large surface area which is in direct contact with the outside environment. It includes cell layers and vascular beds and the alveolar gas exchange surfaces of the lung. The constant exposure to the environment means there is a risk of minor lung infections which can lead to life-threatening diseases. </a:t>
            </a:r>
          </a:p>
        </p:txBody>
      </p:sp>
      <p:sp>
        <p:nvSpPr>
          <p:cNvPr id="9" name="TextBox 8">
            <a:extLst>
              <a:ext uri="{FF2B5EF4-FFF2-40B4-BE49-F238E27FC236}">
                <a16:creationId xmlns:a16="http://schemas.microsoft.com/office/drawing/2014/main" id="{B3AB8D91-0235-434E-842F-F0ADEB87D9F5}"/>
              </a:ext>
            </a:extLst>
          </p:cNvPr>
          <p:cNvSpPr txBox="1"/>
          <p:nvPr/>
        </p:nvSpPr>
        <p:spPr>
          <a:xfrm>
            <a:off x="8609549" y="2902761"/>
            <a:ext cx="3341914" cy="2800767"/>
          </a:xfrm>
          <a:prstGeom prst="rect">
            <a:avLst/>
          </a:prstGeom>
          <a:solidFill>
            <a:schemeClr val="accent3">
              <a:lumMod val="20000"/>
              <a:lumOff val="80000"/>
            </a:schemeClr>
          </a:solidFill>
        </p:spPr>
        <p:txBody>
          <a:bodyPr wrap="square" rtlCol="0">
            <a:spAutoFit/>
          </a:bodyPr>
          <a:lstStyle/>
          <a:p>
            <a:pPr algn="ctr"/>
            <a:r>
              <a:rPr lang="en-US" sz="1100" b="1" u="sng" dirty="0"/>
              <a:t>Stroke and the Respiratory System?</a:t>
            </a:r>
          </a:p>
          <a:p>
            <a:endParaRPr lang="en-US" sz="1100" dirty="0"/>
          </a:p>
          <a:p>
            <a:r>
              <a:rPr lang="en-US" sz="1100" dirty="0"/>
              <a:t>Strokes are the second leading cause of death globally. </a:t>
            </a:r>
          </a:p>
          <a:p>
            <a:r>
              <a:rPr lang="en-US" sz="1100" dirty="0"/>
              <a:t>Lungs perform the functions of ventilation and perfusion and oxygenate all body tissues, but this depends on the proper functioning of all structures and strength and endurance of the respiratory muscles. </a:t>
            </a:r>
          </a:p>
          <a:p>
            <a:r>
              <a:rPr lang="en-US" sz="1100" dirty="0"/>
              <a:t>breathing exercises (breathing/chest expansion/diaphragmatic exercises),16 and respiratory muscle training6 are examples of applied interventions, which have the potential to improve respiratory function. These interventions may increase the strength and endurance of the respiratory muscles, speed of contractions and power outputs, diaphragm thickness, and lung volumes and flows  (Menezes, 2018)</a:t>
            </a:r>
            <a:endParaRPr lang="en-GB" sz="1100" dirty="0"/>
          </a:p>
        </p:txBody>
      </p:sp>
      <p:sp>
        <p:nvSpPr>
          <p:cNvPr id="10" name="TextBox 9">
            <a:extLst>
              <a:ext uri="{FF2B5EF4-FFF2-40B4-BE49-F238E27FC236}">
                <a16:creationId xmlns:a16="http://schemas.microsoft.com/office/drawing/2014/main" id="{D08740C3-205E-42A4-AB94-96BCD995E83D}"/>
              </a:ext>
            </a:extLst>
          </p:cNvPr>
          <p:cNvSpPr txBox="1"/>
          <p:nvPr/>
        </p:nvSpPr>
        <p:spPr>
          <a:xfrm>
            <a:off x="4302372" y="4669942"/>
            <a:ext cx="4008871" cy="1785104"/>
          </a:xfrm>
          <a:prstGeom prst="rect">
            <a:avLst/>
          </a:prstGeom>
          <a:solidFill>
            <a:schemeClr val="accent2">
              <a:lumMod val="40000"/>
              <a:lumOff val="60000"/>
            </a:schemeClr>
          </a:solidFill>
        </p:spPr>
        <p:txBody>
          <a:bodyPr wrap="square" rtlCol="0">
            <a:spAutoFit/>
          </a:bodyPr>
          <a:lstStyle/>
          <a:p>
            <a:pPr algn="ctr"/>
            <a:r>
              <a:rPr lang="en-US" sz="1100" b="1" u="sng" dirty="0"/>
              <a:t>What shall I do if I feel I have an issue with my respiratory system?</a:t>
            </a:r>
          </a:p>
          <a:p>
            <a:r>
              <a:rPr lang="en-US" sz="1100" dirty="0"/>
              <a:t>Contact your healthcare provider if you have difficulty breathing or pain.</a:t>
            </a:r>
          </a:p>
          <a:p>
            <a:r>
              <a:rPr lang="en-GB" sz="1100" dirty="0"/>
              <a:t>The GP will listen to your chest, lungs and heartbeat to observe and infections. </a:t>
            </a:r>
          </a:p>
          <a:p>
            <a:r>
              <a:rPr lang="en-GB" sz="1100" dirty="0"/>
              <a:t>CT cans may be included or MRI to get further clarity.</a:t>
            </a:r>
          </a:p>
          <a:p>
            <a:r>
              <a:rPr lang="en-GB" sz="1100" dirty="0"/>
              <a:t>Tests will allow the GP to see if there is any blockages in lungs or other parts of the respiratory system. </a:t>
            </a:r>
          </a:p>
          <a:p>
            <a:r>
              <a:rPr lang="en-GB" sz="1100" dirty="0"/>
              <a:t>Early diagnosis can save you from any life-threatening diseases. </a:t>
            </a:r>
          </a:p>
        </p:txBody>
      </p:sp>
    </p:spTree>
    <p:extLst>
      <p:ext uri="{BB962C8B-B14F-4D97-AF65-F5344CB8AC3E}">
        <p14:creationId xmlns:p14="http://schemas.microsoft.com/office/powerpoint/2010/main" val="42697215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09222-55F0-4D3A-AD49-0EA099519E37}"/>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37BC2586-6F8B-4656-B495-19913368E989}"/>
              </a:ext>
            </a:extLst>
          </p:cNvPr>
          <p:cNvSpPr>
            <a:spLocks noGrp="1"/>
          </p:cNvSpPr>
          <p:nvPr>
            <p:ph idx="1"/>
          </p:nvPr>
        </p:nvSpPr>
        <p:spPr>
          <a:xfrm>
            <a:off x="838200" y="1825624"/>
            <a:ext cx="10515600" cy="4765675"/>
          </a:xfrm>
        </p:spPr>
        <p:txBody>
          <a:bodyPr>
            <a:normAutofit fontScale="92500"/>
          </a:bodyPr>
          <a:lstStyle/>
          <a:p>
            <a:r>
              <a:rPr lang="en-US" sz="1200" dirty="0"/>
              <a:t>Alon, R. et al. (2021) ‘Leukocyte trafficking to the lungs and beyond: lessons from influenza for COVID-19’, Nature reviews. Immunology, 21(1), pp. 49–64. doi:10.1038/s41577-020-00470-2.</a:t>
            </a:r>
          </a:p>
          <a:p>
            <a:r>
              <a:rPr lang="en-US" sz="1200" dirty="0"/>
              <a:t>Arora, R., Metzger, R.J. and </a:t>
            </a:r>
            <a:r>
              <a:rPr lang="en-US" sz="1200" dirty="0" err="1"/>
              <a:t>Papaioannou</a:t>
            </a:r>
            <a:r>
              <a:rPr lang="en-US" sz="1200" dirty="0"/>
              <a:t>, V.E. (2012) ‘Multiple roles and interactions of Tbx4 and Tbx5 in development of the respiratory system’, </a:t>
            </a:r>
            <a:r>
              <a:rPr lang="en-US" sz="1200" dirty="0" err="1"/>
              <a:t>PLoS</a:t>
            </a:r>
            <a:r>
              <a:rPr lang="en-US" sz="1200" dirty="0"/>
              <a:t> genetics, 8(8), pp. e1002866–e1002866. doi:10.1371/journal.pgen.1002866.</a:t>
            </a:r>
          </a:p>
          <a:p>
            <a:r>
              <a:rPr lang="en-US" sz="1200" dirty="0" err="1"/>
              <a:t>Bazhanov</a:t>
            </a:r>
            <a:r>
              <a:rPr lang="en-US" sz="1200" dirty="0"/>
              <a:t>, N. et al. (2017) ‘Hydrogen Sulfide: A Novel Player in Airway Development, Pathophysiology of Respiratory Diseases, and Antiviral Defenses’, American journal of respiratory cell and molecular biology, 57(4), pp. 403–410. doi:10.1165/rcmb.2017-0114TR.</a:t>
            </a:r>
          </a:p>
          <a:p>
            <a:r>
              <a:rPr lang="en-US" sz="1200" dirty="0"/>
              <a:t>Brouwer, K.. et al. (2013) ‘Regenerative Medicine for the Respiratory System: Distant Future or Tomorrow’s Treatment?’, American journal of respiratory and critical care medicine, 187(5), pp. 468–475. doi:10.1164/rccm.201208-1558PP.</a:t>
            </a:r>
          </a:p>
          <a:p>
            <a:r>
              <a:rPr lang="en-US" sz="1200" dirty="0"/>
              <a:t>Essoukaki, E. et al. (2018) ‘Design of a new artificial breathing system for simulating the human respiratory activities’, Journal of medical engineering &amp; technology, 42(1), pp. 52–58. doi:10.1080/03091902.2018.1430185</a:t>
            </a:r>
          </a:p>
          <a:p>
            <a:r>
              <a:rPr lang="en-US" sz="1200" dirty="0"/>
              <a:t>Hayashi, S. and Kondo, T. (2018) ‘Development and Function of the Drosophila Tracheal System’, Genetics (Austin), 209(2), pp. 367–380. doi:10.1534/genetics.117.300167.</a:t>
            </a:r>
          </a:p>
          <a:p>
            <a:r>
              <a:rPr lang="en-US" sz="1200" dirty="0"/>
              <a:t>Man, W.H., De </a:t>
            </a:r>
            <a:r>
              <a:rPr lang="en-US" sz="1200" dirty="0" err="1"/>
              <a:t>Steenhuijsen</a:t>
            </a:r>
            <a:r>
              <a:rPr lang="en-US" sz="1200" dirty="0"/>
              <a:t> </a:t>
            </a:r>
            <a:r>
              <a:rPr lang="en-US" sz="1200" dirty="0" err="1"/>
              <a:t>Piters</a:t>
            </a:r>
            <a:r>
              <a:rPr lang="en-US" sz="1200" dirty="0"/>
              <a:t>, W.A.. and Bogaert, D. (2017) ‘The microbiota of the respiratory tract : Gatekeeper to respiratory health’, Nature reviews. Microbiology, 15(5), pp. 259–270. doi:10.1038/nrmicro.2017.14.</a:t>
            </a:r>
          </a:p>
          <a:p>
            <a:r>
              <a:rPr lang="en-US" sz="1200" dirty="0"/>
              <a:t>Mauri, T., </a:t>
            </a:r>
            <a:r>
              <a:rPr lang="en-US" sz="1200" dirty="0" err="1"/>
              <a:t>Guérin</a:t>
            </a:r>
            <a:r>
              <a:rPr lang="en-US" sz="1200" dirty="0"/>
              <a:t>, C. and </a:t>
            </a:r>
            <a:r>
              <a:rPr lang="en-US" sz="1200" dirty="0" err="1"/>
              <a:t>Hubmayr</a:t>
            </a:r>
            <a:r>
              <a:rPr lang="en-US" sz="1200" dirty="0"/>
              <a:t>, R. (2017) ‘The ten pressures of the respiratory system during assisted breathing’, Intensive care medicine, 43(10), pp. 1504–1506. doi:10.1007/s00134-017-4748-6.</a:t>
            </a:r>
          </a:p>
          <a:p>
            <a:r>
              <a:rPr lang="en-US" sz="1200" dirty="0"/>
              <a:t>Menezes, K.K. et al. (2018) ‘Efficacy of Interventions to Improve Respiratory Function After Stroke’, Respiratory care, 63(7), pp. 920–933. doi:10.4187/respcare.06000.</a:t>
            </a:r>
          </a:p>
          <a:p>
            <a:r>
              <a:rPr lang="en-US" sz="1200" dirty="0"/>
              <a:t>Patwa, A. and Shah, A. (2015) ‘Anatomy and physiology of respiratory system relevant to </a:t>
            </a:r>
            <a:r>
              <a:rPr lang="en-US" sz="1200" dirty="0" err="1"/>
              <a:t>anaesthesia</a:t>
            </a:r>
            <a:r>
              <a:rPr lang="en-US" sz="1200" dirty="0"/>
              <a:t>’, Indian journal of </a:t>
            </a:r>
            <a:r>
              <a:rPr lang="en-US" sz="1200" dirty="0" err="1"/>
              <a:t>anaesthesia</a:t>
            </a:r>
            <a:r>
              <a:rPr lang="en-US" sz="1200" dirty="0"/>
              <a:t>, 59(9), pp. 533–541. doi:10.4103/0019-5049.165849.</a:t>
            </a:r>
          </a:p>
          <a:p>
            <a:r>
              <a:rPr lang="en-US" sz="1200" dirty="0"/>
              <a:t>Santacroce, L. et al. (2020) ‘The Human Respiratory System and its Microbiome at a Glimpse’, Biology (Basel, Switzerland), 9(10), p. 318–. doi:10.3390/biology9100318.</a:t>
            </a:r>
          </a:p>
          <a:p>
            <a:r>
              <a:rPr lang="en-US" sz="1200" dirty="0"/>
              <a:t>Wu, X. et al. (2019) ‘Effect of tobacco smoking on the epigenetic age of human respiratory organs’, Clinical epigenetics, 11(1), pp. 183–183. doi:10.1186/s13148-019-0777-z.</a:t>
            </a:r>
            <a:endParaRPr lang="en-GB" sz="1200" dirty="0"/>
          </a:p>
        </p:txBody>
      </p:sp>
    </p:spTree>
    <p:extLst>
      <p:ext uri="{BB962C8B-B14F-4D97-AF65-F5344CB8AC3E}">
        <p14:creationId xmlns:p14="http://schemas.microsoft.com/office/powerpoint/2010/main" val="23778080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6086</TotalTime>
  <Words>1656</Words>
  <Application>Microsoft Office PowerPoint</Application>
  <PresentationFormat>Widescreen</PresentationFormat>
  <Paragraphs>80</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rakhmat ulhaq</dc:creator>
  <cp:lastModifiedBy>rakhmat ulhaq</cp:lastModifiedBy>
  <cp:revision>4</cp:revision>
  <dcterms:created xsi:type="dcterms:W3CDTF">2022-03-13T14:20:10Z</dcterms:created>
  <dcterms:modified xsi:type="dcterms:W3CDTF">2022-03-17T19:47:09Z</dcterms:modified>
</cp:coreProperties>
</file>