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7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E3E43-D204-4F7D-AC0A-6C5B85CF50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DE6D81-3DEA-4209-A165-812EEAAFA0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E83AC-461B-493E-A983-C9A744DBA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08CB2-349C-458F-BE30-3E4A28EBA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96EC0-EA61-4968-9498-FDFB2FC3D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09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9304F-1B8B-4ED4-A5B2-F3B9A6C5E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24E75-4E43-4242-9E56-9D43F2FF3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FF90E-6E8C-4FB3-85C6-0578F7B86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136A9-40E4-448C-A791-3F0A4215C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06227-B06D-46BD-A60A-FE56D0A6A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57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A0E82-B48B-4175-A3AC-230EB7A8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89135-6B74-4536-8F35-99724F3042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F62EE-DA86-477E-ADD7-1EFF69C49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42D6E-F8E8-4D40-AF7C-1891C8105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F2B05-939D-4CDE-A0EB-AB225FCFF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672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71937-659A-4598-9DB1-95393FDD9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F2C03-4DF6-4473-AD1E-6F099452D8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4FB74C-AFD9-47B4-AE40-E11E2DF65A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F9A31-81DA-430B-A53C-BA7502FA7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6F5BA-676B-4697-BF57-9DCD3F649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03CA13-EA27-4ABD-9F5F-5FA74F19B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821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E4216-1805-452C-90EA-BDB720419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503DF-46DC-4AB1-A486-C448D1006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8B1B42-30C6-4A36-8F1C-F692C2D2DC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60FE84-D71D-42A4-AA89-B98C45D79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7C3CD-D030-4CBC-A7A1-FDE4E89766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B07908-67AC-4A06-A129-E8AA8C173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B115FC-4881-43FA-A073-212F0EA1B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AFA420-6414-4A9E-922B-DD6C0D20C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203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BEA4A-FDE0-448C-89A9-A09A98CA9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F98673-6B97-4167-B804-4280D6CD8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62DE50-86CE-4F45-8235-9FD8B26FF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0D92C-1E03-43BB-A8D2-EE36D523C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024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0AD468-F657-4523-8FC4-E6B90633B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9DBB13-6F5C-4052-9BF1-8A9F8F6AE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3391F-B47B-4E0A-BCA3-DF47646A8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68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CB785-7851-4422-BDB3-AAC044CAC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845D8-93D4-4110-A7A0-17F9DD38B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DAFA4-AD13-4E0F-A4D9-00AB0B0679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4A81B2-5AE7-416C-8076-97AA538C7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AF343-04EE-4ADE-AE33-8F3EA9884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9C41E-D0A2-40A0-8186-2C653D844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44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3F388-4BC6-43E9-AF40-43D38EAE9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7C72EB-CC5F-46AF-AF18-DC34BF497F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51013-14F0-42DB-AD5B-76C9F91E8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861F46-6937-4270-9F06-FBAFCA7C9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46C65-87BB-4603-8039-818AC4441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923AA8-D9D5-469C-BD20-700CA38A2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165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CAC59-39A5-4337-9006-ED209F981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37087F-95BE-4B44-A3F5-D2D2527D1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702DC-48E4-4481-9729-37E145AAB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53590-728A-4187-98D1-3B0704727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FDC76-4B02-44DB-B5D8-0715D0755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72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BA14B5-A573-4737-861C-E7E7F7D178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480EB9-1174-4426-8F1A-A03B471BC6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1182A-2D5E-485D-BB6B-7D80D4C51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4E584-2F88-4196-8673-4A074F363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F75-ECFB-4A46-93E2-5843B39C0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3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954F95-EA79-467A-BE4E-7CCAFEF36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64A6A9-D869-4FCB-9035-A875B588AA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D5D18-4E05-443B-A10A-6F57FDDB56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9054A-C07F-4900-8386-3D98BBD91729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1AEAB-806E-4FD5-AA71-2BF1FA686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B674E-74EB-43A0-A50C-E2BB2BEFD2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C963F-7B4F-4AC8-98D9-E24C863FD4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74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10" Type="http://schemas.openxmlformats.org/officeDocument/2006/relationships/hyperlink" Target="https://commons.wikimedia.org/wiki/File:YouTube_play_buttom_dark_icon_(2013-2017).svg" TargetMode="External"/><Relationship Id="rId4" Type="http://schemas.openxmlformats.org/officeDocument/2006/relationships/image" Target="../media/image5.jp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epositphotos.com/158312104/stock-photo-man-wearing-virtual-reality-goggles.html" TargetMode="External"/><Relationship Id="rId3" Type="http://schemas.openxmlformats.org/officeDocument/2006/relationships/hyperlink" Target="https://wheresmytent.com/boomtown-fair-2018/boomtown-2018/" TargetMode="External"/><Relationship Id="rId7" Type="http://schemas.openxmlformats.org/officeDocument/2006/relationships/hyperlink" Target="https://www.version2.dk/sites/v2/files/styles/large/public/vr_concerts.jpg?itok=fI2lx7Uf" TargetMode="External"/><Relationship Id="rId2" Type="http://schemas.openxmlformats.org/officeDocument/2006/relationships/hyperlink" Target="https://www.arcadiaspectacula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inyurl.com/stz8xel" TargetMode="External"/><Relationship Id="rId5" Type="http://schemas.openxmlformats.org/officeDocument/2006/relationships/hyperlink" Target="https://t4.ftcdn.net/jpg/01/27/88/85/500_F_127888590_yebphi91YIpj8cV5ctqypcuXPrW5ZrkO.jpg" TargetMode="External"/><Relationship Id="rId10" Type="http://schemas.openxmlformats.org/officeDocument/2006/relationships/hyperlink" Target="https://www.glastonburyfestivals.co.uk/areas/arcadia/arcadia-gallery/" TargetMode="External"/><Relationship Id="rId4" Type="http://schemas.openxmlformats.org/officeDocument/2006/relationships/hyperlink" Target="https://mixmag.net/read/17-photos-from-eric-prydzs-breathtaking-epic-5-0-show-blog" TargetMode="External"/><Relationship Id="rId9" Type="http://schemas.openxmlformats.org/officeDocument/2006/relationships/hyperlink" Target="https://tinyurl.com/sxtcls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453ECEC-E6E5-4543-82E4-3D0827C72F6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6" b="6068"/>
          <a:stretch/>
        </p:blipFill>
        <p:spPr>
          <a:xfrm>
            <a:off x="-3" y="-28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315E0-FB72-4179-B852-3436140B6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573" y="2770631"/>
            <a:ext cx="7267393" cy="83327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4000" b="1" dirty="0">
                <a:latin typeface="Castellar" panose="020A0402060406010301" pitchFamily="18" charset="0"/>
              </a:rPr>
              <a:t>Virtual Reality</a:t>
            </a:r>
            <a:br>
              <a:rPr lang="en-GB" sz="4000" b="1" dirty="0">
                <a:latin typeface="Castellar" panose="020A0402060406010301" pitchFamily="18" charset="0"/>
              </a:rPr>
            </a:br>
            <a:r>
              <a:rPr lang="en-GB" sz="4000" b="1" dirty="0">
                <a:latin typeface="Castellar" panose="020A0402060406010301" pitchFamily="18" charset="0"/>
              </a:rPr>
              <a:t> </a:t>
            </a:r>
            <a:br>
              <a:rPr lang="en-GB" sz="4000" b="1" dirty="0">
                <a:latin typeface="Castellar" panose="020A0402060406010301" pitchFamily="18" charset="0"/>
              </a:rPr>
            </a:b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Redefining the Event Industry</a:t>
            </a:r>
            <a:br>
              <a:rPr lang="en-GB" b="1" dirty="0">
                <a:latin typeface="Castellar" panose="020A0402060406010301" pitchFamily="18" charset="0"/>
              </a:rPr>
            </a:br>
            <a:r>
              <a:rPr lang="en-GB" b="1" dirty="0"/>
              <a:t> </a:t>
            </a:r>
            <a:br>
              <a:rPr lang="en-GB" sz="3200" dirty="0"/>
            </a:br>
            <a:b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72D119F-8562-42DA-AE9A-70D44FDCF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89868" cy="6374535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standing in front of a crowd&#10;&#10;Description automatically generated">
            <a:extLst>
              <a:ext uri="{FF2B5EF4-FFF2-40B4-BE49-F238E27FC236}">
                <a16:creationId xmlns:a16="http://schemas.microsoft.com/office/drawing/2014/main" id="{F7A92E8C-2CF5-4F43-AFFC-43F25978963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05" r="19045" b="-1"/>
          <a:stretch/>
        </p:blipFill>
        <p:spPr>
          <a:xfrm>
            <a:off x="2" y="2"/>
            <a:ext cx="5234519" cy="6210629"/>
          </a:xfrm>
          <a:custGeom>
            <a:avLst/>
            <a:gdLst>
              <a:gd name="connsiteX0" fmla="*/ 1082595 w 5234519"/>
              <a:gd name="connsiteY0" fmla="*/ 0 h 6210629"/>
              <a:gd name="connsiteX1" fmla="*/ 3027450 w 5234519"/>
              <a:gd name="connsiteY1" fmla="*/ 0 h 6210629"/>
              <a:gd name="connsiteX2" fmla="*/ 3291029 w 5234519"/>
              <a:gd name="connsiteY2" fmla="*/ 96471 h 6210629"/>
              <a:gd name="connsiteX3" fmla="*/ 5234519 w 5234519"/>
              <a:gd name="connsiteY3" fmla="*/ 3028517 h 6210629"/>
              <a:gd name="connsiteX4" fmla="*/ 2052407 w 5234519"/>
              <a:gd name="connsiteY4" fmla="*/ 6210629 h 6210629"/>
              <a:gd name="connsiteX5" fmla="*/ 28288 w 5234519"/>
              <a:gd name="connsiteY5" fmla="*/ 5483989 h 6210629"/>
              <a:gd name="connsiteX6" fmla="*/ 0 w 5234519"/>
              <a:gd name="connsiteY6" fmla="*/ 5458279 h 6210629"/>
              <a:gd name="connsiteX7" fmla="*/ 0 w 5234519"/>
              <a:gd name="connsiteY7" fmla="*/ 598754 h 6210629"/>
              <a:gd name="connsiteX8" fmla="*/ 28288 w 5234519"/>
              <a:gd name="connsiteY8" fmla="*/ 573044 h 6210629"/>
              <a:gd name="connsiteX9" fmla="*/ 958290 w 5234519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B7C270-6153-4521-91AE-B446413CFDCA}"/>
              </a:ext>
            </a:extLst>
          </p:cNvPr>
          <p:cNvCxnSpPr>
            <a:cxnSpLocks/>
          </p:cNvCxnSpPr>
          <p:nvPr/>
        </p:nvCxnSpPr>
        <p:spPr>
          <a:xfrm flipH="1" flipV="1">
            <a:off x="6936134" y="4754259"/>
            <a:ext cx="3698273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52406C3-CD17-42B6-8EEA-4663ADC77602}"/>
              </a:ext>
            </a:extLst>
          </p:cNvPr>
          <p:cNvCxnSpPr>
            <a:cxnSpLocks/>
          </p:cNvCxnSpPr>
          <p:nvPr/>
        </p:nvCxnSpPr>
        <p:spPr>
          <a:xfrm flipH="1" flipV="1">
            <a:off x="6936134" y="2544417"/>
            <a:ext cx="3698273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29A9C3D-1BB3-4568-A9E8-141764979146}"/>
              </a:ext>
            </a:extLst>
          </p:cNvPr>
          <p:cNvSpPr txBox="1"/>
          <p:nvPr/>
        </p:nvSpPr>
        <p:spPr>
          <a:xfrm>
            <a:off x="1742830" y="5897330"/>
            <a:ext cx="814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Fig. 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26F761-064E-4B7B-A340-2B9908DAB3DF}"/>
              </a:ext>
            </a:extLst>
          </p:cNvPr>
          <p:cNvSpPr txBox="1"/>
          <p:nvPr/>
        </p:nvSpPr>
        <p:spPr>
          <a:xfrm>
            <a:off x="11496429" y="6503112"/>
            <a:ext cx="8015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Fig. 9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8272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lot, large, many, group&#10;&#10;Description automatically generated">
            <a:extLst>
              <a:ext uri="{FF2B5EF4-FFF2-40B4-BE49-F238E27FC236}">
                <a16:creationId xmlns:a16="http://schemas.microsoft.com/office/drawing/2014/main" id="{DC25038A-E22B-4317-9566-D38039F4D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1350" y="3502067"/>
            <a:ext cx="4714419" cy="3747525"/>
          </a:xfrm>
          <a:prstGeom prst="rect">
            <a:avLst/>
          </a:prstGeom>
          <a:effectLst>
            <a:softEdge rad="393700"/>
          </a:effectLst>
        </p:spPr>
      </p:pic>
      <p:pic>
        <p:nvPicPr>
          <p:cNvPr id="9" name="Picture 8" descr="A picture containing star, animal&#10;&#10;Description automatically generated">
            <a:extLst>
              <a:ext uri="{FF2B5EF4-FFF2-40B4-BE49-F238E27FC236}">
                <a16:creationId xmlns:a16="http://schemas.microsoft.com/office/drawing/2014/main" id="{1E8F8670-66E6-468B-99BA-CB490BADC43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55" r="2279"/>
          <a:stretch/>
        </p:blipFill>
        <p:spPr>
          <a:xfrm>
            <a:off x="3551361" y="-231873"/>
            <a:ext cx="8823844" cy="3844660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5" name="Picture 4" descr="A picture containing front, large, standing, painting&#10;&#10;Description automatically generated">
            <a:extLst>
              <a:ext uri="{FF2B5EF4-FFF2-40B4-BE49-F238E27FC236}">
                <a16:creationId xmlns:a16="http://schemas.microsoft.com/office/drawing/2014/main" id="{1A22319A-109A-4B5E-B032-3095DB9A02F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"/>
          <a:stretch/>
        </p:blipFill>
        <p:spPr>
          <a:xfrm>
            <a:off x="-213640" y="-170488"/>
            <a:ext cx="5608965" cy="4495800"/>
          </a:xfrm>
          <a:prstGeom prst="rect">
            <a:avLst/>
          </a:prstGeom>
          <a:effectLst>
            <a:softEdge rad="266700"/>
          </a:effectLst>
        </p:spPr>
      </p:pic>
      <p:pic>
        <p:nvPicPr>
          <p:cNvPr id="17" name="Picture 16" descr="A person standing in front of a stage&#10;&#10;Description automatically generated">
            <a:extLst>
              <a:ext uri="{FF2B5EF4-FFF2-40B4-BE49-F238E27FC236}">
                <a16:creationId xmlns:a16="http://schemas.microsoft.com/office/drawing/2014/main" id="{79DAB5AC-E185-4D2E-8474-49975B3B775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19" t="4445" r="4221" b="14151"/>
          <a:stretch/>
        </p:blipFill>
        <p:spPr>
          <a:xfrm>
            <a:off x="8056592" y="921032"/>
            <a:ext cx="4437342" cy="3506074"/>
          </a:xfrm>
          <a:prstGeom prst="rect">
            <a:avLst/>
          </a:prstGeom>
          <a:effectLst>
            <a:softEdge rad="444500"/>
          </a:effectLst>
        </p:spPr>
      </p:pic>
      <p:pic>
        <p:nvPicPr>
          <p:cNvPr id="7" name="Picture 6" descr="A group of people on a stage in front of a crowd&#10;&#10;Description automatically generated">
            <a:extLst>
              <a:ext uri="{FF2B5EF4-FFF2-40B4-BE49-F238E27FC236}">
                <a16:creationId xmlns:a16="http://schemas.microsoft.com/office/drawing/2014/main" id="{D4042BE5-2664-4FA4-91BE-5028BF30BC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0703" y="1555660"/>
            <a:ext cx="5996036" cy="3747524"/>
          </a:xfrm>
          <a:prstGeom prst="rect">
            <a:avLst/>
          </a:prstGeom>
          <a:effectLst>
            <a:softEdge rad="8763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2FC6B3E-D3B2-4715-AB23-C187F2B13C0A}"/>
              </a:ext>
            </a:extLst>
          </p:cNvPr>
          <p:cNvSpPr txBox="1"/>
          <p:nvPr/>
        </p:nvSpPr>
        <p:spPr>
          <a:xfrm>
            <a:off x="11582127" y="-75808"/>
            <a:ext cx="793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3 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EA7DCE-3058-45E3-99DC-56DBF4AC0F42}"/>
              </a:ext>
            </a:extLst>
          </p:cNvPr>
          <p:cNvSpPr txBox="1"/>
          <p:nvPr/>
        </p:nvSpPr>
        <p:spPr>
          <a:xfrm>
            <a:off x="47718" y="6534775"/>
            <a:ext cx="793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4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A stage with a crowd watching&#10;&#10;Description automatically generated">
            <a:extLst>
              <a:ext uri="{FF2B5EF4-FFF2-40B4-BE49-F238E27FC236}">
                <a16:creationId xmlns:a16="http://schemas.microsoft.com/office/drawing/2014/main" id="{D3CFC694-832B-4763-AD78-12E1FE7B0F4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7" t="29210" r="27244" b="14059"/>
          <a:stretch/>
        </p:blipFill>
        <p:spPr>
          <a:xfrm>
            <a:off x="3717305" y="4189745"/>
            <a:ext cx="5069753" cy="289702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83C1DFD-97C1-4CE1-A9C7-3A577459F489}"/>
              </a:ext>
            </a:extLst>
          </p:cNvPr>
          <p:cNvSpPr txBox="1"/>
          <p:nvPr/>
        </p:nvSpPr>
        <p:spPr>
          <a:xfrm>
            <a:off x="6252181" y="6534774"/>
            <a:ext cx="793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5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E6EDB00-925D-476F-916C-1A4E98402C6D}"/>
              </a:ext>
            </a:extLst>
          </p:cNvPr>
          <p:cNvSpPr txBox="1"/>
          <p:nvPr/>
        </p:nvSpPr>
        <p:spPr>
          <a:xfrm>
            <a:off x="6252181" y="4150107"/>
            <a:ext cx="793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2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317987-C313-423D-8FA6-3BC75BD2E0DA}"/>
              </a:ext>
            </a:extLst>
          </p:cNvPr>
          <p:cNvSpPr txBox="1"/>
          <p:nvPr/>
        </p:nvSpPr>
        <p:spPr>
          <a:xfrm>
            <a:off x="-76248" y="-67929"/>
            <a:ext cx="793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1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A picture containing man, person, front, looking&#10;&#10;Description automatically generated">
            <a:extLst>
              <a:ext uri="{FF2B5EF4-FFF2-40B4-BE49-F238E27FC236}">
                <a16:creationId xmlns:a16="http://schemas.microsoft.com/office/drawing/2014/main" id="{6E49A85C-0795-4DFE-9684-4D72DD8C42A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97" t="7541" r="31210"/>
          <a:stretch/>
        </p:blipFill>
        <p:spPr>
          <a:xfrm>
            <a:off x="7752455" y="3231674"/>
            <a:ext cx="4894353" cy="4214521"/>
          </a:xfrm>
          <a:prstGeom prst="rect">
            <a:avLst/>
          </a:prstGeom>
          <a:effectLst>
            <a:softEdge rad="4826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79CF4E-E5BC-48CF-B0F7-10D7E01861D2}"/>
              </a:ext>
            </a:extLst>
          </p:cNvPr>
          <p:cNvSpPr txBox="1"/>
          <p:nvPr/>
        </p:nvSpPr>
        <p:spPr>
          <a:xfrm>
            <a:off x="11582127" y="6596390"/>
            <a:ext cx="79307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6</a:t>
            </a: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C67253-6AC9-4FD8-95AA-02F9F3C23DBE}"/>
              </a:ext>
            </a:extLst>
          </p:cNvPr>
          <p:cNvSpPr txBox="1"/>
          <p:nvPr/>
        </p:nvSpPr>
        <p:spPr>
          <a:xfrm>
            <a:off x="11582127" y="3363567"/>
            <a:ext cx="7930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7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4E858A-7DCC-4F11-AA15-3DC257EBB540}"/>
              </a:ext>
            </a:extLst>
          </p:cNvPr>
          <p:cNvSpPr/>
          <p:nvPr/>
        </p:nvSpPr>
        <p:spPr>
          <a:xfrm>
            <a:off x="283111" y="2828835"/>
            <a:ext cx="3930371" cy="1107996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perspectiveRelaxed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50" dirty="0">
                <a:ln w="12700"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>
                    <a:lumMod val="95000"/>
                    <a:alpha val="7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Immersive</a:t>
            </a:r>
            <a:endParaRPr lang="en-US" sz="6000" b="1" cap="none" spc="50" dirty="0"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>
                  <a:lumMod val="95000"/>
                  <a:alpha val="7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B7E1839-8BA0-4107-BD39-85C841F0EBF8}"/>
              </a:ext>
            </a:extLst>
          </p:cNvPr>
          <p:cNvSpPr/>
          <p:nvPr/>
        </p:nvSpPr>
        <p:spPr>
          <a:xfrm>
            <a:off x="3871669" y="1268969"/>
            <a:ext cx="4455259" cy="1107996"/>
          </a:xfrm>
          <a:prstGeom prst="rect">
            <a:avLst/>
          </a:prstGeom>
          <a:noFill/>
          <a:ln>
            <a:noFill/>
          </a:ln>
          <a:effectLst>
            <a:glow rad="63500">
              <a:schemeClr val="tx1">
                <a:lumMod val="50000"/>
                <a:lumOff val="50000"/>
                <a:alpha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perspectiveRelaxed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50" dirty="0">
                <a:ln w="12700"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>
                    <a:lumMod val="95000"/>
                    <a:alpha val="7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Experiential</a:t>
            </a:r>
          </a:p>
        </p:txBody>
      </p:sp>
      <p:pic>
        <p:nvPicPr>
          <p:cNvPr id="26" name="Picture 25" descr="A picture containing clock&#10;&#10;Description automatically generated">
            <a:extLst>
              <a:ext uri="{FF2B5EF4-FFF2-40B4-BE49-F238E27FC236}">
                <a16:creationId xmlns:a16="http://schemas.microsoft.com/office/drawing/2014/main" id="{5AAAD1D9-8A9C-4460-BDAC-1931C03948FF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137381" y="1870768"/>
            <a:ext cx="4229600" cy="2980546"/>
          </a:xfrm>
          <a:prstGeom prst="rect">
            <a:avLst/>
          </a:prstGeom>
          <a:effectLst>
            <a:softEdge rad="292100"/>
          </a:effectLst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34643C0-E3A0-41F7-AA50-E93FEEB6A994}"/>
              </a:ext>
            </a:extLst>
          </p:cNvPr>
          <p:cNvSpPr/>
          <p:nvPr/>
        </p:nvSpPr>
        <p:spPr>
          <a:xfrm>
            <a:off x="8532312" y="2807043"/>
            <a:ext cx="2648931" cy="1107996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perspectiveRelaxed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spc="50" dirty="0">
                <a:ln w="12700"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>
                    <a:lumMod val="95000"/>
                    <a:alpha val="7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Reality</a:t>
            </a:r>
            <a:endParaRPr lang="en-US" sz="4400" b="1" cap="none" spc="50" dirty="0"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>
                  <a:lumMod val="95000"/>
                  <a:alpha val="7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0321B72-F056-42EB-BA2E-CF87F80B4137}"/>
              </a:ext>
            </a:extLst>
          </p:cNvPr>
          <p:cNvSpPr/>
          <p:nvPr/>
        </p:nvSpPr>
        <p:spPr>
          <a:xfrm>
            <a:off x="4150996" y="3869775"/>
            <a:ext cx="4202369" cy="1107996"/>
          </a:xfrm>
          <a:prstGeom prst="rect">
            <a:avLst/>
          </a:prstGeom>
          <a:noFill/>
          <a:ln>
            <a:noFill/>
          </a:ln>
          <a:effectLst>
            <a:glow rad="63500">
              <a:schemeClr val="tx1">
                <a:lumMod val="50000"/>
                <a:lumOff val="50000"/>
                <a:alpha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perspectiveRelaxed"/>
            <a:lightRig rig="threePt" dir="t"/>
          </a:scene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spc="50" dirty="0">
                <a:ln w="12700"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solidFill>
                  <a:schemeClr val="bg1">
                    <a:alpha val="70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Technology</a:t>
            </a:r>
            <a:endParaRPr lang="en-US" sz="8000" b="1" cap="none" spc="50" dirty="0"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solidFill>
                <a:schemeClr val="bg1">
                  <a:alpha val="70000"/>
                </a:schemeClr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580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" grpId="0"/>
      <p:bldP spid="16" grpId="0"/>
      <p:bldP spid="12" grpId="0"/>
      <p:bldP spid="3" grpId="0"/>
      <p:bldP spid="22" grpId="0"/>
      <p:bldP spid="28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3CFB9-7FEE-4EBA-95BC-901E1261F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155E8-3D92-42C1-833C-6BD9F679F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277" y="1457739"/>
            <a:ext cx="11807687" cy="4719224"/>
          </a:xfrm>
        </p:spPr>
        <p:txBody>
          <a:bodyPr>
            <a:normAutofit fontScale="62500" lnSpcReduction="20000"/>
          </a:bodyPr>
          <a:lstStyle/>
          <a:p>
            <a:r>
              <a:rPr lang="en-US" sz="2900" dirty="0"/>
              <a:t>Figure 1: Arcadia London (2018) </a:t>
            </a:r>
            <a:r>
              <a:rPr lang="en-US" sz="2900" i="1" dirty="0"/>
              <a:t>Arcadia Hero 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2"/>
              </a:rPr>
              <a:t>https://www.arcadiaspectacular.com/</a:t>
            </a:r>
            <a:endParaRPr lang="en-US" sz="2900" dirty="0"/>
          </a:p>
          <a:p>
            <a:r>
              <a:rPr lang="en-US" sz="2900" dirty="0"/>
              <a:t>Figure 2: Raven, C (2018) </a:t>
            </a:r>
            <a:r>
              <a:rPr lang="en-US" sz="2900" i="1" dirty="0"/>
              <a:t>Boomtown 2018 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3"/>
              </a:rPr>
              <a:t>https://wheresmytent.com/boomtown-fair-2018/boomtown-2018/ </a:t>
            </a:r>
            <a:endParaRPr lang="en-GB" sz="2900" dirty="0"/>
          </a:p>
          <a:p>
            <a:r>
              <a:rPr lang="en-US" sz="2900" dirty="0"/>
              <a:t>Figure 3: Pagano, A </a:t>
            </a:r>
            <a:r>
              <a:rPr lang="en-GB" sz="2900" cap="all" dirty="0"/>
              <a:t>(2017)</a:t>
            </a:r>
            <a:r>
              <a:rPr lang="en-US" sz="2900" dirty="0"/>
              <a:t> </a:t>
            </a:r>
            <a:r>
              <a:rPr lang="en-US" sz="2900" i="1" dirty="0"/>
              <a:t>Eric </a:t>
            </a:r>
            <a:r>
              <a:rPr lang="en-US" sz="2900" i="1" dirty="0" err="1"/>
              <a:t>Prydz</a:t>
            </a:r>
            <a:r>
              <a:rPr lang="en-US" sz="2900" i="1" dirty="0"/>
              <a:t> Epic 5.0 Show</a:t>
            </a:r>
            <a:r>
              <a:rPr lang="en-US" sz="2900" dirty="0"/>
              <a:t> </a:t>
            </a:r>
            <a:r>
              <a:rPr lang="en-US" sz="2900" i="1" dirty="0"/>
              <a:t>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4"/>
              </a:rPr>
              <a:t>https://mixmag.net/read/17-photos-from-eric-prydzs-breathtaking-epic-5-0-show-blog </a:t>
            </a:r>
            <a:endParaRPr lang="en-GB" sz="2900" dirty="0"/>
          </a:p>
          <a:p>
            <a:r>
              <a:rPr lang="en-US" sz="2900" dirty="0"/>
              <a:t>Figure 4: Adobe (2016) </a:t>
            </a:r>
            <a:r>
              <a:rPr lang="en-US" sz="2900" i="1" dirty="0"/>
              <a:t>Fotolia 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5"/>
              </a:rPr>
              <a:t>https://t4.ftcdn.net/jpg/01/27/88/85/500_F_127888590_yebphi91YIpj8cV5ctqypcuXPrW5ZrkO.jpg </a:t>
            </a:r>
            <a:endParaRPr lang="en-GB" sz="2900" dirty="0"/>
          </a:p>
          <a:p>
            <a:r>
              <a:rPr lang="en-US" sz="2900" dirty="0"/>
              <a:t>Figure 5: </a:t>
            </a:r>
            <a:r>
              <a:rPr lang="en-US" sz="2900" dirty="0" err="1"/>
              <a:t>Astrostar</a:t>
            </a:r>
            <a:r>
              <a:rPr lang="en-US" sz="2900" dirty="0"/>
              <a:t> (2014) </a:t>
            </a:r>
            <a:r>
              <a:rPr lang="en-US" altLang="en-US" sz="2900" i="1" dirty="0"/>
              <a:t>Photographing the concert with cellphone - blurred stage lights</a:t>
            </a:r>
            <a:r>
              <a:rPr lang="en-US" sz="2900" i="1" dirty="0"/>
              <a:t> 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6"/>
              </a:rPr>
              <a:t>https://tinyurl.com/stz8xel</a:t>
            </a:r>
            <a:endParaRPr lang="en-GB" sz="2900" dirty="0"/>
          </a:p>
          <a:p>
            <a:r>
              <a:rPr lang="en-US" sz="2900" dirty="0"/>
              <a:t>Figure 6: </a:t>
            </a:r>
            <a:r>
              <a:rPr lang="en-US" sz="2900" dirty="0" err="1"/>
              <a:t>Techtop</a:t>
            </a:r>
            <a:r>
              <a:rPr lang="en-US" sz="2900" dirty="0"/>
              <a:t> (2016) </a:t>
            </a:r>
            <a:r>
              <a:rPr lang="en-US" sz="2900" i="1" dirty="0"/>
              <a:t>VR Concerts</a:t>
            </a:r>
            <a:r>
              <a:rPr lang="en-US" sz="2900" dirty="0"/>
              <a:t> </a:t>
            </a:r>
            <a:r>
              <a:rPr lang="en-US" sz="2900" i="1" dirty="0"/>
              <a:t>[Online] </a:t>
            </a:r>
            <a:r>
              <a:rPr lang="en-US" sz="2900" dirty="0"/>
              <a:t>Available at</a:t>
            </a:r>
            <a:r>
              <a:rPr lang="en-GB" sz="2900" dirty="0">
                <a:hlinkClick r:id="rId7"/>
              </a:rPr>
              <a:t> https://www.version2.dk/sites/v2/files/styles/large/public/vr_concerts.jpg?itok=fI2lx7Uf</a:t>
            </a:r>
            <a:endParaRPr lang="en-US" sz="2900" dirty="0"/>
          </a:p>
          <a:p>
            <a:r>
              <a:rPr lang="en-US" sz="2900" dirty="0"/>
              <a:t>Figure 7: </a:t>
            </a:r>
            <a:r>
              <a:rPr lang="en-US" sz="2900" dirty="0" err="1"/>
              <a:t>Dudzinski</a:t>
            </a:r>
            <a:r>
              <a:rPr lang="en-US" sz="2900" dirty="0"/>
              <a:t>, J (2017)</a:t>
            </a:r>
            <a:r>
              <a:rPr lang="en-US" sz="2900" i="1" dirty="0"/>
              <a:t> Man wearing virtual reality goggles. Concert background 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8"/>
              </a:rPr>
              <a:t>https://depositphotos.com/158312104/stock-photo-man-wearing-virtual-reality-goggles.html</a:t>
            </a:r>
            <a:r>
              <a:rPr lang="en-GB" sz="2900" dirty="0"/>
              <a:t> </a:t>
            </a:r>
            <a:endParaRPr lang="en-US" sz="2900" dirty="0"/>
          </a:p>
          <a:p>
            <a:r>
              <a:rPr lang="en-US" sz="2900" dirty="0"/>
              <a:t>Figure 8: </a:t>
            </a:r>
            <a:r>
              <a:rPr lang="en-US" sz="2900" dirty="0" err="1"/>
              <a:t>Pesce</a:t>
            </a:r>
            <a:r>
              <a:rPr lang="en-US" sz="2900" dirty="0"/>
              <a:t>, M (2016) </a:t>
            </a:r>
            <a:r>
              <a:rPr lang="en-US" sz="2900" i="1" dirty="0"/>
              <a:t>Samsung's Virtual Reality MWC 2016 Press Conference 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9"/>
              </a:rPr>
              <a:t>https://tinyurl.com/sxtclsw</a:t>
            </a:r>
            <a:r>
              <a:rPr lang="en-GB" sz="2900" dirty="0"/>
              <a:t> </a:t>
            </a:r>
          </a:p>
          <a:p>
            <a:r>
              <a:rPr lang="en-GB" sz="2900" dirty="0"/>
              <a:t>Figure 9: Ginn, S (2015) Arcadia </a:t>
            </a:r>
            <a:r>
              <a:rPr lang="en-GB" sz="2900" i="1" dirty="0" err="1"/>
              <a:t>Glastoweb</a:t>
            </a:r>
            <a:r>
              <a:rPr lang="en-GB" sz="2900" i="1" dirty="0"/>
              <a:t> </a:t>
            </a:r>
            <a:r>
              <a:rPr lang="en-US" sz="2900" i="1" dirty="0"/>
              <a:t>[Online] </a:t>
            </a:r>
            <a:r>
              <a:rPr lang="en-US" sz="2900" dirty="0"/>
              <a:t>Available at: </a:t>
            </a:r>
            <a:r>
              <a:rPr lang="en-GB" sz="2900" dirty="0">
                <a:hlinkClick r:id="rId10"/>
              </a:rPr>
              <a:t>https://www.glastonburyfestivals.co.uk/areas/arcadia/arcadia-gallery/</a:t>
            </a:r>
            <a:r>
              <a:rPr lang="en-GB" sz="2900" dirty="0"/>
              <a:t> </a:t>
            </a:r>
            <a:br>
              <a:rPr lang="en-GB" sz="2900" dirty="0"/>
            </a:br>
            <a:endParaRPr lang="en-US" sz="29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7771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8916</TotalTime>
  <Words>315</Words>
  <Application>Microsoft Office PowerPoint</Application>
  <PresentationFormat>Widescreen</PresentationFormat>
  <Paragraphs>24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Castellar</vt:lpstr>
      <vt:lpstr>Office Theme</vt:lpstr>
      <vt:lpstr>Virtual Reality   Redefining the Event Industry    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toby mackie</dc:creator>
  <cp:lastModifiedBy>toby mackie</cp:lastModifiedBy>
  <cp:revision>69</cp:revision>
  <dcterms:created xsi:type="dcterms:W3CDTF">2019-10-20T17:03:12Z</dcterms:created>
  <dcterms:modified xsi:type="dcterms:W3CDTF">2019-11-17T17:37:24Z</dcterms:modified>
</cp:coreProperties>
</file>