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6"/>
  </p:normalViewPr>
  <p:slideViewPr>
    <p:cSldViewPr snapToGrid="0" snapToObjects="1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39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78B84B-8E1F-47B4-A187-42FC91A5982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AC8072-98DE-4A0D-8184-30FA35AB2A93}">
      <dgm:prSet/>
      <dgm:spPr/>
      <dgm:t>
        <a:bodyPr/>
        <a:lstStyle/>
        <a:p>
          <a:r>
            <a:rPr lang="en-GB"/>
            <a:t>Artac, M., Dalton, A.R., Majeed, A., Car, J. and Millett, C., 2013. Effectiveness of a national cardiovascular disease risk assessment program (NHS Health Check): results after one year. </a:t>
          </a:r>
          <a:r>
            <a:rPr lang="en-GB" i="1"/>
            <a:t>Preventive medicine</a:t>
          </a:r>
          <a:r>
            <a:rPr lang="en-GB"/>
            <a:t>, </a:t>
          </a:r>
          <a:r>
            <a:rPr lang="en-GB" i="1"/>
            <a:t>57 </a:t>
          </a:r>
          <a:r>
            <a:rPr lang="en-GB"/>
            <a:t>(2), pp.129-134.</a:t>
          </a:r>
          <a:endParaRPr lang="en-US"/>
        </a:p>
      </dgm:t>
    </dgm:pt>
    <dgm:pt modelId="{C70D43B7-24F9-42CE-ABAF-E01CD49E4750}" type="parTrans" cxnId="{CC7A00CA-3541-4519-A845-1162295FB65F}">
      <dgm:prSet/>
      <dgm:spPr/>
      <dgm:t>
        <a:bodyPr/>
        <a:lstStyle/>
        <a:p>
          <a:endParaRPr lang="en-US"/>
        </a:p>
      </dgm:t>
    </dgm:pt>
    <dgm:pt modelId="{D22BAEA9-20C7-49F2-9AA5-D5C655499ED0}" type="sibTrans" cxnId="{CC7A00CA-3541-4519-A845-1162295FB65F}">
      <dgm:prSet/>
      <dgm:spPr/>
      <dgm:t>
        <a:bodyPr/>
        <a:lstStyle/>
        <a:p>
          <a:endParaRPr lang="en-US"/>
        </a:p>
      </dgm:t>
    </dgm:pt>
    <dgm:pt modelId="{F4FC3187-9E1B-4811-A1B2-A27BBEEF4D82}">
      <dgm:prSet/>
      <dgm:spPr/>
      <dgm:t>
        <a:bodyPr/>
        <a:lstStyle/>
        <a:p>
          <a:r>
            <a:rPr lang="en-GB"/>
            <a:t>Ortega, F.B., Lavie, C.J. and Blair, S.N., 2016. Obesity and cardiovascular disease. </a:t>
          </a:r>
          <a:r>
            <a:rPr lang="en-GB" i="1"/>
            <a:t>Circulation research</a:t>
          </a:r>
          <a:r>
            <a:rPr lang="en-GB"/>
            <a:t>, </a:t>
          </a:r>
          <a:r>
            <a:rPr lang="en-GB" i="1"/>
            <a:t>118</a:t>
          </a:r>
          <a:r>
            <a:rPr lang="en-GB"/>
            <a:t>(11), pp.1752-1770.</a:t>
          </a:r>
          <a:endParaRPr lang="en-US"/>
        </a:p>
      </dgm:t>
    </dgm:pt>
    <dgm:pt modelId="{584FD342-04DB-4CD0-928F-EEEB118FBF06}" type="parTrans" cxnId="{13452E37-3880-42F6-91C0-63F5D21DBED9}">
      <dgm:prSet/>
      <dgm:spPr/>
      <dgm:t>
        <a:bodyPr/>
        <a:lstStyle/>
        <a:p>
          <a:endParaRPr lang="en-US"/>
        </a:p>
      </dgm:t>
    </dgm:pt>
    <dgm:pt modelId="{5322905A-D682-4EE0-997B-03661A38388C}" type="sibTrans" cxnId="{13452E37-3880-42F6-91C0-63F5D21DBED9}">
      <dgm:prSet/>
      <dgm:spPr/>
      <dgm:t>
        <a:bodyPr/>
        <a:lstStyle/>
        <a:p>
          <a:endParaRPr lang="en-US"/>
        </a:p>
      </dgm:t>
    </dgm:pt>
    <dgm:pt modelId="{ED0A4D2C-DDB0-2240-92F2-A68C55DD55D2}" type="pres">
      <dgm:prSet presAssocID="{7478B84B-8E1F-47B4-A187-42FC91A59821}" presName="linear" presStyleCnt="0">
        <dgm:presLayoutVars>
          <dgm:animLvl val="lvl"/>
          <dgm:resizeHandles val="exact"/>
        </dgm:presLayoutVars>
      </dgm:prSet>
      <dgm:spPr/>
    </dgm:pt>
    <dgm:pt modelId="{CF069586-91D1-914E-B38E-1E170760ED34}" type="pres">
      <dgm:prSet presAssocID="{FBAC8072-98DE-4A0D-8184-30FA35AB2A9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4388480-72EF-264E-96E7-47DF91DBE9ED}" type="pres">
      <dgm:prSet presAssocID="{D22BAEA9-20C7-49F2-9AA5-D5C655499ED0}" presName="spacer" presStyleCnt="0"/>
      <dgm:spPr/>
    </dgm:pt>
    <dgm:pt modelId="{A6C3DFD5-55B5-2E40-BD94-AD47425A0D98}" type="pres">
      <dgm:prSet presAssocID="{F4FC3187-9E1B-4811-A1B2-A27BBEEF4D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F64F114-61C5-E74B-A185-041F15A9F2E0}" type="presOf" srcId="{FBAC8072-98DE-4A0D-8184-30FA35AB2A93}" destId="{CF069586-91D1-914E-B38E-1E170760ED34}" srcOrd="0" destOrd="0" presId="urn:microsoft.com/office/officeart/2005/8/layout/vList2"/>
    <dgm:cxn modelId="{13452E37-3880-42F6-91C0-63F5D21DBED9}" srcId="{7478B84B-8E1F-47B4-A187-42FC91A59821}" destId="{F4FC3187-9E1B-4811-A1B2-A27BBEEF4D82}" srcOrd="1" destOrd="0" parTransId="{584FD342-04DB-4CD0-928F-EEEB118FBF06}" sibTransId="{5322905A-D682-4EE0-997B-03661A38388C}"/>
    <dgm:cxn modelId="{CC7A00CA-3541-4519-A845-1162295FB65F}" srcId="{7478B84B-8E1F-47B4-A187-42FC91A59821}" destId="{FBAC8072-98DE-4A0D-8184-30FA35AB2A93}" srcOrd="0" destOrd="0" parTransId="{C70D43B7-24F9-42CE-ABAF-E01CD49E4750}" sibTransId="{D22BAEA9-20C7-49F2-9AA5-D5C655499ED0}"/>
    <dgm:cxn modelId="{EAF9D4E6-C784-F44F-A975-392EC4D7AF55}" type="presOf" srcId="{F4FC3187-9E1B-4811-A1B2-A27BBEEF4D82}" destId="{A6C3DFD5-55B5-2E40-BD94-AD47425A0D98}" srcOrd="0" destOrd="0" presId="urn:microsoft.com/office/officeart/2005/8/layout/vList2"/>
    <dgm:cxn modelId="{5F65F5E9-9EA7-A64A-87F7-B7DC6AAD361A}" type="presOf" srcId="{7478B84B-8E1F-47B4-A187-42FC91A59821}" destId="{ED0A4D2C-DDB0-2240-92F2-A68C55DD55D2}" srcOrd="0" destOrd="0" presId="urn:microsoft.com/office/officeart/2005/8/layout/vList2"/>
    <dgm:cxn modelId="{7E843160-BD20-B445-9B04-84372B9CF514}" type="presParOf" srcId="{ED0A4D2C-DDB0-2240-92F2-A68C55DD55D2}" destId="{CF069586-91D1-914E-B38E-1E170760ED34}" srcOrd="0" destOrd="0" presId="urn:microsoft.com/office/officeart/2005/8/layout/vList2"/>
    <dgm:cxn modelId="{B32C52EF-D984-9046-9238-AC0E69C033CA}" type="presParOf" srcId="{ED0A4D2C-DDB0-2240-92F2-A68C55DD55D2}" destId="{14388480-72EF-264E-96E7-47DF91DBE9ED}" srcOrd="1" destOrd="0" presId="urn:microsoft.com/office/officeart/2005/8/layout/vList2"/>
    <dgm:cxn modelId="{93FDF035-6CAC-7244-98DB-209C623986E5}" type="presParOf" srcId="{ED0A4D2C-DDB0-2240-92F2-A68C55DD55D2}" destId="{A6C3DFD5-55B5-2E40-BD94-AD47425A0D9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69586-91D1-914E-B38E-1E170760ED34}">
      <dsp:nvSpPr>
        <dsp:cNvPr id="0" name=""/>
        <dsp:cNvSpPr/>
      </dsp:nvSpPr>
      <dsp:spPr>
        <a:xfrm>
          <a:off x="0" y="2372"/>
          <a:ext cx="7424423" cy="2578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Artac, M., Dalton, A.R., Majeed, A., Car, J. and Millett, C., 2013. Effectiveness of a national cardiovascular disease risk assessment program (NHS Health Check): results after one year. </a:t>
          </a:r>
          <a:r>
            <a:rPr lang="en-GB" sz="2900" i="1" kern="1200"/>
            <a:t>Preventive medicine</a:t>
          </a:r>
          <a:r>
            <a:rPr lang="en-GB" sz="2900" kern="1200"/>
            <a:t>, </a:t>
          </a:r>
          <a:r>
            <a:rPr lang="en-GB" sz="2900" i="1" kern="1200"/>
            <a:t>57 </a:t>
          </a:r>
          <a:r>
            <a:rPr lang="en-GB" sz="2900" kern="1200"/>
            <a:t>(2), pp.129-134.</a:t>
          </a:r>
          <a:endParaRPr lang="en-US" sz="2900" kern="1200"/>
        </a:p>
      </dsp:txBody>
      <dsp:txXfrm>
        <a:off x="125881" y="128253"/>
        <a:ext cx="7172661" cy="2326918"/>
      </dsp:txXfrm>
    </dsp:sp>
    <dsp:sp modelId="{A6C3DFD5-55B5-2E40-BD94-AD47425A0D98}">
      <dsp:nvSpPr>
        <dsp:cNvPr id="0" name=""/>
        <dsp:cNvSpPr/>
      </dsp:nvSpPr>
      <dsp:spPr>
        <a:xfrm>
          <a:off x="0" y="2664571"/>
          <a:ext cx="7424423" cy="2578680"/>
        </a:xfrm>
        <a:prstGeom prst="roundRect">
          <a:avLst/>
        </a:prstGeom>
        <a:solidFill>
          <a:schemeClr val="accent2">
            <a:hueOff val="-18885518"/>
            <a:satOff val="36351"/>
            <a:lumOff val="-25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Ortega, F.B., Lavie, C.J. and Blair, S.N., 2016. Obesity and cardiovascular disease. </a:t>
          </a:r>
          <a:r>
            <a:rPr lang="en-GB" sz="2900" i="1" kern="1200"/>
            <a:t>Circulation research</a:t>
          </a:r>
          <a:r>
            <a:rPr lang="en-GB" sz="2900" kern="1200"/>
            <a:t>, </a:t>
          </a:r>
          <a:r>
            <a:rPr lang="en-GB" sz="2900" i="1" kern="1200"/>
            <a:t>118</a:t>
          </a:r>
          <a:r>
            <a:rPr lang="en-GB" sz="2900" kern="1200"/>
            <a:t>(11), pp.1752-1770.</a:t>
          </a:r>
          <a:endParaRPr lang="en-US" sz="2900" kern="1200"/>
        </a:p>
      </dsp:txBody>
      <dsp:txXfrm>
        <a:off x="125881" y="2790452"/>
        <a:ext cx="7172661" cy="23269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1169FB-ADFD-2045-88E4-19A477C4957A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88C7A3-0910-574D-BEF9-3FE98018C4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719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88C7A3-0910-574D-BEF9-3FE98018C4D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2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91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814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618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934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482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024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819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166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232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7/29/2021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7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7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13969F2-ED52-4E5C-B3FC-01E01B8B9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EA958C-1CF6-1241-A1C8-B457AFB308F1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356260" y="795647"/>
            <a:ext cx="6161498" cy="590203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2700" i="1" kern="1200" cap="all" baseline="0" dirty="0">
                <a:solidFill>
                  <a:schemeClr val="tx2"/>
                </a:solidFill>
              </a:rPr>
            </a:br>
            <a:r>
              <a:rPr lang="en-US" sz="2700" b="1" i="1" kern="1200" cap="all" baseline="0" dirty="0">
                <a:solidFill>
                  <a:schemeClr val="tx2"/>
                </a:solidFill>
              </a:rPr>
              <a:t>INTRODUCTION TO PHYSIOLOGY   </a:t>
            </a:r>
            <a:br>
              <a:rPr lang="en-US" sz="2700" b="1" i="1" kern="1200" cap="all" baseline="0" dirty="0">
                <a:solidFill>
                  <a:schemeClr val="tx2"/>
                </a:solidFill>
              </a:rPr>
            </a:br>
            <a:br>
              <a:rPr lang="en-US" sz="2700" b="1" i="1" kern="1200" cap="all" baseline="0" dirty="0">
                <a:solidFill>
                  <a:schemeClr val="tx2"/>
                </a:solidFill>
              </a:rPr>
            </a:br>
            <a:r>
              <a:rPr lang="en-US" sz="2700" b="1" dirty="0"/>
              <a:t>TERM 2. JUNE 2021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CARDIOVASCULAR DISEASE POSTER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STUDENT #: 1907297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MODULE: BMHP5003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PROFESSOR: ELENI KOUTSOGEORGOU</a:t>
            </a:r>
            <a:br>
              <a:rPr lang="en-US" sz="1700" b="1" i="1" kern="1200" cap="all" baseline="0" dirty="0">
                <a:solidFill>
                  <a:schemeClr val="tx2"/>
                </a:solidFill>
              </a:rPr>
            </a:br>
            <a:br>
              <a:rPr lang="en-US" sz="1700" b="1" i="1" kern="1200" cap="all" baseline="0" dirty="0">
                <a:solidFill>
                  <a:schemeClr val="tx2"/>
                </a:solidFill>
              </a:rPr>
            </a:br>
            <a:br>
              <a:rPr lang="en-US" sz="1700" b="1" i="1" kern="1200" cap="all" baseline="0" dirty="0">
                <a:solidFill>
                  <a:schemeClr val="tx2"/>
                </a:solidFill>
              </a:rPr>
            </a:br>
            <a:br>
              <a:rPr lang="en-US" sz="1700" b="1" dirty="0"/>
            </a:br>
            <a:br>
              <a:rPr lang="en-US" sz="1700" b="1" dirty="0"/>
            </a:br>
            <a:br>
              <a:rPr lang="en-US" sz="1700" b="1" dirty="0"/>
            </a:br>
            <a:br>
              <a:rPr lang="en-US" sz="1700" b="1" dirty="0"/>
            </a:br>
            <a:br>
              <a:rPr lang="en-US" sz="1700" b="1" dirty="0"/>
            </a:br>
            <a:r>
              <a:rPr lang="en-US" sz="1700" b="1" dirty="0"/>
              <a:t>Done by: Jennifer o </a:t>
            </a:r>
            <a:r>
              <a:rPr lang="en-US" sz="1700" b="1" dirty="0" err="1"/>
              <a:t>laguda</a:t>
            </a: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7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700" i="1" kern="1200" cap="all" baseline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Paint colour explosion on a white background">
            <a:extLst>
              <a:ext uri="{FF2B5EF4-FFF2-40B4-BE49-F238E27FC236}">
                <a16:creationId xmlns:a16="http://schemas.microsoft.com/office/drawing/2014/main" id="{39E208C4-8740-406D-8FAF-9AB8FB1EA9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17" r="1961" b="1"/>
          <a:stretch/>
        </p:blipFill>
        <p:spPr>
          <a:xfrm>
            <a:off x="5879804" y="-49384"/>
            <a:ext cx="6312196" cy="6874330"/>
          </a:xfrm>
          <a:custGeom>
            <a:avLst/>
            <a:gdLst/>
            <a:ahLst/>
            <a:cxnLst/>
            <a:rect l="l" t="t" r="r" b="b"/>
            <a:pathLst>
              <a:path w="6312196" h="6874330">
                <a:moveTo>
                  <a:pt x="2047193" y="0"/>
                </a:moveTo>
                <a:lnTo>
                  <a:pt x="6312196" y="0"/>
                </a:lnTo>
                <a:lnTo>
                  <a:pt x="6312196" y="6874330"/>
                </a:lnTo>
                <a:lnTo>
                  <a:pt x="0" y="6874330"/>
                </a:lnTo>
                <a:close/>
              </a:path>
            </a:pathLst>
          </a:cu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634715" y="0"/>
            <a:ext cx="914401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49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AF3C8EA-7A37-4A07-BDF2-89EBD3DF2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tethoscope formed in a heart">
            <a:extLst>
              <a:ext uri="{FF2B5EF4-FFF2-40B4-BE49-F238E27FC236}">
                <a16:creationId xmlns:a16="http://schemas.microsoft.com/office/drawing/2014/main" id="{AEB6E34A-D429-EE49-A71E-BFB4BF8262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000"/>
                    </a14:imgEffect>
                    <a14:imgEffect>
                      <a14:brightnessContrast bright="55000"/>
                    </a14:imgEffect>
                  </a14:imgLayer>
                </a14:imgProps>
              </a:ext>
            </a:extLst>
          </a:blip>
          <a:srcRect t="24" b="12767"/>
          <a:stretch/>
        </p:blipFill>
        <p:spPr>
          <a:xfrm>
            <a:off x="0" y="0"/>
            <a:ext cx="12192000" cy="6907902"/>
          </a:xfrm>
          <a:prstGeom prst="rect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effectLst>
            <a:glow>
              <a:schemeClr val="accent1">
                <a:alpha val="40000"/>
              </a:schemeClr>
            </a:glow>
            <a:outerShdw blurRad="50800" dist="50800" dir="5400000" algn="ctr" rotWithShape="0">
              <a:srgbClr val="000000"/>
            </a:outerShdw>
            <a:reflection stA="45000" endPos="0" dist="508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C4EF3F-0DDC-F548-94BB-4A6033263AEF}"/>
              </a:ext>
            </a:extLst>
          </p:cNvPr>
          <p:cNvSpPr txBox="1"/>
          <p:nvPr/>
        </p:nvSpPr>
        <p:spPr>
          <a:xfrm>
            <a:off x="760020" y="190005"/>
            <a:ext cx="104740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CARDIOVASCULAR DISEASE CVD</a:t>
            </a:r>
          </a:p>
          <a:p>
            <a:r>
              <a:rPr lang="en-US" sz="2000" dirty="0"/>
              <a:t>As indicated by NHS "Cardiovascular illness by and large alludes to conditions that include limited or hindered veins that can prompt a respiratory failure, chest torment (angina) or stroke" (NHS 2018). There are a great deal of Cardiovascular illnesses however the most widely recognized are coronary illness, Strokes and TIA, Fringe Blood vessel infection, and Aortic.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BE3F73-1555-664E-A859-BFD464C2E3A2}"/>
              </a:ext>
            </a:extLst>
          </p:cNvPr>
          <p:cNvSpPr txBox="1"/>
          <p:nvPr/>
        </p:nvSpPr>
        <p:spPr>
          <a:xfrm>
            <a:off x="399803" y="2724279"/>
            <a:ext cx="32340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THE CAUSE/RISK FACTOR OF CVD</a:t>
            </a:r>
          </a:p>
          <a:p>
            <a:pPr marL="342900" indent="-342900">
              <a:buAutoNum type="alphaLcPeriod"/>
            </a:pPr>
            <a:r>
              <a:rPr lang="en-US" dirty="0"/>
              <a:t>High blood pressure </a:t>
            </a:r>
          </a:p>
          <a:p>
            <a:pPr marL="342900" indent="-342900">
              <a:buAutoNum type="alphaLcPeriod"/>
            </a:pPr>
            <a:r>
              <a:rPr lang="en-US" dirty="0"/>
              <a:t>Diabetes </a:t>
            </a:r>
          </a:p>
          <a:p>
            <a:pPr marL="342900" indent="-342900">
              <a:buAutoNum type="alphaLcPeriod"/>
            </a:pPr>
            <a:r>
              <a:rPr lang="en-US" dirty="0"/>
              <a:t>Obesity</a:t>
            </a:r>
          </a:p>
          <a:p>
            <a:pPr marL="342900" indent="-342900">
              <a:buAutoNum type="alphaLcPeriod"/>
            </a:pPr>
            <a:r>
              <a:rPr lang="en-US" dirty="0"/>
              <a:t>Smoking</a:t>
            </a:r>
          </a:p>
          <a:p>
            <a:pPr marL="342900" indent="-342900">
              <a:buAutoNum type="alphaLcPeriod"/>
            </a:pPr>
            <a:r>
              <a:rPr lang="en-US" dirty="0"/>
              <a:t>High </a:t>
            </a:r>
            <a:r>
              <a:rPr lang="en-US" dirty="0" err="1"/>
              <a:t>cholestrol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FF4771-9DB6-074C-B6C2-2A09A833D55E}"/>
              </a:ext>
            </a:extLst>
          </p:cNvPr>
          <p:cNvSpPr txBox="1"/>
          <p:nvPr/>
        </p:nvSpPr>
        <p:spPr>
          <a:xfrm>
            <a:off x="7022275" y="1629639"/>
            <a:ext cx="4690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STROKE AND TIA </a:t>
            </a:r>
          </a:p>
          <a:p>
            <a:r>
              <a:rPr lang="en-US" dirty="0"/>
              <a:t>Stroke can be characterized as lack/disturbance of blood stream to the cerebrum while TIA is a scaled down stroke (brief interruption). Both Stroke and TIA can be distinguished by F.A.S.T (Face, Arm, Discourse, and Time)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EFE9B4-4F6B-214B-8209-2C23A8E35A23}"/>
              </a:ext>
            </a:extLst>
          </p:cNvPr>
          <p:cNvSpPr txBox="1"/>
          <p:nvPr/>
        </p:nvSpPr>
        <p:spPr>
          <a:xfrm>
            <a:off x="8558153" y="3882766"/>
            <a:ext cx="45106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TREATMENT/MANAGEMENT FOR CVD</a:t>
            </a:r>
          </a:p>
          <a:p>
            <a:pPr marL="342900" indent="-342900">
              <a:buAutoNum type="arabicPeriod"/>
            </a:pPr>
            <a:r>
              <a:rPr lang="en-US" dirty="0"/>
              <a:t>A balanced and healthy diet </a:t>
            </a:r>
          </a:p>
          <a:p>
            <a:pPr marL="342900" indent="-342900">
              <a:buAutoNum type="arabicPeriod"/>
            </a:pPr>
            <a:r>
              <a:rPr lang="en-US" dirty="0"/>
              <a:t>Do exercise</a:t>
            </a:r>
          </a:p>
          <a:p>
            <a:pPr marL="342900" indent="-342900">
              <a:buAutoNum type="arabicPeriod"/>
            </a:pPr>
            <a:r>
              <a:rPr lang="en-US" dirty="0"/>
              <a:t>Reduce drinking or quit</a:t>
            </a:r>
          </a:p>
          <a:p>
            <a:pPr marL="342900" indent="-342900">
              <a:buAutoNum type="arabicPeriod"/>
            </a:pPr>
            <a:r>
              <a:rPr lang="en-US" dirty="0"/>
              <a:t>Balance daily lifestyle</a:t>
            </a:r>
          </a:p>
        </p:txBody>
      </p:sp>
    </p:spTree>
    <p:extLst>
      <p:ext uri="{BB962C8B-B14F-4D97-AF65-F5344CB8AC3E}">
        <p14:creationId xmlns:p14="http://schemas.microsoft.com/office/powerpoint/2010/main" val="22776592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 invX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69A5737-8D36-4BF8-AC7D-2AA2B6B63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8"/>
            <a:ext cx="3818316" cy="690030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493114 w 3818316"/>
              <a:gd name="connsiteY2" fmla="*/ 6863976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252194 w 3818316"/>
              <a:gd name="connsiteY2" fmla="*/ 6853025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18316" h="6863976">
                <a:moveTo>
                  <a:pt x="0" y="0"/>
                </a:moveTo>
                <a:lnTo>
                  <a:pt x="3818316" y="0"/>
                </a:lnTo>
                <a:lnTo>
                  <a:pt x="2252194" y="6853025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5A07A0-F125-D34A-B04A-2C6E43822A8E}"/>
              </a:ext>
            </a:extLst>
          </p:cNvPr>
          <p:cNvSpPr txBox="1"/>
          <p:nvPr/>
        </p:nvSpPr>
        <p:spPr>
          <a:xfrm>
            <a:off x="711810" y="714374"/>
            <a:ext cx="2472454" cy="1857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i="1" u="sng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2ECE8B0-6962-4F5B-830A-E8F8F9726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759626"/>
            <a:ext cx="3484282" cy="40953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EAF673E-0279-495F-A8A9-F84D0AB5A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259294"/>
            <a:ext cx="4748213" cy="159571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A35DAC4-CE46-49DC-A699-C19EFAF54B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371628"/>
              </p:ext>
            </p:extLst>
          </p:nvPr>
        </p:nvGraphicFramePr>
        <p:xfrm>
          <a:off x="4106586" y="788465"/>
          <a:ext cx="7424423" cy="524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4732022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323</Words>
  <Application>Microsoft Office PowerPoint</Application>
  <PresentationFormat>Widescreen</PresentationFormat>
  <Paragraphs>20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AngleLinesVTI</vt:lpstr>
      <vt:lpstr> INTRODUCTION TO PHYSIOLOGY     TERM 2. JUNE 2021  CARDIOVASCULAR DISEASE POSTER  STUDENT #: 1907297  MODULE: BMHP5003  PROFESSOR: ELENI KOUTSOGEORGOU        Done by: Jennifer o laguda                         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Mutiat Abiola Shobajo (1910057)</dc:creator>
  <cp:lastModifiedBy>jenniferlaguda8@gmail.com</cp:lastModifiedBy>
  <cp:revision>15</cp:revision>
  <dcterms:created xsi:type="dcterms:W3CDTF">2021-07-28T22:20:37Z</dcterms:created>
  <dcterms:modified xsi:type="dcterms:W3CDTF">2021-07-29T03:27:06Z</dcterms:modified>
</cp:coreProperties>
</file>