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5"/>
  </p:notesMasterIdLst>
  <p:sldIdLst>
    <p:sldId id="259" r:id="rId5"/>
    <p:sldId id="260" r:id="rId6"/>
    <p:sldId id="262" r:id="rId7"/>
    <p:sldId id="541" r:id="rId8"/>
    <p:sldId id="550" r:id="rId9"/>
    <p:sldId id="552" r:id="rId10"/>
    <p:sldId id="549" r:id="rId11"/>
    <p:sldId id="542" r:id="rId12"/>
    <p:sldId id="544" r:id="rId13"/>
    <p:sldId id="556" r:id="rId14"/>
    <p:sldId id="554" r:id="rId15"/>
    <p:sldId id="545" r:id="rId16"/>
    <p:sldId id="546" r:id="rId17"/>
    <p:sldId id="557" r:id="rId18"/>
    <p:sldId id="559" r:id="rId19"/>
    <p:sldId id="560" r:id="rId20"/>
    <p:sldId id="561" r:id="rId21"/>
    <p:sldId id="562" r:id="rId22"/>
    <p:sldId id="563" r:id="rId23"/>
    <p:sldId id="564" r:id="rId24"/>
    <p:sldId id="565" r:id="rId25"/>
    <p:sldId id="543" r:id="rId26"/>
    <p:sldId id="566" r:id="rId27"/>
    <p:sldId id="567" r:id="rId28"/>
    <p:sldId id="568" r:id="rId29"/>
    <p:sldId id="573" r:id="rId30"/>
    <p:sldId id="570" r:id="rId31"/>
    <p:sldId id="572" r:id="rId32"/>
    <p:sldId id="574" r:id="rId33"/>
    <p:sldId id="575"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rdan Ross Jenkins (P149066)" initials="JRJ(" lastIdx="3" clrIdx="0">
    <p:extLst>
      <p:ext uri="{19B8F6BF-5375-455C-9EA6-DF929625EA0E}">
        <p15:presenceInfo xmlns:p15="http://schemas.microsoft.com/office/powerpoint/2012/main" userId="Jordan Ross Jenkins (P149066)"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A99B7"/>
    <a:srgbClr val="003A58"/>
    <a:srgbClr val="FF0000"/>
    <a:srgbClr val="FFFFFF"/>
    <a:srgbClr val="346D8B"/>
    <a:srgbClr val="24B9D9"/>
    <a:srgbClr val="00B050"/>
    <a:srgbClr val="4BACC6"/>
    <a:srgbClr val="242122"/>
    <a:srgbClr val="C9F1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488" autoAdjust="0"/>
    <p:restoredTop sz="78273" autoAdjust="0"/>
  </p:normalViewPr>
  <p:slideViewPr>
    <p:cSldViewPr snapToGrid="0">
      <p:cViewPr varScale="1">
        <p:scale>
          <a:sx n="49" d="100"/>
          <a:sy n="49" d="100"/>
        </p:scale>
        <p:origin x="1096"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baseline="0">
                <a:solidFill>
                  <a:schemeClr val="tx1">
                    <a:lumMod val="65000"/>
                    <a:lumOff val="35000"/>
                  </a:schemeClr>
                </a:solidFill>
                <a:latin typeface="+mn-lt"/>
                <a:ea typeface="+mn-ea"/>
                <a:cs typeface="+mn-cs"/>
              </a:defRPr>
            </a:pPr>
            <a:r>
              <a:rPr lang="en-US" sz="1400" b="0" i="0" u="none" strike="noStrike" baseline="0" dirty="0">
                <a:solidFill>
                  <a:sysClr val="windowText" lastClr="000000">
                    <a:lumMod val="65000"/>
                    <a:lumOff val="35000"/>
                  </a:sysClr>
                </a:solidFill>
                <a:latin typeface="Calibri" panose="020F0502020204030204"/>
              </a:rPr>
              <a:t>Histogram of  Operator Measured Values</a:t>
            </a:r>
          </a:p>
        </c:rich>
      </c:tx>
      <c:overlay val="0"/>
      <c:spPr>
        <a:noFill/>
        <a:ln>
          <a:noFill/>
        </a:ln>
        <a:effectLst/>
      </c:spPr>
      <c:txPr>
        <a:bodyPr rot="0" spcFirstLastPara="1" vertOverflow="ellipsis" vert="horz" wrap="square" anchor="ctr" anchorCtr="1"/>
        <a:lstStyle/>
        <a:p>
          <a:pPr>
            <a:defRPr sz="1400" b="0" i="0" u="none" strike="noStrike"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cat>
            <c:strRef>
              <c:f>Sheet2!$N$3:$N$15</c:f>
              <c:strCache>
                <c:ptCount val="13"/>
                <c:pt idx="0">
                  <c:v>12.5 - 13.5</c:v>
                </c:pt>
                <c:pt idx="1">
                  <c:v>13.5 - 14.5</c:v>
                </c:pt>
                <c:pt idx="2">
                  <c:v>14.5 - 15.5</c:v>
                </c:pt>
                <c:pt idx="3">
                  <c:v>15.5 - 16.5</c:v>
                </c:pt>
                <c:pt idx="4">
                  <c:v>16.5 - 17.5</c:v>
                </c:pt>
                <c:pt idx="5">
                  <c:v>17.5 - 18.5</c:v>
                </c:pt>
                <c:pt idx="6">
                  <c:v>18.5 - 19.5</c:v>
                </c:pt>
                <c:pt idx="7">
                  <c:v>19.5 - 20.5</c:v>
                </c:pt>
                <c:pt idx="8">
                  <c:v>20.5 - 21.5</c:v>
                </c:pt>
                <c:pt idx="9">
                  <c:v>21.5 -22.5</c:v>
                </c:pt>
                <c:pt idx="10">
                  <c:v>22.5 - 23.5</c:v>
                </c:pt>
                <c:pt idx="11">
                  <c:v>23.5 - 24.5</c:v>
                </c:pt>
                <c:pt idx="12">
                  <c:v>24.5 - 25.5</c:v>
                </c:pt>
              </c:strCache>
            </c:strRef>
          </c:cat>
          <c:val>
            <c:numRef>
              <c:f>Sheet2!$O$3:$O$15</c:f>
              <c:numCache>
                <c:formatCode>General</c:formatCode>
                <c:ptCount val="13"/>
                <c:pt idx="0">
                  <c:v>0</c:v>
                </c:pt>
                <c:pt idx="1">
                  <c:v>0</c:v>
                </c:pt>
                <c:pt idx="2">
                  <c:v>0</c:v>
                </c:pt>
                <c:pt idx="3">
                  <c:v>4</c:v>
                </c:pt>
                <c:pt idx="4">
                  <c:v>7</c:v>
                </c:pt>
                <c:pt idx="5">
                  <c:v>9</c:v>
                </c:pt>
                <c:pt idx="6">
                  <c:v>10</c:v>
                </c:pt>
                <c:pt idx="7">
                  <c:v>7</c:v>
                </c:pt>
                <c:pt idx="8">
                  <c:v>5</c:v>
                </c:pt>
                <c:pt idx="9">
                  <c:v>4</c:v>
                </c:pt>
                <c:pt idx="10">
                  <c:v>3</c:v>
                </c:pt>
                <c:pt idx="11">
                  <c:v>1</c:v>
                </c:pt>
                <c:pt idx="12">
                  <c:v>0</c:v>
                </c:pt>
              </c:numCache>
            </c:numRef>
          </c:val>
          <c:extLst>
            <c:ext xmlns:c16="http://schemas.microsoft.com/office/drawing/2014/chart" uri="{C3380CC4-5D6E-409C-BE32-E72D297353CC}">
              <c16:uniqueId val="{00000000-9E77-480B-B227-7A7647DBFB11}"/>
            </c:ext>
          </c:extLst>
        </c:ser>
        <c:dLbls>
          <c:showLegendKey val="0"/>
          <c:showVal val="0"/>
          <c:showCatName val="0"/>
          <c:showSerName val="0"/>
          <c:showPercent val="0"/>
          <c:showBubbleSize val="0"/>
        </c:dLbls>
        <c:gapWidth val="10"/>
        <c:axId val="695991160"/>
        <c:axId val="695987640"/>
      </c:barChart>
      <c:scatterChart>
        <c:scatterStyle val="lineMarker"/>
        <c:varyColors val="0"/>
        <c:ser>
          <c:idx val="1"/>
          <c:order val="2"/>
          <c:tx>
            <c:v>targ</c:v>
          </c:tx>
          <c:spPr>
            <a:ln w="25400" cap="rnd">
              <a:solidFill>
                <a:srgbClr val="FF0000">
                  <a:alpha val="97000"/>
                </a:srgbClr>
              </a:solidFill>
              <a:prstDash val="dash"/>
              <a:round/>
            </a:ln>
            <a:effectLst/>
          </c:spPr>
          <c:marker>
            <c:symbol val="circle"/>
            <c:size val="5"/>
            <c:spPr>
              <a:noFill/>
              <a:ln w="9525">
                <a:noFill/>
              </a:ln>
              <a:effectLst/>
            </c:spPr>
          </c:marker>
          <c:dLbls>
            <c:dLbl>
              <c:idx val="0"/>
              <c:delete val="1"/>
              <c:extLst>
                <c:ext xmlns:c15="http://schemas.microsoft.com/office/drawing/2012/chart" uri="{CE6537A1-D6FC-4f65-9D91-7224C49458BB}"/>
                <c:ext xmlns:c16="http://schemas.microsoft.com/office/drawing/2014/chart" uri="{C3380CC4-5D6E-409C-BE32-E72D297353CC}">
                  <c16:uniqueId val="{00000001-9E77-480B-B227-7A7647DBFB11}"/>
                </c:ext>
              </c:extLst>
            </c:dLbl>
            <c:dLbl>
              <c:idx val="1"/>
              <c:layout>
                <c:manualLayout>
                  <c:x val="-6.3567576225420044E-2"/>
                  <c:y val="-1.4731669842233593E-2"/>
                </c:manualLayout>
              </c:layout>
              <c:tx>
                <c:rich>
                  <a:bodyPr rot="0" spcFirstLastPara="1" vertOverflow="ellipsis" vert="horz" wrap="square" lIns="38100" tIns="19050" rIns="38100" bIns="19050" anchor="ctr" anchorCtr="1">
                    <a:noAutofit/>
                  </a:bodyPr>
                  <a:lstStyle/>
                  <a:p>
                    <a:pPr>
                      <a:defRPr sz="900" b="0" i="0" u="none" strike="noStrike" baseline="0">
                        <a:solidFill>
                          <a:schemeClr val="tx1">
                            <a:lumMod val="65000"/>
                            <a:lumOff val="35000"/>
                          </a:schemeClr>
                        </a:solidFill>
                        <a:latin typeface="+mn-lt"/>
                        <a:ea typeface="+mn-ea"/>
                        <a:cs typeface="+mn-cs"/>
                      </a:defRPr>
                    </a:pPr>
                    <a:r>
                      <a:rPr lang="en-US" sz="1000" b="1"/>
                      <a:t>Target</a:t>
                    </a:r>
                  </a:p>
                </c:rich>
              </c:tx>
              <c:spPr>
                <a:noFill/>
                <a:ln>
                  <a:noFill/>
                </a:ln>
                <a:effectLst/>
              </c:spPr>
              <c:txPr>
                <a:bodyPr rot="0" spcFirstLastPara="1" vertOverflow="ellipsis" vert="horz" wrap="square" lIns="38100" tIns="19050" rIns="38100" bIns="19050" anchor="ctr" anchorCtr="1">
                  <a:noAutofit/>
                </a:bodyPr>
                <a:lstStyle/>
                <a:p>
                  <a:pPr>
                    <a:defRPr sz="900" b="0" i="0" u="none" strike="noStrike" baseline="0">
                      <a:solidFill>
                        <a:schemeClr val="tx1">
                          <a:lumMod val="65000"/>
                          <a:lumOff val="35000"/>
                        </a:schemeClr>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15:layout>
                    <c:manualLayout>
                      <c:w val="0.11333190732760602"/>
                      <c:h val="9.3462088238228172E-2"/>
                    </c:manualLayout>
                  </c15:layout>
                  <c15:showDataLabelsRange val="0"/>
                </c:ext>
                <c:ext xmlns:c16="http://schemas.microsoft.com/office/drawing/2014/chart" uri="{C3380CC4-5D6E-409C-BE32-E72D297353CC}">
                  <c16:uniqueId val="{00000002-9E77-480B-B227-7A7647DBFB11}"/>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baseline="0">
                    <a:solidFill>
                      <a:schemeClr val="tx1">
                        <a:lumMod val="65000"/>
                        <a:lumOff val="3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xVal>
            <c:numRef>
              <c:f>Sheet2!$AE$8:$AE$9</c:f>
              <c:numCache>
                <c:formatCode>General</c:formatCode>
                <c:ptCount val="2"/>
                <c:pt idx="0">
                  <c:v>7</c:v>
                </c:pt>
                <c:pt idx="1">
                  <c:v>7</c:v>
                </c:pt>
              </c:numCache>
            </c:numRef>
          </c:xVal>
          <c:yVal>
            <c:numRef>
              <c:f>Sheet2!$AF$8:$AF$9</c:f>
              <c:numCache>
                <c:formatCode>0.00</c:formatCode>
                <c:ptCount val="2"/>
                <c:pt idx="0" formatCode="General">
                  <c:v>0</c:v>
                </c:pt>
                <c:pt idx="1">
                  <c:v>2300</c:v>
                </c:pt>
              </c:numCache>
            </c:numRef>
          </c:yVal>
          <c:smooth val="0"/>
          <c:extLst>
            <c:ext xmlns:c16="http://schemas.microsoft.com/office/drawing/2014/chart" uri="{C3380CC4-5D6E-409C-BE32-E72D297353CC}">
              <c16:uniqueId val="{00000003-9E77-480B-B227-7A7647DBFB11}"/>
            </c:ext>
          </c:extLst>
        </c:ser>
        <c:dLbls>
          <c:showLegendKey val="0"/>
          <c:showVal val="0"/>
          <c:showCatName val="0"/>
          <c:showSerName val="0"/>
          <c:showPercent val="0"/>
          <c:showBubbleSize val="0"/>
        </c:dLbls>
        <c:axId val="726720184"/>
        <c:axId val="726719864"/>
      </c:scatterChart>
      <c:scatterChart>
        <c:scatterStyle val="smoothMarker"/>
        <c:varyColors val="0"/>
        <c:ser>
          <c:idx val="2"/>
          <c:order val="1"/>
          <c:tx>
            <c:v>Normal</c:v>
          </c:tx>
          <c:spPr>
            <a:ln w="25400" cap="rnd">
              <a:solidFill>
                <a:schemeClr val="tx1"/>
              </a:solidFill>
              <a:round/>
            </a:ln>
            <a:effectLst/>
          </c:spPr>
          <c:marker>
            <c:symbol val="none"/>
          </c:marker>
          <c:yVal>
            <c:numRef>
              <c:f>Sheet2!$P$3:$P$15</c:f>
              <c:numCache>
                <c:formatCode>General</c:formatCode>
                <c:ptCount val="13"/>
                <c:pt idx="0">
                  <c:v>28</c:v>
                </c:pt>
                <c:pt idx="1">
                  <c:v>54</c:v>
                </c:pt>
                <c:pt idx="2">
                  <c:v>205</c:v>
                </c:pt>
                <c:pt idx="3">
                  <c:v>528</c:v>
                </c:pt>
                <c:pt idx="4">
                  <c:v>1058</c:v>
                </c:pt>
                <c:pt idx="5">
                  <c:v>1602</c:v>
                </c:pt>
                <c:pt idx="6">
                  <c:v>1986</c:v>
                </c:pt>
                <c:pt idx="7">
                  <c:v>1878</c:v>
                </c:pt>
                <c:pt idx="8">
                  <c:v>1361</c:v>
                </c:pt>
                <c:pt idx="9">
                  <c:v>788</c:v>
                </c:pt>
                <c:pt idx="10">
                  <c:v>346</c:v>
                </c:pt>
                <c:pt idx="11">
                  <c:v>126</c:v>
                </c:pt>
                <c:pt idx="12">
                  <c:v>28</c:v>
                </c:pt>
              </c:numCache>
            </c:numRef>
          </c:yVal>
          <c:smooth val="1"/>
          <c:extLst>
            <c:ext xmlns:c16="http://schemas.microsoft.com/office/drawing/2014/chart" uri="{C3380CC4-5D6E-409C-BE32-E72D297353CC}">
              <c16:uniqueId val="{00000004-9E77-480B-B227-7A7647DBFB11}"/>
            </c:ext>
          </c:extLst>
        </c:ser>
        <c:ser>
          <c:idx val="3"/>
          <c:order val="3"/>
          <c:tx>
            <c:v>LSL</c:v>
          </c:tx>
          <c:spPr>
            <a:ln w="25400" cap="rnd">
              <a:solidFill>
                <a:srgbClr val="00B050"/>
              </a:solidFill>
              <a:prstDash val="dash"/>
              <a:round/>
            </a:ln>
            <a:effectLst/>
          </c:spPr>
          <c:marker>
            <c:symbol val="none"/>
          </c:marker>
          <c:dPt>
            <c:idx val="1"/>
            <c:marker>
              <c:symbol val="none"/>
            </c:marker>
            <c:bubble3D val="0"/>
            <c:extLst>
              <c:ext xmlns:c16="http://schemas.microsoft.com/office/drawing/2014/chart" uri="{C3380CC4-5D6E-409C-BE32-E72D297353CC}">
                <c16:uniqueId val="{00000005-9E77-480B-B227-7A7647DBFB11}"/>
              </c:ext>
            </c:extLst>
          </c:dPt>
          <c:dLbls>
            <c:dLbl>
              <c:idx val="0"/>
              <c:delete val="1"/>
              <c:extLst>
                <c:ext xmlns:c15="http://schemas.microsoft.com/office/drawing/2012/chart" uri="{CE6537A1-D6FC-4f65-9D91-7224C49458BB}">
                  <c15:layout>
                    <c:manualLayout>
                      <c:w val="8.7074606454085574E-2"/>
                      <c:h val="0.11779038872054536"/>
                    </c:manualLayout>
                  </c15:layout>
                </c:ext>
                <c:ext xmlns:c16="http://schemas.microsoft.com/office/drawing/2014/chart" uri="{C3380CC4-5D6E-409C-BE32-E72D297353CC}">
                  <c16:uniqueId val="{00000006-9E77-480B-B227-7A7647DBFB11}"/>
                </c:ext>
              </c:extLst>
            </c:dLbl>
            <c:dLbl>
              <c:idx val="1"/>
              <c:layout>
                <c:manualLayout>
                  <c:x val="-4.281081664160942E-2"/>
                  <c:y val="-1.0522787026453023E-2"/>
                </c:manualLayout>
              </c:layout>
              <c:tx>
                <c:rich>
                  <a:bodyPr rot="0" spcFirstLastPara="1" vertOverflow="ellipsis" vert="horz" wrap="square" lIns="38100" tIns="19050" rIns="38100" bIns="19050" anchor="ctr" anchorCtr="1">
                    <a:noAutofit/>
                  </a:bodyPr>
                  <a:lstStyle/>
                  <a:p>
                    <a:pPr>
                      <a:defRPr sz="900" b="0" i="0" u="none" strike="noStrike" baseline="0">
                        <a:solidFill>
                          <a:schemeClr val="tx1">
                            <a:lumMod val="65000"/>
                            <a:lumOff val="35000"/>
                          </a:schemeClr>
                        </a:solidFill>
                        <a:latin typeface="+mn-lt"/>
                        <a:ea typeface="+mn-ea"/>
                        <a:cs typeface="+mn-cs"/>
                      </a:defRPr>
                    </a:pPr>
                    <a:r>
                      <a:rPr lang="en-US" sz="1000" b="1"/>
                      <a:t>LSL</a:t>
                    </a:r>
                  </a:p>
                </c:rich>
              </c:tx>
              <c:spPr>
                <a:noFill/>
                <a:ln>
                  <a:noFill/>
                </a:ln>
                <a:effectLst/>
              </c:spPr>
              <c:txPr>
                <a:bodyPr rot="0" spcFirstLastPara="1" vertOverflow="ellipsis" vert="horz" wrap="square" lIns="38100" tIns="19050" rIns="38100" bIns="19050" anchor="ctr" anchorCtr="1">
                  <a:noAutofit/>
                </a:bodyPr>
                <a:lstStyle/>
                <a:p>
                  <a:pPr>
                    <a:defRPr sz="900" b="0" i="0" u="none" strike="noStrike" baseline="0">
                      <a:solidFill>
                        <a:schemeClr val="tx1">
                          <a:lumMod val="65000"/>
                          <a:lumOff val="35000"/>
                        </a:schemeClr>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15:layout>
                    <c:manualLayout>
                      <c:w val="6.4514705530838809E-2"/>
                      <c:h val="8.8327049036078159E-2"/>
                    </c:manualLayout>
                  </c15:layout>
                  <c15:showDataLabelsRange val="0"/>
                </c:ext>
                <c:ext xmlns:c16="http://schemas.microsoft.com/office/drawing/2014/chart" uri="{C3380CC4-5D6E-409C-BE32-E72D297353CC}">
                  <c16:uniqueId val="{00000005-9E77-480B-B227-7A7647DBFB11}"/>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baseline="0">
                    <a:solidFill>
                      <a:schemeClr val="tx1">
                        <a:lumMod val="65000"/>
                        <a:lumOff val="3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xVal>
            <c:numRef>
              <c:f>Sheet2!$AD$8:$AD$9</c:f>
              <c:numCache>
                <c:formatCode>General</c:formatCode>
                <c:ptCount val="2"/>
                <c:pt idx="0">
                  <c:v>1</c:v>
                </c:pt>
                <c:pt idx="1">
                  <c:v>1</c:v>
                </c:pt>
              </c:numCache>
            </c:numRef>
          </c:xVal>
          <c:yVal>
            <c:numRef>
              <c:f>Sheet2!$AF$8:$AF$9</c:f>
              <c:numCache>
                <c:formatCode>0.00</c:formatCode>
                <c:ptCount val="2"/>
                <c:pt idx="0" formatCode="General">
                  <c:v>0</c:v>
                </c:pt>
                <c:pt idx="1">
                  <c:v>2300</c:v>
                </c:pt>
              </c:numCache>
            </c:numRef>
          </c:yVal>
          <c:smooth val="1"/>
          <c:extLst>
            <c:ext xmlns:c16="http://schemas.microsoft.com/office/drawing/2014/chart" uri="{C3380CC4-5D6E-409C-BE32-E72D297353CC}">
              <c16:uniqueId val="{00000007-9E77-480B-B227-7A7647DBFB11}"/>
            </c:ext>
          </c:extLst>
        </c:ser>
        <c:ser>
          <c:idx val="4"/>
          <c:order val="4"/>
          <c:tx>
            <c:v>USL</c:v>
          </c:tx>
          <c:spPr>
            <a:ln w="25400" cap="rnd">
              <a:solidFill>
                <a:srgbClr val="00B050"/>
              </a:solidFill>
              <a:prstDash val="dash"/>
              <a:round/>
            </a:ln>
            <a:effectLst/>
          </c:spPr>
          <c:marker>
            <c:symbol val="none"/>
          </c:marker>
          <c:dLbls>
            <c:dLbl>
              <c:idx val="0"/>
              <c:delete val="1"/>
              <c:extLst>
                <c:ext xmlns:c15="http://schemas.microsoft.com/office/drawing/2012/chart" uri="{CE6537A1-D6FC-4f65-9D91-7224C49458BB}"/>
                <c:ext xmlns:c16="http://schemas.microsoft.com/office/drawing/2014/chart" uri="{C3380CC4-5D6E-409C-BE32-E72D297353CC}">
                  <c16:uniqueId val="{00000008-9E77-480B-B227-7A7647DBFB11}"/>
                </c:ext>
              </c:extLst>
            </c:dLbl>
            <c:dLbl>
              <c:idx val="1"/>
              <c:layout>
                <c:manualLayout>
                  <c:x val="-6.7459366497977236E-2"/>
                  <c:y val="-1.2626979868485481E-2"/>
                </c:manualLayout>
              </c:layout>
              <c:tx>
                <c:rich>
                  <a:bodyPr rot="0" spcFirstLastPara="1" vertOverflow="ellipsis" vert="horz" wrap="square" lIns="38100" tIns="19050" rIns="38100" bIns="19050" anchor="ctr" anchorCtr="1">
                    <a:noAutofit/>
                  </a:bodyPr>
                  <a:lstStyle/>
                  <a:p>
                    <a:pPr>
                      <a:defRPr sz="900" b="0" i="0" u="none" strike="noStrike" baseline="0">
                        <a:solidFill>
                          <a:schemeClr val="tx1">
                            <a:lumMod val="65000"/>
                            <a:lumOff val="35000"/>
                          </a:schemeClr>
                        </a:solidFill>
                        <a:latin typeface="+mn-lt"/>
                        <a:ea typeface="+mn-ea"/>
                        <a:cs typeface="+mn-cs"/>
                      </a:defRPr>
                    </a:pPr>
                    <a:r>
                      <a:rPr lang="en-US" sz="1000" b="1"/>
                      <a:t>USL</a:t>
                    </a:r>
                  </a:p>
                </c:rich>
              </c:tx>
              <c:spPr>
                <a:noFill/>
                <a:ln>
                  <a:noFill/>
                </a:ln>
                <a:effectLst/>
              </c:spPr>
              <c:txPr>
                <a:bodyPr rot="0" spcFirstLastPara="1" vertOverflow="ellipsis" vert="horz" wrap="square" lIns="38100" tIns="19050" rIns="38100" bIns="19050" anchor="ctr" anchorCtr="1">
                  <a:noAutofit/>
                </a:bodyPr>
                <a:lstStyle/>
                <a:p>
                  <a:pPr>
                    <a:defRPr sz="900" b="0" i="0" u="none" strike="noStrike" baseline="0">
                      <a:solidFill>
                        <a:schemeClr val="tx1">
                          <a:lumMod val="65000"/>
                          <a:lumOff val="35000"/>
                        </a:schemeClr>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15:layout>
                    <c:manualLayout>
                      <c:w val="0.10435011423368229"/>
                      <c:h val="7.5699903457020795E-2"/>
                    </c:manualLayout>
                  </c15:layout>
                  <c15:showDataLabelsRange val="0"/>
                </c:ext>
                <c:ext xmlns:c16="http://schemas.microsoft.com/office/drawing/2014/chart" uri="{C3380CC4-5D6E-409C-BE32-E72D297353CC}">
                  <c16:uniqueId val="{00000009-9E77-480B-B227-7A7647DBFB11}"/>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baseline="0">
                    <a:solidFill>
                      <a:schemeClr val="tx1">
                        <a:lumMod val="65000"/>
                        <a:lumOff val="3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xVal>
            <c:numRef>
              <c:f>Sheet2!$AC$8:$AC$9</c:f>
              <c:numCache>
                <c:formatCode>General</c:formatCode>
                <c:ptCount val="2"/>
                <c:pt idx="0">
                  <c:v>13</c:v>
                </c:pt>
                <c:pt idx="1">
                  <c:v>13</c:v>
                </c:pt>
              </c:numCache>
            </c:numRef>
          </c:xVal>
          <c:yVal>
            <c:numRef>
              <c:f>Sheet2!$AF$8:$AF$9</c:f>
              <c:numCache>
                <c:formatCode>0.00</c:formatCode>
                <c:ptCount val="2"/>
                <c:pt idx="0" formatCode="General">
                  <c:v>0</c:v>
                </c:pt>
                <c:pt idx="1">
                  <c:v>2300</c:v>
                </c:pt>
              </c:numCache>
            </c:numRef>
          </c:yVal>
          <c:smooth val="1"/>
          <c:extLst>
            <c:ext xmlns:c16="http://schemas.microsoft.com/office/drawing/2014/chart" uri="{C3380CC4-5D6E-409C-BE32-E72D297353CC}">
              <c16:uniqueId val="{0000000A-9E77-480B-B227-7A7647DBFB11}"/>
            </c:ext>
          </c:extLst>
        </c:ser>
        <c:dLbls>
          <c:showLegendKey val="0"/>
          <c:showVal val="0"/>
          <c:showCatName val="0"/>
          <c:showSerName val="0"/>
          <c:showPercent val="0"/>
          <c:showBubbleSize val="0"/>
        </c:dLbls>
        <c:axId val="726720184"/>
        <c:axId val="726719864"/>
      </c:scatterChart>
      <c:catAx>
        <c:axId val="695991160"/>
        <c:scaling>
          <c:orientation val="minMax"/>
        </c:scaling>
        <c:delete val="0"/>
        <c:axPos val="b"/>
        <c:numFmt formatCode="General" sourceLinked="1"/>
        <c:majorTickMark val="out"/>
        <c:minorTickMark val="out"/>
        <c:tickLblPos val="low"/>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baseline="0">
                <a:solidFill>
                  <a:schemeClr val="tx1">
                    <a:lumMod val="65000"/>
                    <a:lumOff val="35000"/>
                  </a:schemeClr>
                </a:solidFill>
                <a:latin typeface="+mn-lt"/>
                <a:ea typeface="+mn-ea"/>
                <a:cs typeface="+mn-cs"/>
              </a:defRPr>
            </a:pPr>
            <a:endParaRPr lang="en-US"/>
          </a:p>
        </c:txPr>
        <c:crossAx val="695987640"/>
        <c:crosses val="autoZero"/>
        <c:auto val="1"/>
        <c:lblAlgn val="ctr"/>
        <c:lblOffset val="100"/>
        <c:noMultiLvlLbl val="0"/>
      </c:catAx>
      <c:valAx>
        <c:axId val="69598764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baseline="0">
                <a:solidFill>
                  <a:schemeClr val="tx1">
                    <a:lumMod val="65000"/>
                    <a:lumOff val="35000"/>
                  </a:schemeClr>
                </a:solidFill>
                <a:latin typeface="+mn-lt"/>
                <a:ea typeface="+mn-ea"/>
                <a:cs typeface="+mn-cs"/>
              </a:defRPr>
            </a:pPr>
            <a:endParaRPr lang="en-US"/>
          </a:p>
        </c:txPr>
        <c:crossAx val="695991160"/>
        <c:crosses val="autoZero"/>
        <c:crossBetween val="between"/>
      </c:valAx>
      <c:valAx>
        <c:axId val="726719864"/>
        <c:scaling>
          <c:orientation val="minMax"/>
        </c:scaling>
        <c:delete val="0"/>
        <c:axPos val="r"/>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baseline="0">
                <a:solidFill>
                  <a:schemeClr val="bg1"/>
                </a:solidFill>
                <a:latin typeface="+mn-lt"/>
                <a:ea typeface="+mn-ea"/>
                <a:cs typeface="+mn-cs"/>
              </a:defRPr>
            </a:pPr>
            <a:endParaRPr lang="en-US"/>
          </a:p>
        </c:txPr>
        <c:crossAx val="726720184"/>
        <c:crosses val="max"/>
        <c:crossBetween val="midCat"/>
      </c:valAx>
      <c:valAx>
        <c:axId val="726720184"/>
        <c:scaling>
          <c:orientation val="minMax"/>
        </c:scaling>
        <c:delete val="1"/>
        <c:axPos val="b"/>
        <c:numFmt formatCode="General" sourceLinked="1"/>
        <c:majorTickMark val="out"/>
        <c:minorTickMark val="none"/>
        <c:tickLblPos val="nextTo"/>
        <c:crossAx val="726719864"/>
        <c:crosses val="autoZero"/>
        <c:crossBetween val="midCat"/>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66">
  <cs:axisTitle>
    <cs:lnRef idx="0"/>
    <cs:fillRef idx="0"/>
    <cs:effectRef idx="0"/>
    <cs:fontRef idx="minor">
      <a:schemeClr val="tx1">
        <a:lumMod val="65000"/>
        <a:lumOff val="35000"/>
      </a:schemeClr>
    </cs:fontRef>
    <cs:defRPr sz="9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cs:chartArea>
  <cs:dataLabel>
    <cs:lnRef idx="0"/>
    <cs:fillRef idx="0"/>
    <cs:effectRef idx="0"/>
    <cs:fontRef idx="minor">
      <a:schemeClr val="tx1">
        <a:lumMod val="65000"/>
        <a:lumOff val="35000"/>
      </a:schemeClr>
    </cs:fontRef>
    <cs:defRPr sz="9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40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cs:valueAxis>
  <cs:wall>
    <cs:lnRef idx="0"/>
    <cs:fillRef idx="0"/>
    <cs:effectRef idx="0"/>
    <cs:fontRef idx="minor">
      <a:schemeClr val="tx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BE77B9-4ADB-48A2-AD58-4DEB274A690B}" type="datetimeFigureOut">
              <a:rPr lang="en-GB" smtClean="0"/>
              <a:t>03/12/2021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C9F611-0ACE-4E20-8700-F2135DFEB5F7}" type="slidenum">
              <a:rPr lang="en-GB" smtClean="0"/>
              <a:t>‹#›</a:t>
            </a:fld>
            <a:endParaRPr lang="en-GB"/>
          </a:p>
        </p:txBody>
      </p:sp>
    </p:spTree>
    <p:extLst>
      <p:ext uri="{BB962C8B-B14F-4D97-AF65-F5344CB8AC3E}">
        <p14:creationId xmlns:p14="http://schemas.microsoft.com/office/powerpoint/2010/main" val="3123613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a:t>
            </a:fld>
            <a:endParaRPr lang="en-GB"/>
          </a:p>
        </p:txBody>
      </p:sp>
    </p:spTree>
    <p:extLst>
      <p:ext uri="{BB962C8B-B14F-4D97-AF65-F5344CB8AC3E}">
        <p14:creationId xmlns:p14="http://schemas.microsoft.com/office/powerpoint/2010/main" val="42600853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a:t>
            </a:fld>
            <a:endParaRPr lang="en-GB"/>
          </a:p>
        </p:txBody>
      </p:sp>
    </p:spTree>
    <p:extLst>
      <p:ext uri="{BB962C8B-B14F-4D97-AF65-F5344CB8AC3E}">
        <p14:creationId xmlns:p14="http://schemas.microsoft.com/office/powerpoint/2010/main" val="38321897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a:t>
            </a:fld>
            <a:endParaRPr lang="en-GB"/>
          </a:p>
        </p:txBody>
      </p:sp>
    </p:spTree>
    <p:extLst>
      <p:ext uri="{BB962C8B-B14F-4D97-AF65-F5344CB8AC3E}">
        <p14:creationId xmlns:p14="http://schemas.microsoft.com/office/powerpoint/2010/main" val="2231368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4</a:t>
            </a:fld>
            <a:endParaRPr lang="en-GB"/>
          </a:p>
        </p:txBody>
      </p:sp>
    </p:spTree>
    <p:extLst>
      <p:ext uri="{BB962C8B-B14F-4D97-AF65-F5344CB8AC3E}">
        <p14:creationId xmlns:p14="http://schemas.microsoft.com/office/powerpoint/2010/main" val="2137200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5</a:t>
            </a:fld>
            <a:endParaRPr lang="en-GB"/>
          </a:p>
        </p:txBody>
      </p:sp>
    </p:spTree>
    <p:extLst>
      <p:ext uri="{BB962C8B-B14F-4D97-AF65-F5344CB8AC3E}">
        <p14:creationId xmlns:p14="http://schemas.microsoft.com/office/powerpoint/2010/main" val="19477352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dirty="0">
                <a:solidFill>
                  <a:srgbClr val="000000"/>
                </a:solidFill>
                <a:effectLst/>
                <a:latin typeface="Calibri" panose="020F0502020204030204" pitchFamily="34" charset="0"/>
              </a:rPr>
              <a:t>Min</a:t>
            </a:r>
            <a:r>
              <a:rPr lang="en-GB" dirty="0"/>
              <a:t> </a:t>
            </a:r>
            <a:r>
              <a:rPr lang="en-GB" sz="1800" b="0" i="0" u="none" strike="noStrike" dirty="0">
                <a:solidFill>
                  <a:srgbClr val="000000"/>
                </a:solidFill>
                <a:effectLst/>
                <a:latin typeface="Calibri" panose="020F0502020204030204" pitchFamily="34" charset="0"/>
              </a:rPr>
              <a:t>15.56</a:t>
            </a:r>
            <a:r>
              <a:rPr lang="en-GB" dirty="0"/>
              <a:t>  </a:t>
            </a:r>
          </a:p>
          <a:p>
            <a:r>
              <a:rPr lang="en-GB" sz="1800" b="0" i="0" u="none" strike="noStrike" dirty="0">
                <a:solidFill>
                  <a:srgbClr val="000000"/>
                </a:solidFill>
                <a:effectLst/>
                <a:latin typeface="Calibri" panose="020F0502020204030204" pitchFamily="34" charset="0"/>
              </a:rPr>
              <a:t>Max</a:t>
            </a:r>
            <a:r>
              <a:rPr lang="en-GB" dirty="0"/>
              <a:t> </a:t>
            </a:r>
            <a:r>
              <a:rPr lang="en-GB" sz="1800" b="0" i="0" u="none" strike="noStrike" dirty="0">
                <a:solidFill>
                  <a:srgbClr val="000000"/>
                </a:solidFill>
                <a:effectLst/>
                <a:latin typeface="Calibri" panose="020F0502020204030204" pitchFamily="34" charset="0"/>
              </a:rPr>
              <a:t>23.78</a:t>
            </a:r>
            <a:r>
              <a:rPr lang="en-GB" dirty="0"/>
              <a:t> </a:t>
            </a:r>
          </a:p>
          <a:p>
            <a:r>
              <a:rPr lang="en-GB" sz="1800" b="0" i="0" u="none" strike="noStrike" dirty="0">
                <a:solidFill>
                  <a:srgbClr val="000000"/>
                </a:solidFill>
                <a:effectLst/>
                <a:latin typeface="Calibri" panose="020F0502020204030204" pitchFamily="34" charset="0"/>
              </a:rPr>
              <a:t>Mean</a:t>
            </a:r>
            <a:r>
              <a:rPr lang="en-GB" dirty="0"/>
              <a:t> </a:t>
            </a:r>
            <a:r>
              <a:rPr lang="en-GB" sz="1800" b="0" i="0" u="none" strike="noStrike" dirty="0">
                <a:solidFill>
                  <a:srgbClr val="000000"/>
                </a:solidFill>
                <a:effectLst/>
                <a:latin typeface="Calibri" panose="020F0502020204030204" pitchFamily="34" charset="0"/>
              </a:rPr>
              <a:t>19.28</a:t>
            </a:r>
            <a:r>
              <a:rPr lang="en-GB" dirty="0"/>
              <a:t> </a:t>
            </a:r>
          </a:p>
          <a:p>
            <a:r>
              <a:rPr lang="en-GB" sz="1800" b="0" i="0" u="none" strike="noStrike" dirty="0">
                <a:solidFill>
                  <a:srgbClr val="000000"/>
                </a:solidFill>
                <a:effectLst/>
                <a:latin typeface="Calibri" panose="020F0502020204030204" pitchFamily="34" charset="0"/>
              </a:rPr>
              <a:t>Std Dev</a:t>
            </a:r>
            <a:r>
              <a:rPr lang="en-GB" dirty="0"/>
              <a:t> </a:t>
            </a:r>
            <a:r>
              <a:rPr lang="en-GB" sz="1800" b="0" i="0" u="none" strike="noStrike" dirty="0">
                <a:solidFill>
                  <a:srgbClr val="000000"/>
                </a:solidFill>
                <a:effectLst/>
                <a:latin typeface="Calibri" panose="020F0502020204030204" pitchFamily="34" charset="0"/>
              </a:rPr>
              <a:t>2.002371</a:t>
            </a:r>
          </a:p>
          <a:p>
            <a:endParaRPr lang="en-GB" sz="1800" b="0" i="0" u="none" strike="noStrike" dirty="0">
              <a:solidFill>
                <a:srgbClr val="000000"/>
              </a:solidFill>
              <a:effectLst/>
              <a:latin typeface="Calibri" panose="020F0502020204030204" pitchFamily="34" charset="0"/>
            </a:endParaRPr>
          </a:p>
          <a:p>
            <a:r>
              <a:rPr lang="en-GB" dirty="0"/>
              <a:t> </a:t>
            </a:r>
          </a:p>
        </p:txBody>
      </p:sp>
      <p:sp>
        <p:nvSpPr>
          <p:cNvPr id="4" name="Slide Number Placeholder 3"/>
          <p:cNvSpPr>
            <a:spLocks noGrp="1"/>
          </p:cNvSpPr>
          <p:nvPr>
            <p:ph type="sldNum" sz="quarter" idx="5"/>
          </p:nvPr>
        </p:nvSpPr>
        <p:spPr/>
        <p:txBody>
          <a:bodyPr/>
          <a:lstStyle/>
          <a:p>
            <a:fld id="{A5C9F611-0ACE-4E20-8700-F2135DFEB5F7}" type="slidenum">
              <a:rPr lang="en-GB" smtClean="0"/>
              <a:t>6</a:t>
            </a:fld>
            <a:endParaRPr lang="en-GB"/>
          </a:p>
        </p:txBody>
      </p:sp>
    </p:spTree>
    <p:extLst>
      <p:ext uri="{BB962C8B-B14F-4D97-AF65-F5344CB8AC3E}">
        <p14:creationId xmlns:p14="http://schemas.microsoft.com/office/powerpoint/2010/main" val="35639901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7</a:t>
            </a:fld>
            <a:endParaRPr lang="en-GB"/>
          </a:p>
        </p:txBody>
      </p:sp>
    </p:spTree>
    <p:extLst>
      <p:ext uri="{BB962C8B-B14F-4D97-AF65-F5344CB8AC3E}">
        <p14:creationId xmlns:p14="http://schemas.microsoft.com/office/powerpoint/2010/main" val="25195430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8</a:t>
            </a:fld>
            <a:endParaRPr lang="en-GB"/>
          </a:p>
        </p:txBody>
      </p:sp>
    </p:spTree>
    <p:extLst>
      <p:ext uri="{BB962C8B-B14F-4D97-AF65-F5344CB8AC3E}">
        <p14:creationId xmlns:p14="http://schemas.microsoft.com/office/powerpoint/2010/main" val="7771305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9</a:t>
            </a:fld>
            <a:endParaRPr lang="en-GB"/>
          </a:p>
        </p:txBody>
      </p:sp>
    </p:spTree>
    <p:extLst>
      <p:ext uri="{BB962C8B-B14F-4D97-AF65-F5344CB8AC3E}">
        <p14:creationId xmlns:p14="http://schemas.microsoft.com/office/powerpoint/2010/main" val="16664580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10</a:t>
            </a:fld>
            <a:endParaRPr lang="en-GB"/>
          </a:p>
        </p:txBody>
      </p:sp>
    </p:spTree>
    <p:extLst>
      <p:ext uri="{BB962C8B-B14F-4D97-AF65-F5344CB8AC3E}">
        <p14:creationId xmlns:p14="http://schemas.microsoft.com/office/powerpoint/2010/main" val="3026506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11</a:t>
            </a:fld>
            <a:endParaRPr lang="en-GB"/>
          </a:p>
        </p:txBody>
      </p:sp>
    </p:spTree>
    <p:extLst>
      <p:ext uri="{BB962C8B-B14F-4D97-AF65-F5344CB8AC3E}">
        <p14:creationId xmlns:p14="http://schemas.microsoft.com/office/powerpoint/2010/main" val="19183513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666666"/>
              </a:solidFill>
              <a:effectLst/>
              <a:latin typeface="Verdana" panose="020B0604030504040204" pitchFamily="34" charset="0"/>
            </a:endParaRPr>
          </a:p>
        </p:txBody>
      </p:sp>
      <p:sp>
        <p:nvSpPr>
          <p:cNvPr id="4" name="Slide Number Placeholder 3"/>
          <p:cNvSpPr>
            <a:spLocks noGrp="1"/>
          </p:cNvSpPr>
          <p:nvPr>
            <p:ph type="sldNum" sz="quarter" idx="5"/>
          </p:nvPr>
        </p:nvSpPr>
        <p:spPr/>
        <p:txBody>
          <a:bodyPr/>
          <a:lstStyle/>
          <a:p>
            <a:fld id="{A5C9F611-0ACE-4E20-8700-F2135DFEB5F7}" type="slidenum">
              <a:rPr lang="en-GB" smtClean="0"/>
              <a:t>12</a:t>
            </a:fld>
            <a:endParaRPr lang="en-GB"/>
          </a:p>
        </p:txBody>
      </p:sp>
    </p:spTree>
    <p:extLst>
      <p:ext uri="{BB962C8B-B14F-4D97-AF65-F5344CB8AC3E}">
        <p14:creationId xmlns:p14="http://schemas.microsoft.com/office/powerpoint/2010/main" val="21536895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13</a:t>
            </a:fld>
            <a:endParaRPr lang="en-GB"/>
          </a:p>
        </p:txBody>
      </p:sp>
    </p:spTree>
    <p:extLst>
      <p:ext uri="{BB962C8B-B14F-4D97-AF65-F5344CB8AC3E}">
        <p14:creationId xmlns:p14="http://schemas.microsoft.com/office/powerpoint/2010/main" val="9346321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14</a:t>
            </a:fld>
            <a:endParaRPr lang="en-GB"/>
          </a:p>
        </p:txBody>
      </p:sp>
    </p:spTree>
    <p:extLst>
      <p:ext uri="{BB962C8B-B14F-4D97-AF65-F5344CB8AC3E}">
        <p14:creationId xmlns:p14="http://schemas.microsoft.com/office/powerpoint/2010/main" val="26517548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15</a:t>
            </a:fld>
            <a:endParaRPr lang="en-GB"/>
          </a:p>
        </p:txBody>
      </p:sp>
    </p:spTree>
    <p:extLst>
      <p:ext uri="{BB962C8B-B14F-4D97-AF65-F5344CB8AC3E}">
        <p14:creationId xmlns:p14="http://schemas.microsoft.com/office/powerpoint/2010/main" val="28040632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16</a:t>
            </a:fld>
            <a:endParaRPr lang="en-GB"/>
          </a:p>
        </p:txBody>
      </p:sp>
    </p:spTree>
    <p:extLst>
      <p:ext uri="{BB962C8B-B14F-4D97-AF65-F5344CB8AC3E}">
        <p14:creationId xmlns:p14="http://schemas.microsoft.com/office/powerpoint/2010/main" val="32645981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17</a:t>
            </a:fld>
            <a:endParaRPr lang="en-GB"/>
          </a:p>
        </p:txBody>
      </p:sp>
    </p:spTree>
    <p:extLst>
      <p:ext uri="{BB962C8B-B14F-4D97-AF65-F5344CB8AC3E}">
        <p14:creationId xmlns:p14="http://schemas.microsoft.com/office/powerpoint/2010/main" val="32567912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18</a:t>
            </a:fld>
            <a:endParaRPr lang="en-GB"/>
          </a:p>
        </p:txBody>
      </p:sp>
    </p:spTree>
    <p:extLst>
      <p:ext uri="{BB962C8B-B14F-4D97-AF65-F5344CB8AC3E}">
        <p14:creationId xmlns:p14="http://schemas.microsoft.com/office/powerpoint/2010/main" val="34524724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19</a:t>
            </a:fld>
            <a:endParaRPr lang="en-GB"/>
          </a:p>
        </p:txBody>
      </p:sp>
    </p:spTree>
    <p:extLst>
      <p:ext uri="{BB962C8B-B14F-4D97-AF65-F5344CB8AC3E}">
        <p14:creationId xmlns:p14="http://schemas.microsoft.com/office/powerpoint/2010/main" val="16742383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20</a:t>
            </a:fld>
            <a:endParaRPr lang="en-GB"/>
          </a:p>
        </p:txBody>
      </p:sp>
    </p:spTree>
    <p:extLst>
      <p:ext uri="{BB962C8B-B14F-4D97-AF65-F5344CB8AC3E}">
        <p14:creationId xmlns:p14="http://schemas.microsoft.com/office/powerpoint/2010/main" val="37013044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21</a:t>
            </a:fld>
            <a:endParaRPr lang="en-GB"/>
          </a:p>
        </p:txBody>
      </p:sp>
    </p:spTree>
    <p:extLst>
      <p:ext uri="{BB962C8B-B14F-4D97-AF65-F5344CB8AC3E}">
        <p14:creationId xmlns:p14="http://schemas.microsoft.com/office/powerpoint/2010/main" val="35819386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22</a:t>
            </a:fld>
            <a:endParaRPr lang="en-GB"/>
          </a:p>
        </p:txBody>
      </p:sp>
    </p:spTree>
    <p:extLst>
      <p:ext uri="{BB962C8B-B14F-4D97-AF65-F5344CB8AC3E}">
        <p14:creationId xmlns:p14="http://schemas.microsoft.com/office/powerpoint/2010/main" val="29414783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23</a:t>
            </a:fld>
            <a:endParaRPr lang="en-GB"/>
          </a:p>
        </p:txBody>
      </p:sp>
    </p:spTree>
    <p:extLst>
      <p:ext uri="{BB962C8B-B14F-4D97-AF65-F5344CB8AC3E}">
        <p14:creationId xmlns:p14="http://schemas.microsoft.com/office/powerpoint/2010/main" val="18125407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24</a:t>
            </a:fld>
            <a:endParaRPr lang="en-GB"/>
          </a:p>
        </p:txBody>
      </p:sp>
    </p:spTree>
    <p:extLst>
      <p:ext uri="{BB962C8B-B14F-4D97-AF65-F5344CB8AC3E}">
        <p14:creationId xmlns:p14="http://schemas.microsoft.com/office/powerpoint/2010/main" val="294406246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25</a:t>
            </a:fld>
            <a:endParaRPr lang="en-GB"/>
          </a:p>
        </p:txBody>
      </p:sp>
    </p:spTree>
    <p:extLst>
      <p:ext uri="{BB962C8B-B14F-4D97-AF65-F5344CB8AC3E}">
        <p14:creationId xmlns:p14="http://schemas.microsoft.com/office/powerpoint/2010/main" val="110734085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26</a:t>
            </a:fld>
            <a:endParaRPr lang="en-GB"/>
          </a:p>
        </p:txBody>
      </p:sp>
    </p:spTree>
    <p:extLst>
      <p:ext uri="{BB962C8B-B14F-4D97-AF65-F5344CB8AC3E}">
        <p14:creationId xmlns:p14="http://schemas.microsoft.com/office/powerpoint/2010/main" val="35552310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27</a:t>
            </a:fld>
            <a:endParaRPr lang="en-GB"/>
          </a:p>
        </p:txBody>
      </p:sp>
    </p:spTree>
    <p:extLst>
      <p:ext uri="{BB962C8B-B14F-4D97-AF65-F5344CB8AC3E}">
        <p14:creationId xmlns:p14="http://schemas.microsoft.com/office/powerpoint/2010/main" val="33373186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28</a:t>
            </a:fld>
            <a:endParaRPr lang="en-GB"/>
          </a:p>
        </p:txBody>
      </p:sp>
    </p:spTree>
    <p:extLst>
      <p:ext uri="{BB962C8B-B14F-4D97-AF65-F5344CB8AC3E}">
        <p14:creationId xmlns:p14="http://schemas.microsoft.com/office/powerpoint/2010/main" val="39507776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29</a:t>
            </a:fld>
            <a:endParaRPr lang="en-GB"/>
          </a:p>
        </p:txBody>
      </p:sp>
    </p:spTree>
    <p:extLst>
      <p:ext uri="{BB962C8B-B14F-4D97-AF65-F5344CB8AC3E}">
        <p14:creationId xmlns:p14="http://schemas.microsoft.com/office/powerpoint/2010/main" val="35664260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03/12/2021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03/12/2021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03/12/2021</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03/12/2021</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03/12/2021</a:t>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03/12/2021</a:t>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03/12/2021</a:t>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03/12/2021</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03/12/2021</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03/12/2021</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03/12/2021</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03/12/2021</a:t>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03/12/2021</a:t>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03/12/2021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microsoft.com/office/2007/relationships/hdphoto" Target="../media/hdphoto2.wdp"/></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microsoft.com/office/2007/relationships/hdphoto" Target="../media/hdphoto3.wdp"/></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microsoft.com/office/2007/relationships/hdphoto" Target="../media/hdphoto4.wdp"/></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microsoft.com/office/2007/relationships/hdphoto" Target="../media/hdphoto6.wdp"/><Relationship Id="rId5" Type="http://schemas.openxmlformats.org/officeDocument/2006/relationships/image" Target="../media/image14.png"/><Relationship Id="rId4" Type="http://schemas.microsoft.com/office/2007/relationships/hdphoto" Target="../media/hdphoto5.wdp"/></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microsoft.com/office/2007/relationships/hdphoto" Target="../media/hdphoto7.wdp"/></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microsoft.com/office/2007/relationships/hdphoto" Target="../media/hdphoto8.wdp"/></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microsoft.com/office/2007/relationships/hdphoto" Target="../media/hdphoto9.wdp"/></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microsoft.com/office/2007/relationships/hdphoto" Target="../media/hdphoto10.wdp"/></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gi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27.xml.rels><?xml version="1.0" encoding="UTF-8" standalone="yes"?>
<Relationships xmlns="http://schemas.openxmlformats.org/package/2006/relationships"><Relationship Id="rId3" Type="http://schemas.openxmlformats.org/officeDocument/2006/relationships/image" Target="../media/image24.gif"/><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25.emf"/></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FA0F46C-4D0D-4A62-B696-C4B3F66C6AA5}"/>
              </a:ext>
            </a:extLst>
          </p:cNvPr>
          <p:cNvPicPr>
            <a:picLocks noChangeAspect="1"/>
          </p:cNvPicPr>
          <p:nvPr/>
        </p:nvPicPr>
        <p:blipFill>
          <a:blip r:embed="rId3"/>
          <a:stretch>
            <a:fillRect/>
          </a:stretch>
        </p:blipFill>
        <p:spPr>
          <a:xfrm>
            <a:off x="0" y="0"/>
            <a:ext cx="12192000" cy="5715172"/>
          </a:xfrm>
          <a:prstGeom prst="rect">
            <a:avLst/>
          </a:prstGeom>
        </p:spPr>
      </p:pic>
      <p:sp>
        <p:nvSpPr>
          <p:cNvPr id="8" name="Rectangle 7">
            <a:extLst>
              <a:ext uri="{FF2B5EF4-FFF2-40B4-BE49-F238E27FC236}">
                <a16:creationId xmlns:a16="http://schemas.microsoft.com/office/drawing/2014/main" id="{E49DE741-8EE9-450F-8152-AF4493BC674B}"/>
              </a:ext>
            </a:extLst>
          </p:cNvPr>
          <p:cNvSpPr/>
          <p:nvPr/>
        </p:nvSpPr>
        <p:spPr>
          <a:xfrm>
            <a:off x="1678968" y="1142828"/>
            <a:ext cx="8834063" cy="3914453"/>
          </a:xfrm>
          <a:prstGeom prst="rect">
            <a:avLst/>
          </a:prstGeom>
          <a:solidFill>
            <a:srgbClr val="FFFFFF">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solidFill>
                <a:schemeClr val="tx1"/>
              </a:solidFill>
            </a:endParaRPr>
          </a:p>
          <a:p>
            <a:pPr algn="ctr"/>
            <a:r>
              <a:rPr lang="en-GB" sz="4400" dirty="0">
                <a:solidFill>
                  <a:schemeClr val="tx1"/>
                </a:solidFill>
              </a:rPr>
              <a:t>Histograms, Distributions &amp; Machine Capability</a:t>
            </a:r>
          </a:p>
          <a:p>
            <a:pPr algn="ctr"/>
            <a:r>
              <a:rPr lang="en-GB" sz="2800" dirty="0">
                <a:solidFill>
                  <a:schemeClr val="tx1"/>
                </a:solidFill>
              </a:rPr>
              <a:t>Jordan R. Jenkins</a:t>
            </a:r>
          </a:p>
        </p:txBody>
      </p:sp>
    </p:spTree>
    <p:extLst>
      <p:ext uri="{BB962C8B-B14F-4D97-AF65-F5344CB8AC3E}">
        <p14:creationId xmlns:p14="http://schemas.microsoft.com/office/powerpoint/2010/main" val="4144746128"/>
      </p:ext>
    </p:extLst>
  </p:cSld>
  <p:clrMapOvr>
    <a:masterClrMapping/>
  </p:clrMapOvr>
  <p:transition>
    <p:cover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13F18-7912-4247-985C-F5CD7BB83517}"/>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1D05F1BE-EA09-45D2-9E31-E9172C6347D1}"/>
              </a:ext>
            </a:extLst>
          </p:cNvPr>
          <p:cNvSpPr>
            <a:spLocks noGrp="1"/>
          </p:cNvSpPr>
          <p:nvPr>
            <p:ph idx="1"/>
          </p:nvPr>
        </p:nvSpPr>
        <p:spPr>
          <a:xfrm>
            <a:off x="609600" y="1417638"/>
            <a:ext cx="10972800" cy="4120420"/>
          </a:xfrm>
        </p:spPr>
        <p:txBody>
          <a:bodyPr>
            <a:normAutofit lnSpcReduction="10000"/>
          </a:bodyPr>
          <a:lstStyle/>
          <a:p>
            <a:pPr>
              <a:buFont typeface="Wingdings" panose="05000000000000000000" pitchFamily="2" charset="2"/>
              <a:buChar char="§"/>
            </a:pPr>
            <a:r>
              <a:rPr lang="en-GB" dirty="0"/>
              <a:t>Defined traditional vs contemporary approaches to quality.</a:t>
            </a:r>
          </a:p>
          <a:p>
            <a:pPr>
              <a:buFont typeface="Wingdings" panose="05000000000000000000" pitchFamily="2" charset="2"/>
              <a:buChar char="§"/>
            </a:pPr>
            <a:r>
              <a:rPr lang="en-GB" dirty="0"/>
              <a:t>Discussed the quality gurus and their contributions to the quality movement.</a:t>
            </a:r>
          </a:p>
          <a:p>
            <a:pPr>
              <a:buFont typeface="Wingdings" panose="05000000000000000000" pitchFamily="2" charset="2"/>
              <a:buChar char="§"/>
            </a:pPr>
            <a:r>
              <a:rPr lang="en-GB" dirty="0"/>
              <a:t>key principles such as: 8 dimensions of quality, Cost of Poor Quality (COPQ), 1-10-100 rule and Deming’s 14 points.</a:t>
            </a:r>
          </a:p>
          <a:p>
            <a:pPr>
              <a:buFont typeface="Wingdings" panose="05000000000000000000" pitchFamily="2" charset="2"/>
              <a:buChar char="§"/>
            </a:pPr>
            <a:r>
              <a:rPr lang="en-GB" dirty="0"/>
              <a:t>Introduced quality management &amp; total quality management (TQM).</a:t>
            </a:r>
          </a:p>
          <a:p>
            <a:pPr>
              <a:buFont typeface="Wingdings" panose="05000000000000000000" pitchFamily="2" charset="2"/>
              <a:buChar char="§"/>
            </a:pPr>
            <a:r>
              <a:rPr lang="en-GB" dirty="0"/>
              <a:t>Overview of the 7 basic quality tools.</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236204977"/>
      </p:ext>
    </p:extLst>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99509-6DEF-4832-9611-2EDFDCB1C053}"/>
              </a:ext>
            </a:extLst>
          </p:cNvPr>
          <p:cNvSpPr>
            <a:spLocks noGrp="1"/>
          </p:cNvSpPr>
          <p:nvPr>
            <p:ph type="title"/>
          </p:nvPr>
        </p:nvSpPr>
        <p:spPr>
          <a:xfrm>
            <a:off x="609600" y="143540"/>
            <a:ext cx="10972800" cy="1143000"/>
          </a:xfrm>
        </p:spPr>
        <p:txBody>
          <a:bodyPr>
            <a:normAutofit/>
          </a:bodyPr>
          <a:lstStyle/>
          <a:p>
            <a:r>
              <a:rPr lang="en-GB" sz="4000" dirty="0"/>
              <a:t>Session Overview</a:t>
            </a:r>
          </a:p>
        </p:txBody>
      </p:sp>
      <p:sp>
        <p:nvSpPr>
          <p:cNvPr id="7" name="Content Placeholder 6">
            <a:extLst>
              <a:ext uri="{FF2B5EF4-FFF2-40B4-BE49-F238E27FC236}">
                <a16:creationId xmlns:a16="http://schemas.microsoft.com/office/drawing/2014/main" id="{6B7D9661-D605-41C5-BB31-72A951EB393F}"/>
              </a:ext>
            </a:extLst>
          </p:cNvPr>
          <p:cNvSpPr>
            <a:spLocks noGrp="1"/>
          </p:cNvSpPr>
          <p:nvPr>
            <p:ph idx="1"/>
          </p:nvPr>
        </p:nvSpPr>
        <p:spPr>
          <a:xfrm>
            <a:off x="509034" y="1212112"/>
            <a:ext cx="11173932" cy="4452088"/>
          </a:xfrm>
        </p:spPr>
        <p:txBody>
          <a:bodyPr>
            <a:normAutofit lnSpcReduction="10000"/>
          </a:bodyPr>
          <a:lstStyle/>
          <a:p>
            <a:pPr marL="0" indent="0" algn="ctr">
              <a:buNone/>
            </a:pPr>
            <a:r>
              <a:rPr lang="en-GB" sz="2400" b="1" dirty="0"/>
              <a:t>Session Aim</a:t>
            </a:r>
          </a:p>
          <a:p>
            <a:pPr marL="0" indent="0" algn="ctr">
              <a:buNone/>
            </a:pPr>
            <a:r>
              <a:rPr lang="en-GB" sz="2400" i="1" dirty="0"/>
              <a:t>To gain an understanding of how histograms &amp; distributions can be used in quality management / improvement and specifically in machine capability studies.</a:t>
            </a:r>
          </a:p>
          <a:p>
            <a:pPr marL="0" indent="0" algn="ctr">
              <a:buNone/>
            </a:pPr>
            <a:r>
              <a:rPr lang="en-GB" sz="2400" b="1" dirty="0"/>
              <a:t>Lecture Summary</a:t>
            </a:r>
          </a:p>
          <a:p>
            <a:pPr marL="514350" indent="-514350">
              <a:spcBef>
                <a:spcPts val="0"/>
              </a:spcBef>
              <a:buFont typeface="+mj-lt"/>
              <a:buAutoNum type="arabicPeriod"/>
            </a:pPr>
            <a:r>
              <a:rPr lang="en-GB" sz="2400" dirty="0"/>
              <a:t>Significance of histograms</a:t>
            </a:r>
          </a:p>
          <a:p>
            <a:pPr marL="514350" indent="-514350">
              <a:spcBef>
                <a:spcPts val="0"/>
              </a:spcBef>
              <a:buFont typeface="+mj-lt"/>
              <a:buAutoNum type="arabicPeriod"/>
            </a:pPr>
            <a:r>
              <a:rPr lang="en-GB" sz="2400" dirty="0"/>
              <a:t>Histogram use cases in quality</a:t>
            </a:r>
          </a:p>
          <a:p>
            <a:pPr marL="514350" indent="-514350">
              <a:spcBef>
                <a:spcPts val="0"/>
              </a:spcBef>
              <a:buFont typeface="+mj-lt"/>
              <a:buAutoNum type="arabicPeriod"/>
            </a:pPr>
            <a:r>
              <a:rPr lang="en-GB" sz="2400" dirty="0"/>
              <a:t>Discrete vs continuous histograms</a:t>
            </a:r>
          </a:p>
          <a:p>
            <a:pPr marL="514350" indent="-514350">
              <a:spcBef>
                <a:spcPts val="0"/>
              </a:spcBef>
              <a:buFont typeface="+mj-lt"/>
              <a:buAutoNum type="arabicPeriod"/>
            </a:pPr>
            <a:r>
              <a:rPr lang="en-GB" sz="2400" dirty="0"/>
              <a:t>Measures of central tendency, dispersion and general shape</a:t>
            </a:r>
          </a:p>
          <a:p>
            <a:pPr marL="514350" indent="-514350">
              <a:spcBef>
                <a:spcPts val="0"/>
              </a:spcBef>
              <a:buFont typeface="+mj-lt"/>
              <a:buAutoNum type="arabicPeriod"/>
            </a:pPr>
            <a:r>
              <a:rPr lang="en-GB" sz="2400" dirty="0"/>
              <a:t>Commonly seen distributions and their significance to quality</a:t>
            </a:r>
          </a:p>
          <a:p>
            <a:pPr marL="514350" indent="-514350">
              <a:spcBef>
                <a:spcPts val="0"/>
              </a:spcBef>
              <a:buFont typeface="+mj-lt"/>
              <a:buAutoNum type="arabicPeriod"/>
            </a:pPr>
            <a:r>
              <a:rPr lang="en-GB" sz="2400" dirty="0"/>
              <a:t>Machine capability studies</a:t>
            </a:r>
          </a:p>
          <a:p>
            <a:pPr marL="514350" indent="-514350">
              <a:spcBef>
                <a:spcPts val="0"/>
              </a:spcBef>
              <a:buFont typeface="+mj-lt"/>
              <a:buAutoNum type="arabicPeriod"/>
            </a:pPr>
            <a:r>
              <a:rPr lang="en-GB" sz="2400" dirty="0"/>
              <a:t>Capability indices</a:t>
            </a:r>
          </a:p>
          <a:p>
            <a:pPr marL="514350" indent="-514350">
              <a:spcBef>
                <a:spcPts val="0"/>
              </a:spcBef>
              <a:buFont typeface="+mj-lt"/>
              <a:buAutoNum type="arabicPeriod"/>
            </a:pPr>
            <a:r>
              <a:rPr lang="en-GB" sz="2400" dirty="0"/>
              <a:t>Excel activity on machine capability</a:t>
            </a:r>
          </a:p>
        </p:txBody>
      </p:sp>
    </p:spTree>
    <p:extLst>
      <p:ext uri="{BB962C8B-B14F-4D97-AF65-F5344CB8AC3E}">
        <p14:creationId xmlns:p14="http://schemas.microsoft.com/office/powerpoint/2010/main" val="2116384365"/>
      </p:ext>
    </p:extLst>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34AFB-5BB0-40AC-BB11-02D1A29F8413}"/>
              </a:ext>
            </a:extLst>
          </p:cNvPr>
          <p:cNvSpPr>
            <a:spLocks noGrp="1"/>
          </p:cNvSpPr>
          <p:nvPr>
            <p:ph type="title"/>
          </p:nvPr>
        </p:nvSpPr>
        <p:spPr>
          <a:xfrm>
            <a:off x="609600" y="161529"/>
            <a:ext cx="10972800" cy="1143000"/>
          </a:xfrm>
        </p:spPr>
        <p:txBody>
          <a:bodyPr/>
          <a:lstStyle/>
          <a:p>
            <a:r>
              <a:rPr lang="en-GB" dirty="0"/>
              <a:t>What is a Histogram</a:t>
            </a:r>
          </a:p>
        </p:txBody>
      </p:sp>
      <p:sp>
        <p:nvSpPr>
          <p:cNvPr id="3" name="Content Placeholder 2">
            <a:extLst>
              <a:ext uri="{FF2B5EF4-FFF2-40B4-BE49-F238E27FC236}">
                <a16:creationId xmlns:a16="http://schemas.microsoft.com/office/drawing/2014/main" id="{93EFCDB2-DECF-49CC-861D-25A29C069362}"/>
              </a:ext>
            </a:extLst>
          </p:cNvPr>
          <p:cNvSpPr>
            <a:spLocks noGrp="1"/>
          </p:cNvSpPr>
          <p:nvPr>
            <p:ph idx="1"/>
          </p:nvPr>
        </p:nvSpPr>
        <p:spPr>
          <a:xfrm>
            <a:off x="6164295" y="1275526"/>
            <a:ext cx="5919412" cy="4306948"/>
          </a:xfrm>
        </p:spPr>
        <p:txBody>
          <a:bodyPr>
            <a:normAutofit lnSpcReduction="10000"/>
          </a:bodyPr>
          <a:lstStyle/>
          <a:p>
            <a:pPr>
              <a:buFont typeface="Wingdings" panose="05000000000000000000" pitchFamily="2" charset="2"/>
              <a:buChar char="§"/>
            </a:pPr>
            <a:r>
              <a:rPr lang="en-GB" sz="2200" dirty="0"/>
              <a:t>A histogram is a type of bar chart used to show the frequency distribution of data.</a:t>
            </a:r>
          </a:p>
          <a:p>
            <a:pPr>
              <a:buFont typeface="Wingdings" panose="05000000000000000000" pitchFamily="2" charset="2"/>
              <a:buChar char="§"/>
            </a:pPr>
            <a:r>
              <a:rPr lang="en-GB" sz="2200" dirty="0"/>
              <a:t>A frequency distribution shows how often each different value in a data set occurs</a:t>
            </a:r>
          </a:p>
          <a:p>
            <a:pPr>
              <a:buFont typeface="Wingdings" panose="05000000000000000000" pitchFamily="2" charset="2"/>
              <a:buChar char="§"/>
            </a:pPr>
            <a:r>
              <a:rPr lang="en-GB" sz="2200" dirty="0"/>
              <a:t>Histograms are simplistic but powerful tools for quality management and improvement, attributed to their highly visual nature (identify trends at a glance).</a:t>
            </a:r>
          </a:p>
          <a:p>
            <a:pPr>
              <a:buFont typeface="Wingdings" panose="05000000000000000000" pitchFamily="2" charset="2"/>
              <a:buChar char="§"/>
            </a:pPr>
            <a:r>
              <a:rPr lang="en-GB" sz="2200" dirty="0"/>
              <a:t>Used to visualise centring, dispersion (deviation/spread), and shape (relative frequency) of a dataset.</a:t>
            </a:r>
          </a:p>
          <a:p>
            <a:pPr>
              <a:buFont typeface="Wingdings" panose="05000000000000000000" pitchFamily="2" charset="2"/>
              <a:buChar char="§"/>
            </a:pPr>
            <a:r>
              <a:rPr lang="en-GB" sz="2200" dirty="0"/>
              <a:t>Can be used to summarize discrete or continuous data</a:t>
            </a:r>
          </a:p>
        </p:txBody>
      </p:sp>
      <p:pic>
        <p:nvPicPr>
          <p:cNvPr id="3076" name="Picture 4" descr="Dr. Ishikawa&amp;#39;s Seven Quality Tools | BPI Consulting">
            <a:extLst>
              <a:ext uri="{FF2B5EF4-FFF2-40B4-BE49-F238E27FC236}">
                <a16:creationId xmlns:a16="http://schemas.microsoft.com/office/drawing/2014/main" id="{45FC89C0-3EE0-41F4-A809-7864271025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1808" y="1401521"/>
            <a:ext cx="5535899" cy="4054958"/>
          </a:xfrm>
          <a:prstGeom prst="rect">
            <a:avLst/>
          </a:prstGeom>
          <a:noFill/>
          <a:ln w="19050">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4447751"/>
      </p:ext>
    </p:extLst>
  </p:cSld>
  <p:clrMapOvr>
    <a:masterClrMapping/>
  </p:clrMapOvr>
  <p:transition>
    <p:cover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98BF4-1B59-45DA-96E7-505F59B3DFDF}"/>
              </a:ext>
            </a:extLst>
          </p:cNvPr>
          <p:cNvSpPr>
            <a:spLocks noGrp="1"/>
          </p:cNvSpPr>
          <p:nvPr>
            <p:ph type="title"/>
          </p:nvPr>
        </p:nvSpPr>
        <p:spPr>
          <a:xfrm>
            <a:off x="609600" y="143541"/>
            <a:ext cx="10972800" cy="1143000"/>
          </a:xfrm>
        </p:spPr>
        <p:txBody>
          <a:bodyPr/>
          <a:lstStyle/>
          <a:p>
            <a:r>
              <a:rPr lang="en-GB" dirty="0"/>
              <a:t>Activity - Why are Histograms Important?</a:t>
            </a:r>
          </a:p>
        </p:txBody>
      </p:sp>
      <p:graphicFrame>
        <p:nvGraphicFramePr>
          <p:cNvPr id="6" name="Content Placeholder 5">
            <a:extLst>
              <a:ext uri="{FF2B5EF4-FFF2-40B4-BE49-F238E27FC236}">
                <a16:creationId xmlns:a16="http://schemas.microsoft.com/office/drawing/2014/main" id="{9C9CB9E6-5A55-46F6-B955-C4999D7FA434}"/>
              </a:ext>
            </a:extLst>
          </p:cNvPr>
          <p:cNvGraphicFramePr>
            <a:graphicFrameLocks noGrp="1"/>
          </p:cNvGraphicFramePr>
          <p:nvPr>
            <p:ph idx="1"/>
            <p:extLst>
              <p:ext uri="{D42A27DB-BD31-4B8C-83A1-F6EECF244321}">
                <p14:modId xmlns:p14="http://schemas.microsoft.com/office/powerpoint/2010/main" val="2174705565"/>
              </p:ext>
            </p:extLst>
          </p:nvPr>
        </p:nvGraphicFramePr>
        <p:xfrm>
          <a:off x="3882652" y="2407511"/>
          <a:ext cx="4515295" cy="3115338"/>
        </p:xfrm>
        <a:graphic>
          <a:graphicData uri="http://schemas.openxmlformats.org/drawingml/2006/table">
            <a:tbl>
              <a:tblPr/>
              <a:tblGrid>
                <a:gridCol w="793142">
                  <a:extLst>
                    <a:ext uri="{9D8B030D-6E8A-4147-A177-3AD203B41FA5}">
                      <a16:colId xmlns:a16="http://schemas.microsoft.com/office/drawing/2014/main" val="1931672101"/>
                    </a:ext>
                  </a:extLst>
                </a:gridCol>
                <a:gridCol w="375017">
                  <a:extLst>
                    <a:ext uri="{9D8B030D-6E8A-4147-A177-3AD203B41FA5}">
                      <a16:colId xmlns:a16="http://schemas.microsoft.com/office/drawing/2014/main" val="3198153796"/>
                    </a:ext>
                  </a:extLst>
                </a:gridCol>
                <a:gridCol w="375017">
                  <a:extLst>
                    <a:ext uri="{9D8B030D-6E8A-4147-A177-3AD203B41FA5}">
                      <a16:colId xmlns:a16="http://schemas.microsoft.com/office/drawing/2014/main" val="2109687353"/>
                    </a:ext>
                  </a:extLst>
                </a:gridCol>
                <a:gridCol w="375017">
                  <a:extLst>
                    <a:ext uri="{9D8B030D-6E8A-4147-A177-3AD203B41FA5}">
                      <a16:colId xmlns:a16="http://schemas.microsoft.com/office/drawing/2014/main" val="2535465698"/>
                    </a:ext>
                  </a:extLst>
                </a:gridCol>
                <a:gridCol w="375017">
                  <a:extLst>
                    <a:ext uri="{9D8B030D-6E8A-4147-A177-3AD203B41FA5}">
                      <a16:colId xmlns:a16="http://schemas.microsoft.com/office/drawing/2014/main" val="4052640529"/>
                    </a:ext>
                  </a:extLst>
                </a:gridCol>
                <a:gridCol w="375017">
                  <a:extLst>
                    <a:ext uri="{9D8B030D-6E8A-4147-A177-3AD203B41FA5}">
                      <a16:colId xmlns:a16="http://schemas.microsoft.com/office/drawing/2014/main" val="2352847097"/>
                    </a:ext>
                  </a:extLst>
                </a:gridCol>
                <a:gridCol w="375017">
                  <a:extLst>
                    <a:ext uri="{9D8B030D-6E8A-4147-A177-3AD203B41FA5}">
                      <a16:colId xmlns:a16="http://schemas.microsoft.com/office/drawing/2014/main" val="1283149910"/>
                    </a:ext>
                  </a:extLst>
                </a:gridCol>
                <a:gridCol w="375017">
                  <a:extLst>
                    <a:ext uri="{9D8B030D-6E8A-4147-A177-3AD203B41FA5}">
                      <a16:colId xmlns:a16="http://schemas.microsoft.com/office/drawing/2014/main" val="338727786"/>
                    </a:ext>
                  </a:extLst>
                </a:gridCol>
                <a:gridCol w="375017">
                  <a:extLst>
                    <a:ext uri="{9D8B030D-6E8A-4147-A177-3AD203B41FA5}">
                      <a16:colId xmlns:a16="http://schemas.microsoft.com/office/drawing/2014/main" val="1573761295"/>
                    </a:ext>
                  </a:extLst>
                </a:gridCol>
                <a:gridCol w="375017">
                  <a:extLst>
                    <a:ext uri="{9D8B030D-6E8A-4147-A177-3AD203B41FA5}">
                      <a16:colId xmlns:a16="http://schemas.microsoft.com/office/drawing/2014/main" val="2075839552"/>
                    </a:ext>
                  </a:extLst>
                </a:gridCol>
                <a:gridCol w="347000">
                  <a:extLst>
                    <a:ext uri="{9D8B030D-6E8A-4147-A177-3AD203B41FA5}">
                      <a16:colId xmlns:a16="http://schemas.microsoft.com/office/drawing/2014/main" val="3877846205"/>
                    </a:ext>
                  </a:extLst>
                </a:gridCol>
              </a:tblGrid>
              <a:tr h="519223">
                <a:tc>
                  <a:txBody>
                    <a:bodyPr/>
                    <a:lstStyle/>
                    <a:p>
                      <a:pPr algn="ctr" fontAlgn="ctr"/>
                      <a:r>
                        <a:rPr lang="en-GB" sz="1100" b="1" i="0" u="none" strike="noStrike">
                          <a:solidFill>
                            <a:srgbClr val="000000"/>
                          </a:solidFill>
                          <a:effectLst/>
                          <a:latin typeface="Calibri" panose="020F0502020204030204" pitchFamily="34" charset="0"/>
                        </a:rPr>
                        <a:t>Day</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gridSpan="10">
                  <a:txBody>
                    <a:bodyPr/>
                    <a:lstStyle/>
                    <a:p>
                      <a:pPr algn="ctr" fontAlgn="ctr"/>
                      <a:r>
                        <a:rPr lang="en-GB" sz="1100" b="1" i="0" u="none" strike="noStrike" dirty="0">
                          <a:solidFill>
                            <a:srgbClr val="000000"/>
                          </a:solidFill>
                          <a:effectLst/>
                          <a:latin typeface="Calibri" panose="020F0502020204030204" pitchFamily="34" charset="0"/>
                        </a:rPr>
                        <a:t>Operator Measured Values (mm)</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324739818"/>
                  </a:ext>
                </a:extLst>
              </a:tr>
              <a:tr h="519223">
                <a:tc>
                  <a:txBody>
                    <a:bodyPr/>
                    <a:lstStyle/>
                    <a:p>
                      <a:pPr algn="ctr" fontAlgn="b"/>
                      <a:r>
                        <a:rPr lang="en-GB" sz="1100" b="0" i="0" u="none" strike="noStrike" dirty="0">
                          <a:solidFill>
                            <a:srgbClr val="000000"/>
                          </a:solidFill>
                          <a:effectLst/>
                          <a:latin typeface="Calibri" panose="020F0502020204030204" pitchFamily="34" charset="0"/>
                        </a:rPr>
                        <a:t>Mon</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22.89</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15.56</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19.66</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15.77</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18.42</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19.09</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21.61</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18.79</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dirty="0">
                          <a:solidFill>
                            <a:srgbClr val="000000"/>
                          </a:solidFill>
                          <a:effectLst/>
                          <a:latin typeface="Calibri" panose="020F0502020204030204" pitchFamily="34" charset="0"/>
                        </a:rPr>
                        <a:t>20.24</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18.94</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250962550"/>
                  </a:ext>
                </a:extLst>
              </a:tr>
              <a:tr h="519223">
                <a:tc>
                  <a:txBody>
                    <a:bodyPr/>
                    <a:lstStyle/>
                    <a:p>
                      <a:pPr algn="ctr" fontAlgn="b"/>
                      <a:r>
                        <a:rPr lang="en-GB" sz="1100" b="0" i="0" u="none" strike="noStrike" dirty="0">
                          <a:solidFill>
                            <a:srgbClr val="000000"/>
                          </a:solidFill>
                          <a:effectLst/>
                          <a:latin typeface="Calibri" panose="020F0502020204030204" pitchFamily="34" charset="0"/>
                        </a:rPr>
                        <a:t>Tue</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17.61</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17.98</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20.61</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22.20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17.92</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21.43</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16.66</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16.95</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18.84</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17.16</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501543171"/>
                  </a:ext>
                </a:extLst>
              </a:tr>
              <a:tr h="519223">
                <a:tc>
                  <a:txBody>
                    <a:bodyPr/>
                    <a:lstStyle/>
                    <a:p>
                      <a:pPr algn="ctr" fontAlgn="b"/>
                      <a:r>
                        <a:rPr lang="en-GB" sz="1100" b="0" i="0" u="none" strike="noStrike" dirty="0">
                          <a:solidFill>
                            <a:srgbClr val="000000"/>
                          </a:solidFill>
                          <a:effectLst/>
                          <a:latin typeface="Calibri" panose="020F0502020204030204" pitchFamily="34" charset="0"/>
                        </a:rPr>
                        <a:t>Wed</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18.32</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19.32</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18.44</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18.96</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23.31</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20.73</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dirty="0">
                          <a:solidFill>
                            <a:srgbClr val="000000"/>
                          </a:solidFill>
                          <a:effectLst/>
                          <a:latin typeface="Calibri" panose="020F0502020204030204" pitchFamily="34" charset="0"/>
                        </a:rPr>
                        <a:t>19.94</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20.38</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18.12</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dirty="0">
                          <a:solidFill>
                            <a:srgbClr val="000000"/>
                          </a:solidFill>
                          <a:effectLst/>
                          <a:latin typeface="Calibri" panose="020F0502020204030204" pitchFamily="34" charset="0"/>
                        </a:rPr>
                        <a:t>22.61</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804501767"/>
                  </a:ext>
                </a:extLst>
              </a:tr>
              <a:tr h="519223">
                <a:tc>
                  <a:txBody>
                    <a:bodyPr/>
                    <a:lstStyle/>
                    <a:p>
                      <a:pPr algn="ctr" fontAlgn="b"/>
                      <a:r>
                        <a:rPr lang="en-GB" sz="1100" b="0" i="0" u="none" strike="noStrike" dirty="0">
                          <a:solidFill>
                            <a:srgbClr val="000000"/>
                          </a:solidFill>
                          <a:effectLst/>
                          <a:latin typeface="Calibri" panose="020F0502020204030204" pitchFamily="34" charset="0"/>
                        </a:rPr>
                        <a:t>Thu</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19.42</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21.77</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21.62</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18.22</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15.89</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19.13</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19.64</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20.17</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21.19</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dirty="0">
                          <a:solidFill>
                            <a:srgbClr val="000000"/>
                          </a:solidFill>
                          <a:effectLst/>
                          <a:latin typeface="Calibri" panose="020F0502020204030204" pitchFamily="34" charset="0"/>
                        </a:rPr>
                        <a:t>17.46</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761675626"/>
                  </a:ext>
                </a:extLst>
              </a:tr>
              <a:tr h="519223">
                <a:tc>
                  <a:txBody>
                    <a:bodyPr/>
                    <a:lstStyle/>
                    <a:p>
                      <a:pPr algn="ctr" fontAlgn="b"/>
                      <a:r>
                        <a:rPr lang="en-GB" sz="1100" b="0" i="0" u="none" strike="noStrike" dirty="0">
                          <a:solidFill>
                            <a:srgbClr val="000000"/>
                          </a:solidFill>
                          <a:effectLst/>
                          <a:latin typeface="Calibri" panose="020F0502020204030204" pitchFamily="34" charset="0"/>
                        </a:rPr>
                        <a:t>Fri</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17.46</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dirty="0">
                          <a:solidFill>
                            <a:srgbClr val="000000"/>
                          </a:solidFill>
                          <a:effectLst/>
                          <a:latin typeface="Calibri" panose="020F0502020204030204" pitchFamily="34" charset="0"/>
                        </a:rPr>
                        <a:t>17.46</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17.46</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23.78</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19.48</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20.22</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18.33</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19.44</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a:solidFill>
                            <a:srgbClr val="000000"/>
                          </a:solidFill>
                          <a:effectLst/>
                          <a:latin typeface="Calibri" panose="020F0502020204030204" pitchFamily="34" charset="0"/>
                        </a:rPr>
                        <a:t>21.08</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1100" b="0" i="0" u="none" strike="noStrike" dirty="0">
                          <a:solidFill>
                            <a:srgbClr val="000000"/>
                          </a:solidFill>
                          <a:effectLst/>
                          <a:latin typeface="Calibri" panose="020F0502020204030204" pitchFamily="34" charset="0"/>
                        </a:rPr>
                        <a:t>16.17</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182239909"/>
                  </a:ext>
                </a:extLst>
              </a:tr>
            </a:tbl>
          </a:graphicData>
        </a:graphic>
      </p:graphicFrame>
      <p:sp>
        <p:nvSpPr>
          <p:cNvPr id="7" name="Content Placeholder 2">
            <a:extLst>
              <a:ext uri="{FF2B5EF4-FFF2-40B4-BE49-F238E27FC236}">
                <a16:creationId xmlns:a16="http://schemas.microsoft.com/office/drawing/2014/main" id="{865951E3-E9EA-48B3-97D0-679D36655750}"/>
              </a:ext>
            </a:extLst>
          </p:cNvPr>
          <p:cNvSpPr txBox="1">
            <a:spLocks/>
          </p:cNvSpPr>
          <p:nvPr/>
        </p:nvSpPr>
        <p:spPr>
          <a:xfrm>
            <a:off x="265810" y="1120820"/>
            <a:ext cx="11748977" cy="430694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200" dirty="0"/>
              <a:t>Below are a series of electrical connector pin lengths measured by an operator on a production line. Just looking at the data, how quickly can you identify the basic statistical properties: mean average, range and how the data is distributed?  </a:t>
            </a:r>
          </a:p>
        </p:txBody>
      </p:sp>
      <p:sp>
        <p:nvSpPr>
          <p:cNvPr id="9" name="Title 1">
            <a:extLst>
              <a:ext uri="{FF2B5EF4-FFF2-40B4-BE49-F238E27FC236}">
                <a16:creationId xmlns:a16="http://schemas.microsoft.com/office/drawing/2014/main" id="{023E9FF0-A530-4E8A-BDD6-F731E5C9EA1A}"/>
              </a:ext>
            </a:extLst>
          </p:cNvPr>
          <p:cNvSpPr txBox="1">
            <a:spLocks/>
          </p:cNvSpPr>
          <p:nvPr/>
        </p:nvSpPr>
        <p:spPr>
          <a:xfrm>
            <a:off x="5600699" y="2786295"/>
            <a:ext cx="5981701" cy="2129169"/>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dirty="0"/>
              <a:t>It is pretty tricky to identify these Statistical properties at a glace, right?</a:t>
            </a:r>
          </a:p>
        </p:txBody>
      </p:sp>
    </p:spTree>
    <p:extLst>
      <p:ext uri="{BB962C8B-B14F-4D97-AF65-F5344CB8AC3E}">
        <p14:creationId xmlns:p14="http://schemas.microsoft.com/office/powerpoint/2010/main" val="3296820195"/>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4.16667E-6 -7.40741E-7 L -0.2849 -0.00046 " pathEditMode="relative" rAng="0" ptsTypes="AA">
                                      <p:cBhvr>
                                        <p:cTn id="6" dur="2000" fill="hold"/>
                                        <p:tgtEl>
                                          <p:spTgt spid="6"/>
                                        </p:tgtEl>
                                        <p:attrNameLst>
                                          <p:attrName>ppt_x</p:attrName>
                                          <p:attrName>ppt_y</p:attrName>
                                        </p:attrNameLst>
                                      </p:cBhvr>
                                      <p:rCtr x="-14245" y="-23"/>
                                    </p:animMotion>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p:cTn id="11" dur="500" fill="hold"/>
                                        <p:tgtEl>
                                          <p:spTgt spid="9"/>
                                        </p:tgtEl>
                                        <p:attrNameLst>
                                          <p:attrName>ppt_w</p:attrName>
                                        </p:attrNameLst>
                                      </p:cBhvr>
                                      <p:tavLst>
                                        <p:tav tm="0">
                                          <p:val>
                                            <p:fltVal val="0"/>
                                          </p:val>
                                        </p:tav>
                                        <p:tav tm="100000">
                                          <p:val>
                                            <p:strVal val="#ppt_w"/>
                                          </p:val>
                                        </p:tav>
                                      </p:tavLst>
                                    </p:anim>
                                    <p:anim calcmode="lin" valueType="num">
                                      <p:cBhvr>
                                        <p:cTn id="12" dur="500" fill="hold"/>
                                        <p:tgtEl>
                                          <p:spTgt spid="9"/>
                                        </p:tgtEl>
                                        <p:attrNameLst>
                                          <p:attrName>ppt_h</p:attrName>
                                        </p:attrNameLst>
                                      </p:cBhvr>
                                      <p:tavLst>
                                        <p:tav tm="0">
                                          <p:val>
                                            <p:fltVal val="0"/>
                                          </p:val>
                                        </p:tav>
                                        <p:tav tm="100000">
                                          <p:val>
                                            <p:strVal val="#ppt_h"/>
                                          </p:val>
                                        </p:tav>
                                      </p:tavLst>
                                    </p:anim>
                                    <p:animEffect transition="in" filter="fade">
                                      <p:cBhvr>
                                        <p:cTn id="1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hart 7">
            <a:extLst>
              <a:ext uri="{FF2B5EF4-FFF2-40B4-BE49-F238E27FC236}">
                <a16:creationId xmlns:a16="http://schemas.microsoft.com/office/drawing/2014/main" id="{05CCC83B-BE6D-4F76-8756-80ACF143424B}"/>
              </a:ext>
            </a:extLst>
          </p:cNvPr>
          <p:cNvGraphicFramePr>
            <a:graphicFrameLocks/>
          </p:cNvGraphicFramePr>
          <p:nvPr>
            <p:extLst>
              <p:ext uri="{D42A27DB-BD31-4B8C-83A1-F6EECF244321}">
                <p14:modId xmlns:p14="http://schemas.microsoft.com/office/powerpoint/2010/main" val="462990783"/>
              </p:ext>
            </p:extLst>
          </p:nvPr>
        </p:nvGraphicFramePr>
        <p:xfrm>
          <a:off x="487881" y="1657122"/>
          <a:ext cx="6439961" cy="3373635"/>
        </p:xfrm>
        <a:graphic>
          <a:graphicData uri="http://schemas.openxmlformats.org/drawingml/2006/chart">
            <c:chart xmlns:c="http://schemas.openxmlformats.org/drawingml/2006/chart" xmlns:r="http://schemas.openxmlformats.org/officeDocument/2006/relationships" r:id="rId3"/>
          </a:graphicData>
        </a:graphic>
      </p:graphicFrame>
      <p:sp>
        <p:nvSpPr>
          <p:cNvPr id="2" name="Title 1">
            <a:extLst>
              <a:ext uri="{FF2B5EF4-FFF2-40B4-BE49-F238E27FC236}">
                <a16:creationId xmlns:a16="http://schemas.microsoft.com/office/drawing/2014/main" id="{4F998BF4-1B59-45DA-96E7-505F59B3DFDF}"/>
              </a:ext>
            </a:extLst>
          </p:cNvPr>
          <p:cNvSpPr>
            <a:spLocks noGrp="1"/>
          </p:cNvSpPr>
          <p:nvPr>
            <p:ph type="title"/>
          </p:nvPr>
        </p:nvSpPr>
        <p:spPr>
          <a:xfrm>
            <a:off x="609600" y="143541"/>
            <a:ext cx="10972800" cy="1143000"/>
          </a:xfrm>
        </p:spPr>
        <p:txBody>
          <a:bodyPr/>
          <a:lstStyle/>
          <a:p>
            <a:r>
              <a:rPr lang="en-GB" dirty="0"/>
              <a:t>Activity - Why are Histograms Important?</a:t>
            </a:r>
          </a:p>
        </p:txBody>
      </p:sp>
      <p:sp>
        <p:nvSpPr>
          <p:cNvPr id="7" name="Content Placeholder 2">
            <a:extLst>
              <a:ext uri="{FF2B5EF4-FFF2-40B4-BE49-F238E27FC236}">
                <a16:creationId xmlns:a16="http://schemas.microsoft.com/office/drawing/2014/main" id="{865951E3-E9EA-48B3-97D0-679D36655750}"/>
              </a:ext>
            </a:extLst>
          </p:cNvPr>
          <p:cNvSpPr txBox="1">
            <a:spLocks/>
          </p:cNvSpPr>
          <p:nvPr/>
        </p:nvSpPr>
        <p:spPr>
          <a:xfrm>
            <a:off x="265812" y="1094390"/>
            <a:ext cx="11748977" cy="430694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sz="2200" dirty="0"/>
          </a:p>
        </p:txBody>
      </p:sp>
      <p:sp>
        <p:nvSpPr>
          <p:cNvPr id="9" name="Title 1">
            <a:extLst>
              <a:ext uri="{FF2B5EF4-FFF2-40B4-BE49-F238E27FC236}">
                <a16:creationId xmlns:a16="http://schemas.microsoft.com/office/drawing/2014/main" id="{023E9FF0-A530-4E8A-BDD6-F731E5C9EA1A}"/>
              </a:ext>
            </a:extLst>
          </p:cNvPr>
          <p:cNvSpPr txBox="1">
            <a:spLocks/>
          </p:cNvSpPr>
          <p:nvPr/>
        </p:nvSpPr>
        <p:spPr>
          <a:xfrm>
            <a:off x="6753297" y="2364415"/>
            <a:ext cx="5172891" cy="2129169"/>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dirty="0"/>
              <a:t>How about now? Can you identify the mean, range &amp; distribution?</a:t>
            </a:r>
          </a:p>
        </p:txBody>
      </p:sp>
    </p:spTree>
    <p:extLst>
      <p:ext uri="{BB962C8B-B14F-4D97-AF65-F5344CB8AC3E}">
        <p14:creationId xmlns:p14="http://schemas.microsoft.com/office/powerpoint/2010/main" val="2933497956"/>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500" fill="hold"/>
                                        <p:tgtEl>
                                          <p:spTgt spid="9"/>
                                        </p:tgtEl>
                                        <p:attrNameLst>
                                          <p:attrName>ppt_w</p:attrName>
                                        </p:attrNameLst>
                                      </p:cBhvr>
                                      <p:tavLst>
                                        <p:tav tm="0">
                                          <p:val>
                                            <p:fltVal val="0"/>
                                          </p:val>
                                        </p:tav>
                                        <p:tav tm="100000">
                                          <p:val>
                                            <p:strVal val="#ppt_w"/>
                                          </p:val>
                                        </p:tav>
                                      </p:tavLst>
                                    </p:anim>
                                    <p:anim calcmode="lin" valueType="num">
                                      <p:cBhvr>
                                        <p:cTn id="8" dur="500" fill="hold"/>
                                        <p:tgtEl>
                                          <p:spTgt spid="9"/>
                                        </p:tgtEl>
                                        <p:attrNameLst>
                                          <p:attrName>ppt_h</p:attrName>
                                        </p:attrNameLst>
                                      </p:cBhvr>
                                      <p:tavLst>
                                        <p:tav tm="0">
                                          <p:val>
                                            <p:fltVal val="0"/>
                                          </p:val>
                                        </p:tav>
                                        <p:tav tm="100000">
                                          <p:val>
                                            <p:strVal val="#ppt_h"/>
                                          </p:val>
                                        </p:tav>
                                      </p:tavLst>
                                    </p:anim>
                                    <p:animEffect transition="in" filter="fade">
                                      <p:cBhvr>
                                        <p:cTn id="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0F63B-695D-447D-9708-E5F49C55A60E}"/>
              </a:ext>
            </a:extLst>
          </p:cNvPr>
          <p:cNvSpPr>
            <a:spLocks noGrp="1"/>
          </p:cNvSpPr>
          <p:nvPr>
            <p:ph type="title"/>
          </p:nvPr>
        </p:nvSpPr>
        <p:spPr/>
        <p:txBody>
          <a:bodyPr/>
          <a:lstStyle/>
          <a:p>
            <a:r>
              <a:rPr lang="en-GB" dirty="0"/>
              <a:t>Discrete vs Continuous Data</a:t>
            </a:r>
          </a:p>
        </p:txBody>
      </p:sp>
      <p:graphicFrame>
        <p:nvGraphicFramePr>
          <p:cNvPr id="4" name="Table 4">
            <a:extLst>
              <a:ext uri="{FF2B5EF4-FFF2-40B4-BE49-F238E27FC236}">
                <a16:creationId xmlns:a16="http://schemas.microsoft.com/office/drawing/2014/main" id="{22D801AD-C940-4FBA-94E0-73E873FBDA3E}"/>
              </a:ext>
            </a:extLst>
          </p:cNvPr>
          <p:cNvGraphicFramePr>
            <a:graphicFrameLocks noGrp="1"/>
          </p:cNvGraphicFramePr>
          <p:nvPr>
            <p:extLst>
              <p:ext uri="{D42A27DB-BD31-4B8C-83A1-F6EECF244321}">
                <p14:modId xmlns:p14="http://schemas.microsoft.com/office/powerpoint/2010/main" val="3018421412"/>
              </p:ext>
            </p:extLst>
          </p:nvPr>
        </p:nvGraphicFramePr>
        <p:xfrm>
          <a:off x="460744" y="1346286"/>
          <a:ext cx="5305320" cy="4165427"/>
        </p:xfrm>
        <a:graphic>
          <a:graphicData uri="http://schemas.openxmlformats.org/drawingml/2006/table">
            <a:tbl>
              <a:tblPr firstRow="1" bandRow="1">
                <a:tableStyleId>{74C1A8A3-306A-4EB7-A6B1-4F7E0EB9C5D6}</a:tableStyleId>
              </a:tblPr>
              <a:tblGrid>
                <a:gridCol w="2652660">
                  <a:extLst>
                    <a:ext uri="{9D8B030D-6E8A-4147-A177-3AD203B41FA5}">
                      <a16:colId xmlns:a16="http://schemas.microsoft.com/office/drawing/2014/main" val="2062396917"/>
                    </a:ext>
                  </a:extLst>
                </a:gridCol>
                <a:gridCol w="2652660">
                  <a:extLst>
                    <a:ext uri="{9D8B030D-6E8A-4147-A177-3AD203B41FA5}">
                      <a16:colId xmlns:a16="http://schemas.microsoft.com/office/drawing/2014/main" val="4231530976"/>
                    </a:ext>
                  </a:extLst>
                </a:gridCol>
              </a:tblGrid>
              <a:tr h="507827">
                <a:tc>
                  <a:txBody>
                    <a:bodyPr/>
                    <a:lstStyle/>
                    <a:p>
                      <a:pPr algn="ctr"/>
                      <a:r>
                        <a:rPr lang="en-GB" dirty="0"/>
                        <a:t>Discrete Data</a:t>
                      </a:r>
                    </a:p>
                  </a:txBody>
                  <a:tcPr anchor="ctr">
                    <a:lnR w="12700" cap="flat" cmpd="sng" algn="ctr">
                      <a:solidFill>
                        <a:schemeClr val="tx1"/>
                      </a:solidFill>
                      <a:prstDash val="solid"/>
                      <a:round/>
                      <a:headEnd type="none" w="med" len="med"/>
                      <a:tailEnd type="none" w="med" len="med"/>
                    </a:lnR>
                  </a:tcPr>
                </a:tc>
                <a:tc>
                  <a:txBody>
                    <a:bodyPr/>
                    <a:lstStyle/>
                    <a:p>
                      <a:pPr algn="ctr"/>
                      <a:r>
                        <a:rPr lang="en-GB" dirty="0"/>
                        <a:t>Continuous Data</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942929391"/>
                  </a:ext>
                </a:extLst>
              </a:tr>
              <a:tr h="514880">
                <a:tc>
                  <a:txBody>
                    <a:bodyPr/>
                    <a:lstStyle/>
                    <a:p>
                      <a:pPr algn="ctr"/>
                      <a:r>
                        <a:rPr lang="en-GB" dirty="0"/>
                        <a:t>Discrete data has definitive gaps / spaces between values</a:t>
                      </a:r>
                    </a:p>
                  </a:txBody>
                  <a:tcPr anchor="ctr">
                    <a:lnR w="12700" cap="flat" cmpd="sng" algn="ctr">
                      <a:solidFill>
                        <a:schemeClr val="tx1"/>
                      </a:solidFill>
                      <a:prstDash val="solid"/>
                      <a:round/>
                      <a:headEnd type="none" w="med" len="med"/>
                      <a:tailEnd type="none" w="med" len="med"/>
                    </a:lnR>
                  </a:tcPr>
                </a:tc>
                <a:tc>
                  <a:txBody>
                    <a:bodyPr/>
                    <a:lstStyle/>
                    <a:p>
                      <a:pPr algn="ctr"/>
                      <a:r>
                        <a:rPr lang="en-GB" dirty="0"/>
                        <a:t>Continuous data follows a constant sequence / interval</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309079891"/>
                  </a:ext>
                </a:extLst>
              </a:tr>
              <a:tr h="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Finite number of possible values.</a:t>
                      </a:r>
                    </a:p>
                  </a:txBody>
                  <a:tcPr anchor="ctr">
                    <a:lnR w="12700" cap="flat" cmpd="sng" algn="ctr">
                      <a:solidFill>
                        <a:schemeClr val="tx1"/>
                      </a:solidFill>
                      <a:prstDash val="solid"/>
                      <a:round/>
                      <a:headEnd type="none" w="med" len="med"/>
                      <a:tailEnd type="none" w="med" len="med"/>
                    </a:lnR>
                  </a:tcPr>
                </a:tc>
                <a:tc>
                  <a:txBody>
                    <a:bodyPr/>
                    <a:lstStyle/>
                    <a:p>
                      <a:pPr algn="ctr"/>
                      <a:r>
                        <a:rPr lang="en-GB" dirty="0"/>
                        <a:t>Infinite number of possible values within an interval</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320963043"/>
                  </a:ext>
                </a:extLst>
              </a:tr>
              <a:tr h="514880">
                <a:tc>
                  <a:txBody>
                    <a:bodyPr/>
                    <a:lstStyle/>
                    <a:p>
                      <a:pPr algn="ctr"/>
                      <a:r>
                        <a:rPr lang="en-GB" dirty="0"/>
                        <a:t>Discrete data is counted</a:t>
                      </a:r>
                    </a:p>
                  </a:txBody>
                  <a:tcPr anchor="ctr">
                    <a:lnR w="12700" cap="flat" cmpd="sng" algn="ctr">
                      <a:solidFill>
                        <a:schemeClr val="tx1"/>
                      </a:solidFill>
                      <a:prstDash val="solid"/>
                      <a:round/>
                      <a:headEnd type="none" w="med" len="med"/>
                      <a:tailEnd type="none" w="med" len="med"/>
                    </a:lnR>
                  </a:tcPr>
                </a:tc>
                <a:tc>
                  <a:txBody>
                    <a:bodyPr/>
                    <a:lstStyle/>
                    <a:p>
                      <a:pPr algn="ctr"/>
                      <a:r>
                        <a:rPr lang="en-GB" dirty="0"/>
                        <a:t>Continuous data is measured</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883996244"/>
                  </a:ext>
                </a:extLst>
              </a:tr>
              <a:tr h="576730">
                <a:tc>
                  <a:txBody>
                    <a:bodyPr/>
                    <a:lstStyle/>
                    <a:p>
                      <a:pPr algn="ctr"/>
                      <a:r>
                        <a:rPr lang="en-GB" dirty="0"/>
                        <a:t>Number of workers in a company, number of defective components etc.</a:t>
                      </a:r>
                    </a:p>
                  </a:txBody>
                  <a:tcPr anchor="ctr">
                    <a:lnR w="12700" cap="flat" cmpd="sng" algn="ctr">
                      <a:solidFill>
                        <a:schemeClr val="tx1"/>
                      </a:solidFill>
                      <a:prstDash val="solid"/>
                      <a:round/>
                      <a:headEnd type="none" w="med" len="med"/>
                      <a:tailEnd type="none" w="med" len="med"/>
                    </a:lnR>
                  </a:tcPr>
                </a:tc>
                <a:tc>
                  <a:txBody>
                    <a:bodyPr/>
                    <a:lstStyle/>
                    <a:p>
                      <a:pPr algn="ctr"/>
                      <a:r>
                        <a:rPr lang="en-GB" dirty="0"/>
                        <a:t>The hight, length, depth of a defect, temperature reading from a sensor etc.</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4263539959"/>
                  </a:ext>
                </a:extLst>
              </a:tr>
            </a:tbl>
          </a:graphicData>
        </a:graphic>
      </p:graphicFrame>
      <p:pic>
        <p:nvPicPr>
          <p:cNvPr id="8" name="Picture 7">
            <a:extLst>
              <a:ext uri="{FF2B5EF4-FFF2-40B4-BE49-F238E27FC236}">
                <a16:creationId xmlns:a16="http://schemas.microsoft.com/office/drawing/2014/main" id="{E74D54C4-E53A-43E5-AA0D-D8D8C17EBCD8}"/>
              </a:ext>
            </a:extLst>
          </p:cNvPr>
          <p:cNvPicPr>
            <a:picLocks noChangeAspect="1"/>
          </p:cNvPicPr>
          <p:nvPr/>
        </p:nvPicPr>
        <p:blipFill>
          <a:blip r:embed="rId3"/>
          <a:stretch>
            <a:fillRect/>
          </a:stretch>
        </p:blipFill>
        <p:spPr>
          <a:xfrm>
            <a:off x="6220379" y="1346286"/>
            <a:ext cx="4907705" cy="4163929"/>
          </a:xfrm>
          <a:prstGeom prst="rect">
            <a:avLst/>
          </a:prstGeom>
        </p:spPr>
      </p:pic>
    </p:spTree>
    <p:extLst>
      <p:ext uri="{BB962C8B-B14F-4D97-AF65-F5344CB8AC3E}">
        <p14:creationId xmlns:p14="http://schemas.microsoft.com/office/powerpoint/2010/main" val="912588897"/>
      </p:ext>
    </p:extLst>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8F47F-EFE8-4115-9EB5-CF7A07BB0928}"/>
              </a:ext>
            </a:extLst>
          </p:cNvPr>
          <p:cNvSpPr>
            <a:spLocks noGrp="1"/>
          </p:cNvSpPr>
          <p:nvPr>
            <p:ph type="title"/>
          </p:nvPr>
        </p:nvSpPr>
        <p:spPr>
          <a:xfrm>
            <a:off x="609600" y="233261"/>
            <a:ext cx="10972800" cy="1143000"/>
          </a:xfrm>
        </p:spPr>
        <p:txBody>
          <a:bodyPr>
            <a:normAutofit/>
          </a:bodyPr>
          <a:lstStyle/>
          <a:p>
            <a:r>
              <a:rPr lang="en-GB" dirty="0"/>
              <a:t>Use cases for Histograms in Quality</a:t>
            </a:r>
          </a:p>
        </p:txBody>
      </p:sp>
      <p:sp>
        <p:nvSpPr>
          <p:cNvPr id="4" name="Rectangle 3">
            <a:extLst>
              <a:ext uri="{FF2B5EF4-FFF2-40B4-BE49-F238E27FC236}">
                <a16:creationId xmlns:a16="http://schemas.microsoft.com/office/drawing/2014/main" id="{F2A4D83D-7314-4142-AAAB-213FD8E1FF8F}"/>
              </a:ext>
            </a:extLst>
          </p:cNvPr>
          <p:cNvSpPr/>
          <p:nvPr/>
        </p:nvSpPr>
        <p:spPr>
          <a:xfrm>
            <a:off x="361405" y="1376260"/>
            <a:ext cx="3492138" cy="920613"/>
          </a:xfrm>
          <a:prstGeom prst="rect">
            <a:avLst/>
          </a:prstGeom>
          <a:solidFill>
            <a:srgbClr val="24B9D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Quality Planning / Improvement</a:t>
            </a:r>
          </a:p>
        </p:txBody>
      </p:sp>
      <p:sp>
        <p:nvSpPr>
          <p:cNvPr id="5" name="Rectangle 4">
            <a:extLst>
              <a:ext uri="{FF2B5EF4-FFF2-40B4-BE49-F238E27FC236}">
                <a16:creationId xmlns:a16="http://schemas.microsoft.com/office/drawing/2014/main" id="{D31B62E5-C099-445D-9743-78BF0808A4DB}"/>
              </a:ext>
            </a:extLst>
          </p:cNvPr>
          <p:cNvSpPr/>
          <p:nvPr/>
        </p:nvSpPr>
        <p:spPr>
          <a:xfrm>
            <a:off x="4349931" y="1376260"/>
            <a:ext cx="3492138" cy="920613"/>
          </a:xfrm>
          <a:prstGeom prst="rect">
            <a:avLst/>
          </a:prstGeom>
          <a:solidFill>
            <a:srgbClr val="2A99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Quality Control</a:t>
            </a:r>
          </a:p>
        </p:txBody>
      </p:sp>
      <p:sp>
        <p:nvSpPr>
          <p:cNvPr id="6" name="Rectangle 5">
            <a:extLst>
              <a:ext uri="{FF2B5EF4-FFF2-40B4-BE49-F238E27FC236}">
                <a16:creationId xmlns:a16="http://schemas.microsoft.com/office/drawing/2014/main" id="{0D763416-646E-4576-A7AE-8266C2753364}"/>
              </a:ext>
            </a:extLst>
          </p:cNvPr>
          <p:cNvSpPr/>
          <p:nvPr/>
        </p:nvSpPr>
        <p:spPr>
          <a:xfrm>
            <a:off x="8338457" y="1376260"/>
            <a:ext cx="3492138" cy="920613"/>
          </a:xfrm>
          <a:prstGeom prst="rect">
            <a:avLst/>
          </a:prstGeom>
          <a:solidFill>
            <a:srgbClr val="346D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Process &amp; Machine Capability Studies</a:t>
            </a:r>
          </a:p>
        </p:txBody>
      </p:sp>
      <p:sp>
        <p:nvSpPr>
          <p:cNvPr id="7" name="TextBox 6">
            <a:extLst>
              <a:ext uri="{FF2B5EF4-FFF2-40B4-BE49-F238E27FC236}">
                <a16:creationId xmlns:a16="http://schemas.microsoft.com/office/drawing/2014/main" id="{F4167464-70DF-4100-BE39-CBB9E87BF013}"/>
              </a:ext>
            </a:extLst>
          </p:cNvPr>
          <p:cNvSpPr txBox="1"/>
          <p:nvPr/>
        </p:nvSpPr>
        <p:spPr>
          <a:xfrm>
            <a:off x="204651" y="2519261"/>
            <a:ext cx="3897086" cy="3170099"/>
          </a:xfrm>
          <a:prstGeom prst="rect">
            <a:avLst/>
          </a:prstGeom>
          <a:noFill/>
        </p:spPr>
        <p:txBody>
          <a:bodyPr wrap="square" rtlCol="0">
            <a:spAutoFit/>
          </a:bodyPr>
          <a:lstStyle/>
          <a:p>
            <a:pPr marL="285750" indent="-285750">
              <a:buFont typeface="Wingdings" panose="05000000000000000000" pitchFamily="2" charset="2"/>
              <a:buChar char="§"/>
            </a:pPr>
            <a:r>
              <a:rPr lang="en-GB" sz="2000" dirty="0"/>
              <a:t>Preventative approach to process improvement.</a:t>
            </a:r>
          </a:p>
          <a:p>
            <a:pPr marL="285750" indent="-285750">
              <a:buFont typeface="Wingdings" panose="05000000000000000000" pitchFamily="2" charset="2"/>
              <a:buChar char="§"/>
            </a:pPr>
            <a:r>
              <a:rPr lang="en-GB" sz="2000" dirty="0"/>
              <a:t>Study historical process data to identify trends and categorise causes of defects by significance.</a:t>
            </a:r>
          </a:p>
          <a:p>
            <a:pPr marL="285750" indent="-285750">
              <a:buFont typeface="Wingdings" panose="05000000000000000000" pitchFamily="2" charset="2"/>
              <a:buChar char="§"/>
            </a:pPr>
            <a:r>
              <a:rPr lang="en-GB" sz="2000" dirty="0"/>
              <a:t>Can provide a basis for cost/benefit analysis for prioritising corrective action plans.</a:t>
            </a:r>
          </a:p>
        </p:txBody>
      </p:sp>
      <p:sp>
        <p:nvSpPr>
          <p:cNvPr id="8" name="TextBox 7">
            <a:extLst>
              <a:ext uri="{FF2B5EF4-FFF2-40B4-BE49-F238E27FC236}">
                <a16:creationId xmlns:a16="http://schemas.microsoft.com/office/drawing/2014/main" id="{E5286AC8-AF9A-4CF4-9455-732C9EA736F0}"/>
              </a:ext>
            </a:extLst>
          </p:cNvPr>
          <p:cNvSpPr txBox="1"/>
          <p:nvPr/>
        </p:nvSpPr>
        <p:spPr>
          <a:xfrm>
            <a:off x="4147457" y="2519261"/>
            <a:ext cx="3897086" cy="3170099"/>
          </a:xfrm>
          <a:prstGeom prst="rect">
            <a:avLst/>
          </a:prstGeom>
          <a:noFill/>
        </p:spPr>
        <p:txBody>
          <a:bodyPr wrap="square" rtlCol="0">
            <a:spAutoFit/>
          </a:bodyPr>
          <a:lstStyle/>
          <a:p>
            <a:pPr marL="285750" indent="-285750">
              <a:buFont typeface="Wingdings" panose="05000000000000000000" pitchFamily="2" charset="2"/>
              <a:buChar char="§"/>
            </a:pPr>
            <a:r>
              <a:rPr lang="en-GB" sz="2000" dirty="0"/>
              <a:t>Plot process data in real time as a means of basic process monitoring</a:t>
            </a:r>
          </a:p>
          <a:p>
            <a:pPr marL="285750" indent="-285750">
              <a:buFont typeface="Wingdings" panose="05000000000000000000" pitchFamily="2" charset="2"/>
              <a:buChar char="§"/>
            </a:pPr>
            <a:r>
              <a:rPr lang="en-GB" sz="2000" dirty="0"/>
              <a:t>Can identify how closely our process output aligns with the product specifications</a:t>
            </a:r>
          </a:p>
          <a:p>
            <a:pPr marL="285750" indent="-285750">
              <a:buFont typeface="Wingdings" panose="05000000000000000000" pitchFamily="2" charset="2"/>
              <a:buChar char="§"/>
            </a:pPr>
            <a:r>
              <a:rPr lang="en-GB" sz="2000" dirty="0"/>
              <a:t>Can alert us to instances of significant process variation, and thus trigger root cause analysis.</a:t>
            </a:r>
          </a:p>
        </p:txBody>
      </p:sp>
      <p:sp>
        <p:nvSpPr>
          <p:cNvPr id="9" name="TextBox 8">
            <a:extLst>
              <a:ext uri="{FF2B5EF4-FFF2-40B4-BE49-F238E27FC236}">
                <a16:creationId xmlns:a16="http://schemas.microsoft.com/office/drawing/2014/main" id="{E793EFFA-75E9-4DBB-9E16-FD8B3F8EEB21}"/>
              </a:ext>
            </a:extLst>
          </p:cNvPr>
          <p:cNvSpPr txBox="1"/>
          <p:nvPr/>
        </p:nvSpPr>
        <p:spPr>
          <a:xfrm>
            <a:off x="8135983" y="2519261"/>
            <a:ext cx="3897086" cy="2862322"/>
          </a:xfrm>
          <a:prstGeom prst="rect">
            <a:avLst/>
          </a:prstGeom>
          <a:noFill/>
        </p:spPr>
        <p:txBody>
          <a:bodyPr wrap="square" rtlCol="0">
            <a:spAutoFit/>
          </a:bodyPr>
          <a:lstStyle/>
          <a:p>
            <a:pPr marL="285750" indent="-285750">
              <a:buFont typeface="Wingdings" panose="05000000000000000000" pitchFamily="2" charset="2"/>
              <a:buChar char="§"/>
            </a:pPr>
            <a:r>
              <a:rPr lang="en-GB" sz="2000" dirty="0"/>
              <a:t>Machine and process capability can be used in quality planning and control.</a:t>
            </a:r>
          </a:p>
          <a:p>
            <a:pPr marL="285750" indent="-285750">
              <a:buFont typeface="Wingdings" panose="05000000000000000000" pitchFamily="2" charset="2"/>
              <a:buChar char="§"/>
            </a:pPr>
            <a:r>
              <a:rPr lang="en-GB" sz="2000" dirty="0"/>
              <a:t>Determines whether a process is statistically capable of producing to specification.</a:t>
            </a:r>
          </a:p>
          <a:p>
            <a:pPr marL="285750" indent="-285750">
              <a:buFont typeface="Wingdings" panose="05000000000000000000" pitchFamily="2" charset="2"/>
              <a:buChar char="§"/>
            </a:pPr>
            <a:r>
              <a:rPr lang="en-GB" sz="2000" dirty="0"/>
              <a:t>Can help us determine key capability measures like sigma value, Cp, CPL, CPU &amp; </a:t>
            </a:r>
            <a:r>
              <a:rPr lang="en-GB" sz="2000" dirty="0" err="1"/>
              <a:t>CpK</a:t>
            </a:r>
            <a:r>
              <a:rPr lang="en-GB" sz="2000" dirty="0"/>
              <a:t>. </a:t>
            </a:r>
          </a:p>
        </p:txBody>
      </p:sp>
    </p:spTree>
    <p:extLst>
      <p:ext uri="{BB962C8B-B14F-4D97-AF65-F5344CB8AC3E}">
        <p14:creationId xmlns:p14="http://schemas.microsoft.com/office/powerpoint/2010/main" val="1058214465"/>
      </p:ext>
    </p:extLst>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C407B-A71C-4829-96FF-13000E8EC755}"/>
              </a:ext>
            </a:extLst>
          </p:cNvPr>
          <p:cNvSpPr>
            <a:spLocks noGrp="1"/>
          </p:cNvSpPr>
          <p:nvPr>
            <p:ph type="title"/>
          </p:nvPr>
        </p:nvSpPr>
        <p:spPr>
          <a:xfrm>
            <a:off x="609600" y="94384"/>
            <a:ext cx="10972800" cy="1143000"/>
          </a:xfrm>
        </p:spPr>
        <p:txBody>
          <a:bodyPr/>
          <a:lstStyle/>
          <a:p>
            <a:r>
              <a:rPr lang="en-GB" dirty="0"/>
              <a:t>Histograms – Centring </a:t>
            </a:r>
          </a:p>
        </p:txBody>
      </p:sp>
      <p:sp>
        <p:nvSpPr>
          <p:cNvPr id="3" name="Content Placeholder 2">
            <a:extLst>
              <a:ext uri="{FF2B5EF4-FFF2-40B4-BE49-F238E27FC236}">
                <a16:creationId xmlns:a16="http://schemas.microsoft.com/office/drawing/2014/main" id="{7693B5BE-1D6F-43A1-8AF7-7E198F0DBFA5}"/>
              </a:ext>
            </a:extLst>
          </p:cNvPr>
          <p:cNvSpPr>
            <a:spLocks noGrp="1"/>
          </p:cNvSpPr>
          <p:nvPr>
            <p:ph idx="1"/>
          </p:nvPr>
        </p:nvSpPr>
        <p:spPr>
          <a:xfrm>
            <a:off x="5178055" y="1156926"/>
            <a:ext cx="7013945" cy="4544146"/>
          </a:xfrm>
        </p:spPr>
        <p:txBody>
          <a:bodyPr>
            <a:noAutofit/>
          </a:bodyPr>
          <a:lstStyle/>
          <a:p>
            <a:pPr>
              <a:buFont typeface="Wingdings" panose="05000000000000000000" pitchFamily="2" charset="2"/>
              <a:buChar char="§"/>
            </a:pPr>
            <a:r>
              <a:rPr lang="en-GB" sz="2500" dirty="0"/>
              <a:t>The centre (central tendency) of a histogram is a single value that represents the middle of its distribution (often mean).</a:t>
            </a:r>
          </a:p>
          <a:p>
            <a:pPr>
              <a:buFont typeface="Wingdings" panose="05000000000000000000" pitchFamily="2" charset="2"/>
              <a:buChar char="§"/>
            </a:pPr>
            <a:r>
              <a:rPr lang="en-GB" sz="2500" dirty="0"/>
              <a:t>We typically use this to determine how far the mean of the data set is from a predetermined target value (nominal specification).</a:t>
            </a:r>
          </a:p>
          <a:p>
            <a:pPr>
              <a:buFont typeface="Wingdings" panose="05000000000000000000" pitchFamily="2" charset="2"/>
              <a:buChar char="§"/>
            </a:pPr>
            <a:r>
              <a:rPr lang="en-GB" sz="2500" dirty="0"/>
              <a:t>From this we can determine if a process is producing above, below or within specification.</a:t>
            </a:r>
          </a:p>
          <a:p>
            <a:pPr>
              <a:buFont typeface="Wingdings" panose="05000000000000000000" pitchFamily="2" charset="2"/>
              <a:buChar char="§"/>
            </a:pPr>
            <a:r>
              <a:rPr lang="en-GB" sz="2500" dirty="0"/>
              <a:t>However, unless the histogram is normally distributed, the centre may not be the best method of interpreting/summarising the data.</a:t>
            </a:r>
          </a:p>
        </p:txBody>
      </p:sp>
      <p:pic>
        <p:nvPicPr>
          <p:cNvPr id="2052" name="Picture 4" descr="Histogram Tutorial">
            <a:extLst>
              <a:ext uri="{FF2B5EF4-FFF2-40B4-BE49-F238E27FC236}">
                <a16:creationId xmlns:a16="http://schemas.microsoft.com/office/drawing/2014/main" id="{712DD097-A1E9-4954-A148-768F040D3C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1054" y="1412194"/>
            <a:ext cx="4568455" cy="40336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8255068"/>
      </p:ext>
    </p:extLst>
  </p:cSld>
  <p:clrMapOvr>
    <a:masterClrMapping/>
  </p:clrMapOvr>
  <p:transition>
    <p:cover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9C06A-2037-46D0-967A-B1CD660B5A69}"/>
              </a:ext>
            </a:extLst>
          </p:cNvPr>
          <p:cNvSpPr>
            <a:spLocks noGrp="1"/>
          </p:cNvSpPr>
          <p:nvPr>
            <p:ph type="title"/>
          </p:nvPr>
        </p:nvSpPr>
        <p:spPr/>
        <p:txBody>
          <a:bodyPr/>
          <a:lstStyle/>
          <a:p>
            <a:r>
              <a:rPr lang="en-GB" dirty="0"/>
              <a:t>Question – Central Tendency</a:t>
            </a:r>
          </a:p>
        </p:txBody>
      </p:sp>
      <p:pic>
        <p:nvPicPr>
          <p:cNvPr id="10" name="Picture 9">
            <a:extLst>
              <a:ext uri="{FF2B5EF4-FFF2-40B4-BE49-F238E27FC236}">
                <a16:creationId xmlns:a16="http://schemas.microsoft.com/office/drawing/2014/main" id="{E28960C5-216A-4E4C-A93D-061FF8D7AE82}"/>
              </a:ext>
            </a:extLst>
          </p:cNvPr>
          <p:cNvPicPr>
            <a:picLocks noChangeAspect="1"/>
          </p:cNvPicPr>
          <p:nvPr/>
        </p:nvPicPr>
        <p:blipFill>
          <a:blip r:embed="rId3"/>
          <a:stretch>
            <a:fillRect/>
          </a:stretch>
        </p:blipFill>
        <p:spPr>
          <a:xfrm>
            <a:off x="334837" y="1296542"/>
            <a:ext cx="6517189" cy="4060288"/>
          </a:xfrm>
          <a:prstGeom prst="rect">
            <a:avLst/>
          </a:prstGeom>
        </p:spPr>
      </p:pic>
      <p:sp>
        <p:nvSpPr>
          <p:cNvPr id="14" name="TextBox 13">
            <a:extLst>
              <a:ext uri="{FF2B5EF4-FFF2-40B4-BE49-F238E27FC236}">
                <a16:creationId xmlns:a16="http://schemas.microsoft.com/office/drawing/2014/main" id="{827C36C3-3328-4746-B794-DAD96C980D23}"/>
              </a:ext>
            </a:extLst>
          </p:cNvPr>
          <p:cNvSpPr txBox="1"/>
          <p:nvPr/>
        </p:nvSpPr>
        <p:spPr>
          <a:xfrm>
            <a:off x="6483058" y="2602404"/>
            <a:ext cx="5374105" cy="1569660"/>
          </a:xfrm>
          <a:prstGeom prst="rect">
            <a:avLst/>
          </a:prstGeom>
          <a:noFill/>
        </p:spPr>
        <p:txBody>
          <a:bodyPr wrap="square" rtlCol="0">
            <a:spAutoFit/>
          </a:bodyPr>
          <a:lstStyle/>
          <a:p>
            <a:pPr algn="ctr"/>
            <a:r>
              <a:rPr lang="en-GB" sz="3200" dirty="0"/>
              <a:t>Does the mean do a good job of summarising the data / Describing the centre here?</a:t>
            </a:r>
          </a:p>
        </p:txBody>
      </p:sp>
    </p:spTree>
    <p:extLst>
      <p:ext uri="{BB962C8B-B14F-4D97-AF65-F5344CB8AC3E}">
        <p14:creationId xmlns:p14="http://schemas.microsoft.com/office/powerpoint/2010/main" val="3649068963"/>
      </p:ext>
    </p:extLst>
  </p:cSld>
  <p:clrMapOvr>
    <a:masterClrMapping/>
  </p:clrMapOvr>
  <p:transition>
    <p:cover dir="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ADE8C-CA4D-4328-9186-A53A9FAEA3A4}"/>
              </a:ext>
            </a:extLst>
          </p:cNvPr>
          <p:cNvSpPr>
            <a:spLocks noGrp="1"/>
          </p:cNvSpPr>
          <p:nvPr>
            <p:ph type="title"/>
          </p:nvPr>
        </p:nvSpPr>
        <p:spPr>
          <a:xfrm>
            <a:off x="609600" y="274638"/>
            <a:ext cx="10972800" cy="1473951"/>
          </a:xfrm>
        </p:spPr>
        <p:txBody>
          <a:bodyPr>
            <a:normAutofit/>
          </a:bodyPr>
          <a:lstStyle/>
          <a:p>
            <a:r>
              <a:rPr lang="en-GB" dirty="0"/>
              <a:t>Other measures of Central Tendency</a:t>
            </a:r>
            <a:br>
              <a:rPr lang="en-GB" dirty="0"/>
            </a:br>
            <a:r>
              <a:rPr lang="en-GB" sz="2200" i="1" dirty="0"/>
              <a:t>(Central Tendency- the tendency for measured values to gather around the middle of the set)</a:t>
            </a:r>
            <a:endParaRPr lang="en-GB" i="1" dirty="0"/>
          </a:p>
        </p:txBody>
      </p:sp>
      <p:sp>
        <p:nvSpPr>
          <p:cNvPr id="3" name="Content Placeholder 2">
            <a:extLst>
              <a:ext uri="{FF2B5EF4-FFF2-40B4-BE49-F238E27FC236}">
                <a16:creationId xmlns:a16="http://schemas.microsoft.com/office/drawing/2014/main" id="{839D088C-33CE-44D8-BBD1-7CD33A280B77}"/>
              </a:ext>
            </a:extLst>
          </p:cNvPr>
          <p:cNvSpPr>
            <a:spLocks noGrp="1"/>
          </p:cNvSpPr>
          <p:nvPr>
            <p:ph idx="1"/>
          </p:nvPr>
        </p:nvSpPr>
        <p:spPr>
          <a:xfrm>
            <a:off x="513347" y="4263191"/>
            <a:ext cx="11165305" cy="1335504"/>
          </a:xfrm>
        </p:spPr>
        <p:txBody>
          <a:bodyPr>
            <a:normAutofit/>
          </a:bodyPr>
          <a:lstStyle/>
          <a:p>
            <a:pPr marL="0" indent="0" algn="just">
              <a:buNone/>
            </a:pPr>
            <a:r>
              <a:rPr lang="en-GB" sz="2000" dirty="0"/>
              <a:t>Unfortunately, measures of central tendency alone may be insufficient to truly describe the typical data in a set. It is possible that two data sets can have the same mean, but be very different kinds of sets. It is best to use measures of central tendency, along with other observations of the data set, to best describe the data set.</a:t>
            </a:r>
          </a:p>
        </p:txBody>
      </p:sp>
      <p:pic>
        <p:nvPicPr>
          <p:cNvPr id="4098" name="Picture 2" descr="Measures of Central Tendency. The three cardinal measures of central… | by  StatsCafe | Medium">
            <a:extLst>
              <a:ext uri="{FF2B5EF4-FFF2-40B4-BE49-F238E27FC236}">
                <a16:creationId xmlns:a16="http://schemas.microsoft.com/office/drawing/2014/main" id="{BE479AF8-8FA8-437C-9D24-6FFF5DFF4131}"/>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1949114" y="1706479"/>
            <a:ext cx="8293769" cy="2598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6033954"/>
      </p:ext>
    </p:extLst>
  </p:cSld>
  <p:clrMapOvr>
    <a:masterClrMapping/>
  </p:clrMapOvr>
  <p:transition>
    <p:cover dir="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818FF-FBF2-4D11-9C43-F70486CBB277}"/>
              </a:ext>
            </a:extLst>
          </p:cNvPr>
          <p:cNvSpPr>
            <a:spLocks noGrp="1"/>
          </p:cNvSpPr>
          <p:nvPr>
            <p:ph type="title"/>
          </p:nvPr>
        </p:nvSpPr>
        <p:spPr>
          <a:xfrm>
            <a:off x="609600" y="290680"/>
            <a:ext cx="10972800" cy="1143000"/>
          </a:xfrm>
        </p:spPr>
        <p:txBody>
          <a:bodyPr/>
          <a:lstStyle/>
          <a:p>
            <a:r>
              <a:rPr lang="en-GB" dirty="0"/>
              <a:t>Histograms – Measures of Dispersion</a:t>
            </a:r>
          </a:p>
        </p:txBody>
      </p:sp>
      <p:sp>
        <p:nvSpPr>
          <p:cNvPr id="3" name="Content Placeholder 2">
            <a:extLst>
              <a:ext uri="{FF2B5EF4-FFF2-40B4-BE49-F238E27FC236}">
                <a16:creationId xmlns:a16="http://schemas.microsoft.com/office/drawing/2014/main" id="{E45B735F-53AB-4C51-8D5B-B198A6FAC456}"/>
              </a:ext>
            </a:extLst>
          </p:cNvPr>
          <p:cNvSpPr>
            <a:spLocks noGrp="1"/>
          </p:cNvSpPr>
          <p:nvPr>
            <p:ph idx="1"/>
          </p:nvPr>
        </p:nvSpPr>
        <p:spPr>
          <a:xfrm>
            <a:off x="5794176" y="1550443"/>
            <a:ext cx="6224336" cy="4112420"/>
          </a:xfrm>
        </p:spPr>
        <p:txBody>
          <a:bodyPr>
            <a:normAutofit fontScale="85000" lnSpcReduction="10000"/>
          </a:bodyPr>
          <a:lstStyle/>
          <a:p>
            <a:pPr>
              <a:buFont typeface="Wingdings" panose="05000000000000000000" pitchFamily="2" charset="2"/>
              <a:buChar char="§"/>
            </a:pPr>
            <a:r>
              <a:rPr lang="en-GB" dirty="0"/>
              <a:t>Measures of dispersion describe the spread of the data (or the distribution of data about the centre/mean).</a:t>
            </a:r>
          </a:p>
          <a:p>
            <a:pPr>
              <a:buFont typeface="Wingdings" panose="05000000000000000000" pitchFamily="2" charset="2"/>
              <a:buChar char="§"/>
            </a:pPr>
            <a:r>
              <a:rPr lang="en-GB" dirty="0"/>
              <a:t>Typical ways of quantifying dispersion are by determining the range, interquartile range or standard deviation / variance.</a:t>
            </a:r>
          </a:p>
          <a:p>
            <a:pPr>
              <a:buFont typeface="Wingdings" panose="05000000000000000000" pitchFamily="2" charset="2"/>
              <a:buChar char="§"/>
            </a:pPr>
            <a:r>
              <a:rPr lang="en-GB" dirty="0"/>
              <a:t>Dispersion / Standard deviation is hugely significant in quality, it’s the </a:t>
            </a:r>
            <a:r>
              <a:rPr lang="el-GR" dirty="0"/>
              <a:t>σ</a:t>
            </a:r>
            <a:r>
              <a:rPr lang="en-GB" dirty="0"/>
              <a:t> in </a:t>
            </a:r>
            <a:r>
              <a:rPr lang="el-GR" b="0" i="0" dirty="0">
                <a:solidFill>
                  <a:srgbClr val="202124"/>
                </a:solidFill>
                <a:effectLst/>
                <a:latin typeface="arial" panose="020B0604020202020204" pitchFamily="34" charset="0"/>
              </a:rPr>
              <a:t>6σ</a:t>
            </a:r>
            <a:endParaRPr lang="en-GB" dirty="0"/>
          </a:p>
        </p:txBody>
      </p:sp>
      <p:pic>
        <p:nvPicPr>
          <p:cNvPr id="6146" name="Picture 2" descr="Normal distribution- Principles">
            <a:extLst>
              <a:ext uri="{FF2B5EF4-FFF2-40B4-BE49-F238E27FC236}">
                <a16:creationId xmlns:a16="http://schemas.microsoft.com/office/drawing/2014/main" id="{1427327A-D465-420E-950D-0A3176391D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8969" y="1550443"/>
            <a:ext cx="5194668" cy="37571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6288451"/>
      </p:ext>
    </p:extLst>
  </p:cSld>
  <p:clrMapOvr>
    <a:masterClrMapping/>
  </p:clrMapOvr>
  <p:transition>
    <p:cover dir="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1B47A-180C-4131-861B-5B7AE09ACD10}"/>
              </a:ext>
            </a:extLst>
          </p:cNvPr>
          <p:cNvSpPr>
            <a:spLocks noGrp="1"/>
          </p:cNvSpPr>
          <p:nvPr>
            <p:ph type="title"/>
          </p:nvPr>
        </p:nvSpPr>
        <p:spPr/>
        <p:txBody>
          <a:bodyPr/>
          <a:lstStyle/>
          <a:p>
            <a:r>
              <a:rPr lang="en-GB" dirty="0"/>
              <a:t>Histograms - Shape (Relative Frequency)</a:t>
            </a:r>
          </a:p>
        </p:txBody>
      </p:sp>
      <p:sp>
        <p:nvSpPr>
          <p:cNvPr id="3" name="Content Placeholder 2">
            <a:extLst>
              <a:ext uri="{FF2B5EF4-FFF2-40B4-BE49-F238E27FC236}">
                <a16:creationId xmlns:a16="http://schemas.microsoft.com/office/drawing/2014/main" id="{FB9244E8-8664-4505-958E-EB87E3C437D1}"/>
              </a:ext>
            </a:extLst>
          </p:cNvPr>
          <p:cNvSpPr>
            <a:spLocks noGrp="1"/>
          </p:cNvSpPr>
          <p:nvPr>
            <p:ph idx="1"/>
          </p:nvPr>
        </p:nvSpPr>
        <p:spPr>
          <a:xfrm>
            <a:off x="4892842" y="1417638"/>
            <a:ext cx="7106653" cy="4112169"/>
          </a:xfrm>
        </p:spPr>
        <p:txBody>
          <a:bodyPr>
            <a:normAutofit fontScale="92500" lnSpcReduction="10000"/>
          </a:bodyPr>
          <a:lstStyle/>
          <a:p>
            <a:pPr>
              <a:buFont typeface="Wingdings" panose="05000000000000000000" pitchFamily="2" charset="2"/>
              <a:buChar char="§"/>
            </a:pPr>
            <a:r>
              <a:rPr lang="en-GB" b="0" i="0" dirty="0">
                <a:solidFill>
                  <a:srgbClr val="202124"/>
                </a:solidFill>
                <a:effectLst/>
                <a:latin typeface="arial" panose="020B0604020202020204" pitchFamily="34" charset="0"/>
              </a:rPr>
              <a:t>The shape of a histogram indicates the uniformity / consistency of the dataset.</a:t>
            </a:r>
          </a:p>
          <a:p>
            <a:pPr>
              <a:buFont typeface="Wingdings" panose="05000000000000000000" pitchFamily="2" charset="2"/>
              <a:buChar char="§"/>
            </a:pPr>
            <a:r>
              <a:rPr lang="en-GB" i="0" dirty="0">
                <a:solidFill>
                  <a:srgbClr val="202124"/>
                </a:solidFill>
                <a:effectLst/>
                <a:latin typeface="arial" panose="020B0604020202020204" pitchFamily="34" charset="0"/>
              </a:rPr>
              <a:t>A uniform shaped histogram indicates that the data is very consistent.</a:t>
            </a:r>
          </a:p>
          <a:p>
            <a:pPr>
              <a:buFont typeface="Wingdings" panose="05000000000000000000" pitchFamily="2" charset="2"/>
              <a:buChar char="§"/>
            </a:pPr>
            <a:r>
              <a:rPr lang="en-GB" dirty="0">
                <a:solidFill>
                  <a:srgbClr val="202124"/>
                </a:solidFill>
                <a:latin typeface="arial" panose="020B0604020202020204" pitchFamily="34" charset="0"/>
              </a:rPr>
              <a:t>Many measured attributes follow a normal (Gaussian) distribution (bell curve).</a:t>
            </a:r>
          </a:p>
          <a:p>
            <a:pPr>
              <a:buFont typeface="Wingdings" panose="05000000000000000000" pitchFamily="2" charset="2"/>
              <a:buChar char="§"/>
            </a:pPr>
            <a:r>
              <a:rPr lang="en-GB" i="0" dirty="0">
                <a:solidFill>
                  <a:srgbClr val="202124"/>
                </a:solidFill>
                <a:effectLst/>
                <a:latin typeface="arial" panose="020B0604020202020204" pitchFamily="34" charset="0"/>
              </a:rPr>
              <a:t>There are also many other common shapes</a:t>
            </a:r>
            <a:r>
              <a:rPr lang="en-GB" dirty="0">
                <a:solidFill>
                  <a:srgbClr val="202124"/>
                </a:solidFill>
                <a:latin typeface="arial" panose="020B0604020202020204" pitchFamily="34" charset="0"/>
              </a:rPr>
              <a:t>.</a:t>
            </a:r>
            <a:endParaRPr lang="en-GB" i="0" dirty="0">
              <a:solidFill>
                <a:srgbClr val="202124"/>
              </a:solidFill>
              <a:effectLst/>
              <a:latin typeface="arial" panose="020B0604020202020204" pitchFamily="34" charset="0"/>
            </a:endParaRPr>
          </a:p>
        </p:txBody>
      </p:sp>
      <p:pic>
        <p:nvPicPr>
          <p:cNvPr id="7170" name="Picture 2" descr="Measures of the Center">
            <a:extLst>
              <a:ext uri="{FF2B5EF4-FFF2-40B4-BE49-F238E27FC236}">
                <a16:creationId xmlns:a16="http://schemas.microsoft.com/office/drawing/2014/main" id="{E19C0A6E-02E5-4560-914B-D41651A5BE5B}"/>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t="1" r="51521" b="67581"/>
          <a:stretch/>
        </p:blipFill>
        <p:spPr bwMode="auto">
          <a:xfrm>
            <a:off x="609600" y="1585019"/>
            <a:ext cx="4024814" cy="1843981"/>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Measures of the Center">
            <a:extLst>
              <a:ext uri="{FF2B5EF4-FFF2-40B4-BE49-F238E27FC236}">
                <a16:creationId xmlns:a16="http://schemas.microsoft.com/office/drawing/2014/main" id="{3FD6B8C0-9EB6-493D-8DC0-AB35174164C6}"/>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l="52265" t="67323"/>
          <a:stretch/>
        </p:blipFill>
        <p:spPr bwMode="auto">
          <a:xfrm>
            <a:off x="609600" y="3429000"/>
            <a:ext cx="4024814" cy="18876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9733489"/>
      </p:ext>
    </p:extLst>
  </p:cSld>
  <p:clrMapOvr>
    <a:masterClrMapping/>
  </p:clrMapOvr>
  <p:transition>
    <p:cover dir="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E72A7-9783-4FC2-970B-AC52B8C9D267}"/>
              </a:ext>
            </a:extLst>
          </p:cNvPr>
          <p:cNvSpPr>
            <a:spLocks noGrp="1"/>
          </p:cNvSpPr>
          <p:nvPr>
            <p:ph type="title"/>
          </p:nvPr>
        </p:nvSpPr>
        <p:spPr>
          <a:xfrm>
            <a:off x="204536" y="314013"/>
            <a:ext cx="11782927" cy="1143000"/>
          </a:xfrm>
        </p:spPr>
        <p:txBody>
          <a:bodyPr>
            <a:normAutofit/>
          </a:bodyPr>
          <a:lstStyle/>
          <a:p>
            <a:r>
              <a:rPr lang="en-GB" dirty="0"/>
              <a:t>Common Histogram Shapes – Normal</a:t>
            </a:r>
          </a:p>
        </p:txBody>
      </p:sp>
      <p:pic>
        <p:nvPicPr>
          <p:cNvPr id="8198" name="Picture 6" descr="Histogram normal distribution">
            <a:extLst>
              <a:ext uri="{FF2B5EF4-FFF2-40B4-BE49-F238E27FC236}">
                <a16:creationId xmlns:a16="http://schemas.microsoft.com/office/drawing/2014/main" id="{17C31CD1-09A3-46AF-86B2-21C46128EBC4}"/>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b="19634"/>
          <a:stretch/>
        </p:blipFill>
        <p:spPr bwMode="auto">
          <a:xfrm>
            <a:off x="185479" y="2115683"/>
            <a:ext cx="5307945" cy="262663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EA2C34A-C247-40A3-8623-DA600D2076E3}"/>
              </a:ext>
            </a:extLst>
          </p:cNvPr>
          <p:cNvSpPr txBox="1"/>
          <p:nvPr/>
        </p:nvSpPr>
        <p:spPr>
          <a:xfrm>
            <a:off x="1187114" y="4843420"/>
            <a:ext cx="3304674" cy="461665"/>
          </a:xfrm>
          <a:prstGeom prst="rect">
            <a:avLst/>
          </a:prstGeom>
          <a:noFill/>
        </p:spPr>
        <p:txBody>
          <a:bodyPr wrap="square" rtlCol="0">
            <a:spAutoFit/>
          </a:bodyPr>
          <a:lstStyle/>
          <a:p>
            <a:pPr algn="ctr"/>
            <a:r>
              <a:rPr lang="en-GB" sz="2400" b="1" dirty="0"/>
              <a:t>Normal Distribution</a:t>
            </a:r>
          </a:p>
        </p:txBody>
      </p:sp>
      <p:sp>
        <p:nvSpPr>
          <p:cNvPr id="12" name="Content Placeholder 2">
            <a:extLst>
              <a:ext uri="{FF2B5EF4-FFF2-40B4-BE49-F238E27FC236}">
                <a16:creationId xmlns:a16="http://schemas.microsoft.com/office/drawing/2014/main" id="{8E43591F-9C2E-496A-ACA9-6F4DB10E8DAE}"/>
              </a:ext>
            </a:extLst>
          </p:cNvPr>
          <p:cNvSpPr>
            <a:spLocks noGrp="1"/>
          </p:cNvSpPr>
          <p:nvPr>
            <p:ph idx="1"/>
          </p:nvPr>
        </p:nvSpPr>
        <p:spPr>
          <a:xfrm>
            <a:off x="5493424" y="1457013"/>
            <a:ext cx="6513097" cy="4052720"/>
          </a:xfrm>
        </p:spPr>
        <p:txBody>
          <a:bodyPr>
            <a:normAutofit fontScale="85000" lnSpcReduction="20000"/>
          </a:bodyPr>
          <a:lstStyle/>
          <a:p>
            <a:pPr>
              <a:buFont typeface="Wingdings" panose="05000000000000000000" pitchFamily="2" charset="2"/>
              <a:buChar char="§"/>
            </a:pPr>
            <a:r>
              <a:rPr lang="en-GB" b="0" i="0" dirty="0">
                <a:solidFill>
                  <a:srgbClr val="202124"/>
                </a:solidFill>
                <a:effectLst/>
                <a:latin typeface="arial" panose="020B0604020202020204" pitchFamily="34" charset="0"/>
              </a:rPr>
              <a:t>Evenly (symmetrically) distributed around the mean.</a:t>
            </a:r>
          </a:p>
          <a:p>
            <a:pPr>
              <a:buFont typeface="Wingdings" panose="05000000000000000000" pitchFamily="2" charset="2"/>
              <a:buChar char="§"/>
            </a:pPr>
            <a:r>
              <a:rPr lang="en-GB" b="0" i="0" dirty="0">
                <a:solidFill>
                  <a:srgbClr val="202124"/>
                </a:solidFill>
                <a:effectLst/>
                <a:latin typeface="arial" panose="020B0604020202020204" pitchFamily="34" charset="0"/>
              </a:rPr>
              <a:t>Often called gaussian distribution / unimodal / bell curve.</a:t>
            </a:r>
          </a:p>
          <a:p>
            <a:pPr>
              <a:buFont typeface="Wingdings" panose="05000000000000000000" pitchFamily="2" charset="2"/>
              <a:buChar char="§"/>
            </a:pPr>
            <a:r>
              <a:rPr lang="en-GB" b="0" i="0" dirty="0">
                <a:solidFill>
                  <a:srgbClr val="090909"/>
                </a:solidFill>
                <a:effectLst/>
                <a:latin typeface="Helvetica" panose="020B0604020202020204" pitchFamily="34" charset="0"/>
              </a:rPr>
              <a:t>Points are as likely to occur on one side of the average as on the other.</a:t>
            </a:r>
          </a:p>
          <a:p>
            <a:pPr>
              <a:buFont typeface="Wingdings" panose="05000000000000000000" pitchFamily="2" charset="2"/>
              <a:buChar char="§"/>
            </a:pPr>
            <a:r>
              <a:rPr lang="en-GB" b="0" i="0" dirty="0">
                <a:solidFill>
                  <a:srgbClr val="090909"/>
                </a:solidFill>
                <a:effectLst/>
                <a:latin typeface="Helvetica" panose="020B0604020202020204" pitchFamily="34" charset="0"/>
              </a:rPr>
              <a:t>The mean, mode and median are all (roughly) the same.</a:t>
            </a:r>
          </a:p>
          <a:p>
            <a:pPr>
              <a:buFont typeface="Wingdings" panose="05000000000000000000" pitchFamily="2" charset="2"/>
              <a:buChar char="§"/>
            </a:pPr>
            <a:r>
              <a:rPr lang="en-GB" dirty="0">
                <a:solidFill>
                  <a:srgbClr val="090909"/>
                </a:solidFill>
                <a:latin typeface="Helvetica" panose="020B0604020202020204" pitchFamily="34" charset="0"/>
              </a:rPr>
              <a:t>Many measured values often follow a normal distribution (including defect data).</a:t>
            </a:r>
            <a:endParaRPr lang="en-GB" b="0" i="0" dirty="0">
              <a:solidFill>
                <a:srgbClr val="090909"/>
              </a:solidFill>
              <a:effectLst/>
              <a:latin typeface="Helvetica" panose="020B0604020202020204" pitchFamily="34" charset="0"/>
            </a:endParaRPr>
          </a:p>
          <a:p>
            <a:pPr>
              <a:buFont typeface="Wingdings" panose="05000000000000000000" pitchFamily="2" charset="2"/>
              <a:buChar char="§"/>
            </a:pPr>
            <a:endParaRPr lang="en-GB" i="0" dirty="0">
              <a:solidFill>
                <a:srgbClr val="202124"/>
              </a:solidFill>
              <a:effectLst/>
              <a:latin typeface="arial" panose="020B0604020202020204" pitchFamily="34" charset="0"/>
            </a:endParaRPr>
          </a:p>
        </p:txBody>
      </p:sp>
    </p:spTree>
    <p:extLst>
      <p:ext uri="{BB962C8B-B14F-4D97-AF65-F5344CB8AC3E}">
        <p14:creationId xmlns:p14="http://schemas.microsoft.com/office/powerpoint/2010/main" val="2003387110"/>
      </p:ext>
    </p:extLst>
  </p:cSld>
  <p:clrMapOvr>
    <a:masterClrMapping/>
  </p:clrMapOvr>
  <p:transition>
    <p:cover dir="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E72A7-9783-4FC2-970B-AC52B8C9D267}"/>
              </a:ext>
            </a:extLst>
          </p:cNvPr>
          <p:cNvSpPr>
            <a:spLocks noGrp="1"/>
          </p:cNvSpPr>
          <p:nvPr>
            <p:ph type="title"/>
          </p:nvPr>
        </p:nvSpPr>
        <p:spPr>
          <a:xfrm>
            <a:off x="204536" y="314013"/>
            <a:ext cx="11782927" cy="1143000"/>
          </a:xfrm>
        </p:spPr>
        <p:txBody>
          <a:bodyPr>
            <a:normAutofit/>
          </a:bodyPr>
          <a:lstStyle/>
          <a:p>
            <a:r>
              <a:rPr lang="en-GB" dirty="0"/>
              <a:t>Common Histogram Shapes – Skewed</a:t>
            </a:r>
          </a:p>
        </p:txBody>
      </p:sp>
      <p:sp>
        <p:nvSpPr>
          <p:cNvPr id="3" name="TextBox 2">
            <a:extLst>
              <a:ext uri="{FF2B5EF4-FFF2-40B4-BE49-F238E27FC236}">
                <a16:creationId xmlns:a16="http://schemas.microsoft.com/office/drawing/2014/main" id="{8EA2C34A-C247-40A3-8623-DA600D2076E3}"/>
              </a:ext>
            </a:extLst>
          </p:cNvPr>
          <p:cNvSpPr txBox="1"/>
          <p:nvPr/>
        </p:nvSpPr>
        <p:spPr>
          <a:xfrm>
            <a:off x="7379368" y="4601380"/>
            <a:ext cx="3946360" cy="830997"/>
          </a:xfrm>
          <a:prstGeom prst="rect">
            <a:avLst/>
          </a:prstGeom>
          <a:noFill/>
        </p:spPr>
        <p:txBody>
          <a:bodyPr wrap="square" rtlCol="0">
            <a:spAutoFit/>
          </a:bodyPr>
          <a:lstStyle/>
          <a:p>
            <a:pPr algn="ctr"/>
            <a:r>
              <a:rPr lang="en-GB" sz="2400" b="1" dirty="0"/>
              <a:t>Skewed Distribution – Right (positively skewed)</a:t>
            </a:r>
          </a:p>
        </p:txBody>
      </p:sp>
      <p:sp>
        <p:nvSpPr>
          <p:cNvPr id="12" name="Content Placeholder 2">
            <a:extLst>
              <a:ext uri="{FF2B5EF4-FFF2-40B4-BE49-F238E27FC236}">
                <a16:creationId xmlns:a16="http://schemas.microsoft.com/office/drawing/2014/main" id="{8E43591F-9C2E-496A-ACA9-6F4DB10E8DAE}"/>
              </a:ext>
            </a:extLst>
          </p:cNvPr>
          <p:cNvSpPr>
            <a:spLocks noGrp="1"/>
          </p:cNvSpPr>
          <p:nvPr>
            <p:ph idx="1"/>
          </p:nvPr>
        </p:nvSpPr>
        <p:spPr>
          <a:xfrm>
            <a:off x="204536" y="1457013"/>
            <a:ext cx="6513097" cy="4052720"/>
          </a:xfrm>
        </p:spPr>
        <p:txBody>
          <a:bodyPr>
            <a:normAutofit fontScale="85000" lnSpcReduction="20000"/>
          </a:bodyPr>
          <a:lstStyle/>
          <a:p>
            <a:pPr>
              <a:buFont typeface="Wingdings" panose="05000000000000000000" pitchFamily="2" charset="2"/>
              <a:buChar char="§"/>
            </a:pPr>
            <a:r>
              <a:rPr lang="en-GB" b="0" i="0" dirty="0">
                <a:solidFill>
                  <a:srgbClr val="202124"/>
                </a:solidFill>
                <a:effectLst/>
                <a:latin typeface="arial" panose="020B0604020202020204" pitchFamily="34" charset="0"/>
              </a:rPr>
              <a:t>The distribution’s peak is off centre toward the limit and a tail stretches away from it.</a:t>
            </a:r>
          </a:p>
          <a:p>
            <a:pPr>
              <a:buFont typeface="Wingdings" panose="05000000000000000000" pitchFamily="2" charset="2"/>
              <a:buChar char="§"/>
            </a:pPr>
            <a:r>
              <a:rPr lang="en-GB" b="0" i="0" dirty="0">
                <a:solidFill>
                  <a:srgbClr val="090909"/>
                </a:solidFill>
                <a:effectLst/>
                <a:latin typeface="Helvetica" panose="020B0604020202020204" pitchFamily="34" charset="0"/>
              </a:rPr>
              <a:t>It is asymmetrical, typically because some natural limit prevents outcomes on one side.</a:t>
            </a:r>
            <a:endParaRPr lang="en-GB" b="0" i="0" dirty="0">
              <a:solidFill>
                <a:srgbClr val="202124"/>
              </a:solidFill>
              <a:effectLst/>
              <a:latin typeface="arial" panose="020B0604020202020204" pitchFamily="34" charset="0"/>
            </a:endParaRPr>
          </a:p>
          <a:p>
            <a:pPr>
              <a:buFont typeface="Wingdings" panose="05000000000000000000" pitchFamily="2" charset="2"/>
              <a:buChar char="§"/>
            </a:pPr>
            <a:r>
              <a:rPr lang="en-GB" i="0" dirty="0">
                <a:solidFill>
                  <a:srgbClr val="202124"/>
                </a:solidFill>
                <a:effectLst/>
                <a:latin typeface="arial" panose="020B0604020202020204" pitchFamily="34" charset="0"/>
              </a:rPr>
              <a:t>A drill press is a good example of natural limits. The holes drilled cannot be smaller than the diameter of the drill bit, but can be larger due to poor alignment of the drill press.</a:t>
            </a:r>
          </a:p>
        </p:txBody>
      </p:sp>
      <p:pic>
        <p:nvPicPr>
          <p:cNvPr id="6" name="Picture 4" descr="Right-Skewed Distribution">
            <a:extLst>
              <a:ext uri="{FF2B5EF4-FFF2-40B4-BE49-F238E27FC236}">
                <a16:creationId xmlns:a16="http://schemas.microsoft.com/office/drawing/2014/main" id="{CE1AC111-65A5-4C68-BF93-BAEFC77F9A4A}"/>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b="18977"/>
          <a:stretch/>
        </p:blipFill>
        <p:spPr bwMode="auto">
          <a:xfrm>
            <a:off x="6717633" y="1997335"/>
            <a:ext cx="5269830" cy="25266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0849738"/>
      </p:ext>
    </p:extLst>
  </p:cSld>
  <p:clrMapOvr>
    <a:masterClrMapping/>
  </p:clrMapOvr>
  <p:transition>
    <p:cover dir="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E72A7-9783-4FC2-970B-AC52B8C9D267}"/>
              </a:ext>
            </a:extLst>
          </p:cNvPr>
          <p:cNvSpPr>
            <a:spLocks noGrp="1"/>
          </p:cNvSpPr>
          <p:nvPr>
            <p:ph type="title"/>
          </p:nvPr>
        </p:nvSpPr>
        <p:spPr>
          <a:xfrm>
            <a:off x="204536" y="314013"/>
            <a:ext cx="11782927" cy="1143000"/>
          </a:xfrm>
        </p:spPr>
        <p:txBody>
          <a:bodyPr>
            <a:normAutofit/>
          </a:bodyPr>
          <a:lstStyle/>
          <a:p>
            <a:r>
              <a:rPr lang="en-GB" dirty="0"/>
              <a:t>Common Histogram Shapes – Bimodal</a:t>
            </a:r>
          </a:p>
        </p:txBody>
      </p:sp>
      <p:sp>
        <p:nvSpPr>
          <p:cNvPr id="3" name="TextBox 2">
            <a:extLst>
              <a:ext uri="{FF2B5EF4-FFF2-40B4-BE49-F238E27FC236}">
                <a16:creationId xmlns:a16="http://schemas.microsoft.com/office/drawing/2014/main" id="{8EA2C34A-C247-40A3-8623-DA600D2076E3}"/>
              </a:ext>
            </a:extLst>
          </p:cNvPr>
          <p:cNvSpPr txBox="1"/>
          <p:nvPr/>
        </p:nvSpPr>
        <p:spPr>
          <a:xfrm>
            <a:off x="942523" y="4740898"/>
            <a:ext cx="3673644" cy="830997"/>
          </a:xfrm>
          <a:prstGeom prst="rect">
            <a:avLst/>
          </a:prstGeom>
          <a:noFill/>
        </p:spPr>
        <p:txBody>
          <a:bodyPr wrap="square" rtlCol="0">
            <a:spAutoFit/>
          </a:bodyPr>
          <a:lstStyle/>
          <a:p>
            <a:pPr algn="ctr"/>
            <a:r>
              <a:rPr lang="en-GB" sz="2400" b="1" dirty="0"/>
              <a:t>Bimodal (double-peaked) Distribution</a:t>
            </a:r>
          </a:p>
        </p:txBody>
      </p:sp>
      <p:sp>
        <p:nvSpPr>
          <p:cNvPr id="12" name="Content Placeholder 2">
            <a:extLst>
              <a:ext uri="{FF2B5EF4-FFF2-40B4-BE49-F238E27FC236}">
                <a16:creationId xmlns:a16="http://schemas.microsoft.com/office/drawing/2014/main" id="{8E43591F-9C2E-496A-ACA9-6F4DB10E8DAE}"/>
              </a:ext>
            </a:extLst>
          </p:cNvPr>
          <p:cNvSpPr>
            <a:spLocks noGrp="1"/>
          </p:cNvSpPr>
          <p:nvPr>
            <p:ph idx="1"/>
          </p:nvPr>
        </p:nvSpPr>
        <p:spPr>
          <a:xfrm>
            <a:off x="5501446" y="1519175"/>
            <a:ext cx="6513097" cy="4052720"/>
          </a:xfrm>
        </p:spPr>
        <p:txBody>
          <a:bodyPr>
            <a:normAutofit fontScale="92500" lnSpcReduction="20000"/>
          </a:bodyPr>
          <a:lstStyle/>
          <a:p>
            <a:pPr>
              <a:buFont typeface="Wingdings" panose="05000000000000000000" pitchFamily="2" charset="2"/>
              <a:buChar char="§"/>
            </a:pPr>
            <a:r>
              <a:rPr lang="en-GB" b="0" i="0" dirty="0">
                <a:solidFill>
                  <a:srgbClr val="202124"/>
                </a:solidFill>
                <a:effectLst/>
                <a:latin typeface="arial" panose="020B0604020202020204" pitchFamily="34" charset="0"/>
              </a:rPr>
              <a:t>Characterised by two distinct peaks in the data.</a:t>
            </a:r>
          </a:p>
          <a:p>
            <a:pPr>
              <a:buFont typeface="Wingdings" panose="05000000000000000000" pitchFamily="2" charset="2"/>
              <a:buChar char="§"/>
            </a:pPr>
            <a:r>
              <a:rPr lang="en-GB" b="0" i="0" dirty="0">
                <a:solidFill>
                  <a:srgbClr val="202124"/>
                </a:solidFill>
                <a:effectLst/>
                <a:latin typeface="arial" panose="020B0604020202020204" pitchFamily="34" charset="0"/>
              </a:rPr>
              <a:t>Bimodal distribut</a:t>
            </a:r>
            <a:r>
              <a:rPr lang="en-GB" dirty="0">
                <a:solidFill>
                  <a:srgbClr val="202124"/>
                </a:solidFill>
                <a:latin typeface="arial" panose="020B0604020202020204" pitchFamily="34" charset="0"/>
              </a:rPr>
              <a:t>ions seldom occur naturally.</a:t>
            </a:r>
            <a:endParaRPr lang="en-GB" b="0" i="0" dirty="0">
              <a:solidFill>
                <a:srgbClr val="202124"/>
              </a:solidFill>
              <a:effectLst/>
              <a:latin typeface="arial" panose="020B0604020202020204" pitchFamily="34" charset="0"/>
            </a:endParaRPr>
          </a:p>
          <a:p>
            <a:pPr>
              <a:buFont typeface="Wingdings" panose="05000000000000000000" pitchFamily="2" charset="2"/>
              <a:buChar char="§"/>
            </a:pPr>
            <a:r>
              <a:rPr lang="en-GB" dirty="0">
                <a:solidFill>
                  <a:srgbClr val="090909"/>
                </a:solidFill>
                <a:latin typeface="Helvetica" panose="020B0604020202020204" pitchFamily="34" charset="0"/>
              </a:rPr>
              <a:t>Often occur when </a:t>
            </a:r>
            <a:r>
              <a:rPr lang="en-GB" b="0" i="0" dirty="0">
                <a:solidFill>
                  <a:srgbClr val="090909"/>
                </a:solidFill>
                <a:effectLst/>
                <a:latin typeface="Helvetica" panose="020B0604020202020204" pitchFamily="34" charset="0"/>
              </a:rPr>
              <a:t>he outcomes of two processes with different distributions are combined in one set of data.</a:t>
            </a:r>
          </a:p>
          <a:p>
            <a:pPr>
              <a:buFont typeface="Wingdings" panose="05000000000000000000" pitchFamily="2" charset="2"/>
              <a:buChar char="§"/>
            </a:pPr>
            <a:r>
              <a:rPr lang="en-GB" b="0" i="0" dirty="0">
                <a:solidFill>
                  <a:srgbClr val="090909"/>
                </a:solidFill>
                <a:effectLst/>
                <a:latin typeface="Helvetica" panose="020B0604020202020204" pitchFamily="34" charset="0"/>
              </a:rPr>
              <a:t>Stratification often reveals the cause.</a:t>
            </a:r>
          </a:p>
          <a:p>
            <a:pPr>
              <a:buFont typeface="Wingdings" panose="05000000000000000000" pitchFamily="2" charset="2"/>
              <a:buChar char="§"/>
            </a:pPr>
            <a:endParaRPr lang="en-GB" i="0" dirty="0">
              <a:solidFill>
                <a:srgbClr val="202124"/>
              </a:solidFill>
              <a:effectLst/>
              <a:latin typeface="arial" panose="020B0604020202020204" pitchFamily="34" charset="0"/>
            </a:endParaRPr>
          </a:p>
        </p:txBody>
      </p:sp>
      <p:pic>
        <p:nvPicPr>
          <p:cNvPr id="6" name="Picture 8" descr="Bimodal (double-peaked) Distribution">
            <a:extLst>
              <a:ext uri="{FF2B5EF4-FFF2-40B4-BE49-F238E27FC236}">
                <a16:creationId xmlns:a16="http://schemas.microsoft.com/office/drawing/2014/main" id="{B97A67A1-E316-41CA-A36A-943E34B4754B}"/>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l="17071" r="19982" b="21354"/>
          <a:stretch/>
        </p:blipFill>
        <p:spPr bwMode="auto">
          <a:xfrm>
            <a:off x="177457" y="1970465"/>
            <a:ext cx="5203776" cy="2770433"/>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1E729C29-72FE-4D5C-AFE9-AA718C3DCD1D}"/>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Lst>
          </a:blip>
          <a:stretch>
            <a:fillRect/>
          </a:stretch>
        </p:blipFill>
        <p:spPr>
          <a:xfrm>
            <a:off x="296728" y="1790178"/>
            <a:ext cx="5084505" cy="2950720"/>
          </a:xfrm>
          <a:prstGeom prst="rect">
            <a:avLst/>
          </a:prstGeom>
        </p:spPr>
      </p:pic>
    </p:spTree>
    <p:extLst>
      <p:ext uri="{BB962C8B-B14F-4D97-AF65-F5344CB8AC3E}">
        <p14:creationId xmlns:p14="http://schemas.microsoft.com/office/powerpoint/2010/main" val="3756205264"/>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500" fill="hold"/>
                                        <p:tgtEl>
                                          <p:spTgt spid="13"/>
                                        </p:tgtEl>
                                        <p:attrNameLst>
                                          <p:attrName>ppt_w</p:attrName>
                                        </p:attrNameLst>
                                      </p:cBhvr>
                                      <p:tavLst>
                                        <p:tav tm="0">
                                          <p:val>
                                            <p:fltVal val="0"/>
                                          </p:val>
                                        </p:tav>
                                        <p:tav tm="100000">
                                          <p:val>
                                            <p:strVal val="#ppt_w"/>
                                          </p:val>
                                        </p:tav>
                                      </p:tavLst>
                                    </p:anim>
                                    <p:anim calcmode="lin" valueType="num">
                                      <p:cBhvr>
                                        <p:cTn id="8" dur="500" fill="hold"/>
                                        <p:tgtEl>
                                          <p:spTgt spid="13"/>
                                        </p:tgtEl>
                                        <p:attrNameLst>
                                          <p:attrName>ppt_h</p:attrName>
                                        </p:attrNameLst>
                                      </p:cBhvr>
                                      <p:tavLst>
                                        <p:tav tm="0">
                                          <p:val>
                                            <p:fltVal val="0"/>
                                          </p:val>
                                        </p:tav>
                                        <p:tav tm="100000">
                                          <p:val>
                                            <p:strVal val="#ppt_h"/>
                                          </p:val>
                                        </p:tav>
                                      </p:tavLst>
                                    </p:anim>
                                    <p:animEffect transition="in" filter="fade">
                                      <p:cBhvr>
                                        <p:cTn id="9"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E72A7-9783-4FC2-970B-AC52B8C9D267}"/>
              </a:ext>
            </a:extLst>
          </p:cNvPr>
          <p:cNvSpPr>
            <a:spLocks noGrp="1"/>
          </p:cNvSpPr>
          <p:nvPr>
            <p:ph type="title"/>
          </p:nvPr>
        </p:nvSpPr>
        <p:spPr>
          <a:xfrm>
            <a:off x="204536" y="314013"/>
            <a:ext cx="11782927" cy="1143000"/>
          </a:xfrm>
        </p:spPr>
        <p:txBody>
          <a:bodyPr>
            <a:normAutofit/>
          </a:bodyPr>
          <a:lstStyle/>
          <a:p>
            <a:r>
              <a:rPr lang="en-GB" dirty="0"/>
              <a:t>Common Histogram Shapes – Plateau</a:t>
            </a:r>
          </a:p>
        </p:txBody>
      </p:sp>
      <p:sp>
        <p:nvSpPr>
          <p:cNvPr id="3" name="TextBox 2">
            <a:extLst>
              <a:ext uri="{FF2B5EF4-FFF2-40B4-BE49-F238E27FC236}">
                <a16:creationId xmlns:a16="http://schemas.microsoft.com/office/drawing/2014/main" id="{8EA2C34A-C247-40A3-8623-DA600D2076E3}"/>
              </a:ext>
            </a:extLst>
          </p:cNvPr>
          <p:cNvSpPr txBox="1"/>
          <p:nvPr/>
        </p:nvSpPr>
        <p:spPr>
          <a:xfrm>
            <a:off x="7379368" y="4331604"/>
            <a:ext cx="3946360" cy="830997"/>
          </a:xfrm>
          <a:prstGeom prst="rect">
            <a:avLst/>
          </a:prstGeom>
          <a:noFill/>
        </p:spPr>
        <p:txBody>
          <a:bodyPr wrap="square" rtlCol="0">
            <a:spAutoFit/>
          </a:bodyPr>
          <a:lstStyle/>
          <a:p>
            <a:pPr algn="ctr"/>
            <a:r>
              <a:rPr lang="en-GB" sz="2400" b="1" dirty="0"/>
              <a:t>Plateau Distribution – Multimodal</a:t>
            </a:r>
          </a:p>
        </p:txBody>
      </p:sp>
      <p:sp>
        <p:nvSpPr>
          <p:cNvPr id="12" name="Content Placeholder 2">
            <a:extLst>
              <a:ext uri="{FF2B5EF4-FFF2-40B4-BE49-F238E27FC236}">
                <a16:creationId xmlns:a16="http://schemas.microsoft.com/office/drawing/2014/main" id="{8E43591F-9C2E-496A-ACA9-6F4DB10E8DAE}"/>
              </a:ext>
            </a:extLst>
          </p:cNvPr>
          <p:cNvSpPr>
            <a:spLocks noGrp="1"/>
          </p:cNvSpPr>
          <p:nvPr>
            <p:ph idx="1"/>
          </p:nvPr>
        </p:nvSpPr>
        <p:spPr>
          <a:xfrm>
            <a:off x="352449" y="1457013"/>
            <a:ext cx="6513097" cy="4052720"/>
          </a:xfrm>
        </p:spPr>
        <p:txBody>
          <a:bodyPr>
            <a:normAutofit fontScale="92500" lnSpcReduction="10000"/>
          </a:bodyPr>
          <a:lstStyle/>
          <a:p>
            <a:pPr>
              <a:buFont typeface="Wingdings" panose="05000000000000000000" pitchFamily="2" charset="2"/>
              <a:buChar char="§"/>
            </a:pPr>
            <a:r>
              <a:rPr lang="en-GB" b="0" i="0" dirty="0">
                <a:solidFill>
                  <a:srgbClr val="202124"/>
                </a:solidFill>
                <a:effectLst/>
                <a:latin typeface="arial" panose="020B0604020202020204" pitchFamily="34" charset="0"/>
              </a:rPr>
              <a:t>Characterised by multiple distinct peaks in the data.</a:t>
            </a:r>
          </a:p>
          <a:p>
            <a:pPr>
              <a:buFont typeface="Wingdings" panose="05000000000000000000" pitchFamily="2" charset="2"/>
              <a:buChar char="§"/>
            </a:pPr>
            <a:r>
              <a:rPr lang="en-GB" b="0" i="0" dirty="0">
                <a:solidFill>
                  <a:srgbClr val="090909"/>
                </a:solidFill>
                <a:effectLst/>
                <a:latin typeface="Helvetica" panose="020B0604020202020204" pitchFamily="34" charset="0"/>
              </a:rPr>
              <a:t>Because there are many peaks close together, the top of the distribution resembles a plateau.</a:t>
            </a:r>
          </a:p>
          <a:p>
            <a:pPr>
              <a:buFont typeface="Wingdings" panose="05000000000000000000" pitchFamily="2" charset="2"/>
              <a:buChar char="§"/>
            </a:pPr>
            <a:r>
              <a:rPr lang="en-GB" dirty="0">
                <a:solidFill>
                  <a:srgbClr val="090909"/>
                </a:solidFill>
                <a:latin typeface="Helvetica" panose="020B0604020202020204" pitchFamily="34" charset="0"/>
              </a:rPr>
              <a:t>Similar to bimodal, they often occur as a result of combining data from s</a:t>
            </a:r>
            <a:r>
              <a:rPr lang="en-GB" b="0" i="0" dirty="0">
                <a:solidFill>
                  <a:srgbClr val="090909"/>
                </a:solidFill>
                <a:effectLst/>
                <a:latin typeface="Helvetica" panose="020B0604020202020204" pitchFamily="34" charset="0"/>
              </a:rPr>
              <a:t>everal processes with normal distributions.</a:t>
            </a:r>
          </a:p>
          <a:p>
            <a:pPr marL="0" indent="0">
              <a:buNone/>
            </a:pPr>
            <a:endParaRPr lang="en-GB" b="0" i="0" dirty="0">
              <a:solidFill>
                <a:srgbClr val="090909"/>
              </a:solidFill>
              <a:effectLst/>
              <a:latin typeface="Helvetica" panose="020B0604020202020204" pitchFamily="34" charset="0"/>
            </a:endParaRPr>
          </a:p>
        </p:txBody>
      </p:sp>
      <p:pic>
        <p:nvPicPr>
          <p:cNvPr id="7" name="Picture 10" descr="Plateau Distribution">
            <a:extLst>
              <a:ext uri="{FF2B5EF4-FFF2-40B4-BE49-F238E27FC236}">
                <a16:creationId xmlns:a16="http://schemas.microsoft.com/office/drawing/2014/main" id="{91250338-B518-40CD-9D22-8B5D23A5D24C}"/>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b="18992"/>
          <a:stretch/>
        </p:blipFill>
        <p:spPr bwMode="auto">
          <a:xfrm>
            <a:off x="6865546" y="1914005"/>
            <a:ext cx="4974003" cy="2417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5858705"/>
      </p:ext>
    </p:extLst>
  </p:cSld>
  <p:clrMapOvr>
    <a:masterClrMapping/>
  </p:clrMapOvr>
  <p:transition>
    <p:cover dir="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E72A7-9783-4FC2-970B-AC52B8C9D267}"/>
              </a:ext>
            </a:extLst>
          </p:cNvPr>
          <p:cNvSpPr>
            <a:spLocks noGrp="1"/>
          </p:cNvSpPr>
          <p:nvPr>
            <p:ph type="title"/>
          </p:nvPr>
        </p:nvSpPr>
        <p:spPr>
          <a:xfrm>
            <a:off x="204536" y="314013"/>
            <a:ext cx="11782927" cy="1143000"/>
          </a:xfrm>
        </p:spPr>
        <p:txBody>
          <a:bodyPr>
            <a:normAutofit/>
          </a:bodyPr>
          <a:lstStyle/>
          <a:p>
            <a:r>
              <a:rPr lang="en-GB" dirty="0"/>
              <a:t>Common Histogram Shapes – Edge Peaked</a:t>
            </a:r>
          </a:p>
        </p:txBody>
      </p:sp>
      <p:sp>
        <p:nvSpPr>
          <p:cNvPr id="3" name="TextBox 2">
            <a:extLst>
              <a:ext uri="{FF2B5EF4-FFF2-40B4-BE49-F238E27FC236}">
                <a16:creationId xmlns:a16="http://schemas.microsoft.com/office/drawing/2014/main" id="{8EA2C34A-C247-40A3-8623-DA600D2076E3}"/>
              </a:ext>
            </a:extLst>
          </p:cNvPr>
          <p:cNvSpPr txBox="1"/>
          <p:nvPr/>
        </p:nvSpPr>
        <p:spPr>
          <a:xfrm>
            <a:off x="942523" y="4662198"/>
            <a:ext cx="3673644" cy="461665"/>
          </a:xfrm>
          <a:prstGeom prst="rect">
            <a:avLst/>
          </a:prstGeom>
          <a:noFill/>
        </p:spPr>
        <p:txBody>
          <a:bodyPr wrap="square" rtlCol="0">
            <a:spAutoFit/>
          </a:bodyPr>
          <a:lstStyle/>
          <a:p>
            <a:pPr algn="ctr"/>
            <a:r>
              <a:rPr lang="en-GB" sz="2400" b="1" dirty="0"/>
              <a:t>Edge Peaked Distribution</a:t>
            </a:r>
          </a:p>
        </p:txBody>
      </p:sp>
      <p:sp>
        <p:nvSpPr>
          <p:cNvPr id="12" name="Content Placeholder 2">
            <a:extLst>
              <a:ext uri="{FF2B5EF4-FFF2-40B4-BE49-F238E27FC236}">
                <a16:creationId xmlns:a16="http://schemas.microsoft.com/office/drawing/2014/main" id="{8E43591F-9C2E-496A-ACA9-6F4DB10E8DAE}"/>
              </a:ext>
            </a:extLst>
          </p:cNvPr>
          <p:cNvSpPr>
            <a:spLocks noGrp="1"/>
          </p:cNvSpPr>
          <p:nvPr>
            <p:ph idx="1"/>
          </p:nvPr>
        </p:nvSpPr>
        <p:spPr>
          <a:xfrm>
            <a:off x="5474366" y="1519174"/>
            <a:ext cx="6513097" cy="4052720"/>
          </a:xfrm>
        </p:spPr>
        <p:txBody>
          <a:bodyPr>
            <a:normAutofit fontScale="85000" lnSpcReduction="20000"/>
          </a:bodyPr>
          <a:lstStyle/>
          <a:p>
            <a:pPr>
              <a:buFont typeface="Wingdings" panose="05000000000000000000" pitchFamily="2" charset="2"/>
              <a:buChar char="§"/>
            </a:pPr>
            <a:r>
              <a:rPr lang="en-GB" b="0" i="0" dirty="0">
                <a:solidFill>
                  <a:srgbClr val="202124"/>
                </a:solidFill>
                <a:effectLst/>
                <a:latin typeface="arial" panose="020B0604020202020204" pitchFamily="34" charset="0"/>
              </a:rPr>
              <a:t>A large peak is appended to  an otherwise smooth (normal) distribution.</a:t>
            </a:r>
          </a:p>
          <a:p>
            <a:pPr>
              <a:buFont typeface="Wingdings" panose="05000000000000000000" pitchFamily="2" charset="2"/>
              <a:buChar char="§"/>
            </a:pPr>
            <a:r>
              <a:rPr lang="en-GB" b="0" i="0" dirty="0">
                <a:solidFill>
                  <a:srgbClr val="202124"/>
                </a:solidFill>
                <a:effectLst/>
                <a:latin typeface="arial" panose="020B0604020202020204" pitchFamily="34" charset="0"/>
              </a:rPr>
              <a:t>Often results from faulty construction of the histogram, with data lumped together into a group labelled &gt; (greater than).</a:t>
            </a:r>
          </a:p>
          <a:p>
            <a:pPr>
              <a:buFont typeface="Wingdings" panose="05000000000000000000" pitchFamily="2" charset="2"/>
              <a:buChar char="§"/>
            </a:pPr>
            <a:r>
              <a:rPr lang="en-GB" b="0" i="0" dirty="0">
                <a:solidFill>
                  <a:srgbClr val="090909"/>
                </a:solidFill>
                <a:effectLst/>
                <a:latin typeface="Helvetica" panose="020B0604020202020204" pitchFamily="34" charset="0"/>
              </a:rPr>
              <a:t>Can also indicate inaccurate or falsifies recording of data by production operatives (values outside of the set tolerance are reported as being just inside the acceptable limits).</a:t>
            </a:r>
          </a:p>
          <a:p>
            <a:pPr>
              <a:buFont typeface="Wingdings" panose="05000000000000000000" pitchFamily="2" charset="2"/>
              <a:buChar char="§"/>
            </a:pPr>
            <a:endParaRPr lang="en-GB" i="0" dirty="0">
              <a:solidFill>
                <a:srgbClr val="202124"/>
              </a:solidFill>
              <a:effectLst/>
              <a:latin typeface="arial" panose="020B0604020202020204" pitchFamily="34" charset="0"/>
            </a:endParaRPr>
          </a:p>
        </p:txBody>
      </p:sp>
      <p:pic>
        <p:nvPicPr>
          <p:cNvPr id="1028" name="Picture 4" descr="Edge peak distribution">
            <a:extLst>
              <a:ext uri="{FF2B5EF4-FFF2-40B4-BE49-F238E27FC236}">
                <a16:creationId xmlns:a16="http://schemas.microsoft.com/office/drawing/2014/main" id="{E89E3C25-4B72-406D-B35C-60FF66DB6450}"/>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b="24736"/>
          <a:stretch/>
        </p:blipFill>
        <p:spPr bwMode="auto">
          <a:xfrm>
            <a:off x="413968" y="2195801"/>
            <a:ext cx="4730754" cy="24663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2073247"/>
      </p:ext>
    </p:extLst>
  </p:cSld>
  <p:clrMapOvr>
    <a:masterClrMapping/>
  </p:clrMapOvr>
  <p:transition>
    <p:cover dir="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E72A7-9783-4FC2-970B-AC52B8C9D267}"/>
              </a:ext>
            </a:extLst>
          </p:cNvPr>
          <p:cNvSpPr>
            <a:spLocks noGrp="1"/>
          </p:cNvSpPr>
          <p:nvPr>
            <p:ph type="title"/>
          </p:nvPr>
        </p:nvSpPr>
        <p:spPr>
          <a:xfrm>
            <a:off x="204536" y="314013"/>
            <a:ext cx="11782927" cy="1143000"/>
          </a:xfrm>
        </p:spPr>
        <p:txBody>
          <a:bodyPr>
            <a:normAutofit/>
          </a:bodyPr>
          <a:lstStyle/>
          <a:p>
            <a:r>
              <a:rPr lang="en-GB" dirty="0"/>
              <a:t>Common Histogram Shapes – Comb</a:t>
            </a:r>
          </a:p>
        </p:txBody>
      </p:sp>
      <p:sp>
        <p:nvSpPr>
          <p:cNvPr id="3" name="TextBox 2">
            <a:extLst>
              <a:ext uri="{FF2B5EF4-FFF2-40B4-BE49-F238E27FC236}">
                <a16:creationId xmlns:a16="http://schemas.microsoft.com/office/drawing/2014/main" id="{8EA2C34A-C247-40A3-8623-DA600D2076E3}"/>
              </a:ext>
            </a:extLst>
          </p:cNvPr>
          <p:cNvSpPr txBox="1"/>
          <p:nvPr/>
        </p:nvSpPr>
        <p:spPr>
          <a:xfrm>
            <a:off x="7379368" y="4331604"/>
            <a:ext cx="3946360" cy="830997"/>
          </a:xfrm>
          <a:prstGeom prst="rect">
            <a:avLst/>
          </a:prstGeom>
          <a:noFill/>
        </p:spPr>
        <p:txBody>
          <a:bodyPr wrap="square" rtlCol="0">
            <a:spAutoFit/>
          </a:bodyPr>
          <a:lstStyle/>
          <a:p>
            <a:pPr algn="ctr"/>
            <a:r>
              <a:rPr lang="en-GB" sz="2400" b="1" dirty="0"/>
              <a:t>Plateau Distribution – Multimodal</a:t>
            </a:r>
          </a:p>
        </p:txBody>
      </p:sp>
      <p:sp>
        <p:nvSpPr>
          <p:cNvPr id="12" name="Content Placeholder 2">
            <a:extLst>
              <a:ext uri="{FF2B5EF4-FFF2-40B4-BE49-F238E27FC236}">
                <a16:creationId xmlns:a16="http://schemas.microsoft.com/office/drawing/2014/main" id="{8E43591F-9C2E-496A-ACA9-6F4DB10E8DAE}"/>
              </a:ext>
            </a:extLst>
          </p:cNvPr>
          <p:cNvSpPr>
            <a:spLocks noGrp="1"/>
          </p:cNvSpPr>
          <p:nvPr>
            <p:ph idx="1"/>
          </p:nvPr>
        </p:nvSpPr>
        <p:spPr>
          <a:xfrm>
            <a:off x="352449" y="1571312"/>
            <a:ext cx="6513097" cy="4245287"/>
          </a:xfrm>
        </p:spPr>
        <p:txBody>
          <a:bodyPr>
            <a:normAutofit fontScale="77500" lnSpcReduction="20000"/>
          </a:bodyPr>
          <a:lstStyle/>
          <a:p>
            <a:pPr>
              <a:buFont typeface="Wingdings" panose="05000000000000000000" pitchFamily="2" charset="2"/>
              <a:buChar char="§"/>
            </a:pPr>
            <a:r>
              <a:rPr lang="en-GB" b="0" i="0" dirty="0">
                <a:solidFill>
                  <a:srgbClr val="202124"/>
                </a:solidFill>
                <a:effectLst/>
                <a:latin typeface="arial" panose="020B0604020202020204" pitchFamily="34" charset="0"/>
              </a:rPr>
              <a:t>Characterised by a repeating pattern of tall and short bars, very unlikely to occur naturally.</a:t>
            </a:r>
          </a:p>
          <a:p>
            <a:pPr>
              <a:buFont typeface="Wingdings" panose="05000000000000000000" pitchFamily="2" charset="2"/>
              <a:buChar char="§"/>
            </a:pPr>
            <a:r>
              <a:rPr lang="en-GB" b="0" i="0" dirty="0">
                <a:solidFill>
                  <a:srgbClr val="090909"/>
                </a:solidFill>
                <a:effectLst/>
                <a:latin typeface="Helvetica" panose="020B0604020202020204" pitchFamily="34" charset="0"/>
              </a:rPr>
              <a:t>Typical causes include: measurement errors, errors during data grouping, </a:t>
            </a:r>
            <a:r>
              <a:rPr lang="en-GB" b="1" i="0" dirty="0">
                <a:solidFill>
                  <a:srgbClr val="090909"/>
                </a:solidFill>
                <a:effectLst/>
                <a:latin typeface="Helvetica" panose="020B0604020202020204" pitchFamily="34" charset="0"/>
              </a:rPr>
              <a:t>rounding off</a:t>
            </a:r>
            <a:r>
              <a:rPr lang="en-GB" b="0" i="0" dirty="0">
                <a:solidFill>
                  <a:srgbClr val="090909"/>
                </a:solidFill>
                <a:effectLst/>
                <a:latin typeface="Helvetica" panose="020B0604020202020204" pitchFamily="34" charset="0"/>
              </a:rPr>
              <a:t> of data or faulty construction of the histogram.</a:t>
            </a:r>
          </a:p>
          <a:p>
            <a:pPr>
              <a:buFont typeface="Wingdings" panose="05000000000000000000" pitchFamily="2" charset="2"/>
              <a:buChar char="§"/>
            </a:pPr>
            <a:r>
              <a:rPr lang="en-GB" dirty="0">
                <a:solidFill>
                  <a:srgbClr val="090909"/>
                </a:solidFill>
                <a:latin typeface="Helvetica" panose="020B0604020202020204" pitchFamily="34" charset="0"/>
              </a:rPr>
              <a:t>Should encourage us to check the data collection procedures and the construction of the histogram before considering possible process characteristics that might cause the pattern.</a:t>
            </a:r>
            <a:endParaRPr lang="en-GB" b="0" i="0" dirty="0">
              <a:solidFill>
                <a:srgbClr val="090909"/>
              </a:solidFill>
              <a:effectLst/>
              <a:latin typeface="Helvetica" panose="020B0604020202020204" pitchFamily="34" charset="0"/>
            </a:endParaRPr>
          </a:p>
          <a:p>
            <a:pPr marL="0" indent="0">
              <a:buNone/>
            </a:pPr>
            <a:endParaRPr lang="en-GB" b="0" i="0" dirty="0">
              <a:solidFill>
                <a:srgbClr val="090909"/>
              </a:solidFill>
              <a:effectLst/>
              <a:latin typeface="Helvetica" panose="020B0604020202020204" pitchFamily="34" charset="0"/>
            </a:endParaRPr>
          </a:p>
        </p:txBody>
      </p:sp>
      <p:pic>
        <p:nvPicPr>
          <p:cNvPr id="4" name="Picture 3">
            <a:extLst>
              <a:ext uri="{FF2B5EF4-FFF2-40B4-BE49-F238E27FC236}">
                <a16:creationId xmlns:a16="http://schemas.microsoft.com/office/drawing/2014/main" id="{4B487AD9-C180-4593-BBF8-DA6EBBECECE2}"/>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Lst>
          </a:blip>
          <a:srcRect b="20115"/>
          <a:stretch/>
        </p:blipFill>
        <p:spPr>
          <a:xfrm>
            <a:off x="7013459" y="1873250"/>
            <a:ext cx="4690001" cy="2324100"/>
          </a:xfrm>
          <a:prstGeom prst="rect">
            <a:avLst/>
          </a:prstGeom>
        </p:spPr>
      </p:pic>
    </p:spTree>
    <p:extLst>
      <p:ext uri="{BB962C8B-B14F-4D97-AF65-F5344CB8AC3E}">
        <p14:creationId xmlns:p14="http://schemas.microsoft.com/office/powerpoint/2010/main" val="2851544951"/>
      </p:ext>
    </p:extLst>
  </p:cSld>
  <p:clrMapOvr>
    <a:masterClrMapping/>
  </p:clrMapOvr>
  <p:transition>
    <p:cover dir="rd"/>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E72A7-9783-4FC2-970B-AC52B8C9D267}"/>
              </a:ext>
            </a:extLst>
          </p:cNvPr>
          <p:cNvSpPr>
            <a:spLocks noGrp="1"/>
          </p:cNvSpPr>
          <p:nvPr>
            <p:ph type="title"/>
          </p:nvPr>
        </p:nvSpPr>
        <p:spPr>
          <a:xfrm>
            <a:off x="204536" y="181737"/>
            <a:ext cx="11782927" cy="1143000"/>
          </a:xfrm>
        </p:spPr>
        <p:txBody>
          <a:bodyPr>
            <a:normAutofit/>
          </a:bodyPr>
          <a:lstStyle/>
          <a:p>
            <a:r>
              <a:rPr lang="en-GB" dirty="0"/>
              <a:t>Common Histogram Shapes – Truncated</a:t>
            </a:r>
          </a:p>
        </p:txBody>
      </p:sp>
      <p:sp>
        <p:nvSpPr>
          <p:cNvPr id="3" name="TextBox 2">
            <a:extLst>
              <a:ext uri="{FF2B5EF4-FFF2-40B4-BE49-F238E27FC236}">
                <a16:creationId xmlns:a16="http://schemas.microsoft.com/office/drawing/2014/main" id="{8EA2C34A-C247-40A3-8623-DA600D2076E3}"/>
              </a:ext>
            </a:extLst>
          </p:cNvPr>
          <p:cNvSpPr txBox="1"/>
          <p:nvPr/>
        </p:nvSpPr>
        <p:spPr>
          <a:xfrm>
            <a:off x="942522" y="4898519"/>
            <a:ext cx="3673644" cy="461665"/>
          </a:xfrm>
          <a:prstGeom prst="rect">
            <a:avLst/>
          </a:prstGeom>
          <a:noFill/>
        </p:spPr>
        <p:txBody>
          <a:bodyPr wrap="square" rtlCol="0">
            <a:spAutoFit/>
          </a:bodyPr>
          <a:lstStyle/>
          <a:p>
            <a:pPr algn="ctr"/>
            <a:r>
              <a:rPr lang="en-GB" sz="2400" b="1" dirty="0"/>
              <a:t>Truncated Distribution</a:t>
            </a:r>
          </a:p>
        </p:txBody>
      </p:sp>
      <p:sp>
        <p:nvSpPr>
          <p:cNvPr id="12" name="Content Placeholder 2">
            <a:extLst>
              <a:ext uri="{FF2B5EF4-FFF2-40B4-BE49-F238E27FC236}">
                <a16:creationId xmlns:a16="http://schemas.microsoft.com/office/drawing/2014/main" id="{8E43591F-9C2E-496A-ACA9-6F4DB10E8DAE}"/>
              </a:ext>
            </a:extLst>
          </p:cNvPr>
          <p:cNvSpPr>
            <a:spLocks noGrp="1"/>
          </p:cNvSpPr>
          <p:nvPr>
            <p:ph idx="1"/>
          </p:nvPr>
        </p:nvSpPr>
        <p:spPr>
          <a:xfrm>
            <a:off x="5042566" y="1324737"/>
            <a:ext cx="6513097" cy="4208526"/>
          </a:xfrm>
        </p:spPr>
        <p:txBody>
          <a:bodyPr>
            <a:normAutofit fontScale="77500" lnSpcReduction="20000"/>
          </a:bodyPr>
          <a:lstStyle/>
          <a:p>
            <a:pPr>
              <a:buFont typeface="Wingdings" panose="05000000000000000000" pitchFamily="2" charset="2"/>
              <a:buChar char="§"/>
            </a:pPr>
            <a:r>
              <a:rPr lang="en-GB" dirty="0">
                <a:solidFill>
                  <a:srgbClr val="202124"/>
                </a:solidFill>
                <a:latin typeface="arial" panose="020B0604020202020204" pitchFamily="34" charset="0"/>
              </a:rPr>
              <a:t>L</a:t>
            </a:r>
            <a:r>
              <a:rPr lang="en-GB" b="0" i="0" dirty="0">
                <a:solidFill>
                  <a:srgbClr val="202124"/>
                </a:solidFill>
                <a:effectLst/>
                <a:latin typeface="arial" panose="020B0604020202020204" pitchFamily="34" charset="0"/>
              </a:rPr>
              <a:t>ooks like a normal distribution with the tails cut off.</a:t>
            </a:r>
          </a:p>
          <a:p>
            <a:pPr>
              <a:buFont typeface="Wingdings" panose="05000000000000000000" pitchFamily="2" charset="2"/>
              <a:buChar char="§"/>
            </a:pPr>
            <a:r>
              <a:rPr lang="en-GB" b="0" i="0" dirty="0">
                <a:solidFill>
                  <a:srgbClr val="202124"/>
                </a:solidFill>
                <a:effectLst/>
                <a:latin typeface="arial" panose="020B0604020202020204" pitchFamily="34" charset="0"/>
              </a:rPr>
              <a:t>Often results from measuring components that have already </a:t>
            </a:r>
            <a:r>
              <a:rPr lang="en-GB" dirty="0">
                <a:solidFill>
                  <a:srgbClr val="202124"/>
                </a:solidFill>
                <a:latin typeface="arial" panose="020B0604020202020204" pitchFamily="34" charset="0"/>
              </a:rPr>
              <a:t>undergone inspection (components outside tolerance removed)</a:t>
            </a:r>
            <a:endParaRPr lang="en-GB" b="0" i="0" dirty="0">
              <a:solidFill>
                <a:srgbClr val="202124"/>
              </a:solidFill>
              <a:effectLst/>
              <a:latin typeface="arial" panose="020B0604020202020204" pitchFamily="34" charset="0"/>
            </a:endParaRPr>
          </a:p>
          <a:p>
            <a:pPr>
              <a:buFont typeface="Wingdings" panose="05000000000000000000" pitchFamily="2" charset="2"/>
              <a:buChar char="§"/>
            </a:pPr>
            <a:r>
              <a:rPr lang="en-GB" i="0" dirty="0">
                <a:solidFill>
                  <a:srgbClr val="202124"/>
                </a:solidFill>
                <a:effectLst/>
                <a:latin typeface="arial" panose="020B0604020202020204" pitchFamily="34" charset="0"/>
              </a:rPr>
              <a:t>Common example: </a:t>
            </a:r>
            <a:r>
              <a:rPr lang="en-GB" dirty="0">
                <a:solidFill>
                  <a:srgbClr val="202124"/>
                </a:solidFill>
                <a:latin typeface="arial" panose="020B0604020202020204" pitchFamily="34" charset="0"/>
              </a:rPr>
              <a:t>Our </a:t>
            </a:r>
            <a:r>
              <a:rPr lang="en-GB" i="0" dirty="0">
                <a:solidFill>
                  <a:srgbClr val="202124"/>
                </a:solidFill>
                <a:effectLst/>
                <a:latin typeface="arial" panose="020B0604020202020204" pitchFamily="34" charset="0"/>
              </a:rPr>
              <a:t>suppliers might be producing a normal distribution of  products/components and then relying on inspection to separate what is within specification limits from what is out of spec before shipping them to us. </a:t>
            </a:r>
            <a:r>
              <a:rPr lang="en-GB" dirty="0">
                <a:solidFill>
                  <a:srgbClr val="202124"/>
                </a:solidFill>
                <a:latin typeface="arial" panose="020B0604020202020204" pitchFamily="34" charset="0"/>
              </a:rPr>
              <a:t>Then, when we test the components, we only see the “within specification” examples.</a:t>
            </a:r>
            <a:endParaRPr lang="en-GB" i="0" dirty="0">
              <a:solidFill>
                <a:srgbClr val="202124"/>
              </a:solidFill>
              <a:effectLst/>
              <a:latin typeface="arial" panose="020B0604020202020204" pitchFamily="34" charset="0"/>
            </a:endParaRPr>
          </a:p>
        </p:txBody>
      </p:sp>
      <p:pic>
        <p:nvPicPr>
          <p:cNvPr id="5" name="Picture 4">
            <a:extLst>
              <a:ext uri="{FF2B5EF4-FFF2-40B4-BE49-F238E27FC236}">
                <a16:creationId xmlns:a16="http://schemas.microsoft.com/office/drawing/2014/main" id="{AC4C6FA0-7862-409B-877F-471BF478D898}"/>
              </a:ext>
            </a:extLst>
          </p:cNvPr>
          <p:cNvPicPr>
            <a:picLocks noChangeAspect="1"/>
          </p:cNvPicPr>
          <p:nvPr/>
        </p:nvPicPr>
        <p:blipFill>
          <a:blip r:embed="rId3"/>
          <a:stretch>
            <a:fillRect/>
          </a:stretch>
        </p:blipFill>
        <p:spPr>
          <a:xfrm>
            <a:off x="1320389" y="1549839"/>
            <a:ext cx="2917910" cy="3123578"/>
          </a:xfrm>
          <a:prstGeom prst="rect">
            <a:avLst/>
          </a:prstGeom>
        </p:spPr>
      </p:pic>
    </p:spTree>
    <p:extLst>
      <p:ext uri="{BB962C8B-B14F-4D97-AF65-F5344CB8AC3E}">
        <p14:creationId xmlns:p14="http://schemas.microsoft.com/office/powerpoint/2010/main" val="3959803176"/>
      </p:ext>
    </p:extLst>
  </p:cSld>
  <p:clrMapOvr>
    <a:masterClrMapping/>
  </p:clrMapOvr>
  <p:transition>
    <p:cover dir="r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E72A7-9783-4FC2-970B-AC52B8C9D267}"/>
              </a:ext>
            </a:extLst>
          </p:cNvPr>
          <p:cNvSpPr>
            <a:spLocks noGrp="1"/>
          </p:cNvSpPr>
          <p:nvPr>
            <p:ph type="title"/>
          </p:nvPr>
        </p:nvSpPr>
        <p:spPr>
          <a:xfrm>
            <a:off x="204536" y="220506"/>
            <a:ext cx="11782927" cy="1143000"/>
          </a:xfrm>
        </p:spPr>
        <p:txBody>
          <a:bodyPr>
            <a:normAutofit/>
          </a:bodyPr>
          <a:lstStyle/>
          <a:p>
            <a:r>
              <a:rPr lang="en-GB" dirty="0"/>
              <a:t>Common Histogram Shapes – Dog Food</a:t>
            </a:r>
          </a:p>
        </p:txBody>
      </p:sp>
      <p:sp>
        <p:nvSpPr>
          <p:cNvPr id="3" name="TextBox 2">
            <a:extLst>
              <a:ext uri="{FF2B5EF4-FFF2-40B4-BE49-F238E27FC236}">
                <a16:creationId xmlns:a16="http://schemas.microsoft.com/office/drawing/2014/main" id="{8EA2C34A-C247-40A3-8623-DA600D2076E3}"/>
              </a:ext>
            </a:extLst>
          </p:cNvPr>
          <p:cNvSpPr txBox="1"/>
          <p:nvPr/>
        </p:nvSpPr>
        <p:spPr>
          <a:xfrm>
            <a:off x="7526525" y="4783371"/>
            <a:ext cx="3946360" cy="461665"/>
          </a:xfrm>
          <a:prstGeom prst="rect">
            <a:avLst/>
          </a:prstGeom>
          <a:noFill/>
        </p:spPr>
        <p:txBody>
          <a:bodyPr wrap="square" rtlCol="0">
            <a:spAutoFit/>
          </a:bodyPr>
          <a:lstStyle/>
          <a:p>
            <a:pPr algn="ctr"/>
            <a:r>
              <a:rPr lang="en-GB" sz="2400" b="1" dirty="0"/>
              <a:t>Dog Food Distribution</a:t>
            </a:r>
          </a:p>
        </p:txBody>
      </p:sp>
      <p:sp>
        <p:nvSpPr>
          <p:cNvPr id="12" name="Content Placeholder 2">
            <a:extLst>
              <a:ext uri="{FF2B5EF4-FFF2-40B4-BE49-F238E27FC236}">
                <a16:creationId xmlns:a16="http://schemas.microsoft.com/office/drawing/2014/main" id="{8E43591F-9C2E-496A-ACA9-6F4DB10E8DAE}"/>
              </a:ext>
            </a:extLst>
          </p:cNvPr>
          <p:cNvSpPr>
            <a:spLocks noGrp="1"/>
          </p:cNvSpPr>
          <p:nvPr>
            <p:ph idx="1"/>
          </p:nvPr>
        </p:nvSpPr>
        <p:spPr>
          <a:xfrm>
            <a:off x="352449" y="1363506"/>
            <a:ext cx="6513097" cy="4313394"/>
          </a:xfrm>
        </p:spPr>
        <p:txBody>
          <a:bodyPr>
            <a:normAutofit fontScale="77500" lnSpcReduction="20000"/>
          </a:bodyPr>
          <a:lstStyle/>
          <a:p>
            <a:pPr>
              <a:buFont typeface="Wingdings" panose="05000000000000000000" pitchFamily="2" charset="2"/>
              <a:buChar char="§"/>
            </a:pPr>
            <a:r>
              <a:rPr lang="en-GB" b="0" i="0" dirty="0">
                <a:solidFill>
                  <a:srgbClr val="202124"/>
                </a:solidFill>
                <a:effectLst/>
                <a:latin typeface="arial" panose="020B0604020202020204" pitchFamily="34" charset="0"/>
              </a:rPr>
              <a:t>The dog food distribution is missing results near the average.</a:t>
            </a:r>
          </a:p>
          <a:p>
            <a:pPr>
              <a:buFont typeface="Wingdings" panose="05000000000000000000" pitchFamily="2" charset="2"/>
              <a:buChar char="§"/>
            </a:pPr>
            <a:r>
              <a:rPr lang="en-GB" b="0" i="0" dirty="0">
                <a:solidFill>
                  <a:srgbClr val="090909"/>
                </a:solidFill>
                <a:effectLst/>
                <a:latin typeface="Helvetica" panose="020B0604020202020204" pitchFamily="34" charset="0"/>
              </a:rPr>
              <a:t>Even though products may be within specifications, they falls into two clusters:  near the upper specification limit and ones near the lower specification limit</a:t>
            </a:r>
            <a:r>
              <a:rPr lang="en-GB" b="0" i="0" dirty="0">
                <a:solidFill>
                  <a:srgbClr val="202124"/>
                </a:solidFill>
                <a:effectLst/>
                <a:latin typeface="arial" panose="020B0604020202020204" pitchFamily="34" charset="0"/>
              </a:rPr>
              <a:t> </a:t>
            </a:r>
          </a:p>
          <a:p>
            <a:pPr>
              <a:buFont typeface="Wingdings" panose="05000000000000000000" pitchFamily="2" charset="2"/>
              <a:buChar char="§"/>
            </a:pPr>
            <a:r>
              <a:rPr lang="en-GB" dirty="0">
                <a:solidFill>
                  <a:srgbClr val="090909"/>
                </a:solidFill>
                <a:latin typeface="Helvetica" panose="020B0604020202020204" pitchFamily="34" charset="0"/>
              </a:rPr>
              <a:t>Its called the dog food distribution because if </a:t>
            </a:r>
            <a:r>
              <a:rPr lang="en-GB" b="0" i="0" dirty="0">
                <a:solidFill>
                  <a:srgbClr val="090909"/>
                </a:solidFill>
                <a:effectLst/>
                <a:latin typeface="Helvetica" panose="020B0604020202020204" pitchFamily="34" charset="0"/>
              </a:rPr>
              <a:t>a customer receives this kind of distribution, someone else is receiving the “prime cut” of the products (close to the mean/target value) and the customer is left with the odds and ends / scraps (dog food).</a:t>
            </a:r>
          </a:p>
        </p:txBody>
      </p:sp>
      <p:pic>
        <p:nvPicPr>
          <p:cNvPr id="5" name="Picture 4">
            <a:extLst>
              <a:ext uri="{FF2B5EF4-FFF2-40B4-BE49-F238E27FC236}">
                <a16:creationId xmlns:a16="http://schemas.microsoft.com/office/drawing/2014/main" id="{0C069DE7-482D-40E3-8952-B1E152E5B4B7}"/>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t="20377" b="15000"/>
          <a:stretch/>
        </p:blipFill>
        <p:spPr>
          <a:xfrm>
            <a:off x="7302142" y="1943100"/>
            <a:ext cx="4395127" cy="2840271"/>
          </a:xfrm>
          <a:prstGeom prst="rect">
            <a:avLst/>
          </a:prstGeom>
        </p:spPr>
      </p:pic>
    </p:spTree>
    <p:extLst>
      <p:ext uri="{BB962C8B-B14F-4D97-AF65-F5344CB8AC3E}">
        <p14:creationId xmlns:p14="http://schemas.microsoft.com/office/powerpoint/2010/main" val="3031455689"/>
      </p:ext>
    </p:extLst>
  </p:cSld>
  <p:clrMapOvr>
    <a:masterClrMapping/>
  </p:clrMapOvr>
  <p:transition>
    <p:cover dir="rd"/>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41AD4-1B35-417F-82A5-BF3E2290E37E}"/>
              </a:ext>
            </a:extLst>
          </p:cNvPr>
          <p:cNvSpPr>
            <a:spLocks noGrp="1"/>
          </p:cNvSpPr>
          <p:nvPr>
            <p:ph type="title"/>
          </p:nvPr>
        </p:nvSpPr>
        <p:spPr>
          <a:xfrm>
            <a:off x="609600" y="104820"/>
            <a:ext cx="10972800" cy="1143000"/>
          </a:xfrm>
        </p:spPr>
        <p:txBody>
          <a:bodyPr/>
          <a:lstStyle/>
          <a:p>
            <a:r>
              <a:rPr lang="en-GB" dirty="0"/>
              <a:t>Creating Histograms</a:t>
            </a:r>
          </a:p>
        </p:txBody>
      </p:sp>
      <p:sp>
        <p:nvSpPr>
          <p:cNvPr id="3" name="Content Placeholder 2">
            <a:extLst>
              <a:ext uri="{FF2B5EF4-FFF2-40B4-BE49-F238E27FC236}">
                <a16:creationId xmlns:a16="http://schemas.microsoft.com/office/drawing/2014/main" id="{184BEEAD-0202-428E-BBC8-3FF4F6612106}"/>
              </a:ext>
            </a:extLst>
          </p:cNvPr>
          <p:cNvSpPr>
            <a:spLocks noGrp="1"/>
          </p:cNvSpPr>
          <p:nvPr>
            <p:ph idx="1"/>
          </p:nvPr>
        </p:nvSpPr>
        <p:spPr>
          <a:xfrm>
            <a:off x="476794" y="1142223"/>
            <a:ext cx="11238411" cy="4573553"/>
          </a:xfrm>
        </p:spPr>
        <p:txBody>
          <a:bodyPr>
            <a:normAutofit fontScale="85000" lnSpcReduction="20000"/>
          </a:bodyPr>
          <a:lstStyle/>
          <a:p>
            <a:pPr marL="514350" indent="-514350">
              <a:buFont typeface="+mj-lt"/>
              <a:buAutoNum type="arabicPeriod"/>
            </a:pPr>
            <a:r>
              <a:rPr lang="en-GB" sz="2800" dirty="0"/>
              <a:t>Record process data using check sheets, you should collect at least 50 data points (It is better to have 75 to 100 points).</a:t>
            </a:r>
          </a:p>
          <a:p>
            <a:pPr marL="514350" indent="-514350">
              <a:buFont typeface="+mj-lt"/>
              <a:buAutoNum type="arabicPeriod"/>
            </a:pPr>
            <a:r>
              <a:rPr lang="en-GB" sz="2800" dirty="0"/>
              <a:t>Select the number of class intervals / bins (k) to be used in the histogram (use guidelines).</a:t>
            </a:r>
          </a:p>
          <a:p>
            <a:pPr marL="514350" indent="-514350">
              <a:buFont typeface="+mj-lt"/>
              <a:buAutoNum type="arabicPeriod"/>
            </a:pPr>
            <a:r>
              <a:rPr lang="en-GB" sz="2800" dirty="0"/>
              <a:t>Calculate the overall range (R) (the maximum value minus the minimum value).</a:t>
            </a:r>
          </a:p>
          <a:p>
            <a:pPr marL="514350" indent="-514350" algn="l">
              <a:buFont typeface="+mj-lt"/>
              <a:buAutoNum type="arabicPeriod"/>
            </a:pPr>
            <a:r>
              <a:rPr lang="en-GB" sz="2800" b="0" i="0" dirty="0">
                <a:effectLst/>
              </a:rPr>
              <a:t>Calculate the class width (width of each bar on the histogram), it is determined by h = R/K (round to the nearest convenient number).</a:t>
            </a:r>
          </a:p>
          <a:p>
            <a:pPr marL="514350" indent="-514350" algn="l">
              <a:buFont typeface="+mj-lt"/>
              <a:buAutoNum type="arabicPeriod"/>
            </a:pPr>
            <a:r>
              <a:rPr lang="en-GB" sz="2800" b="0" i="0" dirty="0">
                <a:effectLst/>
              </a:rPr>
              <a:t>Select the class boundaries so that data points do not fall on the boundary between two classes (subtract half a unit measurement from the lowest value). </a:t>
            </a:r>
          </a:p>
          <a:p>
            <a:pPr marL="514350" indent="-514350" algn="l">
              <a:buFont typeface="+mj-lt"/>
              <a:buAutoNum type="arabicPeriod"/>
            </a:pPr>
            <a:r>
              <a:rPr lang="en-GB" sz="2800" b="0" i="0" dirty="0">
                <a:effectLst/>
              </a:rPr>
              <a:t>Record the number of data points in each class.</a:t>
            </a:r>
          </a:p>
          <a:p>
            <a:pPr marL="514350" indent="-514350" algn="l">
              <a:buFont typeface="+mj-lt"/>
              <a:buAutoNum type="arabicPeriod"/>
            </a:pPr>
            <a:r>
              <a:rPr lang="en-GB" sz="2800" b="0" i="0" dirty="0">
                <a:effectLst/>
              </a:rPr>
              <a:t>Plot the histogram (where x axis = data classes, y = frequency of occurrence).</a:t>
            </a:r>
          </a:p>
          <a:p>
            <a:pPr marL="514350" indent="-514350" algn="l">
              <a:buFont typeface="+mj-lt"/>
              <a:buAutoNum type="arabicPeriod"/>
            </a:pPr>
            <a:r>
              <a:rPr lang="en-GB" sz="2800" b="0" i="0" dirty="0">
                <a:effectLst/>
              </a:rPr>
              <a:t>Label the histogram and include any other important information (units of measurement, type of data etc).</a:t>
            </a:r>
            <a:endParaRPr lang="en-GB" sz="2400" b="0" i="0" dirty="0">
              <a:effectLst/>
              <a:latin typeface="Open Sans" panose="020B0606030504020204" pitchFamily="34" charset="0"/>
            </a:endParaRPr>
          </a:p>
          <a:p>
            <a:pPr marL="514350" indent="-514350" algn="l">
              <a:buFont typeface="+mj-lt"/>
              <a:buAutoNum type="arabicPeriod"/>
            </a:pPr>
            <a:endParaRPr lang="en-GB" sz="2400" b="0" i="0" dirty="0">
              <a:effectLst/>
              <a:latin typeface="+mj-lt"/>
            </a:endParaRPr>
          </a:p>
        </p:txBody>
      </p:sp>
    </p:spTree>
    <p:extLst>
      <p:ext uri="{BB962C8B-B14F-4D97-AF65-F5344CB8AC3E}">
        <p14:creationId xmlns:p14="http://schemas.microsoft.com/office/powerpoint/2010/main" val="628650567"/>
      </p:ext>
    </p:extLst>
  </p:cSld>
  <p:clrMapOvr>
    <a:masterClrMapping/>
  </p:clrMapOvr>
  <p:transition>
    <p:cover dir="rd"/>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5467A-9F57-47F8-AB90-FD086DD03BD4}"/>
              </a:ext>
            </a:extLst>
          </p:cNvPr>
          <p:cNvSpPr>
            <a:spLocks noGrp="1"/>
          </p:cNvSpPr>
          <p:nvPr>
            <p:ph type="title"/>
          </p:nvPr>
        </p:nvSpPr>
        <p:spPr>
          <a:xfrm>
            <a:off x="166047" y="610045"/>
            <a:ext cx="4759234" cy="1143000"/>
          </a:xfrm>
        </p:spPr>
        <p:txBody>
          <a:bodyPr>
            <a:normAutofit fontScale="90000"/>
          </a:bodyPr>
          <a:lstStyle/>
          <a:p>
            <a:r>
              <a:rPr lang="en-GB" dirty="0"/>
              <a:t>Machine Capability Studies</a:t>
            </a:r>
          </a:p>
        </p:txBody>
      </p:sp>
      <p:sp>
        <p:nvSpPr>
          <p:cNvPr id="3" name="Content Placeholder 2">
            <a:extLst>
              <a:ext uri="{FF2B5EF4-FFF2-40B4-BE49-F238E27FC236}">
                <a16:creationId xmlns:a16="http://schemas.microsoft.com/office/drawing/2014/main" id="{F50E32CD-FE16-4A91-88D5-E91726949CAD}"/>
              </a:ext>
            </a:extLst>
          </p:cNvPr>
          <p:cNvSpPr>
            <a:spLocks noGrp="1"/>
          </p:cNvSpPr>
          <p:nvPr>
            <p:ph idx="1"/>
          </p:nvPr>
        </p:nvSpPr>
        <p:spPr>
          <a:xfrm>
            <a:off x="4711338" y="320520"/>
            <a:ext cx="7314615" cy="5453263"/>
          </a:xfrm>
        </p:spPr>
        <p:txBody>
          <a:bodyPr>
            <a:normAutofit fontScale="85000" lnSpcReduction="20000"/>
          </a:bodyPr>
          <a:lstStyle/>
          <a:p>
            <a:pPr>
              <a:buFont typeface="Wingdings" panose="05000000000000000000" pitchFamily="2" charset="2"/>
              <a:buChar char="§"/>
            </a:pPr>
            <a:r>
              <a:rPr lang="en-GB" dirty="0"/>
              <a:t>Machine capability studies are a good example of the use of histograms in quality management.</a:t>
            </a:r>
          </a:p>
          <a:p>
            <a:pPr>
              <a:buFont typeface="Wingdings" panose="05000000000000000000" pitchFamily="2" charset="2"/>
              <a:buChar char="§"/>
            </a:pPr>
            <a:r>
              <a:rPr lang="en-GB" dirty="0"/>
              <a:t>They are used to determine whether or not a machine is capable (at this point in time) of producing components to some specification.</a:t>
            </a:r>
          </a:p>
          <a:p>
            <a:pPr>
              <a:buFont typeface="Wingdings" panose="05000000000000000000" pitchFamily="2" charset="2"/>
              <a:buChar char="§"/>
            </a:pPr>
            <a:r>
              <a:rPr lang="en-GB" dirty="0"/>
              <a:t>It’s a statistical measure of the inherent variability of a machine and helps provide </a:t>
            </a:r>
            <a:r>
              <a:rPr lang="en-GB" altLang="en-US" dirty="0"/>
              <a:t>insight as to the performance of the process as a whole.</a:t>
            </a:r>
            <a:endParaRPr lang="en-GB" dirty="0"/>
          </a:p>
          <a:p>
            <a:pPr>
              <a:buFont typeface="Wingdings" panose="05000000000000000000" pitchFamily="2" charset="2"/>
              <a:buChar char="§"/>
            </a:pPr>
            <a:r>
              <a:rPr lang="en-GB" dirty="0"/>
              <a:t>We may conduct machine capability studies regularly to monitor process variation or at the beginning and end of a kaizen project to quantify the level of improvement (variation reduction).</a:t>
            </a:r>
          </a:p>
        </p:txBody>
      </p:sp>
      <p:pic>
        <p:nvPicPr>
          <p:cNvPr id="2050" name="Picture 2" descr="Statistical Process Control Analysis to Assess Laboratory Variation as a  Means of Quality Control in ART Labs | SpringerLink">
            <a:extLst>
              <a:ext uri="{FF2B5EF4-FFF2-40B4-BE49-F238E27FC236}">
                <a16:creationId xmlns:a16="http://schemas.microsoft.com/office/drawing/2014/main" id="{D918DC2F-2C32-4E86-83E6-7464B774B80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5992"/>
          <a:stretch/>
        </p:blipFill>
        <p:spPr bwMode="auto">
          <a:xfrm>
            <a:off x="444137" y="2042570"/>
            <a:ext cx="4066903" cy="34129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5864125"/>
      </p:ext>
    </p:extLst>
  </p:cSld>
  <p:clrMapOvr>
    <a:masterClrMapping/>
  </p:clrMapOvr>
  <p:transition>
    <p:cover dir="rd"/>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827F4-93B6-4BFC-83B7-E494B64D97DA}"/>
              </a:ext>
            </a:extLst>
          </p:cNvPr>
          <p:cNvSpPr>
            <a:spLocks noGrp="1"/>
          </p:cNvSpPr>
          <p:nvPr>
            <p:ph type="title"/>
          </p:nvPr>
        </p:nvSpPr>
        <p:spPr/>
        <p:txBody>
          <a:bodyPr/>
          <a:lstStyle/>
          <a:p>
            <a:r>
              <a:rPr lang="en-GB" dirty="0"/>
              <a:t>Machine Capability – Capability Indices</a:t>
            </a:r>
          </a:p>
        </p:txBody>
      </p:sp>
      <p:sp>
        <p:nvSpPr>
          <p:cNvPr id="4" name="Rectangle 3">
            <a:extLst>
              <a:ext uri="{FF2B5EF4-FFF2-40B4-BE49-F238E27FC236}">
                <a16:creationId xmlns:a16="http://schemas.microsoft.com/office/drawing/2014/main" id="{FAEE7F9C-7E9C-49BC-8C42-10DB406A49DB}"/>
              </a:ext>
            </a:extLst>
          </p:cNvPr>
          <p:cNvSpPr/>
          <p:nvPr/>
        </p:nvSpPr>
        <p:spPr>
          <a:xfrm>
            <a:off x="698309" y="1459765"/>
            <a:ext cx="10795379" cy="1143000"/>
          </a:xfrm>
          <a:prstGeom prst="rect">
            <a:avLst/>
          </a:prstGeom>
          <a:solidFill>
            <a:srgbClr val="003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b="1" dirty="0"/>
              <a:t>Capability Indices</a:t>
            </a:r>
          </a:p>
          <a:p>
            <a:pPr algn="ctr"/>
            <a:r>
              <a:rPr lang="en-GB" dirty="0"/>
              <a:t>Quantitative measures (ratios) of the variation a machine experiences relative to its specification limits</a:t>
            </a:r>
          </a:p>
        </p:txBody>
      </p:sp>
      <p:sp>
        <p:nvSpPr>
          <p:cNvPr id="5" name="Rectangle 4">
            <a:extLst>
              <a:ext uri="{FF2B5EF4-FFF2-40B4-BE49-F238E27FC236}">
                <a16:creationId xmlns:a16="http://schemas.microsoft.com/office/drawing/2014/main" id="{77AE1550-07F0-4D52-875A-D335DCBE1644}"/>
              </a:ext>
            </a:extLst>
          </p:cNvPr>
          <p:cNvSpPr/>
          <p:nvPr/>
        </p:nvSpPr>
        <p:spPr>
          <a:xfrm>
            <a:off x="6227923" y="2857500"/>
            <a:ext cx="5265764" cy="1143000"/>
          </a:xfrm>
          <a:prstGeom prst="rect">
            <a:avLst/>
          </a:prstGeom>
          <a:solidFill>
            <a:srgbClr val="2A99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Cmk (Machine Capability index)</a:t>
            </a:r>
          </a:p>
        </p:txBody>
      </p:sp>
      <p:sp>
        <p:nvSpPr>
          <p:cNvPr id="6" name="Rectangle 5">
            <a:extLst>
              <a:ext uri="{FF2B5EF4-FFF2-40B4-BE49-F238E27FC236}">
                <a16:creationId xmlns:a16="http://schemas.microsoft.com/office/drawing/2014/main" id="{E05669BA-248D-4199-9295-BCBA816AE4A3}"/>
              </a:ext>
            </a:extLst>
          </p:cNvPr>
          <p:cNvSpPr/>
          <p:nvPr/>
        </p:nvSpPr>
        <p:spPr>
          <a:xfrm>
            <a:off x="698309" y="4262689"/>
            <a:ext cx="5265766" cy="1143000"/>
          </a:xfrm>
          <a:prstGeom prst="rect">
            <a:avLst/>
          </a:prstGeom>
          <a:solidFill>
            <a:srgbClr val="2A99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b="1" dirty="0"/>
              <a:t>CMU (Upper Machine Capability)</a:t>
            </a:r>
          </a:p>
        </p:txBody>
      </p:sp>
      <p:sp>
        <p:nvSpPr>
          <p:cNvPr id="7" name="Rectangle 6">
            <a:extLst>
              <a:ext uri="{FF2B5EF4-FFF2-40B4-BE49-F238E27FC236}">
                <a16:creationId xmlns:a16="http://schemas.microsoft.com/office/drawing/2014/main" id="{6BC7C164-D210-45D5-8708-318008EFE41D}"/>
              </a:ext>
            </a:extLst>
          </p:cNvPr>
          <p:cNvSpPr/>
          <p:nvPr/>
        </p:nvSpPr>
        <p:spPr>
          <a:xfrm>
            <a:off x="6227924" y="4258685"/>
            <a:ext cx="5265763" cy="1143000"/>
          </a:xfrm>
          <a:prstGeom prst="rect">
            <a:avLst/>
          </a:prstGeom>
          <a:solidFill>
            <a:srgbClr val="2A99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b="1" dirty="0"/>
              <a:t>CML (Lower Machine Capability)</a:t>
            </a:r>
          </a:p>
        </p:txBody>
      </p:sp>
      <p:sp>
        <p:nvSpPr>
          <p:cNvPr id="8" name="Rectangle 7">
            <a:extLst>
              <a:ext uri="{FF2B5EF4-FFF2-40B4-BE49-F238E27FC236}">
                <a16:creationId xmlns:a16="http://schemas.microsoft.com/office/drawing/2014/main" id="{181EB0C1-C03D-4151-8117-47175DF9186B}"/>
              </a:ext>
            </a:extLst>
          </p:cNvPr>
          <p:cNvSpPr/>
          <p:nvPr/>
        </p:nvSpPr>
        <p:spPr>
          <a:xfrm>
            <a:off x="698309" y="2857500"/>
            <a:ext cx="5265768" cy="1143000"/>
          </a:xfrm>
          <a:prstGeom prst="rect">
            <a:avLst/>
          </a:prstGeom>
          <a:solidFill>
            <a:srgbClr val="2A99B7"/>
          </a:solidFill>
          <a:ln>
            <a:solidFill>
              <a:srgbClr val="2A99B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b="1" dirty="0"/>
              <a:t>Cm (Machine capability)</a:t>
            </a:r>
            <a:endParaRPr lang="en-GB" dirty="0"/>
          </a:p>
        </p:txBody>
      </p:sp>
    </p:spTree>
    <p:extLst>
      <p:ext uri="{BB962C8B-B14F-4D97-AF65-F5344CB8AC3E}">
        <p14:creationId xmlns:p14="http://schemas.microsoft.com/office/powerpoint/2010/main" val="1962423202"/>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p:cTn id="14" dur="500" fill="hold"/>
                                        <p:tgtEl>
                                          <p:spTgt spid="6"/>
                                        </p:tgtEl>
                                        <p:attrNameLst>
                                          <p:attrName>ppt_w</p:attrName>
                                        </p:attrNameLst>
                                      </p:cBhvr>
                                      <p:tavLst>
                                        <p:tav tm="0">
                                          <p:val>
                                            <p:fltVal val="0"/>
                                          </p:val>
                                        </p:tav>
                                        <p:tav tm="100000">
                                          <p:val>
                                            <p:strVal val="#ppt_w"/>
                                          </p:val>
                                        </p:tav>
                                      </p:tavLst>
                                    </p:anim>
                                    <p:anim calcmode="lin" valueType="num">
                                      <p:cBhvr>
                                        <p:cTn id="15" dur="500" fill="hold"/>
                                        <p:tgtEl>
                                          <p:spTgt spid="6"/>
                                        </p:tgtEl>
                                        <p:attrNameLst>
                                          <p:attrName>ppt_h</p:attrName>
                                        </p:attrNameLst>
                                      </p:cBhvr>
                                      <p:tavLst>
                                        <p:tav tm="0">
                                          <p:val>
                                            <p:fltVal val="0"/>
                                          </p:val>
                                        </p:tav>
                                        <p:tav tm="100000">
                                          <p:val>
                                            <p:strVal val="#ppt_h"/>
                                          </p:val>
                                        </p:tav>
                                      </p:tavLst>
                                    </p:anim>
                                    <p:animEffect transition="in" filter="fad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p:cTn id="21" dur="500" fill="hold"/>
                                        <p:tgtEl>
                                          <p:spTgt spid="7"/>
                                        </p:tgtEl>
                                        <p:attrNameLst>
                                          <p:attrName>ppt_w</p:attrName>
                                        </p:attrNameLst>
                                      </p:cBhvr>
                                      <p:tavLst>
                                        <p:tav tm="0">
                                          <p:val>
                                            <p:fltVal val="0"/>
                                          </p:val>
                                        </p:tav>
                                        <p:tav tm="100000">
                                          <p:val>
                                            <p:strVal val="#ppt_w"/>
                                          </p:val>
                                        </p:tav>
                                      </p:tavLst>
                                    </p:anim>
                                    <p:anim calcmode="lin" valueType="num">
                                      <p:cBhvr>
                                        <p:cTn id="22" dur="500" fill="hold"/>
                                        <p:tgtEl>
                                          <p:spTgt spid="7"/>
                                        </p:tgtEl>
                                        <p:attrNameLst>
                                          <p:attrName>ppt_h</p:attrName>
                                        </p:attrNameLst>
                                      </p:cBhvr>
                                      <p:tavLst>
                                        <p:tav tm="0">
                                          <p:val>
                                            <p:fltVal val="0"/>
                                          </p:val>
                                        </p:tav>
                                        <p:tav tm="100000">
                                          <p:val>
                                            <p:strVal val="#ppt_h"/>
                                          </p:val>
                                        </p:tav>
                                      </p:tavLst>
                                    </p:anim>
                                    <p:animEffect transition="in" filter="fade">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 calcmode="lin" valueType="num">
                                      <p:cBhvr>
                                        <p:cTn id="28" dur="500" fill="hold"/>
                                        <p:tgtEl>
                                          <p:spTgt spid="8"/>
                                        </p:tgtEl>
                                        <p:attrNameLst>
                                          <p:attrName>ppt_w</p:attrName>
                                        </p:attrNameLst>
                                      </p:cBhvr>
                                      <p:tavLst>
                                        <p:tav tm="0">
                                          <p:val>
                                            <p:fltVal val="0"/>
                                          </p:val>
                                        </p:tav>
                                        <p:tav tm="100000">
                                          <p:val>
                                            <p:strVal val="#ppt_w"/>
                                          </p:val>
                                        </p:tav>
                                      </p:tavLst>
                                    </p:anim>
                                    <p:anim calcmode="lin" valueType="num">
                                      <p:cBhvr>
                                        <p:cTn id="29" dur="500" fill="hold"/>
                                        <p:tgtEl>
                                          <p:spTgt spid="8"/>
                                        </p:tgtEl>
                                        <p:attrNameLst>
                                          <p:attrName>ppt_h</p:attrName>
                                        </p:attrNameLst>
                                      </p:cBhvr>
                                      <p:tavLst>
                                        <p:tav tm="0">
                                          <p:val>
                                            <p:fltVal val="0"/>
                                          </p:val>
                                        </p:tav>
                                        <p:tav tm="100000">
                                          <p:val>
                                            <p:strVal val="#ppt_h"/>
                                          </p:val>
                                        </p:tav>
                                      </p:tavLst>
                                    </p:anim>
                                    <p:animEffect transition="in" filter="fade">
                                      <p:cBhvr>
                                        <p:cTn id="3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ED516-AF9A-4FC0-AC0D-02AF1A01FA0B}"/>
              </a:ext>
            </a:extLst>
          </p:cNvPr>
          <p:cNvSpPr>
            <a:spLocks noGrp="1"/>
          </p:cNvSpPr>
          <p:nvPr>
            <p:ph type="title"/>
          </p:nvPr>
        </p:nvSpPr>
        <p:spPr/>
        <p:txBody>
          <a:bodyPr/>
          <a:lstStyle/>
          <a:p>
            <a:r>
              <a:rPr lang="en-GB" dirty="0"/>
              <a:t>Calculating Capability – Cm</a:t>
            </a:r>
          </a:p>
        </p:txBody>
      </p:sp>
      <p:pic>
        <p:nvPicPr>
          <p:cNvPr id="3074" name="Picture 2" descr="Capability machine">
            <a:extLst>
              <a:ext uri="{FF2B5EF4-FFF2-40B4-BE49-F238E27FC236}">
                <a16:creationId xmlns:a16="http://schemas.microsoft.com/office/drawing/2014/main" id="{745E5570-75C6-485D-9DB8-4A465AA1C84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075839" y="1417638"/>
            <a:ext cx="3506561" cy="2217726"/>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378C6F59-E61A-4E81-9E17-0522B98BEE45}"/>
                  </a:ext>
                </a:extLst>
              </p:cNvPr>
              <p:cNvSpPr txBox="1"/>
              <p:nvPr/>
            </p:nvSpPr>
            <p:spPr>
              <a:xfrm>
                <a:off x="8406900" y="4063128"/>
                <a:ext cx="2844437" cy="901785"/>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GB" sz="2800" i="1" smtClean="0">
                              <a:solidFill>
                                <a:srgbClr val="836967"/>
                              </a:solidFill>
                              <a:latin typeface="Cambria Math" panose="02040503050406030204" pitchFamily="18" charset="0"/>
                            </a:rPr>
                          </m:ctrlPr>
                        </m:sSubPr>
                        <m:e>
                          <m:r>
                            <a:rPr lang="en-GB" sz="2800" i="1">
                              <a:latin typeface="Cambria Math" panose="02040503050406030204" pitchFamily="18" charset="0"/>
                            </a:rPr>
                            <m:t>𝐶</m:t>
                          </m:r>
                        </m:e>
                        <m:sub>
                          <m:r>
                            <a:rPr lang="en-GB" sz="2800" i="1">
                              <a:latin typeface="Cambria Math" panose="02040503050406030204" pitchFamily="18" charset="0"/>
                            </a:rPr>
                            <m:t>𝑚</m:t>
                          </m:r>
                        </m:sub>
                      </m:sSub>
                      <m:r>
                        <a:rPr lang="en-GB" sz="2800" i="0">
                          <a:latin typeface="Cambria Math" panose="02040503050406030204" pitchFamily="18" charset="0"/>
                        </a:rPr>
                        <m:t>=</m:t>
                      </m:r>
                      <m:f>
                        <m:fPr>
                          <m:ctrlPr>
                            <a:rPr lang="en-GB" sz="2800" i="1">
                              <a:solidFill>
                                <a:srgbClr val="836967"/>
                              </a:solidFill>
                              <a:latin typeface="Cambria Math" panose="02040503050406030204" pitchFamily="18" charset="0"/>
                            </a:rPr>
                          </m:ctrlPr>
                        </m:fPr>
                        <m:num>
                          <m:r>
                            <a:rPr lang="en-GB" sz="2800" i="1">
                              <a:latin typeface="Cambria Math" panose="02040503050406030204" pitchFamily="18" charset="0"/>
                            </a:rPr>
                            <m:t>𝑈𝑆𝐿</m:t>
                          </m:r>
                          <m:r>
                            <a:rPr lang="en-GB" sz="2800" i="0">
                              <a:latin typeface="Cambria Math" panose="02040503050406030204" pitchFamily="18" charset="0"/>
                            </a:rPr>
                            <m:t>−</m:t>
                          </m:r>
                          <m:r>
                            <a:rPr lang="en-GB" sz="2800" i="1">
                              <a:latin typeface="Cambria Math" panose="02040503050406030204" pitchFamily="18" charset="0"/>
                            </a:rPr>
                            <m:t>𝐿𝑆𝐿</m:t>
                          </m:r>
                        </m:num>
                        <m:den>
                          <m:r>
                            <a:rPr lang="en-GB" sz="2800" i="0">
                              <a:latin typeface="Cambria Math" panose="02040503050406030204" pitchFamily="18" charset="0"/>
                            </a:rPr>
                            <m:t>6</m:t>
                          </m:r>
                          <m:r>
                            <a:rPr lang="en-GB" sz="2800" i="1">
                              <a:latin typeface="Cambria Math" panose="02040503050406030204" pitchFamily="18" charset="0"/>
                            </a:rPr>
                            <m:t>𝜎</m:t>
                          </m:r>
                        </m:den>
                      </m:f>
                    </m:oMath>
                  </m:oMathPara>
                </a14:m>
                <a:endParaRPr lang="en-GB" dirty="0"/>
              </a:p>
            </p:txBody>
          </p:sp>
        </mc:Choice>
        <mc:Fallback xmlns="">
          <p:sp>
            <p:nvSpPr>
              <p:cNvPr id="6" name="TextBox 5">
                <a:extLst>
                  <a:ext uri="{FF2B5EF4-FFF2-40B4-BE49-F238E27FC236}">
                    <a16:creationId xmlns:a16="http://schemas.microsoft.com/office/drawing/2014/main" id="{378C6F59-E61A-4E81-9E17-0522B98BEE45}"/>
                  </a:ext>
                </a:extLst>
              </p:cNvPr>
              <p:cNvSpPr txBox="1">
                <a:spLocks noRot="1" noChangeAspect="1" noMove="1" noResize="1" noEditPoints="1" noAdjustHandles="1" noChangeArrowheads="1" noChangeShapeType="1" noTextEdit="1"/>
              </p:cNvSpPr>
              <p:nvPr/>
            </p:nvSpPr>
            <p:spPr>
              <a:xfrm>
                <a:off x="8406900" y="4063128"/>
                <a:ext cx="2844437" cy="901785"/>
              </a:xfrm>
              <a:prstGeom prst="rect">
                <a:avLst/>
              </a:prstGeom>
              <a:blipFill>
                <a:blip r:embed="rId4"/>
                <a:stretch>
                  <a:fillRect/>
                </a:stretch>
              </a:blipFill>
            </p:spPr>
            <p:txBody>
              <a:bodyPr/>
              <a:lstStyle/>
              <a:p>
                <a:r>
                  <a:rPr lang="en-GB">
                    <a:noFill/>
                  </a:rPr>
                  <a:t> </a:t>
                </a:r>
              </a:p>
            </p:txBody>
          </p:sp>
        </mc:Fallback>
      </mc:AlternateContent>
      <p:sp>
        <p:nvSpPr>
          <p:cNvPr id="8" name="Content Placeholder 2">
            <a:extLst>
              <a:ext uri="{FF2B5EF4-FFF2-40B4-BE49-F238E27FC236}">
                <a16:creationId xmlns:a16="http://schemas.microsoft.com/office/drawing/2014/main" id="{9E903682-662D-4783-93F7-7D0FEE47CEBC}"/>
              </a:ext>
            </a:extLst>
          </p:cNvPr>
          <p:cNvSpPr txBox="1">
            <a:spLocks/>
          </p:cNvSpPr>
          <p:nvPr/>
        </p:nvSpPr>
        <p:spPr>
          <a:xfrm>
            <a:off x="249103" y="1417638"/>
            <a:ext cx="7734117" cy="4237985"/>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anose="05000000000000000000" pitchFamily="2" charset="2"/>
              <a:buChar char="§"/>
            </a:pPr>
            <a:r>
              <a:rPr lang="en-GB" sz="2800" dirty="0">
                <a:latin typeface="+mj-lt"/>
              </a:rPr>
              <a:t>Cm describes machine capability.</a:t>
            </a:r>
          </a:p>
          <a:p>
            <a:pPr>
              <a:buFont typeface="Wingdings" panose="05000000000000000000" pitchFamily="2" charset="2"/>
              <a:buChar char="§"/>
            </a:pPr>
            <a:r>
              <a:rPr lang="en-GB" sz="2800" dirty="0">
                <a:latin typeface="+mj-lt"/>
              </a:rPr>
              <a:t>It is the number of times the spread of the machine fits into the specification width (ratio).</a:t>
            </a:r>
          </a:p>
          <a:p>
            <a:pPr>
              <a:buFont typeface="Wingdings" panose="05000000000000000000" pitchFamily="2" charset="2"/>
              <a:buChar char="§"/>
            </a:pPr>
            <a:r>
              <a:rPr lang="en-GB" sz="2800" dirty="0">
                <a:latin typeface="+mj-lt"/>
              </a:rPr>
              <a:t>The higher the value of Cm, the better the machine.</a:t>
            </a:r>
          </a:p>
          <a:p>
            <a:pPr>
              <a:buFont typeface="Wingdings" panose="05000000000000000000" pitchFamily="2" charset="2"/>
              <a:buChar char="§"/>
            </a:pPr>
            <a:r>
              <a:rPr lang="en-GB" sz="2800" b="1" i="0" dirty="0">
                <a:effectLst/>
                <a:latin typeface="+mj-lt"/>
              </a:rPr>
              <a:t>Note: </a:t>
            </a:r>
            <a:r>
              <a:rPr lang="en-GB" sz="2800" b="0" i="0" dirty="0">
                <a:effectLst/>
                <a:latin typeface="+mj-lt"/>
              </a:rPr>
              <a:t>that even if the spread is off-centre, it is still the same size (Cm index). The figure takes no account of where the spread is positioned in relation to the upper and lower tolerance limits</a:t>
            </a:r>
          </a:p>
          <a:p>
            <a:pPr>
              <a:buFont typeface="Wingdings" panose="05000000000000000000" pitchFamily="2" charset="2"/>
              <a:buChar char="§"/>
            </a:pPr>
            <a:r>
              <a:rPr lang="en-GB" sz="2800" b="0" i="0" dirty="0">
                <a:effectLst/>
                <a:latin typeface="+mj-lt"/>
              </a:rPr>
              <a:t>Rather</a:t>
            </a:r>
            <a:r>
              <a:rPr lang="en-GB" sz="2800" dirty="0">
                <a:latin typeface="+mj-lt"/>
              </a:rPr>
              <a:t>, it simply</a:t>
            </a:r>
            <a:r>
              <a:rPr lang="en-GB" sz="2800" b="0" i="0" dirty="0">
                <a:effectLst/>
                <a:latin typeface="+mj-lt"/>
              </a:rPr>
              <a:t> expresses the relationship between the width of the spread and the specification width.</a:t>
            </a:r>
            <a:endParaRPr lang="en-GB" sz="2800" dirty="0">
              <a:latin typeface="+mj-lt"/>
            </a:endParaRPr>
          </a:p>
        </p:txBody>
      </p:sp>
    </p:spTree>
    <p:extLst>
      <p:ext uri="{BB962C8B-B14F-4D97-AF65-F5344CB8AC3E}">
        <p14:creationId xmlns:p14="http://schemas.microsoft.com/office/powerpoint/2010/main" val="2912696077"/>
      </p:ext>
    </p:extLst>
  </p:cSld>
  <p:clrMapOvr>
    <a:masterClrMapping/>
  </p:clrMapOvr>
  <p:transition>
    <p:cover dir="rd"/>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ED516-AF9A-4FC0-AC0D-02AF1A01FA0B}"/>
              </a:ext>
            </a:extLst>
          </p:cNvPr>
          <p:cNvSpPr>
            <a:spLocks noGrp="1"/>
          </p:cNvSpPr>
          <p:nvPr>
            <p:ph type="title"/>
          </p:nvPr>
        </p:nvSpPr>
        <p:spPr/>
        <p:txBody>
          <a:bodyPr/>
          <a:lstStyle/>
          <a:p>
            <a:r>
              <a:rPr lang="en-GB" dirty="0"/>
              <a:t>Calculating Capability – CMU / CML</a:t>
            </a:r>
          </a:p>
        </p:txBody>
      </p:sp>
      <p:sp>
        <p:nvSpPr>
          <p:cNvPr id="8" name="Content Placeholder 2">
            <a:extLst>
              <a:ext uri="{FF2B5EF4-FFF2-40B4-BE49-F238E27FC236}">
                <a16:creationId xmlns:a16="http://schemas.microsoft.com/office/drawing/2014/main" id="{9E903682-662D-4783-93F7-7D0FEE47CEBC}"/>
              </a:ext>
            </a:extLst>
          </p:cNvPr>
          <p:cNvSpPr txBox="1">
            <a:spLocks/>
          </p:cNvSpPr>
          <p:nvPr/>
        </p:nvSpPr>
        <p:spPr>
          <a:xfrm>
            <a:off x="4197441" y="1448835"/>
            <a:ext cx="7734117" cy="423798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anose="05000000000000000000" pitchFamily="2" charset="2"/>
              <a:buChar char="§"/>
            </a:pPr>
            <a:endParaRPr lang="en-GB" sz="2800" dirty="0">
              <a:latin typeface="+mj-lt"/>
            </a:endParaRPr>
          </a:p>
        </p:txBody>
      </p:sp>
      <p:sp>
        <p:nvSpPr>
          <p:cNvPr id="10" name="TextBox 9">
            <a:extLst>
              <a:ext uri="{FF2B5EF4-FFF2-40B4-BE49-F238E27FC236}">
                <a16:creationId xmlns:a16="http://schemas.microsoft.com/office/drawing/2014/main" id="{6C40C5A1-B616-44E8-B0F5-747A902A66EC}"/>
              </a:ext>
            </a:extLst>
          </p:cNvPr>
          <p:cNvSpPr txBox="1"/>
          <p:nvPr/>
        </p:nvSpPr>
        <p:spPr>
          <a:xfrm>
            <a:off x="4597769" y="1598057"/>
            <a:ext cx="7105652" cy="3939540"/>
          </a:xfrm>
          <a:prstGeom prst="rect">
            <a:avLst/>
          </a:prstGeom>
          <a:noFill/>
        </p:spPr>
        <p:txBody>
          <a:bodyPr wrap="square">
            <a:spAutoFit/>
          </a:bodyPr>
          <a:lstStyle/>
          <a:p>
            <a:pPr marL="342900" indent="-342900" algn="l">
              <a:spcBef>
                <a:spcPts val="400"/>
              </a:spcBef>
              <a:spcAft>
                <a:spcPts val="0"/>
              </a:spcAft>
              <a:buFont typeface="Wingdings" panose="05000000000000000000" pitchFamily="2" charset="2"/>
              <a:buChar char="§"/>
            </a:pPr>
            <a:r>
              <a:rPr lang="en-GB" sz="2400" b="0" i="0" dirty="0">
                <a:solidFill>
                  <a:srgbClr val="000000"/>
                </a:solidFill>
                <a:effectLst/>
                <a:latin typeface="+mj-lt"/>
              </a:rPr>
              <a:t>CML / CMU describe the positions of the machine’s capability in relation to the upper and specification limits.</a:t>
            </a:r>
          </a:p>
          <a:p>
            <a:pPr marL="342900" indent="-342900" algn="l">
              <a:spcBef>
                <a:spcPts val="400"/>
              </a:spcBef>
              <a:spcAft>
                <a:spcPts val="0"/>
              </a:spcAft>
              <a:buFont typeface="Wingdings" panose="05000000000000000000" pitchFamily="2" charset="2"/>
              <a:buChar char="§"/>
            </a:pPr>
            <a:r>
              <a:rPr lang="en-GB" sz="2400" b="0" i="0" dirty="0">
                <a:solidFill>
                  <a:srgbClr val="000000"/>
                </a:solidFill>
                <a:effectLst/>
                <a:latin typeface="+mj-lt"/>
              </a:rPr>
              <a:t>CML measures how close the process mean is running to the lower specification limit</a:t>
            </a:r>
          </a:p>
          <a:p>
            <a:pPr marL="342900" indent="-342900" algn="l">
              <a:spcBef>
                <a:spcPts val="400"/>
              </a:spcBef>
              <a:spcAft>
                <a:spcPts val="0"/>
              </a:spcAft>
              <a:buFont typeface="Wingdings" panose="05000000000000000000" pitchFamily="2" charset="2"/>
              <a:buChar char="§"/>
            </a:pPr>
            <a:r>
              <a:rPr lang="en-GB" sz="2400" b="0" i="0" dirty="0">
                <a:solidFill>
                  <a:srgbClr val="000000"/>
                </a:solidFill>
                <a:effectLst/>
                <a:latin typeface="+mj-lt"/>
              </a:rPr>
              <a:t>CMU measures how close the process mean is running to the upper specification limit</a:t>
            </a:r>
          </a:p>
          <a:p>
            <a:pPr marL="342900" indent="-342900" algn="l">
              <a:spcBef>
                <a:spcPts val="400"/>
              </a:spcBef>
              <a:spcAft>
                <a:spcPts val="0"/>
              </a:spcAft>
              <a:buFont typeface="Wingdings" panose="05000000000000000000" pitchFamily="2" charset="2"/>
              <a:buChar char="§"/>
            </a:pPr>
            <a:r>
              <a:rPr lang="en-GB" sz="2400" b="0" i="0" dirty="0">
                <a:solidFill>
                  <a:srgbClr val="000000"/>
                </a:solidFill>
                <a:effectLst/>
                <a:latin typeface="+mj-lt"/>
              </a:rPr>
              <a:t>When CPL &lt; CPU, the process is more likely to produce defective units that violate the lower specification limit.</a:t>
            </a:r>
            <a:endParaRPr lang="en-GB" sz="2500" dirty="0"/>
          </a:p>
        </p:txBody>
      </p:sp>
      <p:pic>
        <p:nvPicPr>
          <p:cNvPr id="2052" name="Picture 4" descr="Potential (within) capability for Normal Capability Analysis - Minitab">
            <a:extLst>
              <a:ext uri="{FF2B5EF4-FFF2-40B4-BE49-F238E27FC236}">
                <a16:creationId xmlns:a16="http://schemas.microsoft.com/office/drawing/2014/main" id="{D732A9CA-2D2F-4664-A80E-4BCFC7330F1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33" t="6451" r="3012" b="2240"/>
          <a:stretch/>
        </p:blipFill>
        <p:spPr bwMode="auto">
          <a:xfrm>
            <a:off x="717826" y="1512172"/>
            <a:ext cx="3378201" cy="196112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25C0DF36-4BDA-40B7-8418-7EE16FD4CE13}"/>
              </a:ext>
            </a:extLst>
          </p:cNvPr>
          <p:cNvSpPr txBox="1"/>
          <p:nvPr/>
        </p:nvSpPr>
        <p:spPr>
          <a:xfrm>
            <a:off x="1250948" y="3473293"/>
            <a:ext cx="2324100" cy="369332"/>
          </a:xfrm>
          <a:prstGeom prst="rect">
            <a:avLst/>
          </a:prstGeom>
          <a:noFill/>
        </p:spPr>
        <p:txBody>
          <a:bodyPr wrap="square">
            <a:spAutoFit/>
          </a:bodyPr>
          <a:lstStyle/>
          <a:p>
            <a:r>
              <a:rPr lang="en-GB" dirty="0"/>
              <a:t>CPL = 0.92, CPU = 4.37</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6E122D34-33E9-4DAB-A637-C84719E182A8}"/>
                  </a:ext>
                </a:extLst>
              </p:cNvPr>
              <p:cNvSpPr txBox="1"/>
              <p:nvPr/>
            </p:nvSpPr>
            <p:spPr>
              <a:xfrm>
                <a:off x="-635002" y="3926077"/>
                <a:ext cx="6096000" cy="709553"/>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GB" sz="2000" i="1" smtClean="0">
                          <a:latin typeface="Cambria Math" panose="02040503050406030204" pitchFamily="18" charset="0"/>
                        </a:rPr>
                        <m:t>𝐶𝑀𝑈</m:t>
                      </m:r>
                      <m:r>
                        <a:rPr lang="en-GB" sz="2000" i="0">
                          <a:latin typeface="Cambria Math" panose="02040503050406030204" pitchFamily="18" charset="0"/>
                        </a:rPr>
                        <m:t>=</m:t>
                      </m:r>
                      <m:f>
                        <m:fPr>
                          <m:ctrlPr>
                            <a:rPr lang="en-GB" sz="2000" i="1">
                              <a:solidFill>
                                <a:srgbClr val="836967"/>
                              </a:solidFill>
                              <a:latin typeface="Cambria Math" panose="02040503050406030204" pitchFamily="18" charset="0"/>
                            </a:rPr>
                          </m:ctrlPr>
                        </m:fPr>
                        <m:num>
                          <m:d>
                            <m:dPr>
                              <m:ctrlPr>
                                <a:rPr lang="en-GB" sz="2000" i="1">
                                  <a:latin typeface="Cambria Math" panose="02040503050406030204" pitchFamily="18" charset="0"/>
                                </a:rPr>
                              </m:ctrlPr>
                            </m:dPr>
                            <m:e>
                              <m:r>
                                <a:rPr lang="en-GB" sz="2000" i="1">
                                  <a:latin typeface="Cambria Math" panose="02040503050406030204" pitchFamily="18" charset="0"/>
                                </a:rPr>
                                <m:t>𝑈𝑆𝐿</m:t>
                              </m:r>
                              <m:r>
                                <a:rPr lang="en-GB" sz="2000" i="0">
                                  <a:latin typeface="Cambria Math" panose="02040503050406030204" pitchFamily="18" charset="0"/>
                                </a:rPr>
                                <m:t>−</m:t>
                              </m:r>
                              <m:acc>
                                <m:accPr>
                                  <m:chr m:val="̅"/>
                                  <m:ctrlPr>
                                    <a:rPr lang="en-GB" sz="2000" i="1">
                                      <a:solidFill>
                                        <a:srgbClr val="836967"/>
                                      </a:solidFill>
                                      <a:latin typeface="Cambria Math" panose="02040503050406030204" pitchFamily="18" charset="0"/>
                                    </a:rPr>
                                  </m:ctrlPr>
                                </m:accPr>
                                <m:e>
                                  <m:r>
                                    <a:rPr lang="en-GB" sz="2000" i="1">
                                      <a:latin typeface="Cambria Math" panose="02040503050406030204" pitchFamily="18" charset="0"/>
                                    </a:rPr>
                                    <m:t>𝑋</m:t>
                                  </m:r>
                                </m:e>
                              </m:acc>
                            </m:e>
                          </m:d>
                        </m:num>
                        <m:den>
                          <m:r>
                            <a:rPr lang="en-GB" sz="2000" i="0">
                              <a:latin typeface="Cambria Math" panose="02040503050406030204" pitchFamily="18" charset="0"/>
                            </a:rPr>
                            <m:t>3</m:t>
                          </m:r>
                          <m:r>
                            <a:rPr lang="en-GB" sz="2000" i="1">
                              <a:latin typeface="Cambria Math" panose="02040503050406030204" pitchFamily="18" charset="0"/>
                            </a:rPr>
                            <m:t>𝜎</m:t>
                          </m:r>
                        </m:den>
                      </m:f>
                    </m:oMath>
                  </m:oMathPara>
                </a14:m>
                <a:endParaRPr lang="en-GB" dirty="0"/>
              </a:p>
            </p:txBody>
          </p:sp>
        </mc:Choice>
        <mc:Fallback xmlns="">
          <p:sp>
            <p:nvSpPr>
              <p:cNvPr id="12" name="TextBox 11">
                <a:extLst>
                  <a:ext uri="{FF2B5EF4-FFF2-40B4-BE49-F238E27FC236}">
                    <a16:creationId xmlns:a16="http://schemas.microsoft.com/office/drawing/2014/main" id="{6E122D34-33E9-4DAB-A637-C84719E182A8}"/>
                  </a:ext>
                </a:extLst>
              </p:cNvPr>
              <p:cNvSpPr txBox="1">
                <a:spLocks noRot="1" noChangeAspect="1" noMove="1" noResize="1" noEditPoints="1" noAdjustHandles="1" noChangeArrowheads="1" noChangeShapeType="1" noTextEdit="1"/>
              </p:cNvSpPr>
              <p:nvPr/>
            </p:nvSpPr>
            <p:spPr>
              <a:xfrm>
                <a:off x="-635002" y="3926077"/>
                <a:ext cx="6096000" cy="709553"/>
              </a:xfrm>
              <a:prstGeom prst="rect">
                <a:avLst/>
              </a:prstGeom>
              <a:blipFill>
                <a:blip r:embed="rId4"/>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47403E29-154D-420B-9A50-8713E8513C31}"/>
                  </a:ext>
                </a:extLst>
              </p:cNvPr>
              <p:cNvSpPr txBox="1"/>
              <p:nvPr/>
            </p:nvSpPr>
            <p:spPr>
              <a:xfrm>
                <a:off x="-895352" y="4731837"/>
                <a:ext cx="6616700" cy="709553"/>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GB" sz="2000" i="1" smtClean="0">
                          <a:latin typeface="Cambria Math" panose="02040503050406030204" pitchFamily="18" charset="0"/>
                        </a:rPr>
                        <m:t>𝐶𝑀𝐿</m:t>
                      </m:r>
                      <m:r>
                        <a:rPr lang="en-GB" sz="2000" i="0">
                          <a:latin typeface="Cambria Math" panose="02040503050406030204" pitchFamily="18" charset="0"/>
                        </a:rPr>
                        <m:t>=</m:t>
                      </m:r>
                      <m:f>
                        <m:fPr>
                          <m:ctrlPr>
                            <a:rPr lang="en-GB" sz="2000" i="1">
                              <a:solidFill>
                                <a:srgbClr val="836967"/>
                              </a:solidFill>
                              <a:latin typeface="Cambria Math" panose="02040503050406030204" pitchFamily="18" charset="0"/>
                            </a:rPr>
                          </m:ctrlPr>
                        </m:fPr>
                        <m:num>
                          <m:d>
                            <m:dPr>
                              <m:ctrlPr>
                                <a:rPr lang="en-GB" sz="2000" i="1">
                                  <a:latin typeface="Cambria Math" panose="02040503050406030204" pitchFamily="18" charset="0"/>
                                </a:rPr>
                              </m:ctrlPr>
                            </m:dPr>
                            <m:e>
                              <m:acc>
                                <m:accPr>
                                  <m:chr m:val="̅"/>
                                  <m:ctrlPr>
                                    <a:rPr lang="en-GB" sz="2000" i="1">
                                      <a:solidFill>
                                        <a:srgbClr val="836967"/>
                                      </a:solidFill>
                                      <a:latin typeface="Cambria Math" panose="02040503050406030204" pitchFamily="18" charset="0"/>
                                    </a:rPr>
                                  </m:ctrlPr>
                                </m:accPr>
                                <m:e>
                                  <m:r>
                                    <a:rPr lang="en-GB" sz="2000" i="1">
                                      <a:latin typeface="Cambria Math" panose="02040503050406030204" pitchFamily="18" charset="0"/>
                                    </a:rPr>
                                    <m:t>𝑋</m:t>
                                  </m:r>
                                </m:e>
                              </m:acc>
                              <m:r>
                                <a:rPr lang="en-GB" sz="2000" i="0">
                                  <a:latin typeface="Cambria Math" panose="02040503050406030204" pitchFamily="18" charset="0"/>
                                </a:rPr>
                                <m:t>−</m:t>
                              </m:r>
                              <m:r>
                                <a:rPr lang="en-GB" sz="2000" i="1">
                                  <a:latin typeface="Cambria Math" panose="02040503050406030204" pitchFamily="18" charset="0"/>
                                </a:rPr>
                                <m:t>𝐿𝑆𝐿</m:t>
                              </m:r>
                            </m:e>
                          </m:d>
                        </m:num>
                        <m:den>
                          <m:r>
                            <a:rPr lang="en-GB" sz="2000" i="0">
                              <a:latin typeface="Cambria Math" panose="02040503050406030204" pitchFamily="18" charset="0"/>
                            </a:rPr>
                            <m:t>3</m:t>
                          </m:r>
                          <m:r>
                            <a:rPr lang="en-GB" sz="2000" i="1">
                              <a:latin typeface="Cambria Math" panose="02040503050406030204" pitchFamily="18" charset="0"/>
                            </a:rPr>
                            <m:t>𝜎</m:t>
                          </m:r>
                        </m:den>
                      </m:f>
                    </m:oMath>
                  </m:oMathPara>
                </a14:m>
                <a:endParaRPr lang="en-GB" dirty="0"/>
              </a:p>
            </p:txBody>
          </p:sp>
        </mc:Choice>
        <mc:Fallback xmlns="">
          <p:sp>
            <p:nvSpPr>
              <p:cNvPr id="14" name="TextBox 13">
                <a:extLst>
                  <a:ext uri="{FF2B5EF4-FFF2-40B4-BE49-F238E27FC236}">
                    <a16:creationId xmlns:a16="http://schemas.microsoft.com/office/drawing/2014/main" id="{47403E29-154D-420B-9A50-8713E8513C31}"/>
                  </a:ext>
                </a:extLst>
              </p:cNvPr>
              <p:cNvSpPr txBox="1">
                <a:spLocks noRot="1" noChangeAspect="1" noMove="1" noResize="1" noEditPoints="1" noAdjustHandles="1" noChangeArrowheads="1" noChangeShapeType="1" noTextEdit="1"/>
              </p:cNvSpPr>
              <p:nvPr/>
            </p:nvSpPr>
            <p:spPr>
              <a:xfrm>
                <a:off x="-895352" y="4731837"/>
                <a:ext cx="6616700" cy="709553"/>
              </a:xfrm>
              <a:prstGeom prst="rect">
                <a:avLst/>
              </a:prstGeom>
              <a:blipFill>
                <a:blip r:embed="rId5"/>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897868422"/>
      </p:ext>
    </p:extLst>
  </p:cSld>
  <p:clrMapOvr>
    <a:masterClrMapping/>
  </p:clrMapOvr>
  <p:transition>
    <p:cover dir="rd"/>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ED516-AF9A-4FC0-AC0D-02AF1A01FA0B}"/>
              </a:ext>
            </a:extLst>
          </p:cNvPr>
          <p:cNvSpPr>
            <a:spLocks noGrp="1"/>
          </p:cNvSpPr>
          <p:nvPr>
            <p:ph type="title"/>
          </p:nvPr>
        </p:nvSpPr>
        <p:spPr>
          <a:xfrm>
            <a:off x="609600" y="151020"/>
            <a:ext cx="10972800" cy="1143000"/>
          </a:xfrm>
        </p:spPr>
        <p:txBody>
          <a:bodyPr/>
          <a:lstStyle/>
          <a:p>
            <a:r>
              <a:rPr lang="en-GB" dirty="0"/>
              <a:t>Calculating Capability – Cmk</a:t>
            </a:r>
          </a:p>
        </p:txBody>
      </p:sp>
      <p:sp>
        <p:nvSpPr>
          <p:cNvPr id="8" name="Content Placeholder 2">
            <a:extLst>
              <a:ext uri="{FF2B5EF4-FFF2-40B4-BE49-F238E27FC236}">
                <a16:creationId xmlns:a16="http://schemas.microsoft.com/office/drawing/2014/main" id="{9E903682-662D-4783-93F7-7D0FEE47CEBC}"/>
              </a:ext>
            </a:extLst>
          </p:cNvPr>
          <p:cNvSpPr txBox="1">
            <a:spLocks/>
          </p:cNvSpPr>
          <p:nvPr/>
        </p:nvSpPr>
        <p:spPr>
          <a:xfrm>
            <a:off x="4197441" y="1448835"/>
            <a:ext cx="7734117" cy="423798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anose="05000000000000000000" pitchFamily="2" charset="2"/>
              <a:buChar char="§"/>
            </a:pPr>
            <a:endParaRPr lang="en-GB" sz="2800" dirty="0">
              <a:latin typeface="+mj-lt"/>
            </a:endParaRPr>
          </a:p>
        </p:txBody>
      </p:sp>
      <p:pic>
        <p:nvPicPr>
          <p:cNvPr id="1028" name="Picture 4" descr="Capability machine">
            <a:extLst>
              <a:ext uri="{FF2B5EF4-FFF2-40B4-BE49-F238E27FC236}">
                <a16:creationId xmlns:a16="http://schemas.microsoft.com/office/drawing/2014/main" id="{11089335-0440-45CF-A299-9D36D8B1F6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955" y="1854269"/>
            <a:ext cx="3506362" cy="22176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6C40C5A1-B616-44E8-B0F5-747A902A66EC}"/>
              </a:ext>
            </a:extLst>
          </p:cNvPr>
          <p:cNvSpPr txBox="1"/>
          <p:nvPr/>
        </p:nvSpPr>
        <p:spPr>
          <a:xfrm>
            <a:off x="4756057" y="1259008"/>
            <a:ext cx="7175501" cy="4324261"/>
          </a:xfrm>
          <a:prstGeom prst="rect">
            <a:avLst/>
          </a:prstGeom>
          <a:noFill/>
        </p:spPr>
        <p:txBody>
          <a:bodyPr wrap="square">
            <a:spAutoFit/>
          </a:bodyPr>
          <a:lstStyle/>
          <a:p>
            <a:pPr marL="285750" indent="-285750">
              <a:buFont typeface="Arial" panose="020B0604020202020204" pitchFamily="34" charset="0"/>
              <a:buChar char="•"/>
            </a:pPr>
            <a:r>
              <a:rPr lang="en-GB" sz="2500" dirty="0"/>
              <a:t>Cmk describes the position of the machine’s capability in relation to the specification limits.</a:t>
            </a:r>
          </a:p>
          <a:p>
            <a:pPr marL="285750" indent="-285750">
              <a:buFont typeface="Arial" panose="020B0604020202020204" pitchFamily="34" charset="0"/>
              <a:buChar char="•"/>
            </a:pPr>
            <a:r>
              <a:rPr lang="en-GB" sz="2500" dirty="0"/>
              <a:t>Essentially, it describes the capability corrected for position.</a:t>
            </a:r>
          </a:p>
          <a:p>
            <a:pPr marL="285750" indent="-285750">
              <a:buFont typeface="Arial" panose="020B0604020202020204" pitchFamily="34" charset="0"/>
              <a:buChar char="•"/>
            </a:pPr>
            <a:r>
              <a:rPr lang="en-GB" sz="2500" dirty="0"/>
              <a:t>High Cmk index means there is little spread in relation to the specification width, and also that it is well centred within that width.</a:t>
            </a:r>
          </a:p>
          <a:p>
            <a:pPr marL="285750" indent="-285750">
              <a:buFont typeface="Arial" panose="020B0604020202020204" pitchFamily="34" charset="0"/>
              <a:buChar char="•"/>
            </a:pPr>
            <a:r>
              <a:rPr lang="en-GB" sz="2500" dirty="0"/>
              <a:t>If Cmk is equal to Cm, the machine is set to produce exactly in the middle of the specification range.</a:t>
            </a:r>
          </a:p>
          <a:p>
            <a:pPr marL="285750" indent="-285750">
              <a:buFont typeface="Arial" panose="020B0604020202020204" pitchFamily="34" charset="0"/>
              <a:buChar char="•"/>
            </a:pPr>
            <a:r>
              <a:rPr lang="en-GB" sz="2500" dirty="0"/>
              <a:t>An acceptable (capable) value of Cmk is 1.33.</a:t>
            </a:r>
          </a:p>
        </p:txBody>
      </p:sp>
      <p:pic>
        <p:nvPicPr>
          <p:cNvPr id="19" name="Picture 18">
            <a:extLst>
              <a:ext uri="{FF2B5EF4-FFF2-40B4-BE49-F238E27FC236}">
                <a16:creationId xmlns:a16="http://schemas.microsoft.com/office/drawing/2014/main" id="{C77F05AA-14FE-43CD-9E39-3A33F61E0127}"/>
              </a:ext>
            </a:extLst>
          </p:cNvPr>
          <p:cNvPicPr>
            <a:picLocks noChangeAspect="1"/>
          </p:cNvPicPr>
          <p:nvPr/>
        </p:nvPicPr>
        <p:blipFill rotWithShape="1">
          <a:blip r:embed="rId4"/>
          <a:srcRect l="28438" t="1046" r="29768" b="15264"/>
          <a:stretch/>
        </p:blipFill>
        <p:spPr>
          <a:xfrm>
            <a:off x="609600" y="4400429"/>
            <a:ext cx="3371073" cy="463377"/>
          </a:xfrm>
          <a:prstGeom prst="rect">
            <a:avLst/>
          </a:prstGeom>
        </p:spPr>
      </p:pic>
    </p:spTree>
    <p:extLst>
      <p:ext uri="{BB962C8B-B14F-4D97-AF65-F5344CB8AC3E}">
        <p14:creationId xmlns:p14="http://schemas.microsoft.com/office/powerpoint/2010/main" val="748596911"/>
      </p:ext>
    </p:extLst>
  </p:cSld>
  <p:clrMapOvr>
    <a:masterClrMapping/>
  </p:clrMapOvr>
  <p:transition>
    <p:cover dir="rd"/>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A27EC-5894-454E-8362-4AD770BF57E0}"/>
              </a:ext>
            </a:extLst>
          </p:cNvPr>
          <p:cNvSpPr>
            <a:spLocks noGrp="1"/>
          </p:cNvSpPr>
          <p:nvPr>
            <p:ph type="title"/>
          </p:nvPr>
        </p:nvSpPr>
        <p:spPr/>
        <p:txBody>
          <a:bodyPr/>
          <a:lstStyle/>
          <a:p>
            <a:r>
              <a:rPr lang="en-GB" dirty="0"/>
              <a:t>Why does acceptable Cmk = 1.33?</a:t>
            </a:r>
          </a:p>
        </p:txBody>
      </p:sp>
      <p:pic>
        <p:nvPicPr>
          <p:cNvPr id="24" name="Picture 23">
            <a:extLst>
              <a:ext uri="{FF2B5EF4-FFF2-40B4-BE49-F238E27FC236}">
                <a16:creationId xmlns:a16="http://schemas.microsoft.com/office/drawing/2014/main" id="{DDF0A9A2-B96A-4D06-9DA1-8DE22260FA31}"/>
              </a:ext>
            </a:extLst>
          </p:cNvPr>
          <p:cNvPicPr>
            <a:picLocks noChangeAspect="1"/>
          </p:cNvPicPr>
          <p:nvPr/>
        </p:nvPicPr>
        <p:blipFill>
          <a:blip r:embed="rId3"/>
          <a:stretch>
            <a:fillRect/>
          </a:stretch>
        </p:blipFill>
        <p:spPr>
          <a:xfrm>
            <a:off x="1365511" y="1319601"/>
            <a:ext cx="3682303" cy="4218798"/>
          </a:xfrm>
          <a:prstGeom prst="rect">
            <a:avLst/>
          </a:prstGeom>
        </p:spPr>
      </p:pic>
      <p:pic>
        <p:nvPicPr>
          <p:cNvPr id="26" name="Picture 25">
            <a:extLst>
              <a:ext uri="{FF2B5EF4-FFF2-40B4-BE49-F238E27FC236}">
                <a16:creationId xmlns:a16="http://schemas.microsoft.com/office/drawing/2014/main" id="{33328603-0F5C-4695-A184-85D58559F7FA}"/>
              </a:ext>
            </a:extLst>
          </p:cNvPr>
          <p:cNvPicPr>
            <a:picLocks noChangeAspect="1"/>
          </p:cNvPicPr>
          <p:nvPr/>
        </p:nvPicPr>
        <p:blipFill>
          <a:blip r:embed="rId4"/>
          <a:stretch>
            <a:fillRect/>
          </a:stretch>
        </p:blipFill>
        <p:spPr>
          <a:xfrm>
            <a:off x="5803725" y="1343025"/>
            <a:ext cx="4914900" cy="4171950"/>
          </a:xfrm>
          <a:prstGeom prst="rect">
            <a:avLst/>
          </a:prstGeom>
        </p:spPr>
      </p:pic>
    </p:spTree>
    <p:extLst>
      <p:ext uri="{BB962C8B-B14F-4D97-AF65-F5344CB8AC3E}">
        <p14:creationId xmlns:p14="http://schemas.microsoft.com/office/powerpoint/2010/main" val="229033039"/>
      </p:ext>
    </p:extLst>
  </p:cSld>
  <p:clrMapOvr>
    <a:masterClrMapping/>
  </p:clrMapOvr>
  <p:transition>
    <p:cover dir="rd"/>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B11E4-AFF9-427B-A9AF-CDCBC6D8DDB6}"/>
              </a:ext>
            </a:extLst>
          </p:cNvPr>
          <p:cNvSpPr>
            <a:spLocks noGrp="1"/>
          </p:cNvSpPr>
          <p:nvPr>
            <p:ph type="title"/>
          </p:nvPr>
        </p:nvSpPr>
        <p:spPr/>
        <p:txBody>
          <a:bodyPr/>
          <a:lstStyle/>
          <a:p>
            <a:r>
              <a:rPr lang="en-GB" dirty="0"/>
              <a:t>Undertaking the Capability study</a:t>
            </a:r>
          </a:p>
        </p:txBody>
      </p:sp>
      <p:sp>
        <p:nvSpPr>
          <p:cNvPr id="3" name="Content Placeholder 2">
            <a:extLst>
              <a:ext uri="{FF2B5EF4-FFF2-40B4-BE49-F238E27FC236}">
                <a16:creationId xmlns:a16="http://schemas.microsoft.com/office/drawing/2014/main" id="{FBD1BADB-24F4-42F9-AC45-39AF60F20154}"/>
              </a:ext>
            </a:extLst>
          </p:cNvPr>
          <p:cNvSpPr>
            <a:spLocks noGrp="1"/>
          </p:cNvSpPr>
          <p:nvPr>
            <p:ph idx="1"/>
          </p:nvPr>
        </p:nvSpPr>
        <p:spPr>
          <a:xfrm>
            <a:off x="457200" y="1470484"/>
            <a:ext cx="11277600" cy="3917032"/>
          </a:xfrm>
        </p:spPr>
        <p:txBody>
          <a:bodyPr>
            <a:normAutofit/>
          </a:bodyPr>
          <a:lstStyle/>
          <a:p>
            <a:pPr marL="0" indent="0">
              <a:buNone/>
            </a:pPr>
            <a:r>
              <a:rPr lang="en-GB" dirty="0"/>
              <a:t>Performing the study is pretty simple it relies on these key steps:</a:t>
            </a:r>
          </a:p>
          <a:p>
            <a:pPr marL="514350" indent="-514350">
              <a:buFont typeface="+mj-lt"/>
              <a:buAutoNum type="arabicPeriod"/>
            </a:pPr>
            <a:r>
              <a:rPr lang="en-GB" dirty="0"/>
              <a:t>Collect / record the data from the component relating to the set specification using check sheets (minimum 50 data samples).</a:t>
            </a:r>
          </a:p>
          <a:p>
            <a:pPr marL="514350" indent="-514350">
              <a:buFont typeface="+mj-lt"/>
              <a:buAutoNum type="arabicPeriod"/>
            </a:pPr>
            <a:r>
              <a:rPr lang="en-GB" dirty="0"/>
              <a:t>Plot the histogram (as described in slide 22).</a:t>
            </a:r>
          </a:p>
          <a:p>
            <a:pPr marL="514350" indent="-514350">
              <a:buFont typeface="+mj-lt"/>
              <a:buAutoNum type="arabicPeriod"/>
            </a:pPr>
            <a:r>
              <a:rPr lang="en-GB" dirty="0"/>
              <a:t>Calculate the mean and the standard deviation.</a:t>
            </a:r>
          </a:p>
          <a:p>
            <a:pPr marL="514350" indent="-514350">
              <a:buFont typeface="+mj-lt"/>
              <a:buAutoNum type="arabicPeriod"/>
            </a:pPr>
            <a:r>
              <a:rPr lang="en-GB" dirty="0"/>
              <a:t>Calculate the capability indices (Cm, Cmk, CMU, CML).</a:t>
            </a:r>
          </a:p>
          <a:p>
            <a:pPr marL="0" indent="0">
              <a:buNone/>
            </a:pPr>
            <a:endParaRPr lang="en-GB" dirty="0"/>
          </a:p>
        </p:txBody>
      </p:sp>
    </p:spTree>
    <p:extLst>
      <p:ext uri="{BB962C8B-B14F-4D97-AF65-F5344CB8AC3E}">
        <p14:creationId xmlns:p14="http://schemas.microsoft.com/office/powerpoint/2010/main" val="3747468543"/>
      </p:ext>
    </p:extLst>
  </p:cSld>
  <p:clrMapOvr>
    <a:masterClrMapping/>
  </p:clrMapOvr>
  <p:transition>
    <p:cover dir="rd"/>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22B37-07F2-4CC9-9235-E06D1D5AADB6}"/>
              </a:ext>
            </a:extLst>
          </p:cNvPr>
          <p:cNvSpPr>
            <a:spLocks noGrp="1"/>
          </p:cNvSpPr>
          <p:nvPr>
            <p:ph type="title"/>
          </p:nvPr>
        </p:nvSpPr>
        <p:spPr/>
        <p:txBody>
          <a:bodyPr/>
          <a:lstStyle/>
          <a:p>
            <a:r>
              <a:rPr lang="en-GB" dirty="0"/>
              <a:t>Study Prerequisites</a:t>
            </a:r>
          </a:p>
        </p:txBody>
      </p:sp>
      <p:sp>
        <p:nvSpPr>
          <p:cNvPr id="3" name="Content Placeholder 2">
            <a:extLst>
              <a:ext uri="{FF2B5EF4-FFF2-40B4-BE49-F238E27FC236}">
                <a16:creationId xmlns:a16="http://schemas.microsoft.com/office/drawing/2014/main" id="{D96373F4-79A1-4DD2-8315-247B8F33A623}"/>
              </a:ext>
            </a:extLst>
          </p:cNvPr>
          <p:cNvSpPr>
            <a:spLocks noGrp="1"/>
          </p:cNvSpPr>
          <p:nvPr>
            <p:ph idx="1"/>
          </p:nvPr>
        </p:nvSpPr>
        <p:spPr>
          <a:xfrm>
            <a:off x="609600" y="1417638"/>
            <a:ext cx="10972800" cy="3917032"/>
          </a:xfrm>
        </p:spPr>
        <p:txBody>
          <a:bodyPr>
            <a:normAutofit lnSpcReduction="10000"/>
          </a:bodyPr>
          <a:lstStyle/>
          <a:p>
            <a:pPr>
              <a:buFont typeface="Wingdings" panose="05000000000000000000" pitchFamily="2" charset="2"/>
              <a:buChar char="§"/>
            </a:pPr>
            <a:r>
              <a:rPr lang="en-GB" dirty="0"/>
              <a:t>The machine must have basic stability before commencing the study (pointless exercise if there is significant variation).</a:t>
            </a:r>
          </a:p>
          <a:p>
            <a:pPr>
              <a:buFont typeface="Wingdings" panose="05000000000000000000" pitchFamily="2" charset="2"/>
              <a:buChar char="§"/>
            </a:pPr>
            <a:r>
              <a:rPr lang="en-GB" dirty="0"/>
              <a:t>The data samples must be taken over as short a period of time as possible (avoid time becoming a variable). </a:t>
            </a:r>
          </a:p>
          <a:p>
            <a:pPr>
              <a:buFont typeface="Wingdings" panose="05000000000000000000" pitchFamily="2" charset="2"/>
              <a:buChar char="§"/>
            </a:pPr>
            <a:r>
              <a:rPr lang="en-GB" dirty="0"/>
              <a:t>Test equipment must be calibrated and have a measurement resolution of at least 1/10 of the measured values.</a:t>
            </a:r>
          </a:p>
          <a:p>
            <a:pPr>
              <a:buFont typeface="Wingdings" panose="05000000000000000000" pitchFamily="2" charset="2"/>
              <a:buChar char="§"/>
            </a:pPr>
            <a:r>
              <a:rPr lang="en-GB" dirty="0"/>
              <a:t>Samples must be taken from a production run that represents the normal operating conditions (no special treatment).</a:t>
            </a:r>
          </a:p>
          <a:p>
            <a:endParaRPr lang="en-GB" dirty="0"/>
          </a:p>
        </p:txBody>
      </p:sp>
    </p:spTree>
    <p:extLst>
      <p:ext uri="{BB962C8B-B14F-4D97-AF65-F5344CB8AC3E}">
        <p14:creationId xmlns:p14="http://schemas.microsoft.com/office/powerpoint/2010/main" val="2297986150"/>
      </p:ext>
    </p:extLst>
  </p:cSld>
  <p:clrMapOvr>
    <a:masterClrMapping/>
  </p:clrMapOvr>
  <p:transition>
    <p:cover dir="rd"/>
  </p:transition>
</p:sld>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7F731E7452C854ABE5EB8C94666986C" ma:contentTypeVersion="5" ma:contentTypeDescription="Create a new document." ma:contentTypeScope="" ma:versionID="7716b86f57334a669137951a2b992f11">
  <xsd:schema xmlns:xsd="http://www.w3.org/2001/XMLSchema" xmlns:xs="http://www.w3.org/2001/XMLSchema" xmlns:p="http://schemas.microsoft.com/office/2006/metadata/properties" xmlns:ns2="b1eb68b5-1f4b-46a3-92bd-9f6606ee54a4" targetNamespace="http://schemas.microsoft.com/office/2006/metadata/properties" ma:root="true" ma:fieldsID="928cf922026c5dd000517606d2e5b60e" ns2:_="">
    <xsd:import namespace="b1eb68b5-1f4b-46a3-92bd-9f6606ee54a4"/>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1eb68b5-1f4b-46a3-92bd-9f6606ee54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33137E8-D5AC-4939-8313-5E7FA1594BF8}"/>
</file>

<file path=customXml/itemProps2.xml><?xml version="1.0" encoding="utf-8"?>
<ds:datastoreItem xmlns:ds="http://schemas.openxmlformats.org/officeDocument/2006/customXml" ds:itemID="{F9D7A882-B4F1-4C8A-8754-F8E954F94D12}">
  <ds:schemaRefs>
    <ds:schemaRef ds:uri="http://schemas.openxmlformats.org/package/2006/metadata/core-properties"/>
    <ds:schemaRef ds:uri="http://purl.org/dc/elements/1.1/"/>
    <ds:schemaRef ds:uri="http://schemas.microsoft.com/office/2006/documentManagement/types"/>
    <ds:schemaRef ds:uri="http://schemas.microsoft.com/office/2006/metadata/properties"/>
    <ds:schemaRef ds:uri="http://purl.org/dc/terms/"/>
    <ds:schemaRef ds:uri="http://purl.org/dc/dcmitype/"/>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8F76D5BD-10F1-4BF6-A542-E8C96A40BD3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20649</TotalTime>
  <Words>2311</Words>
  <Application>Microsoft Office PowerPoint</Application>
  <PresentationFormat>Widescreen</PresentationFormat>
  <Paragraphs>270</Paragraphs>
  <Slides>30</Slides>
  <Notes>29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30</vt:i4>
      </vt:variant>
    </vt:vector>
  </HeadingPairs>
  <TitlesOfParts>
    <vt:vector size="40" baseType="lpstr">
      <vt:lpstr>arial</vt:lpstr>
      <vt:lpstr>arial</vt:lpstr>
      <vt:lpstr>Calibri</vt:lpstr>
      <vt:lpstr>Cambria Math</vt:lpstr>
      <vt:lpstr>Helvetica</vt:lpstr>
      <vt:lpstr>Myriad Pro</vt:lpstr>
      <vt:lpstr>Open Sans</vt:lpstr>
      <vt:lpstr>Verdana</vt:lpstr>
      <vt:lpstr>Wingdings</vt:lpstr>
      <vt:lpstr>UWTSD PPT Theme</vt:lpstr>
      <vt:lpstr>PowerPoint Presentation</vt:lpstr>
      <vt:lpstr>Recap</vt:lpstr>
      <vt:lpstr>Session Overview</vt:lpstr>
      <vt:lpstr>What is a Histogram</vt:lpstr>
      <vt:lpstr>Activity - Why are Histograms Important?</vt:lpstr>
      <vt:lpstr>Activity - Why are Histograms Important?</vt:lpstr>
      <vt:lpstr>Discrete vs Continuous Data</vt:lpstr>
      <vt:lpstr>Use cases for Histograms in Quality</vt:lpstr>
      <vt:lpstr>Histograms – Centring </vt:lpstr>
      <vt:lpstr>Question – Central Tendency</vt:lpstr>
      <vt:lpstr>Other measures of Central Tendency (Central Tendency- the tendency for measured values to gather around the middle of the set)</vt:lpstr>
      <vt:lpstr>Histograms – Measures of Dispersion</vt:lpstr>
      <vt:lpstr>Histograms - Shape (Relative Frequency)</vt:lpstr>
      <vt:lpstr>Common Histogram Shapes – Normal</vt:lpstr>
      <vt:lpstr>Common Histogram Shapes – Skewed</vt:lpstr>
      <vt:lpstr>Common Histogram Shapes – Bimodal</vt:lpstr>
      <vt:lpstr>Common Histogram Shapes – Plateau</vt:lpstr>
      <vt:lpstr>Common Histogram Shapes – Edge Peaked</vt:lpstr>
      <vt:lpstr>Common Histogram Shapes – Comb</vt:lpstr>
      <vt:lpstr>Common Histogram Shapes – Truncated</vt:lpstr>
      <vt:lpstr>Common Histogram Shapes – Dog Food</vt:lpstr>
      <vt:lpstr>Creating Histograms</vt:lpstr>
      <vt:lpstr>Machine Capability Studies</vt:lpstr>
      <vt:lpstr>Machine Capability – Capability Indices</vt:lpstr>
      <vt:lpstr>Calculating Capability – Cm</vt:lpstr>
      <vt:lpstr>Calculating Capability – CMU / CML</vt:lpstr>
      <vt:lpstr>Calculating Capability – Cmk</vt:lpstr>
      <vt:lpstr>Why does acceptable Cmk = 1.33?</vt:lpstr>
      <vt:lpstr>Undertaking the Capability study</vt:lpstr>
      <vt:lpstr>Study Prerequisites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Automation</dc:title>
  <dc:creator>Jordan Ross Jenkins (P149066)</dc:creator>
  <cp:lastModifiedBy>Jordan Jenkins</cp:lastModifiedBy>
  <cp:revision>567</cp:revision>
  <dcterms:created xsi:type="dcterms:W3CDTF">2021-01-31T13:51:03Z</dcterms:created>
  <dcterms:modified xsi:type="dcterms:W3CDTF">2021-12-03T08:59:56Z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0x010100C7F731E7452C854ABE5EB8C94666986C</vt:lpwstr>
  </property>
</Properties>
</file>