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handoutMasterIdLst>
    <p:handoutMasterId r:id="rId20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C2B1E-760D-42AB-B7CF-EAE7F8E79D6B}" v="52" dt="2025-05-14T14:14:49.75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911" autoAdjust="0"/>
  </p:normalViewPr>
  <p:slideViewPr>
    <p:cSldViewPr snapToGrid="0">
      <p:cViewPr varScale="1">
        <p:scale>
          <a:sx n="45" d="100"/>
          <a:sy n="45" d="100"/>
        </p:scale>
        <p:origin x="1496" y="260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13/05/2025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Example objectives</a:t>
            </a:r>
          </a:p>
          <a:p>
            <a:pPr marL="0" indent="0" rtl="0">
              <a:buFont typeface="Arial" panose="020B0604020202020204" pitchFamily="34" charset="0"/>
              <a:buNone/>
            </a:pPr>
            <a:r>
              <a:rPr lang="en-GB" dirty="0"/>
              <a:t>At the end of this lesson, you will be able to: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Save files to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Move files to different locations on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Share files on the team Web server.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953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6863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03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384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4844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85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477CEE98-F256-41C9-AFAB-A00FED810AFD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9EA36E-98BE-46FD-8ED2-641493EB6E6C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BDDE31-FE29-4CCE-A1AC-7AA7FC7695B1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8E0FB7-0408-4749-BEC5-64AC080BC3E9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5806E0-9C20-45CA-ABC0-0D7AC14B6107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1DEF1777-EBBD-4B4B-8966-0EBE109AA119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FF43B4B-AED1-4C30-839D-9C4A44E586A2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06CEACA-763A-48B3-BDB4-4EBCE82A5DC3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GB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FEC6E0-567C-43D9-875A-01690D5BF53D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D94492-14CB-45F3-A6D0-5EDE1556FCB7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B42D53-A5CD-4806-84D5-56C47A6E0413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9ECC92FA-A6F7-4496-B4E0-4CBECEB26401}" type="datetime1">
              <a:rPr lang="en-GB" noProof="0" smtClean="0"/>
              <a:t>13/05/2025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wales/cms-assets/documents/Code-of-Professional-Practice-for-Social-Care-web-version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sites/default/files/documents/Gibbs%20Reflection%20model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positivepurchasing.com/why-continuing-professional-development-is-a-game-changer" TargetMode="External"/><Relationship Id="rId3" Type="http://schemas.openxmlformats.org/officeDocument/2006/relationships/hyperlink" Target="https://www.digitalunite.com/news-and-views/228-questions-about-digital-inclusion-and-digital-skills" TargetMode="External"/><Relationship Id="rId7" Type="http://schemas.openxmlformats.org/officeDocument/2006/relationships/hyperlink" Target="https://www.hee.nhs.uk/sites/default/files/documents/Gibbs%20Reflection%20model.pdf" TargetMode="External"/><Relationship Id="rId2" Type="http://schemas.openxmlformats.org/officeDocument/2006/relationships/hyperlink" Target="https://kimtasso.com/six-questions-from-proactive-marketing-bd-executives-time-buy-in-cross-selling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ecareadvice.co.uk/care-at-christmas-for-your-loved-one-2" TargetMode="External"/><Relationship Id="rId5" Type="http://schemas.openxmlformats.org/officeDocument/2006/relationships/hyperlink" Target="https://www.quarrymount.co.uk/carer-job-swindon/" TargetMode="External"/><Relationship Id="rId4" Type="http://schemas.openxmlformats.org/officeDocument/2006/relationships/hyperlink" Target="https://www.corporateculturepros.com/5-powerful-questions-to-shift-your-corporate-culture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nationalcareers.service.gov.uk/careers-advice/interview-advice/the-star-method" TargetMode="External"/><Relationship Id="rId3" Type="http://schemas.openxmlformats.org/officeDocument/2006/relationships/hyperlink" Target="https://socialcare.wales/cms-assets/documents/Code-of-Professional-Practice-for-Social-Care-web-vers" TargetMode="External"/><Relationship Id="rId7" Type="http://schemas.openxmlformats.org/officeDocument/2006/relationships/hyperlink" Target="https://mklab.iti.gr/multisensorproject/who-am-i-and-if-so-why" TargetMode="External"/><Relationship Id="rId2" Type="http://schemas.openxmlformats.org/officeDocument/2006/relationships/hyperlink" Target="https://resource.download.wjec.co.uk/vtc/2018-19/HSC18-19_3-1/_multi-lang/unit01/01-legislation-nat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1jobs.com/blog/star-interview-technique-method-example-questions/" TargetMode="External"/><Relationship Id="rId5" Type="http://schemas.openxmlformats.org/officeDocument/2006/relationships/hyperlink" Target="https://socialcare.wales/" TargetMode="External"/><Relationship Id="rId4" Type="http://schemas.openxmlformats.org/officeDocument/2006/relationships/hyperlink" Target="https://wwamh.org.uk/directory-update/" TargetMode="External"/><Relationship Id="rId9" Type="http://schemas.openxmlformats.org/officeDocument/2006/relationships/hyperlink" Target="https://www.newcrosshealthcare.com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wales/sites/default/files/publications/2019-05/social-services-and-well-being-wales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ECSO6006: Skills for Life: Employability and Future Pathways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Presented by</a:t>
            </a:r>
          </a:p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Lauren Boswell</a:t>
            </a:r>
          </a:p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1402171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385F6E-55FF-E605-4767-589D03D03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212" y="1200150"/>
            <a:ext cx="5055576" cy="49291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51AEF0-8923-E0BE-E29F-E7FE70C7F04B}"/>
              </a:ext>
            </a:extLst>
          </p:cNvPr>
          <p:cNvSpPr txBox="1"/>
          <p:nvPr/>
        </p:nvSpPr>
        <p:spPr>
          <a:xfrm>
            <a:off x="8829675" y="5886450"/>
            <a:ext cx="3143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Multi Sensor Project, (2016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71500"/>
            <a:ext cx="10972800" cy="6003036"/>
          </a:xfrm>
        </p:spPr>
        <p:txBody>
          <a:bodyPr rtlCol="0"/>
          <a:lstStyle/>
          <a:p>
            <a:pPr marL="109728" indent="0" rtl="0">
              <a:buNone/>
            </a:pPr>
            <a:r>
              <a:rPr lang="en-GB" sz="4800" dirty="0"/>
              <a:t>The Star Method </a:t>
            </a:r>
          </a:p>
          <a:p>
            <a:r>
              <a:rPr lang="en-GB" dirty="0"/>
              <a:t>The Star Method is commonly used in workplace interviews to demonstrate your experience, skill and knowledge when applying for new posts. </a:t>
            </a:r>
          </a:p>
          <a:p>
            <a:pPr marL="109728" indent="0">
              <a:buNone/>
            </a:pPr>
            <a:r>
              <a:rPr lang="en-GB" sz="4400" dirty="0"/>
              <a:t>What does it stand for?</a:t>
            </a:r>
          </a:p>
          <a:p>
            <a:r>
              <a:rPr lang="en-GB" dirty="0"/>
              <a:t>Situation – the situation you had to deal with </a:t>
            </a:r>
          </a:p>
          <a:p>
            <a:r>
              <a:rPr lang="en-GB" dirty="0"/>
              <a:t>Task – the task you were given to do </a:t>
            </a:r>
          </a:p>
          <a:p>
            <a:r>
              <a:rPr lang="en-GB" dirty="0"/>
              <a:t>Action – the action you took</a:t>
            </a:r>
          </a:p>
          <a:p>
            <a:r>
              <a:rPr lang="en-GB" dirty="0"/>
              <a:t>Result - what happened because of your action and what you learned from the experience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1400" dirty="0"/>
              <a:t>National Careers Service, (2025)</a:t>
            </a:r>
          </a:p>
          <a:p>
            <a:pPr rtl="0"/>
            <a:endParaRPr lang="en-GB" sz="1600" dirty="0"/>
          </a:p>
          <a:p>
            <a:pPr rtl="0"/>
            <a:endParaRPr lang="en-GB" dirty="0"/>
          </a:p>
          <a:p>
            <a:pPr rtl="0"/>
            <a:endParaRPr lang="en-GB" sz="1600" dirty="0"/>
          </a:p>
          <a:p>
            <a:pPr rtl="0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23995"/>
            <a:ext cx="10972800" cy="1066800"/>
          </a:xfrm>
        </p:spPr>
        <p:txBody>
          <a:bodyPr rtlCol="0">
            <a:normAutofit/>
          </a:bodyPr>
          <a:lstStyle/>
          <a:p>
            <a:pPr rtl="0"/>
            <a:r>
              <a:rPr lang="en-GB" sz="4800" dirty="0"/>
              <a:t>                 Job Role: Care Assistant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F9D437-487F-3A78-06A6-DE173CBDA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526507"/>
            <a:ext cx="5509209" cy="12072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C964F6-1501-A38D-DA89-D690D79BA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2648007"/>
            <a:ext cx="5715000" cy="30003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E4698C-C0DF-BE3C-9F14-17D499993A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331493"/>
            <a:ext cx="6155873" cy="17954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CDA722-DD1D-3C4D-53FF-FD2CA053B748}"/>
              </a:ext>
            </a:extLst>
          </p:cNvPr>
          <p:cNvSpPr txBox="1"/>
          <p:nvPr/>
        </p:nvSpPr>
        <p:spPr>
          <a:xfrm>
            <a:off x="6472238" y="6126956"/>
            <a:ext cx="532923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                                                                       </a:t>
            </a:r>
          </a:p>
          <a:p>
            <a:r>
              <a:rPr lang="en-GB" sz="1400" dirty="0"/>
              <a:t>                                                          Newcross Healthcare Solutions (2025)</a:t>
            </a:r>
          </a:p>
          <a:p>
            <a:r>
              <a:rPr lang="en-GB" sz="1400" dirty="0"/>
              <a:t>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4E91DE-8008-E07A-EEC0-62EB23ECE547}"/>
              </a:ext>
            </a:extLst>
          </p:cNvPr>
          <p:cNvSpPr txBox="1"/>
          <p:nvPr/>
        </p:nvSpPr>
        <p:spPr>
          <a:xfrm>
            <a:off x="300038" y="928688"/>
            <a:ext cx="115300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                      </a:t>
            </a:r>
            <a:r>
              <a:rPr lang="en-GB" sz="4800" dirty="0"/>
              <a:t>Duties and Responsibilities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3276A-BF7B-33EE-6307-A7CA1B0AF986}"/>
              </a:ext>
            </a:extLst>
          </p:cNvPr>
          <p:cNvSpPr txBox="1"/>
          <p:nvPr/>
        </p:nvSpPr>
        <p:spPr>
          <a:xfrm>
            <a:off x="300038" y="1828800"/>
            <a:ext cx="115300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Residential setting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Personal Care: Assisting with bathing, dressing, feeding, and mobility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Daily Living Support: Making and changing beds, serving meals, and ensuring comfort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Activity Engagement: Encouraging mental and physical stimulation through reading, writing and social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Independent Promotion: Supporting </a:t>
            </a:r>
            <a:r>
              <a:rPr lang="en-GB" sz="2800" u="sng" dirty="0"/>
              <a:t>service users </a:t>
            </a:r>
            <a:r>
              <a:rPr lang="en-GB" sz="2800" dirty="0"/>
              <a:t>to maintain as much independence as possible.                     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97EFB-5872-8E9B-D529-9246DB7DABE2}"/>
              </a:ext>
            </a:extLst>
          </p:cNvPr>
          <p:cNvSpPr txBox="1"/>
          <p:nvPr/>
        </p:nvSpPr>
        <p:spPr>
          <a:xfrm>
            <a:off x="7543800" y="6100763"/>
            <a:ext cx="4286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Newcross Healthcare Solutions (2025)</a:t>
            </a: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                       What are they looking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rtl="0"/>
            <a:r>
              <a:rPr lang="en-GB" dirty="0"/>
              <a:t>Eligibility: The right to work in the UK</a:t>
            </a:r>
          </a:p>
          <a:p>
            <a:pPr rtl="0"/>
            <a:r>
              <a:rPr lang="en-GB" dirty="0"/>
              <a:t>Experience: Minimum of 6 months of paid UK care experience within the last 3 years</a:t>
            </a:r>
          </a:p>
          <a:p>
            <a:pPr rtl="0"/>
            <a:r>
              <a:rPr lang="en-GB" dirty="0"/>
              <a:t>Registration: Applicants in Scotland, Wales or Northern Ireland require the relevant registration which for Wales is Social Care Wales.</a:t>
            </a:r>
          </a:p>
          <a:p>
            <a:pPr rtl="0"/>
            <a:r>
              <a:rPr lang="en-GB" dirty="0"/>
              <a:t>Skills: Knowledge of care equipment and moving &amp; handling.</a:t>
            </a:r>
          </a:p>
          <a:p>
            <a:pPr rtl="0"/>
            <a:r>
              <a:rPr lang="en-GB" dirty="0"/>
              <a:t>Qualities: Compassion, teamwork, flexibility and a professional approach.</a:t>
            </a:r>
          </a:p>
          <a:p>
            <a:pPr rtl="0"/>
            <a:endParaRPr lang="en-GB" dirty="0"/>
          </a:p>
          <a:p>
            <a:pPr marL="109728" indent="0" rtl="0">
              <a:buNone/>
            </a:pPr>
            <a:r>
              <a:rPr lang="en-GB" sz="1400" dirty="0"/>
              <a:t>Newcross Healthcare Solutions, (2025)</a:t>
            </a:r>
          </a:p>
        </p:txBody>
      </p:sp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628650"/>
            <a:ext cx="10972800" cy="5945886"/>
          </a:xfrm>
        </p:spPr>
        <p:txBody>
          <a:bodyPr rtlCol="0"/>
          <a:lstStyle/>
          <a:p>
            <a:pPr marL="109728" indent="0" rtl="0">
              <a:buNone/>
            </a:pPr>
            <a:r>
              <a:rPr lang="en-GB" sz="3600" b="1" dirty="0"/>
              <a:t>So, how can I apply and demonstrate the STAR method to the qualities listed?</a:t>
            </a:r>
          </a:p>
          <a:p>
            <a:pPr marL="109728" indent="0" rtl="0">
              <a:buNone/>
            </a:pPr>
            <a:endParaRPr lang="en-GB" sz="3600" b="1" dirty="0"/>
          </a:p>
          <a:p>
            <a:r>
              <a:rPr lang="en-GB" dirty="0"/>
              <a:t>Compassion</a:t>
            </a:r>
          </a:p>
          <a:p>
            <a:r>
              <a:rPr lang="en-GB" dirty="0"/>
              <a:t>Teamwork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Professional approach</a:t>
            </a:r>
          </a:p>
          <a:p>
            <a:endParaRPr lang="en-GB" dirty="0"/>
          </a:p>
          <a:p>
            <a:pPr marL="109728" indent="0" rtl="0">
              <a:buNone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EC9B3F-A160-C506-69CC-E9276A2F7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6253" y="1776412"/>
            <a:ext cx="6676147" cy="44529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D79AC4-6F18-258C-0FDB-A759861E70E5}"/>
              </a:ext>
            </a:extLst>
          </p:cNvPr>
          <p:cNvSpPr txBox="1"/>
          <p:nvPr/>
        </p:nvSpPr>
        <p:spPr>
          <a:xfrm>
            <a:off x="200025" y="6229350"/>
            <a:ext cx="4514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S1 Jobs, (2025)</a:t>
            </a:r>
          </a:p>
        </p:txBody>
      </p:sp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Social Care Wales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06AB03-49AD-4EFF-4E5B-BC40D213D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2250" y="1966912"/>
            <a:ext cx="6667500" cy="4095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7DFBA-AAD0-F98C-0BD7-0A2EB8CD33C5}"/>
              </a:ext>
            </a:extLst>
          </p:cNvPr>
          <p:cNvSpPr txBox="1"/>
          <p:nvPr/>
        </p:nvSpPr>
        <p:spPr>
          <a:xfrm>
            <a:off x="7786688" y="5786438"/>
            <a:ext cx="4029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WWAMH (2025)</a:t>
            </a:r>
          </a:p>
          <a:p>
            <a:r>
              <a:rPr lang="en-GB" dirty="0"/>
              <a:t>Social Care Wales (2017) 	</a:t>
            </a:r>
          </a:p>
        </p:txBody>
      </p:sp>
    </p:spTree>
    <p:extLst>
      <p:ext uri="{BB962C8B-B14F-4D97-AF65-F5344CB8AC3E}">
        <p14:creationId xmlns:p14="http://schemas.microsoft.com/office/powerpoint/2010/main" val="41199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The Code of Professional Practice for Social Care 2015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65687A-5CCF-5C79-083E-8DC19452D3B0}"/>
              </a:ext>
            </a:extLst>
          </p:cNvPr>
          <p:cNvSpPr txBox="1"/>
          <p:nvPr/>
        </p:nvSpPr>
        <p:spPr>
          <a:xfrm>
            <a:off x="554831" y="2486025"/>
            <a:ext cx="11082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https://socialcare.wales/cms-assets/documents/Code-of-Professional-Practice-for-Social-Care-web-version.pdf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698B98-ABA2-4D61-1E5B-D3346FF7C3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37" y="2855357"/>
            <a:ext cx="2738467" cy="39004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3007B6-1681-9E81-AE19-5E5CC398CA6D}"/>
              </a:ext>
            </a:extLst>
          </p:cNvPr>
          <p:cNvSpPr txBox="1"/>
          <p:nvPr/>
        </p:nvSpPr>
        <p:spPr>
          <a:xfrm>
            <a:off x="3343275" y="3143250"/>
            <a:ext cx="7743825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Code applies from 2015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Protects individuals needing support and staff at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Sections 1-6 for all care staff and individuals needing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Section 7 for all managers involved in social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All staff working in social care to be qualified to Level 2 QCF as a minimum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0E923A-DE30-63C3-A52B-09526B9B7D16}"/>
              </a:ext>
            </a:extLst>
          </p:cNvPr>
          <p:cNvSpPr txBox="1"/>
          <p:nvPr/>
        </p:nvSpPr>
        <p:spPr>
          <a:xfrm>
            <a:off x="7958138" y="6211669"/>
            <a:ext cx="36790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WJEC (2022)</a:t>
            </a:r>
          </a:p>
          <a:p>
            <a:r>
              <a:rPr lang="en-GB" dirty="0"/>
              <a:t>Social Care Wales, (2017)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59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Learning and Education 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49424"/>
            <a:ext cx="10972800" cy="1937423"/>
          </a:xfrm>
        </p:spPr>
        <p:txBody>
          <a:bodyPr rtlCol="0"/>
          <a:lstStyle/>
          <a:p>
            <a:pPr rtl="0"/>
            <a:r>
              <a:rPr lang="en-GB" dirty="0"/>
              <a:t>CPD – Continuing Professional Development</a:t>
            </a:r>
          </a:p>
          <a:p>
            <a:pPr rtl="0"/>
            <a:r>
              <a:rPr lang="en-GB" dirty="0"/>
              <a:t>What is it?</a:t>
            </a:r>
          </a:p>
          <a:p>
            <a:pPr rtl="0"/>
            <a:r>
              <a:rPr lang="en-GB" dirty="0"/>
              <a:t>Why do we do it?</a:t>
            </a:r>
          </a:p>
          <a:p>
            <a:pPr rtl="0"/>
            <a:r>
              <a:rPr lang="en-GB" dirty="0"/>
              <a:t>How does it benefit us now and in the future?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85D93C-5FDB-ABAB-BED9-A9233F0230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641" y="4186847"/>
            <a:ext cx="5113233" cy="2671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B4A3E0-DA60-65AC-D92F-42ADA38F4634}"/>
              </a:ext>
            </a:extLst>
          </p:cNvPr>
          <p:cNvSpPr txBox="1"/>
          <p:nvPr/>
        </p:nvSpPr>
        <p:spPr>
          <a:xfrm>
            <a:off x="385763" y="6372225"/>
            <a:ext cx="5443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Positive Purchasing (2022)</a:t>
            </a:r>
          </a:p>
        </p:txBody>
      </p:sp>
    </p:spTree>
    <p:extLst>
      <p:ext uri="{BB962C8B-B14F-4D97-AF65-F5344CB8AC3E}">
        <p14:creationId xmlns:p14="http://schemas.microsoft.com/office/powerpoint/2010/main" val="415534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Kolb’s Theory of Experiential Learning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486400" cy="4365688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/>
              <a:t>Concrete experience</a:t>
            </a:r>
          </a:p>
          <a:p>
            <a:pPr rtl="0"/>
            <a:r>
              <a:rPr lang="en-GB" sz="2800" dirty="0"/>
              <a:t>Reflective observation</a:t>
            </a:r>
          </a:p>
          <a:p>
            <a:pPr rtl="0"/>
            <a:r>
              <a:rPr lang="en-GB" sz="2800" dirty="0"/>
              <a:t>Abstract conceptualisation</a:t>
            </a:r>
          </a:p>
          <a:p>
            <a:pPr rtl="0"/>
            <a:r>
              <a:rPr lang="en-GB" sz="2800" dirty="0"/>
              <a:t>Active experimentation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BFF8D6-BC34-D522-87FF-0DBD6679B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028" y="1828800"/>
            <a:ext cx="5382169" cy="47863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18F070-F4EE-CFD0-7EDC-51FC6A6E75DC}"/>
              </a:ext>
            </a:extLst>
          </p:cNvPr>
          <p:cNvSpPr txBox="1"/>
          <p:nvPr/>
        </p:nvSpPr>
        <p:spPr>
          <a:xfrm>
            <a:off x="428626" y="5770007"/>
            <a:ext cx="5186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Researchgate.net (2013)</a:t>
            </a:r>
          </a:p>
          <a:p>
            <a:r>
              <a:rPr lang="en-GB" dirty="0"/>
              <a:t>Kolb, D (1984)</a:t>
            </a:r>
          </a:p>
        </p:txBody>
      </p:sp>
    </p:spTree>
    <p:extLst>
      <p:ext uri="{BB962C8B-B14F-4D97-AF65-F5344CB8AC3E}">
        <p14:creationId xmlns:p14="http://schemas.microsoft.com/office/powerpoint/2010/main" val="338913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Gibbs Model of Reflection 1998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109728" indent="0" rtl="0">
              <a:buNone/>
            </a:pPr>
            <a:r>
              <a:rPr lang="en-GB" dirty="0">
                <a:hlinkClick r:id="rId3"/>
              </a:rPr>
              <a:t>https://www.hee.nhs.uk/sites/default/files/documents/Gibbs%20Reflection%20model.pdf</a:t>
            </a:r>
            <a:endParaRPr lang="en-GB" dirty="0"/>
          </a:p>
          <a:p>
            <a:pPr marL="109728" indent="0" rtl="0">
              <a:buNone/>
            </a:pPr>
            <a:endParaRPr lang="en-GB" dirty="0"/>
          </a:p>
          <a:p>
            <a:pPr rtl="0"/>
            <a:r>
              <a:rPr lang="en-GB" sz="3400" dirty="0"/>
              <a:t>Gibbs developed a reflective model based on a number of different stages which were intended to promote deep reflection isolating feelings and slowing down the thought processes so that reflectors avoid jumping to conclusions.</a:t>
            </a:r>
          </a:p>
          <a:p>
            <a:pPr rtl="0"/>
            <a:endParaRPr lang="en-GB" sz="3400" dirty="0"/>
          </a:p>
          <a:p>
            <a:pPr rtl="0"/>
            <a:r>
              <a:rPr lang="en-GB" sz="3400" dirty="0"/>
              <a:t>Gibbs’ model above is used in a healthcare setting. It is commonly used in the sector as it allows emotion to be included.</a:t>
            </a:r>
          </a:p>
          <a:p>
            <a:pPr marL="109728" indent="0" rtl="0">
              <a:buNone/>
            </a:pPr>
            <a:endParaRPr lang="en-GB" dirty="0"/>
          </a:p>
          <a:p>
            <a:pPr rtl="0"/>
            <a:endParaRPr lang="en-GB" dirty="0"/>
          </a:p>
          <a:p>
            <a:pPr marL="109728" indent="0" rtl="0">
              <a:buNone/>
            </a:pPr>
            <a:r>
              <a:rPr lang="en-GB" sz="1800" dirty="0"/>
              <a:t>NHS, No Date</a:t>
            </a:r>
          </a:p>
          <a:p>
            <a:pPr marL="109728" indent="0" rtl="0">
              <a:buNone/>
            </a:pPr>
            <a:r>
              <a:rPr lang="en-GB" sz="1800" dirty="0"/>
              <a:t>Gibbs, G (1988)</a:t>
            </a:r>
          </a:p>
        </p:txBody>
      </p:sp>
    </p:spTree>
    <p:extLst>
      <p:ext uri="{BB962C8B-B14F-4D97-AF65-F5344CB8AC3E}">
        <p14:creationId xmlns:p14="http://schemas.microsoft.com/office/powerpoint/2010/main" val="15315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Why this role?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Rewarding</a:t>
            </a:r>
          </a:p>
          <a:p>
            <a:pPr rtl="0"/>
            <a:r>
              <a:rPr lang="en-GB" dirty="0"/>
              <a:t>Increased resilience</a:t>
            </a:r>
          </a:p>
          <a:p>
            <a:pPr rtl="0"/>
            <a:r>
              <a:rPr lang="en-GB" dirty="0"/>
              <a:t>Increased emotional intelligence</a:t>
            </a:r>
          </a:p>
          <a:p>
            <a:pPr rtl="0"/>
            <a:r>
              <a:rPr lang="en-GB" dirty="0"/>
              <a:t>Continuing the use of my skills and knowledge</a:t>
            </a:r>
          </a:p>
          <a:p>
            <a:pPr rtl="0"/>
            <a:r>
              <a:rPr lang="en-GB" dirty="0"/>
              <a:t>Passionate</a:t>
            </a:r>
          </a:p>
          <a:p>
            <a:pPr rtl="0"/>
            <a:r>
              <a:rPr lang="en-GB" dirty="0"/>
              <a:t>Making a change in a person’s life 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94C65C-9ED8-6EC6-1740-CF2A25AC90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2943" y="1143000"/>
            <a:ext cx="3942580" cy="2628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5F5E98-CB01-4498-A48B-C839FB5E92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2943" y="3811524"/>
            <a:ext cx="4077755" cy="28777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7CF46-418C-0DDD-AFB6-679D21A5ED9D}"/>
              </a:ext>
            </a:extLst>
          </p:cNvPr>
          <p:cNvSpPr txBox="1"/>
          <p:nvPr/>
        </p:nvSpPr>
        <p:spPr>
          <a:xfrm>
            <a:off x="442913" y="5657850"/>
            <a:ext cx="5972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Quarry Mount Care (2025)</a:t>
            </a:r>
          </a:p>
          <a:p>
            <a:r>
              <a:rPr lang="en-GB" dirty="0"/>
              <a:t>Age Care Advice (2025)</a:t>
            </a:r>
          </a:p>
        </p:txBody>
      </p:sp>
    </p:spTree>
    <p:extLst>
      <p:ext uri="{BB962C8B-B14F-4D97-AF65-F5344CB8AC3E}">
        <p14:creationId xmlns:p14="http://schemas.microsoft.com/office/powerpoint/2010/main" val="380951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14662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                                Any Questions???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C70607-3D0A-A937-AD1A-303CD9EB54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38" y="704850"/>
            <a:ext cx="4514850" cy="25336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400457-B50C-2471-3417-CCF021D68C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5286" y="592931"/>
            <a:ext cx="3798576" cy="2533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12D9B5-8F34-9F90-3C77-2E67B84F94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87" y="3895724"/>
            <a:ext cx="4157663" cy="28858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F8E7A1-A50F-1A8E-ADA3-2AFD93431CDA}"/>
              </a:ext>
            </a:extLst>
          </p:cNvPr>
          <p:cNvSpPr txBox="1"/>
          <p:nvPr/>
        </p:nvSpPr>
        <p:spPr>
          <a:xfrm>
            <a:off x="10144125" y="5600700"/>
            <a:ext cx="170973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Digital Unite (2025)</a:t>
            </a:r>
          </a:p>
          <a:p>
            <a:r>
              <a:rPr lang="en-GB" sz="1400" dirty="0"/>
              <a:t>Culture Pros (2025)</a:t>
            </a:r>
          </a:p>
          <a:p>
            <a:r>
              <a:rPr lang="en-GB" sz="1400" dirty="0"/>
              <a:t>Tasso, K (2025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8765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B29D2-9439-E063-FE96-68906F356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FF989-70D4-5C76-2A80-CB7507FD4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/>
              <a:t>Tasso, K. (2025). Six questions from Proactive Marketing/BD Executives – Time, buy-in, cross-selling, social media, events and AI. Red Star Kim. Last Updated: 2025. Available at: </a:t>
            </a:r>
            <a:r>
              <a:rPr lang="en-GB" sz="1600" dirty="0">
                <a:hlinkClick r:id="rId2"/>
              </a:rPr>
              <a:t>https://kimtasso.com/six-questions-from-proactive-marketing-bd-executives-time-buy-in-cross-selling-</a:t>
            </a:r>
            <a:endParaRPr lang="en-GB" sz="1600" dirty="0"/>
          </a:p>
          <a:p>
            <a:r>
              <a:rPr lang="en-GB" sz="1600" dirty="0"/>
              <a:t>Digital Unite. (2021). 228 questions about digital inclusion and digital skills. Digital Unite. Last Updated: 2021. Available at: </a:t>
            </a:r>
            <a:r>
              <a:rPr lang="en-GB" sz="1600" dirty="0">
                <a:hlinkClick r:id="rId3"/>
              </a:rPr>
              <a:t>https://www.digitalunite.com/news-and-views/228-questions-about-digital-inclusion-and-digital-skills</a:t>
            </a:r>
            <a:endParaRPr lang="en-GB" sz="1600" dirty="0"/>
          </a:p>
          <a:p>
            <a:r>
              <a:rPr lang="en-GB" sz="1600" dirty="0"/>
              <a:t>Culture Pros. (2015). 5 Powerful Questions to Strengthen Corporate Culture Engagement. Culture Pros. Last Updated: 2025. Available at: </a:t>
            </a:r>
            <a:r>
              <a:rPr lang="en-GB" sz="1600" dirty="0">
                <a:hlinkClick r:id="rId4"/>
              </a:rPr>
              <a:t>https://www.corporateculturepros.com/5-powerful-questions-to-shift-your-corporate-culture/</a:t>
            </a:r>
            <a:endParaRPr lang="en-GB" sz="1600" dirty="0"/>
          </a:p>
          <a:p>
            <a:r>
              <a:rPr lang="en-GB" sz="1600" dirty="0"/>
              <a:t>Quarry Mount Care Home. (No Date). Carer Job Vacancy at Quarry Mount Care Home Swindon.  Quarry Mount Care Home. Last Updated: No Date. Available at: </a:t>
            </a:r>
            <a:r>
              <a:rPr lang="en-GB" sz="1600" dirty="0">
                <a:hlinkClick r:id="rId5"/>
              </a:rPr>
              <a:t>https://www.quarrymount.co.uk/carer-job-swindon/</a:t>
            </a:r>
            <a:endParaRPr lang="en-GB" sz="1600" dirty="0"/>
          </a:p>
          <a:p>
            <a:r>
              <a:rPr lang="en-GB" sz="1600" dirty="0"/>
              <a:t>Age Care Advice. (2025). Age Care Advice. Age Care Advice. Last Updated: 2025. Available at: </a:t>
            </a:r>
            <a:r>
              <a:rPr lang="en-GB" sz="1600" dirty="0">
                <a:hlinkClick r:id="rId6"/>
              </a:rPr>
              <a:t>https://agecareadvice.co.uk/care-at-christmas-for-your-loved-one-2</a:t>
            </a:r>
            <a:endParaRPr lang="en-GB" sz="1600" dirty="0"/>
          </a:p>
          <a:p>
            <a:r>
              <a:rPr lang="en-GB" sz="1600" dirty="0"/>
              <a:t>NHS. (No Date). Reflection (Gibbs, 1988).  NHS. Last Updated: No Date. Available at: </a:t>
            </a:r>
            <a:r>
              <a:rPr lang="en-GB" sz="1600" dirty="0">
                <a:hlinkClick r:id="rId7"/>
              </a:rPr>
              <a:t>https://www.hee.nhs.uk/sites/default/files/documents/Gibbs%20Reflection%20model.pdf</a:t>
            </a:r>
            <a:endParaRPr lang="en-GB" sz="1600" dirty="0"/>
          </a:p>
          <a:p>
            <a:r>
              <a:rPr lang="en-GB" sz="1600" dirty="0"/>
              <a:t>Gibbs, G. (1988) Learning by Doing: A guide to teaching and learning methods. Further Education Unit, Oxford Brookes University,  Oxford</a:t>
            </a:r>
          </a:p>
          <a:p>
            <a:r>
              <a:rPr lang="en-GB" sz="1600" dirty="0"/>
              <a:t>Positive Purchasing. (2025). Why Continuing Professional Development is a Game Changer. Positive Purchasing. Last Updated: 2025. Available at: </a:t>
            </a:r>
            <a:r>
              <a:rPr lang="en-GB" sz="1600" dirty="0">
                <a:hlinkClick r:id="rId8"/>
              </a:rPr>
              <a:t>https://positivepurchasing.com/why-continuing-professional-development-is-a-game-changer</a:t>
            </a:r>
            <a:endParaRPr lang="en-GB" sz="1600" dirty="0"/>
          </a:p>
          <a:p>
            <a:r>
              <a:rPr lang="en-GB" sz="1600" dirty="0"/>
              <a:t>May, Dominik &amp; </a:t>
            </a:r>
            <a:r>
              <a:rPr lang="en-GB" sz="1600" dirty="0" err="1"/>
              <a:t>Terkowsky</a:t>
            </a:r>
            <a:r>
              <a:rPr lang="en-GB" sz="1600" dirty="0"/>
              <a:t>, </a:t>
            </a:r>
            <a:r>
              <a:rPr lang="en-GB" sz="1600" i="1" dirty="0"/>
              <a:t>et al</a:t>
            </a:r>
            <a:r>
              <a:rPr lang="en-GB" sz="1600" dirty="0"/>
              <a:t>. (2013). The Laboratory in Your Hand - Making Remote Laboratories Accessible Through Mobile Devices. 10.1109/EduCon.2013.6530126.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24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6896-CB7D-9BF5-E10F-A85A4256D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23BD9-9AD9-3008-28E0-DC8F5988C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WJEC. (2019). Principles and Values of Children’s Care, Play, Learning and Development (0-19 years of age). The main legislation, policies, guidance and frameworks supporting children's care, play, learning and development. Last Updated: 2019. Available at: </a:t>
            </a:r>
            <a:r>
              <a:rPr lang="en-GB" sz="1600" dirty="0">
                <a:hlinkClick r:id="rId2"/>
              </a:rPr>
              <a:t>https://resource.download.wjec.co.uk/vtc/2018-19/HSC18-19_3-1/_multi-lang/unit01/01-legislation-nati</a:t>
            </a:r>
            <a:endParaRPr lang="en-GB" sz="1600" dirty="0"/>
          </a:p>
          <a:p>
            <a:r>
              <a:rPr lang="en-GB" sz="1600" dirty="0"/>
              <a:t>Social Care Wales. (2017). Code of Professional Practice For Social Care.  Social Care Wales. Last Updated: 2017. Available at: </a:t>
            </a:r>
            <a:r>
              <a:rPr lang="en-GB" sz="1600" dirty="0">
                <a:hlinkClick r:id="rId3"/>
              </a:rPr>
              <a:t>https://socialcare.wales/cms-assets/documents/Code-of-Professional-Practice-for-Social-Care-web-vers</a:t>
            </a:r>
            <a:endParaRPr lang="en-GB" sz="1600" dirty="0"/>
          </a:p>
          <a:p>
            <a:r>
              <a:rPr lang="en-GB" sz="1600" dirty="0"/>
              <a:t>West Wales Action for Mental Health. (2025). Directory Update. West Wales Action for Mental Health. Last Updated: 2025. Available at: </a:t>
            </a:r>
            <a:r>
              <a:rPr lang="en-GB" sz="1600" dirty="0">
                <a:hlinkClick r:id="rId4"/>
              </a:rPr>
              <a:t>https://wwamh.org.uk/directory-update/</a:t>
            </a:r>
            <a:endParaRPr lang="en-GB" sz="1600" dirty="0"/>
          </a:p>
          <a:p>
            <a:r>
              <a:rPr lang="en-GB" sz="1600" dirty="0"/>
              <a:t>Social Care Wales. (2025). Social Care Wales. Social Care Wales. Last Updated: 2025. Available at: </a:t>
            </a:r>
            <a:r>
              <a:rPr lang="en-GB" sz="1600" dirty="0">
                <a:hlinkClick r:id="rId5"/>
              </a:rPr>
              <a:t>https://socialcare.wales/</a:t>
            </a:r>
            <a:endParaRPr lang="en-GB" sz="1600" dirty="0"/>
          </a:p>
          <a:p>
            <a:r>
              <a:rPr lang="en-GB" sz="1600" dirty="0"/>
              <a:t>S1 Jobs. (2025). STAR interview technique: what it is, the method and example questions.  S1 Jobs. Last Updated: 2025. Available at: </a:t>
            </a:r>
            <a:r>
              <a:rPr lang="en-GB" sz="1600" dirty="0">
                <a:hlinkClick r:id="rId6"/>
              </a:rPr>
              <a:t>https://www.s1jobs.com/blog/star-interview-technique-method-example-questions/</a:t>
            </a:r>
            <a:endParaRPr lang="en-GB" sz="1600" dirty="0"/>
          </a:p>
          <a:p>
            <a:r>
              <a:rPr lang="en-GB" sz="1600" dirty="0"/>
              <a:t>Multi Sensor. (2025). Who am I? And if so, why?. Multi Sensor. Last Updated: 2025. Available at: </a:t>
            </a:r>
            <a:r>
              <a:rPr lang="en-GB" sz="1600" dirty="0">
                <a:hlinkClick r:id="rId7"/>
              </a:rPr>
              <a:t>https://mklab.iti.gr/multisensorproject/who-am-i-and-if-so-why</a:t>
            </a:r>
            <a:endParaRPr lang="en-GB" sz="1600" dirty="0"/>
          </a:p>
          <a:p>
            <a:r>
              <a:rPr lang="en-GB" sz="1600" dirty="0"/>
              <a:t>National Careers Service. (2025). The STAR Method. National Careers Service. Last Updated: 2025. Available at: </a:t>
            </a:r>
            <a:r>
              <a:rPr lang="en-GB" sz="1600" dirty="0">
                <a:hlinkClick r:id="rId8"/>
              </a:rPr>
              <a:t>https://nationalcareers.service.gov.uk/careers-advice/interview-advice/the-star-method</a:t>
            </a:r>
            <a:endParaRPr lang="en-GB" sz="1600" dirty="0"/>
          </a:p>
          <a:p>
            <a:r>
              <a:rPr lang="en-GB" sz="1600" dirty="0"/>
              <a:t>Newcross Healthcare Solutions. (2025). Making Every moment matter. Newcross Healthcare Solutions. Last Updated: 2025. Available at: </a:t>
            </a:r>
            <a:r>
              <a:rPr lang="en-GB" sz="1600" dirty="0">
                <a:hlinkClick r:id="rId9"/>
              </a:rPr>
              <a:t>https://www.newcrosshealthcare.com/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06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75E89-F3DD-F06D-1F65-8B007FDB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63C00-EFC1-F79D-BBFC-908A5F0EA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Welsh Government. (2014). The Essentials. Social Services and Well-being (Wales) Act 2014. Last Updated: 2014. Available at: </a:t>
            </a:r>
            <a:r>
              <a:rPr lang="en-GB" sz="1800" dirty="0">
                <a:hlinkClick r:id="rId2"/>
              </a:rPr>
              <a:t>https://www.gov.wales/sites/default/files/publications/2019-05/social-services-and-well-being-wales-</a:t>
            </a:r>
            <a:endParaRPr lang="en-GB" sz="1800" dirty="0"/>
          </a:p>
          <a:p>
            <a:r>
              <a:rPr lang="en-GB" sz="1800" dirty="0"/>
              <a:t>Kolb, D. (1984). Experiential Learning: Experience As The Source Of Learning And Development. </a:t>
            </a:r>
          </a:p>
        </p:txBody>
      </p:sp>
    </p:spTree>
    <p:extLst>
      <p:ext uri="{BB962C8B-B14F-4D97-AF65-F5344CB8AC3E}">
        <p14:creationId xmlns:p14="http://schemas.microsoft.com/office/powerpoint/2010/main" val="740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{977955CD-28C9-453A-BE01-C82CADB3E74E}tf03460604_win32</Template>
  <TotalTime>1698</TotalTime>
  <Words>1401</Words>
  <Application>Microsoft Office PowerPoint</Application>
  <PresentationFormat>Widescreen</PresentationFormat>
  <Paragraphs>132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Georgia</vt:lpstr>
      <vt:lpstr>Wingdings 2</vt:lpstr>
      <vt:lpstr>Training presentation</vt:lpstr>
      <vt:lpstr>ECSO6006: Skills for Life: Employability and Future Pathways</vt:lpstr>
      <vt:lpstr>PowerPoint Presentation</vt:lpstr>
      <vt:lpstr>PowerPoint Presentation</vt:lpstr>
      <vt:lpstr>                 Job Role: Care Assistant</vt:lpstr>
      <vt:lpstr>PowerPoint Presentation</vt:lpstr>
      <vt:lpstr>                       What are they looking for?</vt:lpstr>
      <vt:lpstr>PowerPoint Presentation</vt:lpstr>
      <vt:lpstr>Social Care Wales</vt:lpstr>
      <vt:lpstr>The Code of Professional Practice for Social Care 2015</vt:lpstr>
      <vt:lpstr>Learning and Education in the Workplace</vt:lpstr>
      <vt:lpstr>Kolb’s Theory of Experiential Learning</vt:lpstr>
      <vt:lpstr>Gibbs Model of Reflection 1998 </vt:lpstr>
      <vt:lpstr>Why this role?</vt:lpstr>
      <vt:lpstr>                                Any Questions???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Boswell</dc:creator>
  <cp:lastModifiedBy>Lauren Boswell</cp:lastModifiedBy>
  <cp:revision>2</cp:revision>
  <dcterms:created xsi:type="dcterms:W3CDTF">2025-05-04T18:20:03Z</dcterms:created>
  <dcterms:modified xsi:type="dcterms:W3CDTF">2025-05-14T14:17:37Z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