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4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85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</p:sldIdLst>
  <p:sldSz cx="18288000" cy="10287000"/>
  <p:notesSz cx="6858000" cy="9144000"/>
  <p:embeddedFontLst>
    <p:embeddedFont>
      <p:font typeface="Times New Roman Bold" panose="02020803070505020304" pitchFamily="18" charset="0"/>
      <p:regular r:id="rId32"/>
      <p:bold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29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cker.org/research_insights/growing-proportion-of-staff-are-unhappy-with-the-standard-of-nhs-care-according-to-survey-of-more-than-600000-nhs-staff/" TargetMode="External"/><Relationship Id="rId2" Type="http://schemas.openxmlformats.org/officeDocument/2006/relationships/hyperlink" Target="https://nhsproviders.org/resources/rising-living-costs-the-impact-on-nhs-staff-and-patients/the-effect-of-the-rising-cost-of-living-on-nhs-staf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uffieldtrust.org.uk/resource/the-nhs-workforce-in-number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cker.org/research_insights/growing-proportion-of-staff-are-unhappy-with-the-standard-of-nhs-care-according-to-survey-of-more-than-600000-nhs-staff/" TargetMode="External"/><Relationship Id="rId2" Type="http://schemas.openxmlformats.org/officeDocument/2006/relationships/hyperlink" Target="https://nhsproviders.org/resources/rising-living-costs-the-impact-on-nhs-staff-and-patients/the-effect-of-the-rising-cost-of-living-on-nhs-staff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sv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28803" y="2789464"/>
            <a:ext cx="11605952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Human Capital Challenges in the NHS: Compensation and Rewards Perspective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20844" y="5255224"/>
            <a:ext cx="4646313" cy="1038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Human Capital Management (LCMB7023)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6820526" y="6819900"/>
            <a:ext cx="4646313" cy="2428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Sadrakar Om </a:t>
            </a:r>
          </a:p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2526083</a:t>
            </a:r>
          </a:p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Arpit Khatra </a:t>
            </a:r>
          </a:p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2526504</a:t>
            </a:r>
          </a:p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Harsh Barot </a:t>
            </a:r>
          </a:p>
          <a:p>
            <a:pPr algn="ctr">
              <a:lnSpc>
                <a:spcPts val="3219"/>
              </a:lnSpc>
            </a:pPr>
            <a:r>
              <a:rPr lang="en-US" sz="22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2531265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05E3FCD1-2FA5-BAEC-122E-DF6D28D86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520211"/>
            <a:ext cx="3130671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7C46FC72-7D58-079A-48BA-3FC386845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977412"/>
            <a:ext cx="5791200" cy="159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EBC2478D-EAE0-6BBA-8D4F-51C72DAE2C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2333136"/>
            <a:ext cx="31306717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488706" y="3246571"/>
            <a:ext cx="7512590" cy="3793858"/>
          </a:xfrm>
          <a:custGeom>
            <a:avLst/>
            <a:gdLst/>
            <a:ahLst/>
            <a:cxnLst/>
            <a:rect l="l" t="t" r="r" b="b"/>
            <a:pathLst>
              <a:path w="7512590" h="3793858">
                <a:moveTo>
                  <a:pt x="0" y="0"/>
                </a:moveTo>
                <a:lnTo>
                  <a:pt x="7512590" y="0"/>
                </a:lnTo>
                <a:lnTo>
                  <a:pt x="7512590" y="3793858"/>
                </a:lnTo>
                <a:lnTo>
                  <a:pt x="0" y="37938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7946025" y="581025"/>
            <a:ext cx="5914923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64788" y="2272793"/>
            <a:ext cx="9681174" cy="6419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and rewards refer to financial and non-financial benefits provided to employees (Abubakar et al. 2020).</a:t>
            </a:r>
          </a:p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healthcare, effective reward systems are essential to support workforce motivation and retention</a:t>
            </a:r>
          </a:p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NHS faces increasing challenges related to pay satisfaction and workforce pressure</a:t>
            </a:r>
          </a:p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Rising staff shortages linked to dissatisfaction with pay and working conditions [Refer to Figure].</a:t>
            </a:r>
          </a:p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presentation examines key compensation challenges, their causes, and practical HR solutions</a:t>
            </a:r>
          </a:p>
          <a:p>
            <a:pPr marL="539746" lvl="1" indent="-269873" algn="just">
              <a:lnSpc>
                <a:spcPts val="39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Focus is on improving employee satisfaction and organisational performance</a:t>
            </a:r>
          </a:p>
          <a:p>
            <a:pPr algn="just">
              <a:lnSpc>
                <a:spcPts val="397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8706" y="7188331"/>
            <a:ext cx="7512590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Figure: Medical, nursing and overall NHS vacancies, September 2018 to September 2022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95619" y="7900165"/>
            <a:ext cx="2298763" cy="283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Source: (Waitzman, 2022)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40053" y="2899603"/>
            <a:ext cx="9354288" cy="6708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employs over 1.7 million staff, making it fifth of the top 10 largest employers globally (Rolewicz et al. 2024).</a:t>
            </a:r>
          </a:p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Includes doctors, nurses, administrative and support staff across services</a:t>
            </a:r>
          </a:p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Workforce is essential for delivering safe and effective patient care</a:t>
            </a:r>
          </a:p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 dependence on skilled labour increases importance of HR practices</a:t>
            </a:r>
          </a:p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Staffing shortages reported in NHS England highlight workforce pressure</a:t>
            </a:r>
          </a:p>
          <a:p>
            <a:pPr marL="539746" lvl="1" indent="-269873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plays a key role in maintaining workforce stability and performance</a:t>
            </a:r>
          </a:p>
          <a:p>
            <a:pPr algn="just">
              <a:lnSpc>
                <a:spcPts val="447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Freeform 5"/>
          <p:cNvSpPr/>
          <p:nvPr/>
        </p:nvSpPr>
        <p:spPr>
          <a:xfrm>
            <a:off x="12240676" y="3824241"/>
            <a:ext cx="4424516" cy="4114800"/>
          </a:xfrm>
          <a:custGeom>
            <a:avLst/>
            <a:gdLst/>
            <a:ahLst/>
            <a:cxnLst/>
            <a:rect l="l" t="t" r="r" b="b"/>
            <a:pathLst>
              <a:path w="4424516" h="4114800">
                <a:moveTo>
                  <a:pt x="0" y="0"/>
                </a:moveTo>
                <a:lnTo>
                  <a:pt x="4424516" y="0"/>
                </a:lnTo>
                <a:lnTo>
                  <a:pt x="442451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28575" cap="sq">
            <a:solidFill>
              <a:srgbClr val="000000"/>
            </a:solidFill>
            <a:prstDash val="solid"/>
            <a:miter/>
          </a:ln>
        </p:spPr>
      </p:sp>
      <p:sp>
        <p:nvSpPr>
          <p:cNvPr id="6" name="TextBox 6"/>
          <p:cNvSpPr txBox="1"/>
          <p:nvPr/>
        </p:nvSpPr>
        <p:spPr>
          <a:xfrm>
            <a:off x="6157405" y="674160"/>
            <a:ext cx="7678540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Workforce Overview</a:t>
            </a:r>
          </a:p>
          <a:p>
            <a:pPr algn="l">
              <a:lnSpc>
                <a:spcPts val="6299"/>
              </a:lnSpc>
            </a:pPr>
            <a:endParaRPr lang="en-US" sz="4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8339920" y="3092868"/>
            <a:ext cx="8461679" cy="6042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follows the Agenda for Change (AfC) pay system (Evans, 2024).</a:t>
            </a:r>
          </a:p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are grouped into pay bands (Band 1–9) based on role and skills</a:t>
            </a:r>
          </a:p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Each band has fixed salary ranges with incremental progression</a:t>
            </a:r>
          </a:p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Ensures fairness and transparency across roles</a:t>
            </a:r>
          </a:p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limited flexibility restricts quick pay adjustments</a:t>
            </a:r>
          </a:p>
          <a:p>
            <a:pPr marL="539749" lvl="1" indent="-269875" algn="just">
              <a:lnSpc>
                <a:spcPts val="43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Nurses in Band 5 have fixed pay despite rising workload pressures</a:t>
            </a:r>
          </a:p>
          <a:p>
            <a:pPr algn="just">
              <a:lnSpc>
                <a:spcPts val="4399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2241883" y="353285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6709265" y="529737"/>
            <a:ext cx="4869471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Pay Structure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2537917" y="3511950"/>
            <a:ext cx="4182770" cy="4114800"/>
          </a:xfrm>
          <a:custGeom>
            <a:avLst/>
            <a:gdLst/>
            <a:ahLst/>
            <a:cxnLst/>
            <a:rect l="l" t="t" r="r" b="b"/>
            <a:pathLst>
              <a:path w="4182770" h="4114800">
                <a:moveTo>
                  <a:pt x="0" y="0"/>
                </a:moveTo>
                <a:lnTo>
                  <a:pt x="4182770" y="0"/>
                </a:lnTo>
                <a:lnTo>
                  <a:pt x="41827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9525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8799631" y="2892005"/>
            <a:ext cx="8001968" cy="615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includes financial and non-financial rewards (Milkovich et al. 2020).</a:t>
            </a:r>
          </a:p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Financial: basic salary, overtime pay, pension schemes</a:t>
            </a:r>
          </a:p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Non-financial: job security, training, career progression opportunities</a:t>
            </a:r>
          </a:p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Work-life balance benefits also included (leave, flexible shifts)</a:t>
            </a:r>
          </a:p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These elements aim to improve employee motivation and satisfaction</a:t>
            </a:r>
          </a:p>
          <a:p>
            <a:pPr marL="539749" lvl="1" indent="-269875" algn="just">
              <a:lnSpc>
                <a:spcPts val="41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employees often value financial rewards more in current economic conditions</a:t>
            </a:r>
          </a:p>
          <a:p>
            <a:pPr algn="just">
              <a:lnSpc>
                <a:spcPts val="412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667518" y="548005"/>
            <a:ext cx="6952964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Components of Compensation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2273718" y="3483560"/>
            <a:ext cx="4188092" cy="4114800"/>
          </a:xfrm>
          <a:custGeom>
            <a:avLst/>
            <a:gdLst/>
            <a:ahLst/>
            <a:cxnLst/>
            <a:rect l="l" t="t" r="r" b="b"/>
            <a:pathLst>
              <a:path w="4188092" h="4114800">
                <a:moveTo>
                  <a:pt x="0" y="0"/>
                </a:moveTo>
                <a:lnTo>
                  <a:pt x="4188092" y="0"/>
                </a:lnTo>
                <a:lnTo>
                  <a:pt x="418809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1578144" y="2549525"/>
            <a:ext cx="8166588" cy="670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directly affects employee motivation and job satisfaction</a:t>
            </a:r>
          </a:p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Competitive pay helps attract and retain skilled professionals</a:t>
            </a:r>
          </a:p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Reduces staff turnover and recruitment costs</a:t>
            </a:r>
          </a:p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Supports employee engagement in high-pressure healthcare settings</a:t>
            </a:r>
          </a:p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Better pay packages in private healthcare attract NHS staff</a:t>
            </a:r>
          </a:p>
          <a:p>
            <a:pPr marL="539749" lvl="1" indent="-269875" algn="just">
              <a:lnSpc>
                <a:spcPts val="4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Effective reward systems improve service quality and patient care outcomes (WorldatWork, 2021)</a:t>
            </a:r>
          </a:p>
          <a:p>
            <a:pPr algn="just">
              <a:lnSpc>
                <a:spcPts val="447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086350" y="413703"/>
            <a:ext cx="8539353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 of Compensation in NHS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488706" y="2747239"/>
            <a:ext cx="11301259" cy="5551743"/>
          </a:xfrm>
          <a:custGeom>
            <a:avLst/>
            <a:gdLst/>
            <a:ahLst/>
            <a:cxnLst/>
            <a:rect l="l" t="t" r="r" b="b"/>
            <a:pathLst>
              <a:path w="11301259" h="5551743">
                <a:moveTo>
                  <a:pt x="0" y="0"/>
                </a:moveTo>
                <a:lnTo>
                  <a:pt x="11301259" y="0"/>
                </a:lnTo>
                <a:lnTo>
                  <a:pt x="11301259" y="5551744"/>
                </a:lnTo>
                <a:lnTo>
                  <a:pt x="0" y="55517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28575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6941108" y="383931"/>
            <a:ext cx="5196831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Low Pay Satisfaction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799490" y="2275533"/>
            <a:ext cx="6026202" cy="7312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staff surveys show low satisfaction with pay levels</a:t>
            </a:r>
          </a:p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feel salaries do not match workload and responsibilities</a:t>
            </a:r>
          </a:p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Particularly affects nurses and junior healthcare workers</a:t>
            </a:r>
          </a:p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Leads to frustration and reduced motivation</a:t>
            </a:r>
          </a:p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NHS Staff Survey 2023 reported dissatisfaction (74%) with pay among frontline workers (Picker, 2023).</a:t>
            </a:r>
          </a:p>
          <a:p>
            <a:pPr marL="539749" lvl="1" indent="-269875" algn="just">
              <a:lnSpc>
                <a:spcPts val="41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Low satisfaction increases risk of employees leaving the organisation</a:t>
            </a:r>
          </a:p>
          <a:p>
            <a:pPr algn="just">
              <a:lnSpc>
                <a:spcPts val="4149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58D274-9BC0-C38A-A3EA-00CEC5146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62A077D-C0E3-7595-486F-DEDB7BE1FD43}"/>
              </a:ext>
            </a:extLst>
          </p:cNvPr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BC68333-9D9C-7DD6-0C89-6C0B76C62469}"/>
                </a:ext>
              </a:extLst>
            </p:cNvPr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F09F75AF-2CC2-32D5-E52A-DBFAB351C4DB}"/>
              </a:ext>
            </a:extLst>
          </p:cNvPr>
          <p:cNvSpPr txBox="1"/>
          <p:nvPr/>
        </p:nvSpPr>
        <p:spPr>
          <a:xfrm>
            <a:off x="6508551" y="622300"/>
            <a:ext cx="5843024" cy="741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92459B7F-1325-1123-0C4B-2B9EE3A74902}"/>
              </a:ext>
            </a:extLst>
          </p:cNvPr>
          <p:cNvSpPr txBox="1"/>
          <p:nvPr/>
        </p:nvSpPr>
        <p:spPr>
          <a:xfrm>
            <a:off x="655054" y="1779190"/>
            <a:ext cx="17175745" cy="37299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4808" lvl="2">
              <a:lnSpc>
                <a:spcPts val="2774"/>
              </a:lnSpc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Abubakar, S., Esther, G.Y. and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Angonimi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O. (2020) ‘The effect of financial and non-financial incentives on staff performance’, Journal of Business and Management (IOSR-JBM), 22(6), pp. 26–32.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Evans, N. (2024) ‘How to ask for a pay rise if you work outside the NHS’, Nursing Older People, 36(6).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Milkovich, G.T., Newman, J.M. and Gerhart, B. (2020) Compensation. 13th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edn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New York: McGraw-Hill Education.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Providers (2022) The effect of the rising cost of living on NHS staff. Available at: </a:t>
            </a:r>
            <a:r>
              <a:rPr lang="en-US" sz="146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" tooltip="https://nhsproviders.org/resources/rising-living-costs-the-impact-on-nhs-staff-and-patients/the-effect-of-the-rising-cost-of-living-on-nhs-staff"/>
              </a:rPr>
              <a:t>https://nhsproviders.org/resources/rising-living-costs-the-impact-on-nhs-staff-and-patients/the-effect-of-the-rising-cost-of-living-on-nhs-staff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4 April 2026).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Picker (2023) Growing proportion of staff are unhappy with the standard of NHS care, according to survey of more than 600,000 NHS staff. Available at: </a:t>
            </a:r>
            <a:r>
              <a:rPr lang="en-US" sz="146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 tooltip="https://picker.org/research_insights/growing-proportion-of-staff-are-unhappy-with-the-standard-of-nhs-care-according-to-survey-of-more-than-600000-nhs-staff/"/>
              </a:rPr>
              <a:t>https://picker.org/research_insights/growing-proportion-of-staff-are-unhappy-with-the-standard-of-nhs-care-according-to-survey-of-more-than-600000-nhs-staff/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4 April 2026).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Rolewicz, L., Palmer, B. and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Lobont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C. (2024) The NHS workforce in numbers. Available at: </a:t>
            </a:r>
            <a:r>
              <a:rPr lang="en-US" sz="146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 tooltip="https://www.nuffieldtrust.org.uk/resource/the-nhs-workforce-in-numbers"/>
              </a:rPr>
              <a:t>https://www.nuffieldtrust.org.uk/resource/the-nhs-workforce-in-numbers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4 April 2026).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WorldatWork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(2022) The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WorldatWork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handbook of compensation, benefits, and total rewards: A comprehensive guide for HR professionals. Hoboken, NJ: Wiley.</a:t>
            </a:r>
          </a:p>
          <a:p>
            <a:pPr algn="just">
              <a:lnSpc>
                <a:spcPts val="4424"/>
              </a:lnSpc>
            </a:pPr>
            <a:endParaRPr lang="en-US" sz="24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00792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0449977" y="2828923"/>
            <a:ext cx="6809323" cy="5975181"/>
          </a:xfrm>
          <a:custGeom>
            <a:avLst/>
            <a:gdLst/>
            <a:ahLst/>
            <a:cxnLst/>
            <a:rect l="l" t="t" r="r" b="b"/>
            <a:pathLst>
              <a:path w="6809323" h="5975181">
                <a:moveTo>
                  <a:pt x="0" y="0"/>
                </a:moveTo>
                <a:lnTo>
                  <a:pt x="6809323" y="0"/>
                </a:lnTo>
                <a:lnTo>
                  <a:pt x="6809323" y="5975181"/>
                </a:lnTo>
                <a:lnTo>
                  <a:pt x="0" y="597518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9471427" y="1800223"/>
            <a:ext cx="1957102" cy="2057400"/>
          </a:xfrm>
          <a:custGeom>
            <a:avLst/>
            <a:gdLst/>
            <a:ahLst/>
            <a:cxnLst/>
            <a:rect l="l" t="t" r="r" b="b"/>
            <a:pathLst>
              <a:path w="1957102" h="2057400">
                <a:moveTo>
                  <a:pt x="0" y="0"/>
                </a:moveTo>
                <a:lnTo>
                  <a:pt x="1957101" y="0"/>
                </a:lnTo>
                <a:lnTo>
                  <a:pt x="1957101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714378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vs Workload Imbalance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7412" y="2647948"/>
            <a:ext cx="7847274" cy="645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staff often work long hours and high-pressure shifts</a:t>
            </a:r>
          </a:p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is perceived as insufficient compared to workload</a:t>
            </a:r>
          </a:p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Overtime and emotional stress are not fully rewarded</a:t>
            </a:r>
          </a:p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Creates imbalance between effort and financial return</a:t>
            </a:r>
          </a:p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During COVID-19, NHS staff worked extended hours with limited financial incentives (Gemine et al. 2021)</a:t>
            </a:r>
          </a:p>
          <a:p>
            <a:pPr marL="539746" lvl="1" indent="-269873" algn="just">
              <a:lnSpc>
                <a:spcPts val="47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leads to burnout and declining job satisfaction over time</a:t>
            </a:r>
          </a:p>
          <a:p>
            <a:pPr algn="just">
              <a:lnSpc>
                <a:spcPts val="472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840428" y="2998924"/>
            <a:ext cx="3934490" cy="5620700"/>
          </a:xfrm>
          <a:custGeom>
            <a:avLst/>
            <a:gdLst/>
            <a:ahLst/>
            <a:cxnLst/>
            <a:rect l="l" t="t" r="r" b="b"/>
            <a:pathLst>
              <a:path w="3934490" h="5620700">
                <a:moveTo>
                  <a:pt x="0" y="0"/>
                </a:moveTo>
                <a:lnTo>
                  <a:pt x="3934490" y="0"/>
                </a:lnTo>
                <a:lnTo>
                  <a:pt x="3934490" y="5620701"/>
                </a:lnTo>
                <a:lnTo>
                  <a:pt x="0" y="56207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6010564" y="622300"/>
            <a:ext cx="878947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Inflation &amp; Cost of Living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0149" y="3497874"/>
            <a:ext cx="8792617" cy="4413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Rising inflation increases living costs (housing, food, transport)</a:t>
            </a:r>
          </a:p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salary growth has not kept pace with inflation</a:t>
            </a:r>
          </a:p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Results in reduced real income for employees</a:t>
            </a:r>
          </a:p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pressure affects employee wellbeing and motivation</a:t>
            </a:r>
          </a:p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UK cost-of-living crisis (2022–2024) impacted NHS staff significantly (NHS Providers, 2022)</a:t>
            </a:r>
          </a:p>
          <a:p>
            <a:pPr algn="just">
              <a:lnSpc>
                <a:spcPts val="5074"/>
              </a:lnSpc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Many workers seek better-paying jobs outside the NHS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2411827" y="3534440"/>
            <a:ext cx="4308691" cy="4114800"/>
          </a:xfrm>
          <a:custGeom>
            <a:avLst/>
            <a:gdLst/>
            <a:ahLst/>
            <a:cxnLst/>
            <a:rect l="l" t="t" r="r" b="b"/>
            <a:pathLst>
              <a:path w="4308691" h="4114800">
                <a:moveTo>
                  <a:pt x="0" y="0"/>
                </a:moveTo>
                <a:lnTo>
                  <a:pt x="4308691" y="0"/>
                </a:lnTo>
                <a:lnTo>
                  <a:pt x="430869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9525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1862781" y="1055598"/>
            <a:ext cx="14562438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Inequality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44000" y="2915666"/>
            <a:ext cx="7943662" cy="5734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differences exist across roles, gender, and experience levels</a:t>
            </a:r>
          </a:p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Some employees perceive unfairness in pay distribution</a:t>
            </a:r>
          </a:p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Gender pay gap remains a concern in certain NHS roles</a:t>
            </a:r>
          </a:p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Inequality leads to dissatisfaction and reduced trust in management</a:t>
            </a:r>
          </a:p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Reports show female staff in some roles earn less than male counterparts (Ellwood et al. 2020).</a:t>
            </a:r>
          </a:p>
          <a:p>
            <a:pPr marL="539749" lvl="1" indent="-269875" algn="just">
              <a:lnSpc>
                <a:spcPts val="41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Ensuring fairness is essential for maintaining morale and equality</a:t>
            </a:r>
          </a:p>
          <a:p>
            <a:pPr algn="just">
              <a:lnSpc>
                <a:spcPts val="4199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2535058" y="30861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6508551" y="622300"/>
            <a:ext cx="5843024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Financial Incentives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92113" y="3774870"/>
            <a:ext cx="8525816" cy="4943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offers limited bonuses or performance-based rewards</a:t>
            </a:r>
          </a:p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Most employees receive fixed salaries with minimal variation</a:t>
            </a:r>
          </a:p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Lack of incentives reduces motivation for extra effort</a:t>
            </a:r>
          </a:p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 performers are not always rewarded differently</a:t>
            </a:r>
          </a:p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Private hospitals offer bonuses, attracting NHS professionals (Sproson, 2024)</a:t>
            </a:r>
          </a:p>
          <a:p>
            <a:pPr marL="539749" lvl="1" indent="-269875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limits innovation and decreases overall employee engagement</a:t>
            </a:r>
          </a:p>
          <a:p>
            <a:pPr algn="just">
              <a:lnSpc>
                <a:spcPts val="442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708965" y="3979661"/>
            <a:ext cx="3801047" cy="4114800"/>
          </a:xfrm>
          <a:custGeom>
            <a:avLst/>
            <a:gdLst/>
            <a:ahLst/>
            <a:cxnLst/>
            <a:rect l="l" t="t" r="r" b="b"/>
            <a:pathLst>
              <a:path w="3801047" h="4114800">
                <a:moveTo>
                  <a:pt x="0" y="0"/>
                </a:moveTo>
                <a:lnTo>
                  <a:pt x="3801047" y="0"/>
                </a:lnTo>
                <a:lnTo>
                  <a:pt x="38010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28575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4337329" y="581025"/>
            <a:ext cx="9985224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 of Compensation Challenges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424058"/>
            <a:ext cx="7789308" cy="552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Leads to high staff turnover and retention issues</a:t>
            </a:r>
          </a:p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Increased burnout and absenteeism among employees</a:t>
            </a:r>
          </a:p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Low morale affects teamwork and productivity</a:t>
            </a:r>
          </a:p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Impacts quality of patient care and service delivery</a:t>
            </a:r>
          </a:p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Example: NHS facing ongoing staffing shortages due to dissatisfaction (Picker, 2023)</a:t>
            </a:r>
          </a:p>
          <a:p>
            <a:pPr marL="539749" lvl="1" indent="-269875" algn="just">
              <a:lnSpc>
                <a:spcPts val="4899"/>
              </a:lnSpc>
              <a:buFont typeface="Arial"/>
              <a:buChar char="•"/>
            </a:pPr>
            <a:r>
              <a:rPr lang="en-US" sz="2499">
                <a:solidFill>
                  <a:srgbClr val="1716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Addressing compensation issues is critical for long-term sustainability</a:t>
            </a:r>
          </a:p>
          <a:p>
            <a:pPr algn="just">
              <a:lnSpc>
                <a:spcPts val="4899"/>
              </a:lnSpc>
            </a:pPr>
            <a:endParaRPr lang="en-US" sz="2499">
              <a:solidFill>
                <a:srgbClr val="1716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028700" y="2593308"/>
            <a:ext cx="9430834" cy="6251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compensation is heavily influenced by government funding decisions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Public sector pay is often controlled to manage national budgets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funding restricts salary increases and reward improvements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review bodies recommend changes, but implementation is delayed (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pay rises were below inflation levels, increasing dissatisfaction (Bimpong et al. 2020)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Budget constraints directly affect employee pay and reward structures (Armstrong, 2021)</a:t>
            </a:r>
          </a:p>
          <a:p>
            <a:pPr algn="just">
              <a:lnSpc>
                <a:spcPts val="4549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2422424" y="3423118"/>
            <a:ext cx="3553691" cy="4114800"/>
          </a:xfrm>
          <a:custGeom>
            <a:avLst/>
            <a:gdLst/>
            <a:ahLst/>
            <a:cxnLst/>
            <a:rect l="l" t="t" r="r" b="b"/>
            <a:pathLst>
              <a:path w="3553691" h="4114800">
                <a:moveTo>
                  <a:pt x="0" y="0"/>
                </a:moveTo>
                <a:lnTo>
                  <a:pt x="3553691" y="0"/>
                </a:lnTo>
                <a:lnTo>
                  <a:pt x="355369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Policy-Level Causes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37633" y="2938380"/>
            <a:ext cx="9430834" cy="5349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uses a fixed pay band system (Agenda for Change)</a:t>
            </a:r>
          </a:p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progress slowly through incremental pay points</a:t>
            </a:r>
          </a:p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flexibility to reward individual performance</a:t>
            </a:r>
          </a:p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Same pay band applied across different regions despite cost differences</a:t>
            </a:r>
          </a:p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Band 5 nurses receive similar salaries across the UK regardless of living costs (Bimpong et al. 2020)</a:t>
            </a:r>
          </a:p>
          <a:p>
            <a:pPr marL="539746" lvl="1" indent="-269873" algn="just">
              <a:lnSpc>
                <a:spcPts val="53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Rigid structure reduces ability to respond to workforce demands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Freeform 5"/>
          <p:cNvSpPr/>
          <p:nvPr/>
        </p:nvSpPr>
        <p:spPr>
          <a:xfrm>
            <a:off x="12336301" y="3674981"/>
            <a:ext cx="4006786" cy="4114800"/>
          </a:xfrm>
          <a:custGeom>
            <a:avLst/>
            <a:gdLst/>
            <a:ahLst/>
            <a:cxnLst/>
            <a:rect l="l" t="t" r="r" b="b"/>
            <a:pathLst>
              <a:path w="4006786" h="4114800">
                <a:moveTo>
                  <a:pt x="0" y="0"/>
                </a:moveTo>
                <a:lnTo>
                  <a:pt x="4006786" y="0"/>
                </a:lnTo>
                <a:lnTo>
                  <a:pt x="40067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Structural Causes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919682" y="3281784"/>
            <a:ext cx="4730372" cy="5320459"/>
          </a:xfrm>
          <a:custGeom>
            <a:avLst/>
            <a:gdLst/>
            <a:ahLst/>
            <a:cxnLst/>
            <a:rect l="l" t="t" r="r" b="b"/>
            <a:pathLst>
              <a:path w="4730372" h="5320459">
                <a:moveTo>
                  <a:pt x="0" y="0"/>
                </a:moveTo>
                <a:lnTo>
                  <a:pt x="4730371" y="0"/>
                </a:lnTo>
                <a:lnTo>
                  <a:pt x="4730371" y="5320459"/>
                </a:lnTo>
                <a:lnTo>
                  <a:pt x="0" y="53204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Leadership Issues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232149"/>
            <a:ext cx="9430834" cy="5124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Weak implementation of reward and recognition strategies</a:t>
            </a:r>
          </a:p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Managers often focus more on operations than employee rewards</a:t>
            </a:r>
          </a:p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Lack of personalised incentives reduces employee engagement (Moscelli et al. 2025)</a:t>
            </a:r>
          </a:p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communication about reward systems creates confusion</a:t>
            </a:r>
          </a:p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frequently report feeling undervalued by management</a:t>
            </a:r>
          </a:p>
          <a:p>
            <a:pPr marL="539746" lvl="1" indent="-269873" algn="just">
              <a:lnSpc>
                <a:spcPts val="59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Ineffective leadership contributes to dissatisfaction and low morale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15EB55-BAA6-5B61-3AE0-1BD5132112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FC1C612-DA7E-6AAA-5619-C4DA37E0051C}"/>
              </a:ext>
            </a:extLst>
          </p:cNvPr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BBAF764-F994-A9AC-966D-6DEAD6FA1171}"/>
                </a:ext>
              </a:extLst>
            </p:cNvPr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507B99C5-AD52-0C08-360C-08A70D22410B}"/>
              </a:ext>
            </a:extLst>
          </p:cNvPr>
          <p:cNvSpPr txBox="1"/>
          <p:nvPr/>
        </p:nvSpPr>
        <p:spPr>
          <a:xfrm>
            <a:off x="6508551" y="622300"/>
            <a:ext cx="5843024" cy="741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B091724D-0BFD-75D9-1886-4B62F4FB8065}"/>
              </a:ext>
            </a:extLst>
          </p:cNvPr>
          <p:cNvSpPr txBox="1"/>
          <p:nvPr/>
        </p:nvSpPr>
        <p:spPr>
          <a:xfrm>
            <a:off x="655054" y="1779190"/>
            <a:ext cx="17175745" cy="39039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57608" lvl="1">
              <a:lnSpc>
                <a:spcPts val="2774"/>
              </a:lnSpc>
            </a:pPr>
            <a:endParaRPr lang="en-US" sz="146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Bimpong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K.A.A., Khan, A., Slight, R., Tolley, C.L. and Slight, S.P. (2020) ‘Relationship between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labour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force satisfaction, wages and retention within the UK National Health Service: A systematic review of the literature’, BMJ Open, 10(7), p. e034919.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Ellwood, S., Garcia-Lacalle, J. and Royo, S. (2020) ‘The shattered glass ceiling and a narrowing gender pay gap in NHS foundation trusts: Gender and salaries of chief executives’, Public Money &amp; Management, 40(1), pp. 31–41.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Moscelli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G., Sayli, M., Mello, M. and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Vesperoni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 (2025) ‘Staff engagement, co-workers’ complementarity and employee retention: Evidence from English NHS hospitals’, Economica, 92(365), pp. 42–83.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Providers (2022) The effect of the rising cost of living on NHS staff. Available at: </a:t>
            </a:r>
            <a:r>
              <a:rPr lang="en-US" sz="146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" tooltip="https://nhsproviders.org/resources/rising-living-costs-the-impact-on-nhs-staff-and-patients/the-effect-of-the-rising-cost-of-living-on-nhs-staff"/>
              </a:rPr>
              <a:t>https://nhsproviders.org/resources/rising-living-costs-the-impact-on-nhs-staff-and-patients/the-effect-of-the-rising-cost-of-living-on-nhs-staff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4 April 2026).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Picker (2023) Growing proportion of staff are unhappy with the standard of NHS care, according to survey of more than 600,000 NHS staff. Available at: </a:t>
            </a:r>
            <a:r>
              <a:rPr lang="en-US" sz="1460" u="sng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 tooltip="https://picker.org/research_insights/growing-proportion-of-staff-are-unhappy-with-the-standard-of-nhs-care-according-to-survey-of-more-than-600000-nhs-staff/"/>
              </a:rPr>
              <a:t>https://picker.org/research_insights/growing-proportion-of-staff-are-unhappy-with-the-standard-of-nhs-care-according-to-survey-of-more-than-600000-nhs-staff/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4 April 2026).</a:t>
            </a:r>
          </a:p>
          <a:p>
            <a:pPr marL="315215" lvl="1" indent="-157607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Sproson, J. (2024) ‘Recruitment and retention of talent – The NHS and private divide’, BDJ In Practice, 37(4), pp. 124–125.</a:t>
            </a:r>
          </a:p>
        </p:txBody>
      </p:sp>
    </p:spTree>
    <p:extLst>
      <p:ext uri="{BB962C8B-B14F-4D97-AF65-F5344CB8AC3E}">
        <p14:creationId xmlns:p14="http://schemas.microsoft.com/office/powerpoint/2010/main" val="2310733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2325809" y="3871692"/>
            <a:ext cx="4083939" cy="4114800"/>
          </a:xfrm>
          <a:custGeom>
            <a:avLst/>
            <a:gdLst/>
            <a:ahLst/>
            <a:cxnLst/>
            <a:rect l="l" t="t" r="r" b="b"/>
            <a:pathLst>
              <a:path w="4083939" h="4114800">
                <a:moveTo>
                  <a:pt x="0" y="0"/>
                </a:moveTo>
                <a:lnTo>
                  <a:pt x="4083939" y="0"/>
                </a:lnTo>
                <a:lnTo>
                  <a:pt x="408393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Factors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295429"/>
            <a:ext cx="9430834" cy="510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culture emphasises service and patient care over financial rewards (Exworthy and Nash, 2024)</a:t>
            </a:r>
          </a:p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are expected to be motivated by purpose rather than pay</a:t>
            </a:r>
          </a:p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mindset reduces focus on improving compensation systems</a:t>
            </a:r>
          </a:p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 time, staff feel their efforts are taken for granted</a:t>
            </a:r>
          </a:p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Many healthcare workers continue despite low pay due to professional commitment</a:t>
            </a:r>
          </a:p>
          <a:p>
            <a:pPr marL="539746" lvl="1" indent="-269873" algn="just">
              <a:lnSpc>
                <a:spcPts val="45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culture can lead to long-term dissatisfaction and burnout</a:t>
            </a:r>
          </a:p>
          <a:p>
            <a:pPr algn="just">
              <a:lnSpc>
                <a:spcPts val="457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62312" y="3209704"/>
            <a:ext cx="9430834" cy="5419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Rising inflation increases financial pressure on employees</a:t>
            </a:r>
          </a:p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Wage growth in NHS does not match economic changes</a:t>
            </a:r>
          </a:p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Cost of living in cities like London is significantly higher (Tayib,  2024)</a:t>
            </a:r>
          </a:p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Housing and transport costs reduce disposable income</a:t>
            </a:r>
          </a:p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staff increasingly struggle to manage basic expenses</a:t>
            </a:r>
          </a:p>
          <a:p>
            <a:pPr marL="539746" lvl="1" indent="-269873" algn="just">
              <a:lnSpc>
                <a:spcPts val="547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Economic conditions make NHS roles less attractive compared to private sector jobs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Freeform 5"/>
          <p:cNvSpPr/>
          <p:nvPr/>
        </p:nvSpPr>
        <p:spPr>
          <a:xfrm>
            <a:off x="12249244" y="4400496"/>
            <a:ext cx="4392044" cy="3700297"/>
          </a:xfrm>
          <a:custGeom>
            <a:avLst/>
            <a:gdLst/>
            <a:ahLst/>
            <a:cxnLst/>
            <a:rect l="l" t="t" r="r" b="b"/>
            <a:pathLst>
              <a:path w="4392044" h="3700297">
                <a:moveTo>
                  <a:pt x="0" y="0"/>
                </a:moveTo>
                <a:lnTo>
                  <a:pt x="4392044" y="0"/>
                </a:lnTo>
                <a:lnTo>
                  <a:pt x="4392044" y="3700296"/>
                </a:lnTo>
                <a:lnTo>
                  <a:pt x="0" y="37002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Economic Factors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0594748" y="3297844"/>
            <a:ext cx="6833753" cy="4650241"/>
          </a:xfrm>
          <a:custGeom>
            <a:avLst/>
            <a:gdLst/>
            <a:ahLst/>
            <a:cxnLst/>
            <a:rect l="l" t="t" r="r" b="b"/>
            <a:pathLst>
              <a:path w="6833753" h="4650241">
                <a:moveTo>
                  <a:pt x="0" y="0"/>
                </a:moveTo>
                <a:lnTo>
                  <a:pt x="6833753" y="0"/>
                </a:lnTo>
                <a:lnTo>
                  <a:pt x="6833753" y="4650241"/>
                </a:lnTo>
                <a:lnTo>
                  <a:pt x="0" y="46502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Herzberg Two-Factor Theory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53379" y="2602307"/>
            <a:ext cx="8115300" cy="6251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Herzberg identifies salary as a hygiene factor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Poor salary leads to dissatisfaction but does not increase motivation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employees experience dissatisfaction due to low pay levels (Mishra et al. 2025)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 with strong job purpose, lack of financial reward affects morale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Frontline workers report frustration despite commitment to patient care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Improving salary is essential to reduce dissatisfaction among staff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0059547" y="3301951"/>
            <a:ext cx="7199753" cy="4855349"/>
          </a:xfrm>
          <a:custGeom>
            <a:avLst/>
            <a:gdLst/>
            <a:ahLst/>
            <a:cxnLst/>
            <a:rect l="l" t="t" r="r" b="b"/>
            <a:pathLst>
              <a:path w="7199753" h="4855349">
                <a:moveTo>
                  <a:pt x="0" y="0"/>
                </a:moveTo>
                <a:lnTo>
                  <a:pt x="7199753" y="0"/>
                </a:lnTo>
                <a:lnTo>
                  <a:pt x="7199753" y="4855349"/>
                </a:lnTo>
                <a:lnTo>
                  <a:pt x="0" y="48553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Equity Theory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5294" y="2081293"/>
            <a:ext cx="7352557" cy="7489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compare their pay with others in similar roles</a:t>
            </a:r>
          </a:p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Perceived unfairness leads to dissatisfaction and reduced motivation</a:t>
            </a:r>
          </a:p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staff compare salaries with private healthcare workers (Prosser and Achour, 2023)</a:t>
            </a:r>
          </a:p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Private sector roles often offer higher pay and bonuses</a:t>
            </a:r>
          </a:p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creates feelings of inequality within NHS workforce</a:t>
            </a:r>
          </a:p>
          <a:p>
            <a:pPr marL="539746" lvl="1" indent="-269873" algn="just">
              <a:lnSpc>
                <a:spcPts val="49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Perceived unfair treatment increases turnover intentions among employees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760526" y="3732051"/>
            <a:ext cx="4540469" cy="4114800"/>
          </a:xfrm>
          <a:custGeom>
            <a:avLst/>
            <a:gdLst/>
            <a:ahLst/>
            <a:cxnLst/>
            <a:rect l="l" t="t" r="r" b="b"/>
            <a:pathLst>
              <a:path w="4540469" h="4114800">
                <a:moveTo>
                  <a:pt x="0" y="0"/>
                </a:moveTo>
                <a:lnTo>
                  <a:pt x="4540469" y="0"/>
                </a:lnTo>
                <a:lnTo>
                  <a:pt x="45404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Psychological Contract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793999"/>
            <a:ext cx="8528901" cy="6823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expect fair pay in return for effort and commitment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When expectations are not met, trust in the organisation decreases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staff feel promises of fair compensation are not fulfilled (Daniels et al. 2022)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leads to disengagement and reduced organisational loyalty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Increased workload without matching rewards damages employee trust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Broken psychological contracts negatively affect performance and retention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2399633" y="3573075"/>
            <a:ext cx="4186973" cy="3882466"/>
          </a:xfrm>
          <a:custGeom>
            <a:avLst/>
            <a:gdLst/>
            <a:ahLst/>
            <a:cxnLst/>
            <a:rect l="l" t="t" r="r" b="b"/>
            <a:pathLst>
              <a:path w="4186973" h="3882466">
                <a:moveTo>
                  <a:pt x="0" y="0"/>
                </a:moveTo>
                <a:lnTo>
                  <a:pt x="4186974" y="0"/>
                </a:lnTo>
                <a:lnTo>
                  <a:pt x="4186974" y="3882467"/>
                </a:lnTo>
                <a:lnTo>
                  <a:pt x="0" y="38824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571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Critical 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593308"/>
            <a:ext cx="9430834" cy="5680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Compensation issues result from a combination of structural and policy limitations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theories explain dissatisfaction but do not fully solve systemic problems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faces challenges balancing fairness, budget constraints, and workforce needs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Persistent issues show lack of effective long-term strategies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Employees remain committed, but dissatisfaction continues to grow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Without major reforms, compensation challenges will continue to impact performance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626874" y="3732051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Financial Rewards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079749"/>
            <a:ext cx="7155963" cy="5680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Regular salary reviews to match inflation and living costs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Introduce targeted bonuses for high-demand roles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Provide additional pay for overtime and high-pressure work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reward systems for frontline healthcare workers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Competitive salaries can reduce staff turnover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Enhanced financial rewards will improve motivation and job satisfaction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999273" y="2755233"/>
            <a:ext cx="5087369" cy="6273661"/>
          </a:xfrm>
          <a:custGeom>
            <a:avLst/>
            <a:gdLst/>
            <a:ahLst/>
            <a:cxnLst/>
            <a:rect l="l" t="t" r="r" b="b"/>
            <a:pathLst>
              <a:path w="5087369" h="6273661">
                <a:moveTo>
                  <a:pt x="0" y="0"/>
                </a:moveTo>
                <a:lnTo>
                  <a:pt x="5087368" y="0"/>
                </a:lnTo>
                <a:lnTo>
                  <a:pt x="5087368" y="6273661"/>
                </a:lnTo>
                <a:lnTo>
                  <a:pt x="0" y="62736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Non-Financial Rewards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593308"/>
            <a:ext cx="8528901" cy="5680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Non-financial rewards play a key role in improving employee satisfaction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Flexible working hours help employees manage work-life balance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Recognition programs increase motivation and sense of value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Career development opportunities support long-term growth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organisations can offer flexible shifts report for better staff retention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Combining financial and non-financial rewards creates a more balanced and effective compensation system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593308"/>
            <a:ext cx="7886169" cy="6251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Review and update the Agenda for Change pay system for greater flexibility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Introduce regional pay adjustments based on cost of living differences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Increase government funding dedicated to workforce compensation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transparency in pay decisions and progression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Faster implementation of pay review recommendations is required</a:t>
            </a:r>
          </a:p>
          <a:p>
            <a:pPr marL="539746" lvl="1" indent="-269873" algn="just">
              <a:lnSpc>
                <a:spcPts val="45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Structural reforms will help NHS respond better to workforce challenges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5" name="Freeform 5"/>
          <p:cNvSpPr/>
          <p:nvPr/>
        </p:nvSpPr>
        <p:spPr>
          <a:xfrm>
            <a:off x="12338464" y="30861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754625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Policy &amp; Structural Changes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849924" y="2449167"/>
            <a:ext cx="4474980" cy="6032449"/>
          </a:xfrm>
          <a:custGeom>
            <a:avLst/>
            <a:gdLst/>
            <a:ahLst/>
            <a:cxnLst/>
            <a:rect l="l" t="t" r="r" b="b"/>
            <a:pathLst>
              <a:path w="4474980" h="6032449">
                <a:moveTo>
                  <a:pt x="0" y="0"/>
                </a:moveTo>
                <a:lnTo>
                  <a:pt x="4474980" y="0"/>
                </a:lnTo>
                <a:lnTo>
                  <a:pt x="4474980" y="6032449"/>
                </a:lnTo>
                <a:lnTo>
                  <a:pt x="0" y="60324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680446" y="383931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Innovative HR Practices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296767"/>
            <a:ext cx="8115300" cy="7153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digital platforms to manage and personalise reward systems</a:t>
            </a:r>
          </a:p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Introduce wellbeing programs to support mental and physical health</a:t>
            </a:r>
          </a:p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Provide employee recognition through awards and incentives</a:t>
            </a:r>
          </a:p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data analytics to identify workforce needs and preferences</a:t>
            </a:r>
          </a:p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Some NHS trusts have introduced wellbeing hubs to support staff</a:t>
            </a:r>
          </a:p>
          <a:p>
            <a:pPr marL="539746" lvl="1" indent="-269873" algn="just">
              <a:lnSpc>
                <a:spcPts val="4424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Innovative HR practices can enhance employee engagement and overall satisfaction</a:t>
            </a:r>
          </a:p>
          <a:p>
            <a:pPr algn="just">
              <a:lnSpc>
                <a:spcPts val="4424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468312" y="3535457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977160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Implementation &amp; Expected Outcomes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388811"/>
            <a:ext cx="7761815" cy="715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Implement changes through a phased and strategic approach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Short-term focus on immediate financial relief and recognition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Long-term focus on structural and policy improvements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Monitor progress using staff surveys and performance data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Expected outcomes include improved job satisfaction and retention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Stronger workforce stability will lead to better patient care and organisational performance</a:t>
            </a:r>
          </a:p>
          <a:p>
            <a:pPr algn="just">
              <a:lnSpc>
                <a:spcPts val="4749"/>
              </a:lnSpc>
            </a:pPr>
            <a:endParaRPr lang="en-US" sz="2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1859705" y="3507372"/>
            <a:ext cx="4454452" cy="4114800"/>
          </a:xfrm>
          <a:custGeom>
            <a:avLst/>
            <a:gdLst/>
            <a:ahLst/>
            <a:cxnLst/>
            <a:rect l="l" t="t" r="r" b="b"/>
            <a:pathLst>
              <a:path w="4454452" h="4114800">
                <a:moveTo>
                  <a:pt x="0" y="0"/>
                </a:moveTo>
                <a:lnTo>
                  <a:pt x="4454452" y="0"/>
                </a:lnTo>
                <a:lnTo>
                  <a:pt x="44544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3977160" y="581025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388811"/>
            <a:ext cx="9059941" cy="715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faces significant challenges in compensation and reward systems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issues include low pay satisfaction, workload imbalance, and limited incentives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These challenges are driven by policy constraints, rigid structures, and economic pressures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theories highlight dissatisfaction, fairness concerns, and unmet expectations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Recommended solutions include financial improvements, non-financial rewards, and policy reforms</a:t>
            </a:r>
          </a:p>
          <a:p>
            <a:pPr marL="539746" lvl="1" indent="-269873" algn="just">
              <a:lnSpc>
                <a:spcPts val="47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Strategic changes are essential to improve retention, motivation, and healthcare performance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92906" y="41031"/>
            <a:ext cx="1160595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5119" y="1200150"/>
            <a:ext cx="17417762" cy="282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15215" lvl="1" indent="-157607" algn="l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Daniels, K., Connolly, S., Woodard, R., van Stolk, C., Patey, J., Fong, K., France, R., Vigurs, C. and Herd, M. (2022) NHS staff wellbeing: Why investing in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organisational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management practices makes business sense. London: IPPO.</a:t>
            </a:r>
          </a:p>
          <a:p>
            <a:pPr marL="315215" lvl="1" indent="-157607" algn="l">
              <a:lnSpc>
                <a:spcPts val="2774"/>
              </a:lnSpc>
              <a:buFont typeface="Arial"/>
              <a:buChar char="•"/>
            </a:pP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Exworthy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 and Nash, D. (2024) ‘Pay and reward in health care services: Insights from the case of the UK’, in Research handbook on contemporary human resource management for health care. Cheltenham: Edward Elgar Publishing, pp. 318–334.</a:t>
            </a:r>
          </a:p>
          <a:p>
            <a:pPr marL="315215" lvl="1" indent="-157607" algn="l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Mishra, R., Guyatt, A.L.,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Medisauskaite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A., Martin, C.A., Masood, A.,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Modhwadia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V., Bryant, L., Reilly, H., </a:t>
            </a:r>
            <a:r>
              <a:rPr lang="en-US" sz="146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Katikireddi</a:t>
            </a: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S.V., Woolf, K. and Pareek, M. (2025) ‘Pay satisfaction and intentions to leave the NHS: A UK-based cohort study’, The Lancet Regional Health – Europe, 57.</a:t>
            </a:r>
          </a:p>
          <a:p>
            <a:pPr marL="315215" lvl="1" indent="-157607" algn="l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Prosser, K. and Achour, N. (2023) ‘Job satisfaction among NHS and private orthotists: A cross-sectional comparative study’, British Journal of Healthcare Management, 29(1), pp. 42–50.</a:t>
            </a:r>
          </a:p>
          <a:p>
            <a:pPr marL="315215" lvl="1" indent="-157607" algn="l">
              <a:lnSpc>
                <a:spcPts val="2774"/>
              </a:lnSpc>
              <a:buFont typeface="Arial"/>
              <a:buChar char="•"/>
            </a:pPr>
            <a:r>
              <a:rPr lang="en-US" sz="146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Tayib, S. (2024) ‘Reflections on inequalities: The pandemic, cost-of-living crisis, and vaccines’, Perspectives in Public Health, 144(3), pp. 133–136.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0"/>
            <a:ext cx="977412" cy="977412"/>
            <a:chOff x="0" y="0"/>
            <a:chExt cx="1913890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DDD0BC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2531</Words>
  <Application>Microsoft Office PowerPoint</Application>
  <PresentationFormat>Custom</PresentationFormat>
  <Paragraphs>214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Calibri</vt:lpstr>
      <vt:lpstr>Arial</vt:lpstr>
      <vt:lpstr>Times New Roman 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Capital Challenges in the NHS: Compensation and Rewards Perspective</dc:title>
  <dc:creator>Foram Patel</dc:creator>
  <cp:lastModifiedBy>Foram Patel</cp:lastModifiedBy>
  <cp:revision>9</cp:revision>
  <dcterms:created xsi:type="dcterms:W3CDTF">2006-08-16T00:00:00Z</dcterms:created>
  <dcterms:modified xsi:type="dcterms:W3CDTF">2026-04-05T11:40:25Z</dcterms:modified>
  <dc:identifier>DAHF3gOLFgs</dc:identifier>
</cp:coreProperties>
</file>