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50"/>
  </p:normalViewPr>
  <p:slideViewPr>
    <p:cSldViewPr>
      <p:cViewPr varScale="1">
        <p:scale>
          <a:sx n="120" d="100"/>
          <a:sy n="120" d="100"/>
        </p:scale>
        <p:origin x="1400" y="18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E598158-71A4-40C8-B348-290F37D2FE90}" type="datetimeFigureOut">
              <a:rPr lang="en-US" smtClean="0"/>
              <a:t>7/28/22</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52BEFF5-BF9B-4B41-AC74-901ED346D8A6}" type="slidenum">
              <a:rPr lang="en-IN" smtClean="0"/>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This paper has been executed from the viewpoint of a graduate trainee Human Resource Officer of the Human Resource Department of an organization (</a:t>
            </a:r>
            <a:r>
              <a:rPr lang="en-IN" sz="1200" kern="1200" dirty="0">
                <a:solidFill>
                  <a:schemeClr val="tx1"/>
                </a:solidFill>
                <a:latin typeface="+mn-lt"/>
                <a:ea typeface="+mn-ea"/>
                <a:cs typeface="+mn-cs"/>
              </a:rPr>
              <a:t>Singh, 2018</a:t>
            </a:r>
            <a:r>
              <a:rPr lang="en-GB" sz="1200" kern="1200" dirty="0">
                <a:solidFill>
                  <a:schemeClr val="tx1"/>
                </a:solidFill>
                <a:latin typeface="+mn-lt"/>
                <a:ea typeface="+mn-ea"/>
                <a:cs typeface="+mn-cs"/>
              </a:rPr>
              <a:t>). Being a trainee, the first thing that needs to be taken into account is training in knowledge, skills, and behaviour so that the organization can significantly benefit from it. To add strategic and innovative ideas to the organization, the HRM team must ensure that they get to analyze the pros and cons that come along with it so that they can eliminate the risks that they are likely to face. The HRM team needs to understand their role and act according to the needs of the organization so that they can help the organization grow effectively.</a:t>
            </a:r>
            <a:endParaRPr lang="en-IN"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D52BEFF5-BF9B-4B41-AC74-901ED346D8A6}" type="slidenum">
              <a:rPr lang="en-IN" smtClean="0"/>
              <a:t>2</a:t>
            </a:fld>
            <a:endParaRPr lang="en-I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N" sz="1200" kern="1200" dirty="0">
                <a:solidFill>
                  <a:schemeClr val="tx1"/>
                </a:solidFill>
                <a:latin typeface="+mn-lt"/>
                <a:ea typeface="+mn-ea"/>
                <a:cs typeface="+mn-cs"/>
              </a:rPr>
              <a:t>As an HR professional, one must have detailed knowledge about computers and electronic devices to deal with any technical fault that occurs within the department. Their expertise in processors, electronic equipment, chips, circuit boards, and software will help them to act as an asset to the company (</a:t>
            </a:r>
            <a:r>
              <a:rPr lang="en-IN" sz="1200" kern="1200" dirty="0" err="1">
                <a:solidFill>
                  <a:schemeClr val="tx1"/>
                </a:solidFill>
                <a:latin typeface="+mn-lt"/>
                <a:ea typeface="+mn-ea"/>
                <a:cs typeface="+mn-cs"/>
              </a:rPr>
              <a:t>Hao</a:t>
            </a:r>
            <a:r>
              <a:rPr lang="en-IN" sz="1200" kern="1200" dirty="0">
                <a:solidFill>
                  <a:schemeClr val="tx1"/>
                </a:solidFill>
                <a:latin typeface="+mn-lt"/>
                <a:ea typeface="+mn-ea"/>
                <a:cs typeface="+mn-cs"/>
              </a:rPr>
              <a:t>, Yang and Shi, 2019). As an HR professional, a person must be able to provide conversational therapy to the employees working under them to help them to come out of their interpersonal issues and the issues related to the organization. The HR managers must be aware of the policies and procedures they must follow to maintain the safety of the documents that are kept with them (</a:t>
            </a:r>
            <a:r>
              <a:rPr lang="en-IN" sz="1200" kern="1200" dirty="0" err="1">
                <a:solidFill>
                  <a:schemeClr val="tx1"/>
                </a:solidFill>
                <a:latin typeface="+mn-lt"/>
                <a:ea typeface="+mn-ea"/>
                <a:cs typeface="+mn-cs"/>
              </a:rPr>
              <a:t>Naz</a:t>
            </a:r>
            <a:r>
              <a:rPr lang="en-IN" sz="1200" kern="1200" dirty="0">
                <a:solidFill>
                  <a:schemeClr val="tx1"/>
                </a:solidFill>
                <a:latin typeface="+mn-lt"/>
                <a:ea typeface="+mn-ea"/>
                <a:cs typeface="+mn-cs"/>
              </a:rPr>
              <a:t> et al., 2019). They should also know about the data protection laws and rules that are required to be followed by the organizations, as this will enable the organization to use this knowledge to safeguard their documents and institutional data. </a:t>
            </a:r>
          </a:p>
          <a:p>
            <a:r>
              <a:rPr lang="en-IN" sz="1200" kern="1200" dirty="0">
                <a:solidFill>
                  <a:schemeClr val="tx1"/>
                </a:solidFill>
                <a:latin typeface="+mn-lt"/>
                <a:ea typeface="+mn-ea"/>
                <a:cs typeface="+mn-cs"/>
              </a:rPr>
              <a:t>As an HR professional, a person must have the idea about managing the accounts of the organization as, at times, they are made to take care of the accounts and detect the flaws in case of any misunderstanding taking place in the detection of the accounts. The HR managers are required to be highly knowledgeable as they are expected to take care of the overall aspects of the organization (</a:t>
            </a:r>
            <a:r>
              <a:rPr lang="en-IN" sz="1200" kern="1200" dirty="0" err="1">
                <a:solidFill>
                  <a:schemeClr val="tx1"/>
                </a:solidFill>
                <a:latin typeface="+mn-lt"/>
                <a:ea typeface="+mn-ea"/>
                <a:cs typeface="+mn-cs"/>
              </a:rPr>
              <a:t>Raza</a:t>
            </a:r>
            <a:r>
              <a:rPr lang="en-IN" sz="1200" kern="1200" dirty="0">
                <a:solidFill>
                  <a:schemeClr val="tx1"/>
                </a:solidFill>
                <a:latin typeface="+mn-lt"/>
                <a:ea typeface="+mn-ea"/>
                <a:cs typeface="+mn-cs"/>
              </a:rPr>
              <a:t> and </a:t>
            </a:r>
            <a:r>
              <a:rPr lang="en-IN" sz="1200" kern="1200" dirty="0" err="1">
                <a:solidFill>
                  <a:schemeClr val="tx1"/>
                </a:solidFill>
                <a:latin typeface="+mn-lt"/>
                <a:ea typeface="+mn-ea"/>
                <a:cs typeface="+mn-cs"/>
              </a:rPr>
              <a:t>Awang</a:t>
            </a:r>
            <a:r>
              <a:rPr lang="en-IN" sz="1200" kern="1200" dirty="0">
                <a:solidFill>
                  <a:schemeClr val="tx1"/>
                </a:solidFill>
                <a:latin typeface="+mn-lt"/>
                <a:ea typeface="+mn-ea"/>
                <a:cs typeface="+mn-cs"/>
              </a:rPr>
              <a:t>, 2020). The employees working under them seek help in case of any issue they face in their respective fields. The HR officer should also be able to execute an effective financial data report by having done a detailed analysis of the organization's finances. The audit sessions that take place within the organization are also taken care of by the Hr offers of the organization.</a:t>
            </a:r>
          </a:p>
        </p:txBody>
      </p:sp>
      <p:sp>
        <p:nvSpPr>
          <p:cNvPr id="4" name="Slide Number Placeholder 3"/>
          <p:cNvSpPr>
            <a:spLocks noGrp="1"/>
          </p:cNvSpPr>
          <p:nvPr>
            <p:ph type="sldNum" sz="quarter" idx="10"/>
          </p:nvPr>
        </p:nvSpPr>
        <p:spPr/>
        <p:txBody>
          <a:bodyPr/>
          <a:lstStyle/>
          <a:p>
            <a:fld id="{D52BEFF5-BF9B-4B41-AC74-901ED346D8A6}" type="slidenum">
              <a:rPr lang="en-IN" smtClean="0"/>
              <a:t>3</a:t>
            </a:fld>
            <a:endParaRPr lang="en-I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IN" sz="1200" kern="1200" dirty="0">
                <a:solidFill>
                  <a:schemeClr val="tx1"/>
                </a:solidFill>
                <a:latin typeface="+mn-lt"/>
                <a:ea typeface="+mn-ea"/>
                <a:cs typeface="+mn-cs"/>
              </a:rPr>
              <a:t>As an HR professional, one must have the ability to be an active listener as with this approach, and the HR professionals are able to gain the full attention of the employees and make them feel welcomed (</a:t>
            </a:r>
            <a:r>
              <a:rPr lang="en-IN" sz="1200" kern="1200" dirty="0" err="1">
                <a:solidFill>
                  <a:schemeClr val="tx1"/>
                </a:solidFill>
                <a:latin typeface="+mn-lt"/>
                <a:ea typeface="+mn-ea"/>
                <a:cs typeface="+mn-cs"/>
              </a:rPr>
              <a:t>Afsar</a:t>
            </a:r>
            <a:r>
              <a:rPr lang="en-IN" sz="1200" kern="1200" dirty="0">
                <a:solidFill>
                  <a:schemeClr val="tx1"/>
                </a:solidFill>
                <a:latin typeface="+mn-lt"/>
                <a:ea typeface="+mn-ea"/>
                <a:cs typeface="+mn-cs"/>
              </a:rPr>
              <a:t>, 2016). The HR officer is responsible for making the organization's employees feel comfortable to work with. The listening power of the HR officers helps them to detect the issues that are unsaid and goes unnoticed at the time (</a:t>
            </a:r>
            <a:r>
              <a:rPr lang="en-IN" sz="1200" kern="1200" dirty="0" err="1">
                <a:solidFill>
                  <a:schemeClr val="tx1"/>
                </a:solidFill>
                <a:latin typeface="+mn-lt"/>
                <a:ea typeface="+mn-ea"/>
                <a:cs typeface="+mn-cs"/>
              </a:rPr>
              <a:t>Abbasi</a:t>
            </a:r>
            <a:r>
              <a:rPr lang="en-IN" sz="1200" kern="1200" dirty="0">
                <a:solidFill>
                  <a:schemeClr val="tx1"/>
                </a:solidFill>
                <a:latin typeface="+mn-lt"/>
                <a:ea typeface="+mn-ea"/>
                <a:cs typeface="+mn-cs"/>
              </a:rPr>
              <a:t> et al., 2021). Speaking skills are among the most important skills that an HR officer must have. The HR officers act as a coordinator between the employees and the organizational head; thus, they need to have great speaking skills so that they can convey the right message to each other, having helped them to understand the base of the organization.</a:t>
            </a:r>
          </a:p>
          <a:p>
            <a:r>
              <a:rPr lang="en-IN" sz="1200" kern="1200" dirty="0">
                <a:solidFill>
                  <a:schemeClr val="tx1"/>
                </a:solidFill>
                <a:latin typeface="+mn-lt"/>
                <a:ea typeface="+mn-ea"/>
                <a:cs typeface="+mn-cs"/>
              </a:rPr>
              <a:t>The HR professionals must be skilled in making effective decisions and judging the situation appropriately so that they can plan effective strategies based on their analysis. They must be able to negotiate with the employees in the difficult times when they get to face any major issue at work. This will enable the organization to make the employees stay longer. Another essential skill that HR professionals must have is managing any situation effectively (</a:t>
            </a:r>
            <a:r>
              <a:rPr lang="en-IN" sz="1200" kern="1200" dirty="0" err="1">
                <a:solidFill>
                  <a:schemeClr val="tx1"/>
                </a:solidFill>
                <a:latin typeface="+mn-lt"/>
                <a:ea typeface="+mn-ea"/>
                <a:cs typeface="+mn-cs"/>
              </a:rPr>
              <a:t>Saling</a:t>
            </a:r>
            <a:r>
              <a:rPr lang="en-IN" sz="1200" kern="1200" dirty="0">
                <a:solidFill>
                  <a:schemeClr val="tx1"/>
                </a:solidFill>
                <a:latin typeface="+mn-lt"/>
                <a:ea typeface="+mn-ea"/>
                <a:cs typeface="+mn-cs"/>
              </a:rPr>
              <a:t> and Do, 2020). Management skills are a must-have in the profession of Human Resource Management, as without them, the existence of the HR team would be in question. A complex situation in an organization is very common; thus, the HR officer must have the ability to deal with complex problems and solve them efficiently by addressing the issues in an adequate manner. The HR managers must also have the skill to understand social perspectives as this will enable them to be aware of the reactions that they might face on having applied new strategies.  </a:t>
            </a:r>
          </a:p>
        </p:txBody>
      </p:sp>
      <p:sp>
        <p:nvSpPr>
          <p:cNvPr id="4" name="Slide Number Placeholder 3"/>
          <p:cNvSpPr>
            <a:spLocks noGrp="1"/>
          </p:cNvSpPr>
          <p:nvPr>
            <p:ph type="sldNum" sz="quarter" idx="10"/>
          </p:nvPr>
        </p:nvSpPr>
        <p:spPr/>
        <p:txBody>
          <a:bodyPr/>
          <a:lstStyle/>
          <a:p>
            <a:fld id="{D52BEFF5-BF9B-4B41-AC74-901ED346D8A6}" type="slidenum">
              <a:rPr lang="en-IN" smtClean="0"/>
              <a:t>4</a:t>
            </a:fld>
            <a:endParaRPr lang="en-IN"/>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IN" sz="1200" kern="1200" dirty="0">
                <a:solidFill>
                  <a:schemeClr val="tx1"/>
                </a:solidFill>
                <a:latin typeface="+mn-lt"/>
                <a:ea typeface="+mn-ea"/>
                <a:cs typeface="+mn-cs"/>
              </a:rPr>
              <a:t>Having gathered detailed knowledge about the subject matter, the managers must have the ability to understand the situation based on human psychology. Knowledge of human psychology helps HR officers to understand human </a:t>
            </a:r>
            <a:r>
              <a:rPr lang="en-IN" sz="1200" kern="1200" dirty="0" err="1">
                <a:solidFill>
                  <a:schemeClr val="tx1"/>
                </a:solidFill>
                <a:latin typeface="+mn-lt"/>
                <a:ea typeface="+mn-ea"/>
                <a:cs typeface="+mn-cs"/>
              </a:rPr>
              <a:t>behavior</a:t>
            </a:r>
            <a:r>
              <a:rPr lang="en-IN" sz="1200" kern="1200" dirty="0">
                <a:solidFill>
                  <a:schemeClr val="tx1"/>
                </a:solidFill>
                <a:latin typeface="+mn-lt"/>
                <a:ea typeface="+mn-ea"/>
                <a:cs typeface="+mn-cs"/>
              </a:rPr>
              <a:t> and </a:t>
            </a:r>
            <a:r>
              <a:rPr lang="en-IN" sz="1200" kern="1200" dirty="0" err="1">
                <a:solidFill>
                  <a:schemeClr val="tx1"/>
                </a:solidFill>
                <a:latin typeface="+mn-lt"/>
                <a:ea typeface="+mn-ea"/>
                <a:cs typeface="+mn-cs"/>
              </a:rPr>
              <a:t>mold</a:t>
            </a:r>
            <a:r>
              <a:rPr lang="en-IN" sz="1200" kern="1200" dirty="0">
                <a:solidFill>
                  <a:schemeClr val="tx1"/>
                </a:solidFill>
                <a:latin typeface="+mn-lt"/>
                <a:ea typeface="+mn-ea"/>
                <a:cs typeface="+mn-cs"/>
              </a:rPr>
              <a:t> the situation accordingly (</a:t>
            </a:r>
            <a:r>
              <a:rPr lang="en-IN" sz="1200" kern="1200" dirty="0" err="1">
                <a:solidFill>
                  <a:schemeClr val="tx1"/>
                </a:solidFill>
                <a:latin typeface="+mn-lt"/>
                <a:ea typeface="+mn-ea"/>
                <a:cs typeface="+mn-cs"/>
              </a:rPr>
              <a:t>Ngenzi</a:t>
            </a:r>
            <a:r>
              <a:rPr lang="en-IN" sz="1200" kern="1200" dirty="0">
                <a:solidFill>
                  <a:schemeClr val="tx1"/>
                </a:solidFill>
                <a:latin typeface="+mn-lt"/>
                <a:ea typeface="+mn-ea"/>
                <a:cs typeface="+mn-cs"/>
              </a:rPr>
              <a:t>, Scott and Mars, 2021). As the leading of a particular team, the HR officers get to deal with a wide range of individuals; thus, having understood human psychology will facilitate the HR officers to determine the </a:t>
            </a:r>
            <a:r>
              <a:rPr lang="en-IN" sz="1200" kern="1200" dirty="0" err="1">
                <a:solidFill>
                  <a:schemeClr val="tx1"/>
                </a:solidFill>
                <a:latin typeface="+mn-lt"/>
                <a:ea typeface="+mn-ea"/>
                <a:cs typeface="+mn-cs"/>
              </a:rPr>
              <a:t>behavioral</a:t>
            </a:r>
            <a:r>
              <a:rPr lang="en-IN" sz="1200" kern="1200" dirty="0">
                <a:solidFill>
                  <a:schemeClr val="tx1"/>
                </a:solidFill>
                <a:latin typeface="+mn-lt"/>
                <a:ea typeface="+mn-ea"/>
                <a:cs typeface="+mn-cs"/>
              </a:rPr>
              <a:t> changes within the employees. The HR managers often conduct psychological research to conduct a detailed analysis of the situation and working environment. The organizational </a:t>
            </a:r>
            <a:r>
              <a:rPr lang="en-IN" sz="1200" kern="1200" dirty="0" err="1">
                <a:solidFill>
                  <a:schemeClr val="tx1"/>
                </a:solidFill>
                <a:latin typeface="+mn-lt"/>
                <a:ea typeface="+mn-ea"/>
                <a:cs typeface="+mn-cs"/>
              </a:rPr>
              <a:t>behavior</a:t>
            </a:r>
            <a:r>
              <a:rPr lang="en-IN" sz="1200" kern="1200" dirty="0">
                <a:solidFill>
                  <a:schemeClr val="tx1"/>
                </a:solidFill>
                <a:latin typeface="+mn-lt"/>
                <a:ea typeface="+mn-ea"/>
                <a:cs typeface="+mn-cs"/>
              </a:rPr>
              <a:t> also depends on the changes made by the HR team that further influence the </a:t>
            </a:r>
            <a:r>
              <a:rPr lang="en-IN" sz="1200" kern="1200" dirty="0" err="1">
                <a:solidFill>
                  <a:schemeClr val="tx1"/>
                </a:solidFill>
                <a:latin typeface="+mn-lt"/>
                <a:ea typeface="+mn-ea"/>
                <a:cs typeface="+mn-cs"/>
              </a:rPr>
              <a:t>behavior</a:t>
            </a:r>
            <a:r>
              <a:rPr lang="en-IN" sz="1200" kern="1200" dirty="0">
                <a:solidFill>
                  <a:schemeClr val="tx1"/>
                </a:solidFill>
                <a:latin typeface="+mn-lt"/>
                <a:ea typeface="+mn-ea"/>
                <a:cs typeface="+mn-cs"/>
              </a:rPr>
              <a:t> of the employees working under him. The HR managers of the organization try to motivate the team by making small changes within the organization that can further act in compliance with the needs and preferences of the employees. </a:t>
            </a:r>
          </a:p>
          <a:p>
            <a:r>
              <a:rPr lang="en-IN" sz="1200" kern="1200" dirty="0">
                <a:solidFill>
                  <a:schemeClr val="tx1"/>
                </a:solidFill>
                <a:latin typeface="+mn-lt"/>
                <a:ea typeface="+mn-ea"/>
                <a:cs typeface="+mn-cs"/>
              </a:rPr>
              <a:t>The HR officers should also have knowledge about anthropology and sociology as that helps them gather knowledge about the group </a:t>
            </a:r>
            <a:r>
              <a:rPr lang="en-IN" sz="1200" kern="1200" dirty="0" err="1">
                <a:solidFill>
                  <a:schemeClr val="tx1"/>
                </a:solidFill>
                <a:latin typeface="+mn-lt"/>
                <a:ea typeface="+mn-ea"/>
                <a:cs typeface="+mn-cs"/>
              </a:rPr>
              <a:t>behavior</a:t>
            </a:r>
            <a:r>
              <a:rPr lang="en-IN" sz="1200" kern="1200" dirty="0">
                <a:solidFill>
                  <a:schemeClr val="tx1"/>
                </a:solidFill>
                <a:latin typeface="+mn-lt"/>
                <a:ea typeface="+mn-ea"/>
                <a:cs typeface="+mn-cs"/>
              </a:rPr>
              <a:t> and various dynamics prevalent in the organization. The HR officers analyze the factors that are based on the societal trends and influences by having applied the same, and the organization can easily handle the changes that take place in it (</a:t>
            </a:r>
            <a:r>
              <a:rPr lang="en-IN" sz="1200" kern="1200" dirty="0" err="1">
                <a:solidFill>
                  <a:schemeClr val="tx1"/>
                </a:solidFill>
                <a:latin typeface="+mn-lt"/>
                <a:ea typeface="+mn-ea"/>
                <a:cs typeface="+mn-cs"/>
              </a:rPr>
              <a:t>Amin</a:t>
            </a:r>
            <a:r>
              <a:rPr lang="en-IN" sz="1200" kern="1200" dirty="0">
                <a:solidFill>
                  <a:schemeClr val="tx1"/>
                </a:solidFill>
                <a:latin typeface="+mn-lt"/>
                <a:ea typeface="+mn-ea"/>
                <a:cs typeface="+mn-cs"/>
              </a:rPr>
              <a:t> and </a:t>
            </a:r>
            <a:r>
              <a:rPr lang="en-IN" sz="1200" kern="1200" dirty="0" err="1">
                <a:solidFill>
                  <a:schemeClr val="tx1"/>
                </a:solidFill>
                <a:latin typeface="+mn-lt"/>
                <a:ea typeface="+mn-ea"/>
                <a:cs typeface="+mn-cs"/>
              </a:rPr>
              <a:t>Rubel</a:t>
            </a:r>
            <a:r>
              <a:rPr lang="en-IN" sz="1200" kern="1200" dirty="0">
                <a:solidFill>
                  <a:schemeClr val="tx1"/>
                </a:solidFill>
                <a:latin typeface="+mn-lt"/>
                <a:ea typeface="+mn-ea"/>
                <a:cs typeface="+mn-cs"/>
              </a:rPr>
              <a:t>, 2020). The HR officers make sure that they get to be ineffective changes within the organization so that the monotonous environment of the organization can be hanged from time to time. This helps the organization adopt necessary changes, thus making the employees stay long. The HR officers work strategically to reduce the employee turnover rate and make the employees stay within the organization with effective growth and development opportunities.</a:t>
            </a:r>
          </a:p>
        </p:txBody>
      </p:sp>
      <p:sp>
        <p:nvSpPr>
          <p:cNvPr id="4" name="Slide Number Placeholder 3"/>
          <p:cNvSpPr>
            <a:spLocks noGrp="1"/>
          </p:cNvSpPr>
          <p:nvPr>
            <p:ph type="sldNum" sz="quarter" idx="10"/>
          </p:nvPr>
        </p:nvSpPr>
        <p:spPr/>
        <p:txBody>
          <a:bodyPr/>
          <a:lstStyle/>
          <a:p>
            <a:fld id="{D52BEFF5-BF9B-4B41-AC74-901ED346D8A6}" type="slidenum">
              <a:rPr lang="en-IN" smtClean="0"/>
              <a:t>5</a:t>
            </a:fld>
            <a:endParaRPr lang="en-IN"/>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IN" sz="1200" kern="1200" dirty="0">
                <a:solidFill>
                  <a:schemeClr val="tx1"/>
                </a:solidFill>
                <a:latin typeface="+mn-lt"/>
                <a:ea typeface="+mn-ea"/>
                <a:cs typeface="+mn-cs"/>
              </a:rPr>
              <a:t>To become a skilled and knowledgeable HR professional, one must have core knowledge about certain fields; thus, to determine my knowledge about the given field, this audit program has been executed (</a:t>
            </a:r>
            <a:r>
              <a:rPr lang="en-IN" sz="1200" kern="1200" dirty="0" err="1">
                <a:solidFill>
                  <a:schemeClr val="tx1"/>
                </a:solidFill>
                <a:latin typeface="+mn-lt"/>
                <a:ea typeface="+mn-ea"/>
                <a:cs typeface="+mn-cs"/>
              </a:rPr>
              <a:t>Kozhakhmet</a:t>
            </a:r>
            <a:r>
              <a:rPr lang="en-IN" sz="1200" kern="1200" dirty="0">
                <a:solidFill>
                  <a:schemeClr val="tx1"/>
                </a:solidFill>
                <a:latin typeface="+mn-lt"/>
                <a:ea typeface="+mn-ea"/>
                <a:cs typeface="+mn-cs"/>
              </a:rPr>
              <a:t> et al., 2019). My personal skills and knowledge encompass various fields that I have gathered from my degrees and preliminary learning. To start with my strengths, I would like to state that I have detailed knowledge of administration and management. This knowledge of mine will help me to look after the administration department of the organization effectively. It will also enable me to manage the team efficiently. As an HR professional, I believe that my knowledge and ability to manage the team will be of great help to the organization as I will be able to take on the responsibility that will be assigned to me with utmost efficiency (</a:t>
            </a:r>
            <a:r>
              <a:rPr lang="en-IN" sz="1200" kern="1200" dirty="0" err="1">
                <a:solidFill>
                  <a:schemeClr val="tx1"/>
                </a:solidFill>
                <a:latin typeface="+mn-lt"/>
                <a:ea typeface="+mn-ea"/>
                <a:cs typeface="+mn-cs"/>
              </a:rPr>
              <a:t>Javaid</a:t>
            </a:r>
            <a:r>
              <a:rPr lang="en-IN" sz="1200" kern="1200" dirty="0">
                <a:solidFill>
                  <a:schemeClr val="tx1"/>
                </a:solidFill>
                <a:latin typeface="+mn-lt"/>
                <a:ea typeface="+mn-ea"/>
                <a:cs typeface="+mn-cs"/>
              </a:rPr>
              <a:t>, </a:t>
            </a:r>
            <a:r>
              <a:rPr lang="en-IN" sz="1200" kern="1200" dirty="0" err="1">
                <a:solidFill>
                  <a:schemeClr val="tx1"/>
                </a:solidFill>
                <a:latin typeface="+mn-lt"/>
                <a:ea typeface="+mn-ea"/>
                <a:cs typeface="+mn-cs"/>
              </a:rPr>
              <a:t>Jaaron</a:t>
            </a:r>
            <a:r>
              <a:rPr lang="en-IN" sz="1200" kern="1200" dirty="0">
                <a:solidFill>
                  <a:schemeClr val="tx1"/>
                </a:solidFill>
                <a:latin typeface="+mn-lt"/>
                <a:ea typeface="+mn-ea"/>
                <a:cs typeface="+mn-cs"/>
              </a:rPr>
              <a:t> and Abdullah, 2022). I also have detailed knowledge about the customer and personal service that will make me check on the customer needs and assess the quality of the products and services.</a:t>
            </a:r>
          </a:p>
          <a:p>
            <a:r>
              <a:rPr lang="en-IN" sz="1200" kern="1200" dirty="0">
                <a:solidFill>
                  <a:schemeClr val="tx1"/>
                </a:solidFill>
                <a:latin typeface="+mn-lt"/>
                <a:ea typeface="+mn-ea"/>
                <a:cs typeface="+mn-cs"/>
              </a:rPr>
              <a:t>I also have a strong base in the statistical calculation which also helps in understanding the flaws that will lay in the calculations done by the employees in any given field. Apart from the strengths that I have mentioned in the above paragraph, I also have many flaws in terms of having detailed knowledge about the given field. One of my major weaknesses is that I lack in having much knowledge about technical skills (</a:t>
            </a:r>
            <a:r>
              <a:rPr lang="en-IN" sz="1200" kern="1200" dirty="0" err="1">
                <a:solidFill>
                  <a:schemeClr val="tx1"/>
                </a:solidFill>
                <a:latin typeface="+mn-lt"/>
                <a:ea typeface="+mn-ea"/>
                <a:cs typeface="+mn-cs"/>
              </a:rPr>
              <a:t>Shahzadi</a:t>
            </a:r>
            <a:r>
              <a:rPr lang="en-IN" sz="1200" kern="1200" dirty="0">
                <a:solidFill>
                  <a:schemeClr val="tx1"/>
                </a:solidFill>
                <a:latin typeface="+mn-lt"/>
                <a:ea typeface="+mn-ea"/>
                <a:cs typeface="+mn-cs"/>
              </a:rPr>
              <a:t> and </a:t>
            </a:r>
            <a:r>
              <a:rPr lang="en-IN" sz="1200" kern="1200" dirty="0" err="1">
                <a:solidFill>
                  <a:schemeClr val="tx1"/>
                </a:solidFill>
                <a:latin typeface="+mn-lt"/>
                <a:ea typeface="+mn-ea"/>
                <a:cs typeface="+mn-cs"/>
              </a:rPr>
              <a:t>Waqas</a:t>
            </a:r>
            <a:r>
              <a:rPr lang="en-IN" sz="1200" kern="1200" dirty="0">
                <a:solidFill>
                  <a:schemeClr val="tx1"/>
                </a:solidFill>
                <a:latin typeface="+mn-lt"/>
                <a:ea typeface="+mn-ea"/>
                <a:cs typeface="+mn-cs"/>
              </a:rPr>
              <a:t> Raja, 2021). I might not be able to handle the issues that are related to core programming knowledge as I have enough training to handle the issues related to software malfunctioning and handle high-tech technical glitches. Thus I aim to work on this flaw of mine and make sure that I get to convert it into my strength shortly. </a:t>
            </a:r>
          </a:p>
        </p:txBody>
      </p:sp>
      <p:sp>
        <p:nvSpPr>
          <p:cNvPr id="4" name="Slide Number Placeholder 3"/>
          <p:cNvSpPr>
            <a:spLocks noGrp="1"/>
          </p:cNvSpPr>
          <p:nvPr>
            <p:ph type="sldNum" sz="quarter" idx="10"/>
          </p:nvPr>
        </p:nvSpPr>
        <p:spPr/>
        <p:txBody>
          <a:bodyPr/>
          <a:lstStyle/>
          <a:p>
            <a:fld id="{D52BEFF5-BF9B-4B41-AC74-901ED346D8A6}" type="slidenum">
              <a:rPr lang="en-IN" smtClean="0"/>
              <a:t>6</a:t>
            </a:fld>
            <a:endParaRPr lang="en-IN"/>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IN" sz="1200" kern="1200" dirty="0">
                <a:solidFill>
                  <a:schemeClr val="tx1"/>
                </a:solidFill>
                <a:latin typeface="+mn-lt"/>
                <a:ea typeface="+mn-ea"/>
                <a:cs typeface="+mn-cs"/>
              </a:rPr>
              <a:t>To evaluate my personal skills as an HR officer, I would like to address the key factors that are likely to help me in my profession. I have great skills in system evaluation that I aim to use in my career since it will help me to identify and measure the performance level of the employees by having used key indicators of performance (</a:t>
            </a:r>
            <a:r>
              <a:rPr lang="en-IN" sz="1200" kern="1200" dirty="0" err="1">
                <a:solidFill>
                  <a:schemeClr val="tx1"/>
                </a:solidFill>
                <a:latin typeface="+mn-lt"/>
                <a:ea typeface="+mn-ea"/>
                <a:cs typeface="+mn-cs"/>
              </a:rPr>
              <a:t>Reslan</a:t>
            </a:r>
            <a:r>
              <a:rPr lang="en-IN" sz="1200" kern="1200" dirty="0">
                <a:solidFill>
                  <a:schemeClr val="tx1"/>
                </a:solidFill>
                <a:latin typeface="+mn-lt"/>
                <a:ea typeface="+mn-ea"/>
                <a:cs typeface="+mn-cs"/>
              </a:rPr>
              <a:t>, </a:t>
            </a:r>
            <a:r>
              <a:rPr lang="en-IN" sz="1200" kern="1200" dirty="0" err="1">
                <a:solidFill>
                  <a:schemeClr val="tx1"/>
                </a:solidFill>
                <a:latin typeface="+mn-lt"/>
                <a:ea typeface="+mn-ea"/>
                <a:cs typeface="+mn-cs"/>
              </a:rPr>
              <a:t>Garanti</a:t>
            </a:r>
            <a:r>
              <a:rPr lang="en-IN" sz="1200" kern="1200" dirty="0">
                <a:solidFill>
                  <a:schemeClr val="tx1"/>
                </a:solidFill>
                <a:latin typeface="+mn-lt"/>
                <a:ea typeface="+mn-ea"/>
                <a:cs typeface="+mn-cs"/>
              </a:rPr>
              <a:t>, and </a:t>
            </a:r>
            <a:r>
              <a:rPr lang="en-IN" sz="1200" kern="1200" dirty="0" err="1">
                <a:solidFill>
                  <a:schemeClr val="tx1"/>
                </a:solidFill>
                <a:latin typeface="+mn-lt"/>
                <a:ea typeface="+mn-ea"/>
                <a:cs typeface="+mn-cs"/>
              </a:rPr>
              <a:t>Emeagwali</a:t>
            </a:r>
            <a:r>
              <a:rPr lang="en-IN" sz="1200" kern="1200" dirty="0">
                <a:solidFill>
                  <a:schemeClr val="tx1"/>
                </a:solidFill>
                <a:latin typeface="+mn-lt"/>
                <a:ea typeface="+mn-ea"/>
                <a:cs typeface="+mn-cs"/>
              </a:rPr>
              <a:t>, 2021). My analytical skills will help the team to get benefited in the time of need. This will also enable us to analyze the situation, having observed the core factors that have led to the issue. Having analyzed the issue, I will be able to plan effective strategies for the organization and the teammates to get them to work productively. My time management skills will also be of great help to the organization. This will help the team to get the work done beforehand as I will make the team learn time management skills.</a:t>
            </a:r>
          </a:p>
          <a:p>
            <a:r>
              <a:rPr lang="en-IN" sz="1200" kern="1200" dirty="0">
                <a:solidFill>
                  <a:schemeClr val="tx1"/>
                </a:solidFill>
                <a:latin typeface="+mn-lt"/>
                <a:ea typeface="+mn-ea"/>
                <a:cs typeface="+mn-cs"/>
              </a:rPr>
              <a:t>I believe that my persuasion skill will facilitate the company to have greater scope in managing the employees. It will help me to make necessary negotiations with the employees and help them adjust to the work environment of the organization (</a:t>
            </a:r>
            <a:r>
              <a:rPr lang="en-IN" sz="1200" kern="1200" dirty="0" err="1">
                <a:solidFill>
                  <a:schemeClr val="tx1"/>
                </a:solidFill>
                <a:latin typeface="+mn-lt"/>
                <a:ea typeface="+mn-ea"/>
                <a:cs typeface="+mn-cs"/>
              </a:rPr>
              <a:t>Shaikh</a:t>
            </a:r>
            <a:r>
              <a:rPr lang="en-IN" sz="1200" kern="1200" dirty="0">
                <a:solidFill>
                  <a:schemeClr val="tx1"/>
                </a:solidFill>
                <a:latin typeface="+mn-lt"/>
                <a:ea typeface="+mn-ea"/>
                <a:cs typeface="+mn-cs"/>
              </a:rPr>
              <a:t>, </a:t>
            </a:r>
            <a:r>
              <a:rPr lang="en-IN" sz="1200" kern="1200" dirty="0" err="1">
                <a:solidFill>
                  <a:schemeClr val="tx1"/>
                </a:solidFill>
                <a:latin typeface="+mn-lt"/>
                <a:ea typeface="+mn-ea"/>
                <a:cs typeface="+mn-cs"/>
              </a:rPr>
              <a:t>Diwan</a:t>
            </a:r>
            <a:r>
              <a:rPr lang="en-IN" sz="1200" kern="1200" dirty="0">
                <a:solidFill>
                  <a:schemeClr val="tx1"/>
                </a:solidFill>
                <a:latin typeface="+mn-lt"/>
                <a:ea typeface="+mn-ea"/>
                <a:cs typeface="+mn-cs"/>
              </a:rPr>
              <a:t> and Kumar, 2021). I will also use this skill for the training and development of the employees so that they can be ready to work proactively and contribute effectively to the team. I have made use of learning strategies to push my limits and get myself ready to acquire greater knowledge about a subject matter. Thus as an efficient HR officer, I will try to foster those strategies within the team and make them efficient enough to perform the task.</a:t>
            </a:r>
          </a:p>
          <a:p>
            <a:r>
              <a:rPr lang="en-IN" sz="1200" kern="1200" dirty="0">
                <a:solidFill>
                  <a:schemeClr val="tx1"/>
                </a:solidFill>
                <a:latin typeface="+mn-lt"/>
                <a:ea typeface="+mn-ea"/>
                <a:cs typeface="+mn-cs"/>
              </a:rPr>
              <a:t>I also have great skills in managing organizational conflicts and solving issues. I will use the same to maintain peace within the workplace. It will enable me to identify business problems and devise effective solutions to the problems (Wu, Lee and Pham, 2019). I will try to incorporate teamwork and build a strong team that has diverse knowledge in every field so that the organization can handle any given situation with the skills of the experts. However, I lack some technical abilities that I need to work on so that I can manage the technical fault that falls in my duty as an HR officer. </a:t>
            </a:r>
          </a:p>
        </p:txBody>
      </p:sp>
      <p:sp>
        <p:nvSpPr>
          <p:cNvPr id="4" name="Slide Number Placeholder 3"/>
          <p:cNvSpPr>
            <a:spLocks noGrp="1"/>
          </p:cNvSpPr>
          <p:nvPr>
            <p:ph type="sldNum" sz="quarter" idx="10"/>
          </p:nvPr>
        </p:nvSpPr>
        <p:spPr/>
        <p:txBody>
          <a:bodyPr/>
          <a:lstStyle/>
          <a:p>
            <a:fld id="{D52BEFF5-BF9B-4B41-AC74-901ED346D8A6}" type="slidenum">
              <a:rPr lang="en-IN" smtClean="0"/>
              <a:t>7</a:t>
            </a:fld>
            <a:endParaRPr lang="en-IN"/>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N" sz="1200" kern="1200" dirty="0">
                <a:solidFill>
                  <a:schemeClr val="tx1"/>
                </a:solidFill>
                <a:latin typeface="+mn-lt"/>
                <a:ea typeface="+mn-ea"/>
                <a:cs typeface="+mn-cs"/>
              </a:rPr>
              <a:t>As I have always been open to expressing my thoughts and ideas in school and college, I have been able to gain positive confidence in myself, which has been reflected in my </a:t>
            </a:r>
            <a:r>
              <a:rPr lang="en-IN" sz="1200" kern="1200" dirty="0" err="1">
                <a:solidFill>
                  <a:schemeClr val="tx1"/>
                </a:solidFill>
                <a:latin typeface="+mn-lt"/>
                <a:ea typeface="+mn-ea"/>
                <a:cs typeface="+mn-cs"/>
              </a:rPr>
              <a:t>behavior</a:t>
            </a:r>
            <a:r>
              <a:rPr lang="en-IN" sz="1200" kern="1200" dirty="0">
                <a:solidFill>
                  <a:schemeClr val="tx1"/>
                </a:solidFill>
                <a:latin typeface="+mn-lt"/>
                <a:ea typeface="+mn-ea"/>
                <a:cs typeface="+mn-cs"/>
              </a:rPr>
              <a:t>. I believe that I can be an efficient HR officer since my positive approach toward the tea will be highlighted in my </a:t>
            </a:r>
            <a:r>
              <a:rPr lang="en-IN" sz="1200" kern="1200" dirty="0" err="1">
                <a:solidFill>
                  <a:schemeClr val="tx1"/>
                </a:solidFill>
                <a:latin typeface="+mn-lt"/>
                <a:ea typeface="+mn-ea"/>
                <a:cs typeface="+mn-cs"/>
              </a:rPr>
              <a:t>behavior</a:t>
            </a:r>
            <a:r>
              <a:rPr lang="en-IN" sz="1200" kern="1200" dirty="0">
                <a:solidFill>
                  <a:schemeClr val="tx1"/>
                </a:solidFill>
                <a:latin typeface="+mn-lt"/>
                <a:ea typeface="+mn-ea"/>
                <a:cs typeface="+mn-cs"/>
              </a:rPr>
              <a:t> (</a:t>
            </a:r>
            <a:r>
              <a:rPr lang="en-IN" sz="1200" kern="1200" dirty="0" err="1">
                <a:solidFill>
                  <a:schemeClr val="tx1"/>
                </a:solidFill>
                <a:latin typeface="+mn-lt"/>
                <a:ea typeface="+mn-ea"/>
                <a:cs typeface="+mn-cs"/>
              </a:rPr>
              <a:t>Afsar</a:t>
            </a:r>
            <a:r>
              <a:rPr lang="en-IN" sz="1200" kern="1200" dirty="0">
                <a:solidFill>
                  <a:schemeClr val="tx1"/>
                </a:solidFill>
                <a:latin typeface="+mn-lt"/>
                <a:ea typeface="+mn-ea"/>
                <a:cs typeface="+mn-cs"/>
              </a:rPr>
              <a:t>, </a:t>
            </a:r>
            <a:r>
              <a:rPr lang="en-IN" sz="1200" kern="1200" dirty="0" err="1">
                <a:solidFill>
                  <a:schemeClr val="tx1"/>
                </a:solidFill>
                <a:latin typeface="+mn-lt"/>
                <a:ea typeface="+mn-ea"/>
                <a:cs typeface="+mn-cs"/>
              </a:rPr>
              <a:t>Cheema</a:t>
            </a:r>
            <a:r>
              <a:rPr lang="en-IN" sz="1200" kern="1200" dirty="0">
                <a:solidFill>
                  <a:schemeClr val="tx1"/>
                </a:solidFill>
                <a:latin typeface="+mn-lt"/>
                <a:ea typeface="+mn-ea"/>
                <a:cs typeface="+mn-cs"/>
              </a:rPr>
              <a:t> and </a:t>
            </a:r>
            <a:r>
              <a:rPr lang="en-IN" sz="1200" kern="1200" dirty="0" err="1">
                <a:solidFill>
                  <a:schemeClr val="tx1"/>
                </a:solidFill>
                <a:latin typeface="+mn-lt"/>
                <a:ea typeface="+mn-ea"/>
                <a:cs typeface="+mn-cs"/>
              </a:rPr>
              <a:t>Saeed</a:t>
            </a:r>
            <a:r>
              <a:rPr lang="en-IN" sz="1200" kern="1200" dirty="0">
                <a:solidFill>
                  <a:schemeClr val="tx1"/>
                </a:solidFill>
                <a:latin typeface="+mn-lt"/>
                <a:ea typeface="+mn-ea"/>
                <a:cs typeface="+mn-cs"/>
              </a:rPr>
              <a:t>, 2017). My personal skills are based on my past experiences and studies that I have got to work on ever since my childhood. I have also been through various books and attended workshops to acquire knowledge about human </a:t>
            </a:r>
            <a:r>
              <a:rPr lang="en-IN" sz="1200" kern="1200" dirty="0" err="1">
                <a:solidFill>
                  <a:schemeClr val="tx1"/>
                </a:solidFill>
                <a:latin typeface="+mn-lt"/>
                <a:ea typeface="+mn-ea"/>
                <a:cs typeface="+mn-cs"/>
              </a:rPr>
              <a:t>behavior</a:t>
            </a:r>
            <a:r>
              <a:rPr lang="en-IN" sz="1200" kern="1200" dirty="0">
                <a:solidFill>
                  <a:schemeClr val="tx1"/>
                </a:solidFill>
                <a:latin typeface="+mn-lt"/>
                <a:ea typeface="+mn-ea"/>
                <a:cs typeface="+mn-cs"/>
              </a:rPr>
              <a:t> and the changes that are required by every human to get out of the monotony. Having understood human nature, I will be able to help the organization to make the employees stay within the organization since I will add effective strategies and plans to get the employees engaged with the organization and feel excited to work on the tasks.  </a:t>
            </a:r>
          </a:p>
          <a:p>
            <a:r>
              <a:rPr lang="en-IN" sz="1200" kern="1200" dirty="0">
                <a:solidFill>
                  <a:schemeClr val="tx1"/>
                </a:solidFill>
                <a:latin typeface="+mn-lt"/>
                <a:ea typeface="+mn-ea"/>
                <a:cs typeface="+mn-cs"/>
              </a:rPr>
              <a:t>My ability to analyze things minutely and identify small to big details about a particular situation will make me determine the issues that I might get to face when dealing with the team members (</a:t>
            </a:r>
            <a:r>
              <a:rPr lang="en-IN" sz="1200" kern="1200" dirty="0" err="1">
                <a:solidFill>
                  <a:schemeClr val="tx1"/>
                </a:solidFill>
                <a:latin typeface="+mn-lt"/>
                <a:ea typeface="+mn-ea"/>
                <a:cs typeface="+mn-cs"/>
              </a:rPr>
              <a:t>Jayasingam</a:t>
            </a:r>
            <a:r>
              <a:rPr lang="en-IN" sz="1200" kern="1200" dirty="0">
                <a:solidFill>
                  <a:schemeClr val="tx1"/>
                </a:solidFill>
                <a:latin typeface="+mn-lt"/>
                <a:ea typeface="+mn-ea"/>
                <a:cs typeface="+mn-cs"/>
              </a:rPr>
              <a:t>, Chong and </a:t>
            </a:r>
            <a:r>
              <a:rPr lang="en-IN" sz="1200" kern="1200" dirty="0" err="1">
                <a:solidFill>
                  <a:schemeClr val="tx1"/>
                </a:solidFill>
                <a:latin typeface="+mn-lt"/>
                <a:ea typeface="+mn-ea"/>
                <a:cs typeface="+mn-cs"/>
              </a:rPr>
              <a:t>Bakar</a:t>
            </a:r>
            <a:r>
              <a:rPr lang="en-IN" sz="1200" kern="1200" dirty="0">
                <a:solidFill>
                  <a:schemeClr val="tx1"/>
                </a:solidFill>
                <a:latin typeface="+mn-lt"/>
                <a:ea typeface="+mn-ea"/>
                <a:cs typeface="+mn-cs"/>
              </a:rPr>
              <a:t>, 2021). I will make sure that I get to communicate with the employees of the organization frequently so that they do not get to feel detached from the team members. There are also things that I lack, which I believe to be my inefficiency in understanding transcriptions and statistics; thus, I aim to work in it in the near future by having taken an active part in the organizational workshops. </a:t>
            </a:r>
          </a:p>
        </p:txBody>
      </p:sp>
      <p:sp>
        <p:nvSpPr>
          <p:cNvPr id="4" name="Slide Number Placeholder 3"/>
          <p:cNvSpPr>
            <a:spLocks noGrp="1"/>
          </p:cNvSpPr>
          <p:nvPr>
            <p:ph type="sldNum" sz="quarter" idx="10"/>
          </p:nvPr>
        </p:nvSpPr>
        <p:spPr/>
        <p:txBody>
          <a:bodyPr/>
          <a:lstStyle/>
          <a:p>
            <a:fld id="{D52BEFF5-BF9B-4B41-AC74-901ED346D8A6}" type="slidenum">
              <a:rPr lang="en-IN" smtClean="0"/>
              <a:t>8</a:t>
            </a:fld>
            <a:endParaRPr lang="en-IN"/>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latin typeface="+mn-lt"/>
                <a:ea typeface="+mn-ea"/>
                <a:cs typeface="+mn-cs"/>
              </a:rPr>
              <a:t>The potential benefit that the organization is getting to derive from my knowledge, skills, and </a:t>
            </a:r>
            <a:r>
              <a:rPr lang="en-IN" sz="1200" kern="1200" dirty="0" err="1">
                <a:solidFill>
                  <a:schemeClr val="tx1"/>
                </a:solidFill>
                <a:latin typeface="+mn-lt"/>
                <a:ea typeface="+mn-ea"/>
                <a:cs typeface="+mn-cs"/>
              </a:rPr>
              <a:t>behavior</a:t>
            </a:r>
            <a:r>
              <a:rPr lang="en-IN" sz="1200" kern="1200" dirty="0">
                <a:solidFill>
                  <a:schemeClr val="tx1"/>
                </a:solidFill>
                <a:latin typeface="+mn-lt"/>
                <a:ea typeface="+mn-ea"/>
                <a:cs typeface="+mn-cs"/>
              </a:rPr>
              <a:t> is that I have been a positive influence on the company. My unique perception of the people and handling issues enables me to greatly benefit the organization (</a:t>
            </a:r>
            <a:r>
              <a:rPr lang="en-IN" sz="1200" kern="1200" dirty="0" err="1">
                <a:solidFill>
                  <a:schemeClr val="tx1"/>
                </a:solidFill>
                <a:latin typeface="+mn-lt"/>
                <a:ea typeface="+mn-ea"/>
                <a:cs typeface="+mn-cs"/>
              </a:rPr>
              <a:t>Balozi</a:t>
            </a:r>
            <a:r>
              <a:rPr lang="en-IN" sz="1200" kern="1200" dirty="0">
                <a:solidFill>
                  <a:schemeClr val="tx1"/>
                </a:solidFill>
                <a:latin typeface="+mn-lt"/>
                <a:ea typeface="+mn-ea"/>
                <a:cs typeface="+mn-cs"/>
              </a:rPr>
              <a:t>, Othman and Isa, 2018). I have a tendency to get the task done before the stipulated time; thus, this always gets me to achieve the target and makes the employees those having been working under me follow the same. I ensure that I get to follow up with the organizational policy and get the task done on time. </a:t>
            </a:r>
          </a:p>
        </p:txBody>
      </p:sp>
      <p:sp>
        <p:nvSpPr>
          <p:cNvPr id="4" name="Slide Number Placeholder 3"/>
          <p:cNvSpPr>
            <a:spLocks noGrp="1"/>
          </p:cNvSpPr>
          <p:nvPr>
            <p:ph type="sldNum" sz="quarter" idx="10"/>
          </p:nvPr>
        </p:nvSpPr>
        <p:spPr/>
        <p:txBody>
          <a:bodyPr/>
          <a:lstStyle/>
          <a:p>
            <a:fld id="{D52BEFF5-BF9B-4B41-AC74-901ED346D8A6}" type="slidenum">
              <a:rPr lang="en-IN" smtClean="0"/>
              <a:t>9</a:t>
            </a:fld>
            <a:endParaRPr lang="en-IN"/>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IN" sz="1200" kern="1200" dirty="0">
                <a:solidFill>
                  <a:schemeClr val="tx1"/>
                </a:solidFill>
                <a:latin typeface="+mn-lt"/>
                <a:ea typeface="+mn-ea"/>
                <a:cs typeface="+mn-cs"/>
              </a:rPr>
              <a:t>Having trained as an HR professional of the organization, I have got to gain various skills as an individual that will benefit both the organization and my personal life. I was trained to have great communicational skills so that I could have an approachable outlook toward the employees. This will help them to communicate with me and discuss the issues that they get to face within the organization (van </a:t>
            </a:r>
            <a:r>
              <a:rPr lang="en-IN" sz="1200" kern="1200" dirty="0" err="1">
                <a:solidFill>
                  <a:schemeClr val="tx1"/>
                </a:solidFill>
                <a:latin typeface="+mn-lt"/>
                <a:ea typeface="+mn-ea"/>
                <a:cs typeface="+mn-cs"/>
              </a:rPr>
              <a:t>Berkel</a:t>
            </a:r>
            <a:r>
              <a:rPr lang="en-IN" sz="1200" kern="1200" dirty="0">
                <a:solidFill>
                  <a:schemeClr val="tx1"/>
                </a:solidFill>
                <a:latin typeface="+mn-lt"/>
                <a:ea typeface="+mn-ea"/>
                <a:cs typeface="+mn-cs"/>
              </a:rPr>
              <a:t>, Penning de </a:t>
            </a:r>
            <a:r>
              <a:rPr lang="en-IN" sz="1200" kern="1200" dirty="0" err="1">
                <a:solidFill>
                  <a:schemeClr val="tx1"/>
                </a:solidFill>
                <a:latin typeface="+mn-lt"/>
                <a:ea typeface="+mn-ea"/>
                <a:cs typeface="+mn-cs"/>
              </a:rPr>
              <a:t>Vries</a:t>
            </a:r>
            <a:r>
              <a:rPr lang="en-IN" sz="1200" kern="1200" dirty="0">
                <a:solidFill>
                  <a:schemeClr val="tx1"/>
                </a:solidFill>
                <a:latin typeface="+mn-lt"/>
                <a:ea typeface="+mn-ea"/>
                <a:cs typeface="+mn-cs"/>
              </a:rPr>
              <a:t> and </a:t>
            </a:r>
            <a:r>
              <a:rPr lang="en-IN" sz="1200" kern="1200" dirty="0" err="1">
                <a:solidFill>
                  <a:schemeClr val="tx1"/>
                </a:solidFill>
                <a:latin typeface="+mn-lt"/>
                <a:ea typeface="+mn-ea"/>
                <a:cs typeface="+mn-cs"/>
              </a:rPr>
              <a:t>Knies</a:t>
            </a:r>
            <a:r>
              <a:rPr lang="en-IN" sz="1200" kern="1200" dirty="0">
                <a:solidFill>
                  <a:schemeClr val="tx1"/>
                </a:solidFill>
                <a:latin typeface="+mn-lt"/>
                <a:ea typeface="+mn-ea"/>
                <a:cs typeface="+mn-cs"/>
              </a:rPr>
              <a:t>, 2022). I was trained to stay professional yet have the ability to maintain a friendly relationship with the team members by having connected to them on a personal level through various organizational programs and recreational activities. As I already have great analytical skills, I was trained to make adequate use of them in the professional field and help the organization gain greater productivity from the end of the employees. I was also taught to develop a performance management system by having made the employees feel motivated to perform better and achieve the milestone that had been set for them. </a:t>
            </a:r>
          </a:p>
          <a:p>
            <a:r>
              <a:rPr lang="en-IN" sz="1200" kern="1200" dirty="0">
                <a:solidFill>
                  <a:schemeClr val="tx1"/>
                </a:solidFill>
                <a:latin typeface="+mn-lt"/>
                <a:ea typeface="+mn-ea"/>
                <a:cs typeface="+mn-cs"/>
              </a:rPr>
              <a:t>By way of the effective training and development process, I have been able to be an active member of the team. Through the recruitment and training sessions, I will be able to add efficient employees to the team. I will also be able to build a strong relationship with my teammates by showing empathy toward them when they are in need (</a:t>
            </a:r>
            <a:r>
              <a:rPr lang="en-IN" sz="1200" kern="1200" dirty="0" err="1">
                <a:solidFill>
                  <a:schemeClr val="tx1"/>
                </a:solidFill>
                <a:latin typeface="+mn-lt"/>
                <a:ea typeface="+mn-ea"/>
                <a:cs typeface="+mn-cs"/>
              </a:rPr>
              <a:t>Almadana</a:t>
            </a:r>
            <a:r>
              <a:rPr lang="en-IN" sz="1200" kern="1200" dirty="0">
                <a:solidFill>
                  <a:schemeClr val="tx1"/>
                </a:solidFill>
                <a:latin typeface="+mn-lt"/>
                <a:ea typeface="+mn-ea"/>
                <a:cs typeface="+mn-cs"/>
              </a:rPr>
              <a:t>, </a:t>
            </a:r>
            <a:r>
              <a:rPr lang="en-IN" sz="1200" kern="1200" dirty="0" err="1">
                <a:solidFill>
                  <a:schemeClr val="tx1"/>
                </a:solidFill>
                <a:latin typeface="+mn-lt"/>
                <a:ea typeface="+mn-ea"/>
                <a:cs typeface="+mn-cs"/>
              </a:rPr>
              <a:t>Suharnomo</a:t>
            </a:r>
            <a:r>
              <a:rPr lang="en-IN" sz="1200" kern="1200" dirty="0">
                <a:solidFill>
                  <a:schemeClr val="tx1"/>
                </a:solidFill>
                <a:latin typeface="+mn-lt"/>
                <a:ea typeface="+mn-ea"/>
                <a:cs typeface="+mn-cs"/>
              </a:rPr>
              <a:t> and </a:t>
            </a:r>
            <a:r>
              <a:rPr lang="en-IN" sz="1200" kern="1200" dirty="0" err="1">
                <a:solidFill>
                  <a:schemeClr val="tx1"/>
                </a:solidFill>
                <a:latin typeface="+mn-lt"/>
                <a:ea typeface="+mn-ea"/>
                <a:cs typeface="+mn-cs"/>
              </a:rPr>
              <a:t>Perdhana</a:t>
            </a:r>
            <a:r>
              <a:rPr lang="en-IN" sz="1200" kern="1200" dirty="0">
                <a:solidFill>
                  <a:schemeClr val="tx1"/>
                </a:solidFill>
                <a:latin typeface="+mn-lt"/>
                <a:ea typeface="+mn-ea"/>
                <a:cs typeface="+mn-cs"/>
              </a:rPr>
              <a:t>, 2021). It will also ensure that I get to provide continuous growth and development opportunities to the employees and make them ready to push their limits so that they can excel in their careers. I will check on the performance of the team closely so that I can provide them recognition for their hard work and performance within the organization. Thus I believe that these qualities of mine will be of great help to me and will enable me to be productive for the organization. </a:t>
            </a:r>
          </a:p>
        </p:txBody>
      </p:sp>
      <p:sp>
        <p:nvSpPr>
          <p:cNvPr id="4" name="Slide Number Placeholder 3"/>
          <p:cNvSpPr>
            <a:spLocks noGrp="1"/>
          </p:cNvSpPr>
          <p:nvPr>
            <p:ph type="sldNum" sz="quarter" idx="10"/>
          </p:nvPr>
        </p:nvSpPr>
        <p:spPr/>
        <p:txBody>
          <a:bodyPr/>
          <a:lstStyle/>
          <a:p>
            <a:fld id="{D52BEFF5-BF9B-4B41-AC74-901ED346D8A6}" type="slidenum">
              <a:rPr lang="en-IN" smtClean="0"/>
              <a:t>10</a:t>
            </a:fld>
            <a:endParaRPr lang="en-IN"/>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latin typeface="+mn-lt"/>
                <a:ea typeface="+mn-ea"/>
                <a:cs typeface="+mn-cs"/>
              </a:rPr>
              <a:t>To conclude the above description, it can be stated that this paper is solely based on the knowledge, skills, and </a:t>
            </a:r>
            <a:r>
              <a:rPr lang="en-IN" sz="1200" kern="1200" dirty="0" err="1">
                <a:solidFill>
                  <a:schemeClr val="tx1"/>
                </a:solidFill>
                <a:latin typeface="+mn-lt"/>
                <a:ea typeface="+mn-ea"/>
                <a:cs typeface="+mn-cs"/>
              </a:rPr>
              <a:t>behavior</a:t>
            </a:r>
            <a:r>
              <a:rPr lang="en-IN" sz="1200" kern="1200" dirty="0">
                <a:solidFill>
                  <a:schemeClr val="tx1"/>
                </a:solidFill>
                <a:latin typeface="+mn-lt"/>
                <a:ea typeface="+mn-ea"/>
                <a:cs typeface="+mn-cs"/>
              </a:rPr>
              <a:t> that needs to be followed by the HR professionals of an organization. This paper has also stated about my personal skills, knowledge, and </a:t>
            </a:r>
            <a:r>
              <a:rPr lang="en-IN" sz="1200" kern="1200" dirty="0" err="1">
                <a:solidFill>
                  <a:schemeClr val="tx1"/>
                </a:solidFill>
                <a:latin typeface="+mn-lt"/>
                <a:ea typeface="+mn-ea"/>
                <a:cs typeface="+mn-cs"/>
              </a:rPr>
              <a:t>behavior</a:t>
            </a:r>
            <a:r>
              <a:rPr lang="en-IN" sz="1200" kern="1200" dirty="0">
                <a:solidFill>
                  <a:schemeClr val="tx1"/>
                </a:solidFill>
                <a:latin typeface="+mn-lt"/>
                <a:ea typeface="+mn-ea"/>
                <a:cs typeface="+mn-cs"/>
              </a:rPr>
              <a:t> to conduct a detailed audit on my ability to become an expert in the HRM department. The potential benefits that the organization is likely to have for having hired me as an HR manager have also been elaborated on so that my skills and knowledge can be heightened in an effective manner. </a:t>
            </a:r>
          </a:p>
        </p:txBody>
      </p:sp>
      <p:sp>
        <p:nvSpPr>
          <p:cNvPr id="4" name="Slide Number Placeholder 3"/>
          <p:cNvSpPr>
            <a:spLocks noGrp="1"/>
          </p:cNvSpPr>
          <p:nvPr>
            <p:ph type="sldNum" sz="quarter" idx="10"/>
          </p:nvPr>
        </p:nvSpPr>
        <p:spPr/>
        <p:txBody>
          <a:bodyPr/>
          <a:lstStyle/>
          <a:p>
            <a:fld id="{D52BEFF5-BF9B-4B41-AC74-901ED346D8A6}" type="slidenum">
              <a:rPr lang="en-IN" smtClean="0"/>
              <a:t>11</a:t>
            </a:fld>
            <a:endParaRPr lang="en-IN"/>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r>
              <a:rPr lang="en-GB" sz="1200" b="1" kern="1200" dirty="0">
                <a:solidFill>
                  <a:schemeClr val="tx1"/>
                </a:solidFill>
                <a:latin typeface="+mn-lt"/>
                <a:ea typeface="+mn-ea"/>
                <a:cs typeface="+mn-cs"/>
              </a:rPr>
              <a:t>References </a:t>
            </a:r>
            <a:endParaRPr lang="en-IN" sz="1200" b="1" kern="1200" dirty="0">
              <a:solidFill>
                <a:schemeClr val="tx1"/>
              </a:solidFill>
              <a:latin typeface="+mn-lt"/>
              <a:ea typeface="+mn-ea"/>
              <a:cs typeface="+mn-cs"/>
            </a:endParaRPr>
          </a:p>
          <a:p>
            <a:r>
              <a:rPr lang="en-IN" sz="1200" kern="1200" dirty="0" err="1">
                <a:solidFill>
                  <a:schemeClr val="tx1"/>
                </a:solidFill>
                <a:latin typeface="+mn-lt"/>
                <a:ea typeface="+mn-ea"/>
                <a:cs typeface="+mn-cs"/>
              </a:rPr>
              <a:t>Abbasi</a:t>
            </a:r>
            <a:r>
              <a:rPr lang="en-IN" sz="1200" kern="1200" dirty="0">
                <a:solidFill>
                  <a:schemeClr val="tx1"/>
                </a:solidFill>
                <a:latin typeface="+mn-lt"/>
                <a:ea typeface="+mn-ea"/>
                <a:cs typeface="+mn-cs"/>
              </a:rPr>
              <a:t>, S.G., </a:t>
            </a:r>
            <a:r>
              <a:rPr lang="en-IN" sz="1200" kern="1200" dirty="0" err="1">
                <a:solidFill>
                  <a:schemeClr val="tx1"/>
                </a:solidFill>
                <a:latin typeface="+mn-lt"/>
                <a:ea typeface="+mn-ea"/>
                <a:cs typeface="+mn-cs"/>
              </a:rPr>
              <a:t>Shabbir</a:t>
            </a:r>
            <a:r>
              <a:rPr lang="en-IN" sz="1200" kern="1200" dirty="0">
                <a:solidFill>
                  <a:schemeClr val="tx1"/>
                </a:solidFill>
                <a:latin typeface="+mn-lt"/>
                <a:ea typeface="+mn-ea"/>
                <a:cs typeface="+mn-cs"/>
              </a:rPr>
              <a:t>, M.S., </a:t>
            </a:r>
            <a:r>
              <a:rPr lang="en-IN" sz="1200" kern="1200" dirty="0" err="1">
                <a:solidFill>
                  <a:schemeClr val="tx1"/>
                </a:solidFill>
                <a:latin typeface="+mn-lt"/>
                <a:ea typeface="+mn-ea"/>
                <a:cs typeface="+mn-cs"/>
              </a:rPr>
              <a:t>Abbas</a:t>
            </a:r>
            <a:r>
              <a:rPr lang="en-IN" sz="1200" kern="1200" dirty="0">
                <a:solidFill>
                  <a:schemeClr val="tx1"/>
                </a:solidFill>
                <a:latin typeface="+mn-lt"/>
                <a:ea typeface="+mn-ea"/>
                <a:cs typeface="+mn-cs"/>
              </a:rPr>
              <a:t>, M. and </a:t>
            </a:r>
            <a:r>
              <a:rPr lang="en-IN" sz="1200" kern="1200" dirty="0" err="1">
                <a:solidFill>
                  <a:schemeClr val="tx1"/>
                </a:solidFill>
                <a:latin typeface="+mn-lt"/>
                <a:ea typeface="+mn-ea"/>
                <a:cs typeface="+mn-cs"/>
              </a:rPr>
              <a:t>Tahir</a:t>
            </a:r>
            <a:r>
              <a:rPr lang="en-IN" sz="1200" kern="1200" dirty="0">
                <a:solidFill>
                  <a:schemeClr val="tx1"/>
                </a:solidFill>
                <a:latin typeface="+mn-lt"/>
                <a:ea typeface="+mn-ea"/>
                <a:cs typeface="+mn-cs"/>
              </a:rPr>
              <a:t>, M.S., 2021. HPWS and knowledge sharing </a:t>
            </a:r>
            <a:r>
              <a:rPr lang="en-IN" sz="1200" kern="1200" dirty="0" err="1">
                <a:solidFill>
                  <a:schemeClr val="tx1"/>
                </a:solidFill>
                <a:latin typeface="+mn-lt"/>
                <a:ea typeface="+mn-ea"/>
                <a:cs typeface="+mn-cs"/>
              </a:rPr>
              <a:t>behavior</a:t>
            </a:r>
            <a:r>
              <a:rPr lang="en-IN" sz="1200" kern="1200" dirty="0">
                <a:solidFill>
                  <a:schemeClr val="tx1"/>
                </a:solidFill>
                <a:latin typeface="+mn-lt"/>
                <a:ea typeface="+mn-ea"/>
                <a:cs typeface="+mn-cs"/>
              </a:rPr>
              <a:t>: The role of psychological empowerment and organizational identification in public sector banks. </a:t>
            </a:r>
            <a:r>
              <a:rPr lang="en-IN" sz="1200" i="1" kern="1200" dirty="0">
                <a:solidFill>
                  <a:schemeClr val="tx1"/>
                </a:solidFill>
                <a:latin typeface="+mn-lt"/>
                <a:ea typeface="+mn-ea"/>
                <a:cs typeface="+mn-cs"/>
              </a:rPr>
              <a:t>Journal of Public Affairs</a:t>
            </a:r>
            <a:r>
              <a:rPr lang="en-IN" sz="1200" kern="1200" dirty="0">
                <a:solidFill>
                  <a:schemeClr val="tx1"/>
                </a:solidFill>
                <a:latin typeface="+mn-lt"/>
                <a:ea typeface="+mn-ea"/>
                <a:cs typeface="+mn-cs"/>
              </a:rPr>
              <a:t>, </a:t>
            </a:r>
            <a:r>
              <a:rPr lang="en-IN" sz="1200" i="1" kern="1200" dirty="0">
                <a:solidFill>
                  <a:schemeClr val="tx1"/>
                </a:solidFill>
                <a:latin typeface="+mn-lt"/>
                <a:ea typeface="+mn-ea"/>
                <a:cs typeface="+mn-cs"/>
              </a:rPr>
              <a:t>21</a:t>
            </a:r>
            <a:r>
              <a:rPr lang="en-IN" sz="1200" kern="1200" dirty="0">
                <a:solidFill>
                  <a:schemeClr val="tx1"/>
                </a:solidFill>
                <a:latin typeface="+mn-lt"/>
                <a:ea typeface="+mn-ea"/>
                <a:cs typeface="+mn-cs"/>
              </a:rPr>
              <a:t>(3), p.e2512.</a:t>
            </a:r>
          </a:p>
          <a:p>
            <a:r>
              <a:rPr lang="en-IN" sz="1200" kern="1200" dirty="0" err="1">
                <a:solidFill>
                  <a:schemeClr val="tx1"/>
                </a:solidFill>
                <a:latin typeface="+mn-lt"/>
                <a:ea typeface="+mn-ea"/>
                <a:cs typeface="+mn-cs"/>
              </a:rPr>
              <a:t>Afsar</a:t>
            </a:r>
            <a:r>
              <a:rPr lang="en-IN" sz="1200" kern="1200" dirty="0">
                <a:solidFill>
                  <a:schemeClr val="tx1"/>
                </a:solidFill>
                <a:latin typeface="+mn-lt"/>
                <a:ea typeface="+mn-ea"/>
                <a:cs typeface="+mn-cs"/>
              </a:rPr>
              <a:t>, B., 2016. The impact of person-organization fit on innovative work </a:t>
            </a:r>
            <a:r>
              <a:rPr lang="en-IN" sz="1200" kern="1200" dirty="0" err="1">
                <a:solidFill>
                  <a:schemeClr val="tx1"/>
                </a:solidFill>
                <a:latin typeface="+mn-lt"/>
                <a:ea typeface="+mn-ea"/>
                <a:cs typeface="+mn-cs"/>
              </a:rPr>
              <a:t>behavior</a:t>
            </a:r>
            <a:r>
              <a:rPr lang="en-IN" sz="1200" kern="1200" dirty="0">
                <a:solidFill>
                  <a:schemeClr val="tx1"/>
                </a:solidFill>
                <a:latin typeface="+mn-lt"/>
                <a:ea typeface="+mn-ea"/>
                <a:cs typeface="+mn-cs"/>
              </a:rPr>
              <a:t>: the mediating effect of knowledge sharing </a:t>
            </a:r>
            <a:r>
              <a:rPr lang="en-IN" sz="1200" kern="1200" dirty="0" err="1">
                <a:solidFill>
                  <a:schemeClr val="tx1"/>
                </a:solidFill>
                <a:latin typeface="+mn-lt"/>
                <a:ea typeface="+mn-ea"/>
                <a:cs typeface="+mn-cs"/>
              </a:rPr>
              <a:t>behavior</a:t>
            </a:r>
            <a:r>
              <a:rPr lang="en-IN" sz="1200" kern="1200" dirty="0">
                <a:solidFill>
                  <a:schemeClr val="tx1"/>
                </a:solidFill>
                <a:latin typeface="+mn-lt"/>
                <a:ea typeface="+mn-ea"/>
                <a:cs typeface="+mn-cs"/>
              </a:rPr>
              <a:t>. </a:t>
            </a:r>
            <a:r>
              <a:rPr lang="en-IN" sz="1200" i="1" kern="1200" dirty="0">
                <a:solidFill>
                  <a:schemeClr val="tx1"/>
                </a:solidFill>
                <a:latin typeface="+mn-lt"/>
                <a:ea typeface="+mn-ea"/>
                <a:cs typeface="+mn-cs"/>
              </a:rPr>
              <a:t>International journal of health care quality assurance</a:t>
            </a:r>
            <a:r>
              <a:rPr lang="en-IN" sz="1200" kern="1200" dirty="0">
                <a:solidFill>
                  <a:schemeClr val="tx1"/>
                </a:solidFill>
                <a:latin typeface="+mn-lt"/>
                <a:ea typeface="+mn-ea"/>
                <a:cs typeface="+mn-cs"/>
              </a:rPr>
              <a:t>.</a:t>
            </a:r>
          </a:p>
          <a:p>
            <a:r>
              <a:rPr lang="en-IN" sz="1200" kern="1200" dirty="0" err="1">
                <a:solidFill>
                  <a:schemeClr val="tx1"/>
                </a:solidFill>
                <a:latin typeface="+mn-lt"/>
                <a:ea typeface="+mn-ea"/>
                <a:cs typeface="+mn-cs"/>
              </a:rPr>
              <a:t>Afsar</a:t>
            </a:r>
            <a:r>
              <a:rPr lang="en-IN" sz="1200" kern="1200" dirty="0">
                <a:solidFill>
                  <a:schemeClr val="tx1"/>
                </a:solidFill>
                <a:latin typeface="+mn-lt"/>
                <a:ea typeface="+mn-ea"/>
                <a:cs typeface="+mn-cs"/>
              </a:rPr>
              <a:t>, B., </a:t>
            </a:r>
            <a:r>
              <a:rPr lang="en-IN" sz="1200" kern="1200" dirty="0" err="1">
                <a:solidFill>
                  <a:schemeClr val="tx1"/>
                </a:solidFill>
                <a:latin typeface="+mn-lt"/>
                <a:ea typeface="+mn-ea"/>
                <a:cs typeface="+mn-cs"/>
              </a:rPr>
              <a:t>Cheema</a:t>
            </a:r>
            <a:r>
              <a:rPr lang="en-IN" sz="1200" kern="1200" dirty="0">
                <a:solidFill>
                  <a:schemeClr val="tx1"/>
                </a:solidFill>
                <a:latin typeface="+mn-lt"/>
                <a:ea typeface="+mn-ea"/>
                <a:cs typeface="+mn-cs"/>
              </a:rPr>
              <a:t>, S. and </a:t>
            </a:r>
            <a:r>
              <a:rPr lang="en-IN" sz="1200" kern="1200" dirty="0" err="1">
                <a:solidFill>
                  <a:schemeClr val="tx1"/>
                </a:solidFill>
                <a:latin typeface="+mn-lt"/>
                <a:ea typeface="+mn-ea"/>
                <a:cs typeface="+mn-cs"/>
              </a:rPr>
              <a:t>Saeed</a:t>
            </a:r>
            <a:r>
              <a:rPr lang="en-IN" sz="1200" kern="1200" dirty="0">
                <a:solidFill>
                  <a:schemeClr val="tx1"/>
                </a:solidFill>
                <a:latin typeface="+mn-lt"/>
                <a:ea typeface="+mn-ea"/>
                <a:cs typeface="+mn-cs"/>
              </a:rPr>
              <a:t>, B.B., 2017. Do nurses display innovative work </a:t>
            </a:r>
            <a:r>
              <a:rPr lang="en-IN" sz="1200" kern="1200" dirty="0" err="1">
                <a:solidFill>
                  <a:schemeClr val="tx1"/>
                </a:solidFill>
                <a:latin typeface="+mn-lt"/>
                <a:ea typeface="+mn-ea"/>
                <a:cs typeface="+mn-cs"/>
              </a:rPr>
              <a:t>behavior</a:t>
            </a:r>
            <a:r>
              <a:rPr lang="en-IN" sz="1200" kern="1200" dirty="0">
                <a:solidFill>
                  <a:schemeClr val="tx1"/>
                </a:solidFill>
                <a:latin typeface="+mn-lt"/>
                <a:ea typeface="+mn-ea"/>
                <a:cs typeface="+mn-cs"/>
              </a:rPr>
              <a:t> when their values match with hospitals' values? </a:t>
            </a:r>
            <a:r>
              <a:rPr lang="en-IN" sz="1200" i="1" kern="1200" dirty="0">
                <a:solidFill>
                  <a:schemeClr val="tx1"/>
                </a:solidFill>
                <a:latin typeface="+mn-lt"/>
                <a:ea typeface="+mn-ea"/>
                <a:cs typeface="+mn-cs"/>
              </a:rPr>
              <a:t>European Journal of innovation management</a:t>
            </a:r>
            <a:r>
              <a:rPr lang="en-IN" sz="1200" kern="1200" dirty="0">
                <a:solidFill>
                  <a:schemeClr val="tx1"/>
                </a:solidFill>
                <a:latin typeface="+mn-lt"/>
                <a:ea typeface="+mn-ea"/>
                <a:cs typeface="+mn-cs"/>
              </a:rPr>
              <a:t>.</a:t>
            </a:r>
          </a:p>
          <a:p>
            <a:r>
              <a:rPr lang="en-IN" sz="1200" kern="1200" dirty="0" err="1">
                <a:solidFill>
                  <a:schemeClr val="tx1"/>
                </a:solidFill>
                <a:latin typeface="+mn-lt"/>
                <a:ea typeface="+mn-ea"/>
                <a:cs typeface="+mn-cs"/>
              </a:rPr>
              <a:t>Almadana</a:t>
            </a:r>
            <a:r>
              <a:rPr lang="en-IN" sz="1200" kern="1200" dirty="0">
                <a:solidFill>
                  <a:schemeClr val="tx1"/>
                </a:solidFill>
                <a:latin typeface="+mn-lt"/>
                <a:ea typeface="+mn-ea"/>
                <a:cs typeface="+mn-cs"/>
              </a:rPr>
              <a:t>, A.V., </a:t>
            </a:r>
            <a:r>
              <a:rPr lang="en-IN" sz="1200" kern="1200" dirty="0" err="1">
                <a:solidFill>
                  <a:schemeClr val="tx1"/>
                </a:solidFill>
                <a:latin typeface="+mn-lt"/>
                <a:ea typeface="+mn-ea"/>
                <a:cs typeface="+mn-cs"/>
              </a:rPr>
              <a:t>Suharnomo</a:t>
            </a:r>
            <a:r>
              <a:rPr lang="en-IN" sz="1200" kern="1200" dirty="0">
                <a:solidFill>
                  <a:schemeClr val="tx1"/>
                </a:solidFill>
                <a:latin typeface="+mn-lt"/>
                <a:ea typeface="+mn-ea"/>
                <a:cs typeface="+mn-cs"/>
              </a:rPr>
              <a:t>, S. and </a:t>
            </a:r>
            <a:r>
              <a:rPr lang="en-IN" sz="1200" kern="1200" dirty="0" err="1">
                <a:solidFill>
                  <a:schemeClr val="tx1"/>
                </a:solidFill>
                <a:latin typeface="+mn-lt"/>
                <a:ea typeface="+mn-ea"/>
                <a:cs typeface="+mn-cs"/>
              </a:rPr>
              <a:t>Perdhana</a:t>
            </a:r>
            <a:r>
              <a:rPr lang="en-IN" sz="1200" kern="1200" dirty="0">
                <a:solidFill>
                  <a:schemeClr val="tx1"/>
                </a:solidFill>
                <a:latin typeface="+mn-lt"/>
                <a:ea typeface="+mn-ea"/>
                <a:cs typeface="+mn-cs"/>
              </a:rPr>
              <a:t>, M.S., 2021. Can generational differences and feeling trusted improve knowledge-sharing </a:t>
            </a:r>
            <a:r>
              <a:rPr lang="en-IN" sz="1200" kern="1200" dirty="0" err="1">
                <a:solidFill>
                  <a:schemeClr val="tx1"/>
                </a:solidFill>
                <a:latin typeface="+mn-lt"/>
                <a:ea typeface="+mn-ea"/>
                <a:cs typeface="+mn-cs"/>
              </a:rPr>
              <a:t>behavior</a:t>
            </a:r>
            <a:r>
              <a:rPr lang="en-IN" sz="1200" kern="1200" dirty="0">
                <a:solidFill>
                  <a:schemeClr val="tx1"/>
                </a:solidFill>
                <a:latin typeface="+mn-lt"/>
                <a:ea typeface="+mn-ea"/>
                <a:cs typeface="+mn-cs"/>
              </a:rPr>
              <a:t>? Consequences of high-performance work systems. </a:t>
            </a:r>
            <a:r>
              <a:rPr lang="en-IN" sz="1200" i="1" kern="1200" dirty="0">
                <a:solidFill>
                  <a:schemeClr val="tx1"/>
                </a:solidFill>
                <a:latin typeface="+mn-lt"/>
                <a:ea typeface="+mn-ea"/>
                <a:cs typeface="+mn-cs"/>
              </a:rPr>
              <a:t>Journal of Workplace Learning</a:t>
            </a:r>
            <a:r>
              <a:rPr lang="en-IN" sz="1200" kern="1200" dirty="0">
                <a:solidFill>
                  <a:schemeClr val="tx1"/>
                </a:solidFill>
                <a:latin typeface="+mn-lt"/>
                <a:ea typeface="+mn-ea"/>
                <a:cs typeface="+mn-cs"/>
              </a:rPr>
              <a:t>.</a:t>
            </a:r>
          </a:p>
          <a:p>
            <a:r>
              <a:rPr lang="en-IN" sz="1200" kern="1200" dirty="0" err="1">
                <a:solidFill>
                  <a:schemeClr val="tx1"/>
                </a:solidFill>
                <a:latin typeface="+mn-lt"/>
                <a:ea typeface="+mn-ea"/>
                <a:cs typeface="+mn-cs"/>
              </a:rPr>
              <a:t>Amin</a:t>
            </a:r>
            <a:r>
              <a:rPr lang="en-IN" sz="1200" kern="1200" dirty="0">
                <a:solidFill>
                  <a:schemeClr val="tx1"/>
                </a:solidFill>
                <a:latin typeface="+mn-lt"/>
                <a:ea typeface="+mn-ea"/>
                <a:cs typeface="+mn-cs"/>
              </a:rPr>
              <a:t>, M.B. and </a:t>
            </a:r>
            <a:r>
              <a:rPr lang="en-IN" sz="1200" kern="1200" dirty="0" err="1">
                <a:solidFill>
                  <a:schemeClr val="tx1"/>
                </a:solidFill>
                <a:latin typeface="+mn-lt"/>
                <a:ea typeface="+mn-ea"/>
                <a:cs typeface="+mn-cs"/>
              </a:rPr>
              <a:t>Rubel</a:t>
            </a:r>
            <a:r>
              <a:rPr lang="en-IN" sz="1200" kern="1200" dirty="0">
                <a:solidFill>
                  <a:schemeClr val="tx1"/>
                </a:solidFill>
                <a:latin typeface="+mn-lt"/>
                <a:ea typeface="+mn-ea"/>
                <a:cs typeface="+mn-cs"/>
              </a:rPr>
              <a:t>, M.R.B., 2020. Human resource management practices and employee knowledge sharing </a:t>
            </a:r>
            <a:r>
              <a:rPr lang="en-IN" sz="1200" kern="1200" dirty="0" err="1">
                <a:solidFill>
                  <a:schemeClr val="tx1"/>
                </a:solidFill>
                <a:latin typeface="+mn-lt"/>
                <a:ea typeface="+mn-ea"/>
                <a:cs typeface="+mn-cs"/>
              </a:rPr>
              <a:t>behavior</a:t>
            </a:r>
            <a:r>
              <a:rPr lang="en-IN" sz="1200" kern="1200" dirty="0">
                <a:solidFill>
                  <a:schemeClr val="tx1"/>
                </a:solidFill>
                <a:latin typeface="+mn-lt"/>
                <a:ea typeface="+mn-ea"/>
                <a:cs typeface="+mn-cs"/>
              </a:rPr>
              <a:t>: Mediating role of knowledge sharing intention. </a:t>
            </a:r>
            <a:r>
              <a:rPr lang="en-IN" sz="1200" i="1" kern="1200" dirty="0">
                <a:solidFill>
                  <a:schemeClr val="tx1"/>
                </a:solidFill>
                <a:latin typeface="+mn-lt"/>
                <a:ea typeface="+mn-ea"/>
                <a:cs typeface="+mn-cs"/>
              </a:rPr>
              <a:t>Asian Journal of Empirical Research</a:t>
            </a:r>
            <a:r>
              <a:rPr lang="en-IN" sz="1200" kern="1200" dirty="0">
                <a:solidFill>
                  <a:schemeClr val="tx1"/>
                </a:solidFill>
                <a:latin typeface="+mn-lt"/>
                <a:ea typeface="+mn-ea"/>
                <a:cs typeface="+mn-cs"/>
              </a:rPr>
              <a:t>, </a:t>
            </a:r>
            <a:r>
              <a:rPr lang="en-IN" sz="1200" i="1" kern="1200" dirty="0">
                <a:solidFill>
                  <a:schemeClr val="tx1"/>
                </a:solidFill>
                <a:latin typeface="+mn-lt"/>
                <a:ea typeface="+mn-ea"/>
                <a:cs typeface="+mn-cs"/>
              </a:rPr>
              <a:t>10</a:t>
            </a:r>
            <a:r>
              <a:rPr lang="en-IN" sz="1200" kern="1200" dirty="0">
                <a:solidFill>
                  <a:schemeClr val="tx1"/>
                </a:solidFill>
                <a:latin typeface="+mn-lt"/>
                <a:ea typeface="+mn-ea"/>
                <a:cs typeface="+mn-cs"/>
              </a:rPr>
              <a:t>(5), pp.150-164.</a:t>
            </a:r>
          </a:p>
          <a:p>
            <a:r>
              <a:rPr lang="en-IN" sz="1200" kern="1200" dirty="0" err="1">
                <a:solidFill>
                  <a:schemeClr val="tx1"/>
                </a:solidFill>
                <a:latin typeface="+mn-lt"/>
                <a:ea typeface="+mn-ea"/>
                <a:cs typeface="+mn-cs"/>
              </a:rPr>
              <a:t>Balozi</a:t>
            </a:r>
            <a:r>
              <a:rPr lang="en-IN" sz="1200" kern="1200" dirty="0">
                <a:solidFill>
                  <a:schemeClr val="tx1"/>
                </a:solidFill>
                <a:latin typeface="+mn-lt"/>
                <a:ea typeface="+mn-ea"/>
                <a:cs typeface="+mn-cs"/>
              </a:rPr>
              <a:t>, M.A., Othman, S.Z. and Isa, M.F.M., 2018. Mediating effects of subjective norms on the relationship between career advancement and job characteristics and knowledge sharing </a:t>
            </a:r>
            <a:r>
              <a:rPr lang="en-IN" sz="1200" kern="1200" dirty="0" err="1">
                <a:solidFill>
                  <a:schemeClr val="tx1"/>
                </a:solidFill>
                <a:latin typeface="+mn-lt"/>
                <a:ea typeface="+mn-ea"/>
                <a:cs typeface="+mn-cs"/>
              </a:rPr>
              <a:t>behavior</a:t>
            </a:r>
            <a:r>
              <a:rPr lang="en-IN" sz="1200" kern="1200" dirty="0">
                <a:solidFill>
                  <a:schemeClr val="tx1"/>
                </a:solidFill>
                <a:latin typeface="+mn-lt"/>
                <a:ea typeface="+mn-ea"/>
                <a:cs typeface="+mn-cs"/>
              </a:rPr>
              <a:t> among Tanzanian healthcare professionals. </a:t>
            </a:r>
            <a:r>
              <a:rPr lang="en-IN" sz="1200" i="1" kern="1200" dirty="0" err="1">
                <a:solidFill>
                  <a:schemeClr val="tx1"/>
                </a:solidFill>
                <a:latin typeface="+mn-lt"/>
                <a:ea typeface="+mn-ea"/>
                <a:cs typeface="+mn-cs"/>
              </a:rPr>
              <a:t>Gadjah</a:t>
            </a:r>
            <a:r>
              <a:rPr lang="en-IN" sz="1200" i="1" kern="1200" dirty="0">
                <a:solidFill>
                  <a:schemeClr val="tx1"/>
                </a:solidFill>
                <a:latin typeface="+mn-lt"/>
                <a:ea typeface="+mn-ea"/>
                <a:cs typeface="+mn-cs"/>
              </a:rPr>
              <a:t> </a:t>
            </a:r>
            <a:r>
              <a:rPr lang="en-IN" sz="1200" i="1" kern="1200" dirty="0" err="1">
                <a:solidFill>
                  <a:schemeClr val="tx1"/>
                </a:solidFill>
                <a:latin typeface="+mn-lt"/>
                <a:ea typeface="+mn-ea"/>
                <a:cs typeface="+mn-cs"/>
              </a:rPr>
              <a:t>Mada</a:t>
            </a:r>
            <a:r>
              <a:rPr lang="en-IN" sz="1200" i="1" kern="1200" dirty="0">
                <a:solidFill>
                  <a:schemeClr val="tx1"/>
                </a:solidFill>
                <a:latin typeface="+mn-lt"/>
                <a:ea typeface="+mn-ea"/>
                <a:cs typeface="+mn-cs"/>
              </a:rPr>
              <a:t> International Journal of Business</a:t>
            </a:r>
            <a:r>
              <a:rPr lang="en-IN" sz="1200" kern="1200" dirty="0">
                <a:solidFill>
                  <a:schemeClr val="tx1"/>
                </a:solidFill>
                <a:latin typeface="+mn-lt"/>
                <a:ea typeface="+mn-ea"/>
                <a:cs typeface="+mn-cs"/>
              </a:rPr>
              <a:t>, </a:t>
            </a:r>
            <a:r>
              <a:rPr lang="en-IN" sz="1200" i="1" kern="1200" dirty="0">
                <a:solidFill>
                  <a:schemeClr val="tx1"/>
                </a:solidFill>
                <a:latin typeface="+mn-lt"/>
                <a:ea typeface="+mn-ea"/>
                <a:cs typeface="+mn-cs"/>
              </a:rPr>
              <a:t>20</a:t>
            </a:r>
            <a:r>
              <a:rPr lang="en-IN" sz="1200" kern="1200" dirty="0">
                <a:solidFill>
                  <a:schemeClr val="tx1"/>
                </a:solidFill>
                <a:latin typeface="+mn-lt"/>
                <a:ea typeface="+mn-ea"/>
                <a:cs typeface="+mn-cs"/>
              </a:rPr>
              <a:t>(2), pp.187-203.</a:t>
            </a:r>
          </a:p>
          <a:p>
            <a:r>
              <a:rPr lang="en-IN" sz="1200" kern="1200" dirty="0" err="1">
                <a:solidFill>
                  <a:schemeClr val="tx1"/>
                </a:solidFill>
                <a:latin typeface="+mn-lt"/>
                <a:ea typeface="+mn-ea"/>
                <a:cs typeface="+mn-cs"/>
              </a:rPr>
              <a:t>Hao</a:t>
            </a:r>
            <a:r>
              <a:rPr lang="en-IN" sz="1200" kern="1200" dirty="0">
                <a:solidFill>
                  <a:schemeClr val="tx1"/>
                </a:solidFill>
                <a:latin typeface="+mn-lt"/>
                <a:ea typeface="+mn-ea"/>
                <a:cs typeface="+mn-cs"/>
              </a:rPr>
              <a:t>, Q., Yang, W. and Shi, Y., 2019. Characterizing the relationship between conscientiousness and knowledge sharing </a:t>
            </a:r>
            <a:r>
              <a:rPr lang="en-IN" sz="1200" kern="1200" dirty="0" err="1">
                <a:solidFill>
                  <a:schemeClr val="tx1"/>
                </a:solidFill>
                <a:latin typeface="+mn-lt"/>
                <a:ea typeface="+mn-ea"/>
                <a:cs typeface="+mn-cs"/>
              </a:rPr>
              <a:t>behavior</a:t>
            </a:r>
            <a:r>
              <a:rPr lang="en-IN" sz="1200" kern="1200" dirty="0">
                <a:solidFill>
                  <a:schemeClr val="tx1"/>
                </a:solidFill>
                <a:latin typeface="+mn-lt"/>
                <a:ea typeface="+mn-ea"/>
                <a:cs typeface="+mn-cs"/>
              </a:rPr>
              <a:t> in virtual teams: an </a:t>
            </a:r>
            <a:r>
              <a:rPr lang="en-IN" sz="1200" kern="1200" dirty="0" err="1">
                <a:solidFill>
                  <a:schemeClr val="tx1"/>
                </a:solidFill>
                <a:latin typeface="+mn-lt"/>
                <a:ea typeface="+mn-ea"/>
                <a:cs typeface="+mn-cs"/>
              </a:rPr>
              <a:t>interactionist</a:t>
            </a:r>
            <a:r>
              <a:rPr lang="en-IN" sz="1200" kern="1200" dirty="0">
                <a:solidFill>
                  <a:schemeClr val="tx1"/>
                </a:solidFill>
                <a:latin typeface="+mn-lt"/>
                <a:ea typeface="+mn-ea"/>
                <a:cs typeface="+mn-cs"/>
              </a:rPr>
              <a:t> approach. </a:t>
            </a:r>
            <a:r>
              <a:rPr lang="en-IN" sz="1200" i="1" kern="1200" dirty="0">
                <a:solidFill>
                  <a:schemeClr val="tx1"/>
                </a:solidFill>
                <a:latin typeface="+mn-lt"/>
                <a:ea typeface="+mn-ea"/>
                <a:cs typeface="+mn-cs"/>
              </a:rPr>
              <a:t>Computers in Human </a:t>
            </a:r>
            <a:r>
              <a:rPr lang="en-IN" sz="1200" i="1" kern="1200" dirty="0" err="1">
                <a:solidFill>
                  <a:schemeClr val="tx1"/>
                </a:solidFill>
                <a:latin typeface="+mn-lt"/>
                <a:ea typeface="+mn-ea"/>
                <a:cs typeface="+mn-cs"/>
              </a:rPr>
              <a:t>Behavior</a:t>
            </a:r>
            <a:r>
              <a:rPr lang="en-IN" sz="1200" kern="1200" dirty="0">
                <a:solidFill>
                  <a:schemeClr val="tx1"/>
                </a:solidFill>
                <a:latin typeface="+mn-lt"/>
                <a:ea typeface="+mn-ea"/>
                <a:cs typeface="+mn-cs"/>
              </a:rPr>
              <a:t>, </a:t>
            </a:r>
            <a:r>
              <a:rPr lang="en-IN" sz="1200" i="1" kern="1200" dirty="0">
                <a:solidFill>
                  <a:schemeClr val="tx1"/>
                </a:solidFill>
                <a:latin typeface="+mn-lt"/>
                <a:ea typeface="+mn-ea"/>
                <a:cs typeface="+mn-cs"/>
              </a:rPr>
              <a:t>91</a:t>
            </a:r>
            <a:r>
              <a:rPr lang="en-IN" sz="1200" kern="1200" dirty="0">
                <a:solidFill>
                  <a:schemeClr val="tx1"/>
                </a:solidFill>
                <a:latin typeface="+mn-lt"/>
                <a:ea typeface="+mn-ea"/>
                <a:cs typeface="+mn-cs"/>
              </a:rPr>
              <a:t>, pp.42-51.</a:t>
            </a:r>
          </a:p>
          <a:p>
            <a:r>
              <a:rPr lang="en-IN" sz="1200" kern="1200" dirty="0" err="1">
                <a:solidFill>
                  <a:schemeClr val="tx1"/>
                </a:solidFill>
                <a:latin typeface="+mn-lt"/>
                <a:ea typeface="+mn-ea"/>
                <a:cs typeface="+mn-cs"/>
              </a:rPr>
              <a:t>Javaid</a:t>
            </a:r>
            <a:r>
              <a:rPr lang="en-IN" sz="1200" kern="1200" dirty="0">
                <a:solidFill>
                  <a:schemeClr val="tx1"/>
                </a:solidFill>
                <a:latin typeface="+mn-lt"/>
                <a:ea typeface="+mn-ea"/>
                <a:cs typeface="+mn-cs"/>
              </a:rPr>
              <a:t>, M., </a:t>
            </a:r>
            <a:r>
              <a:rPr lang="en-IN" sz="1200" kern="1200" dirty="0" err="1">
                <a:solidFill>
                  <a:schemeClr val="tx1"/>
                </a:solidFill>
                <a:latin typeface="+mn-lt"/>
                <a:ea typeface="+mn-ea"/>
                <a:cs typeface="+mn-cs"/>
              </a:rPr>
              <a:t>Jaaron</a:t>
            </a:r>
            <a:r>
              <a:rPr lang="en-IN" sz="1200" kern="1200" dirty="0">
                <a:solidFill>
                  <a:schemeClr val="tx1"/>
                </a:solidFill>
                <a:latin typeface="+mn-lt"/>
                <a:ea typeface="+mn-ea"/>
                <a:cs typeface="+mn-cs"/>
              </a:rPr>
              <a:t>, A.A. and Abdullah, N.H.B., 2022. Relationship between Big Five personality traits and knowledge sharing behaviour: moderating role of Islamic work ethics. </a:t>
            </a:r>
            <a:r>
              <a:rPr lang="en-IN" sz="1200" i="1" kern="1200" dirty="0">
                <a:solidFill>
                  <a:schemeClr val="tx1"/>
                </a:solidFill>
                <a:latin typeface="+mn-lt"/>
                <a:ea typeface="+mn-ea"/>
                <a:cs typeface="+mn-cs"/>
              </a:rPr>
              <a:t>Cross Cultural &amp; Strategic Management</a:t>
            </a:r>
            <a:r>
              <a:rPr lang="en-IN" sz="1200" kern="1200" dirty="0">
                <a:solidFill>
                  <a:schemeClr val="tx1"/>
                </a:solidFill>
                <a:latin typeface="+mn-lt"/>
                <a:ea typeface="+mn-ea"/>
                <a:cs typeface="+mn-cs"/>
              </a:rPr>
              <a:t>, (ahead-of-print).</a:t>
            </a:r>
          </a:p>
          <a:p>
            <a:r>
              <a:rPr lang="en-IN" sz="1200" kern="1200" dirty="0" err="1">
                <a:solidFill>
                  <a:schemeClr val="tx1"/>
                </a:solidFill>
                <a:latin typeface="+mn-lt"/>
                <a:ea typeface="+mn-ea"/>
                <a:cs typeface="+mn-cs"/>
              </a:rPr>
              <a:t>Jayasingam</a:t>
            </a:r>
            <a:r>
              <a:rPr lang="en-IN" sz="1200" kern="1200" dirty="0">
                <a:solidFill>
                  <a:schemeClr val="tx1"/>
                </a:solidFill>
                <a:latin typeface="+mn-lt"/>
                <a:ea typeface="+mn-ea"/>
                <a:cs typeface="+mn-cs"/>
              </a:rPr>
              <a:t>, S., Chong, M.M.K. and </a:t>
            </a:r>
            <a:r>
              <a:rPr lang="en-IN" sz="1200" kern="1200" dirty="0" err="1">
                <a:solidFill>
                  <a:schemeClr val="tx1"/>
                </a:solidFill>
                <a:latin typeface="+mn-lt"/>
                <a:ea typeface="+mn-ea"/>
                <a:cs typeface="+mn-cs"/>
              </a:rPr>
              <a:t>Bakar</a:t>
            </a:r>
            <a:r>
              <a:rPr lang="en-IN" sz="1200" kern="1200" dirty="0">
                <a:solidFill>
                  <a:schemeClr val="tx1"/>
                </a:solidFill>
                <a:latin typeface="+mn-lt"/>
                <a:ea typeface="+mn-ea"/>
                <a:cs typeface="+mn-cs"/>
              </a:rPr>
              <a:t>, R.A., 2021. Knowledge sharing behaviour of overqualified repatriates. </a:t>
            </a:r>
            <a:r>
              <a:rPr lang="en-IN" sz="1200" i="1" kern="1200" dirty="0">
                <a:solidFill>
                  <a:schemeClr val="tx1"/>
                </a:solidFill>
                <a:latin typeface="+mn-lt"/>
                <a:ea typeface="+mn-ea"/>
                <a:cs typeface="+mn-cs"/>
              </a:rPr>
              <a:t>Journal of Global Mobility: The Home of Expatriate Management Research</a:t>
            </a:r>
            <a:r>
              <a:rPr lang="en-IN" sz="1200" kern="1200" dirty="0">
                <a:solidFill>
                  <a:schemeClr val="tx1"/>
                </a:solidFill>
                <a:latin typeface="+mn-lt"/>
                <a:ea typeface="+mn-ea"/>
                <a:cs typeface="+mn-cs"/>
              </a:rPr>
              <a:t>.</a:t>
            </a:r>
          </a:p>
          <a:p>
            <a:r>
              <a:rPr lang="en-IN" sz="1200" kern="1200" dirty="0" err="1">
                <a:solidFill>
                  <a:schemeClr val="tx1"/>
                </a:solidFill>
                <a:latin typeface="+mn-lt"/>
                <a:ea typeface="+mn-ea"/>
                <a:cs typeface="+mn-cs"/>
              </a:rPr>
              <a:t>Kozhakhmet</a:t>
            </a:r>
            <a:r>
              <a:rPr lang="en-IN" sz="1200" kern="1200" dirty="0">
                <a:solidFill>
                  <a:schemeClr val="tx1"/>
                </a:solidFill>
                <a:latin typeface="+mn-lt"/>
                <a:ea typeface="+mn-ea"/>
                <a:cs typeface="+mn-cs"/>
              </a:rPr>
              <a:t>, S., </a:t>
            </a:r>
            <a:r>
              <a:rPr lang="en-IN" sz="1200" kern="1200" dirty="0" err="1">
                <a:solidFill>
                  <a:schemeClr val="tx1"/>
                </a:solidFill>
                <a:latin typeface="+mn-lt"/>
                <a:ea typeface="+mn-ea"/>
                <a:cs typeface="+mn-cs"/>
              </a:rPr>
              <a:t>Jayasingam</a:t>
            </a:r>
            <a:r>
              <a:rPr lang="en-IN" sz="1200" kern="1200" dirty="0">
                <a:solidFill>
                  <a:schemeClr val="tx1"/>
                </a:solidFill>
                <a:latin typeface="+mn-lt"/>
                <a:ea typeface="+mn-ea"/>
                <a:cs typeface="+mn-cs"/>
              </a:rPr>
              <a:t>, S., </a:t>
            </a:r>
            <a:r>
              <a:rPr lang="en-IN" sz="1200" kern="1200" dirty="0" err="1">
                <a:solidFill>
                  <a:schemeClr val="tx1"/>
                </a:solidFill>
                <a:latin typeface="+mn-lt"/>
                <a:ea typeface="+mn-ea"/>
                <a:cs typeface="+mn-cs"/>
              </a:rPr>
              <a:t>Majeed</a:t>
            </a:r>
            <a:r>
              <a:rPr lang="en-IN" sz="1200" kern="1200" dirty="0">
                <a:solidFill>
                  <a:schemeClr val="tx1"/>
                </a:solidFill>
                <a:latin typeface="+mn-lt"/>
                <a:ea typeface="+mn-ea"/>
                <a:cs typeface="+mn-cs"/>
              </a:rPr>
              <a:t>, N. and </a:t>
            </a:r>
            <a:r>
              <a:rPr lang="en-IN" sz="1200" kern="1200" dirty="0" err="1">
                <a:solidFill>
                  <a:schemeClr val="tx1"/>
                </a:solidFill>
                <a:latin typeface="+mn-lt"/>
                <a:ea typeface="+mn-ea"/>
                <a:cs typeface="+mn-cs"/>
              </a:rPr>
              <a:t>Jamshed</a:t>
            </a:r>
            <a:r>
              <a:rPr lang="en-IN" sz="1200" kern="1200" dirty="0">
                <a:solidFill>
                  <a:schemeClr val="tx1"/>
                </a:solidFill>
                <a:latin typeface="+mn-lt"/>
                <a:ea typeface="+mn-ea"/>
                <a:cs typeface="+mn-cs"/>
              </a:rPr>
              <a:t>, S., 2019. When investment in employee development promotes knowledge sharing </a:t>
            </a:r>
            <a:r>
              <a:rPr lang="en-IN" sz="1200" kern="1200" dirty="0" err="1">
                <a:solidFill>
                  <a:schemeClr val="tx1"/>
                </a:solidFill>
                <a:latin typeface="+mn-lt"/>
                <a:ea typeface="+mn-ea"/>
                <a:cs typeface="+mn-cs"/>
              </a:rPr>
              <a:t>behavior</a:t>
            </a:r>
            <a:r>
              <a:rPr lang="en-IN" sz="1200" kern="1200" dirty="0">
                <a:solidFill>
                  <a:schemeClr val="tx1"/>
                </a:solidFill>
                <a:latin typeface="+mn-lt"/>
                <a:ea typeface="+mn-ea"/>
                <a:cs typeface="+mn-cs"/>
              </a:rPr>
              <a:t> in an uncertain post-Soviet context. </a:t>
            </a:r>
            <a:r>
              <a:rPr lang="en-IN" sz="1200" i="1" kern="1200" dirty="0">
                <a:solidFill>
                  <a:schemeClr val="tx1"/>
                </a:solidFill>
                <a:latin typeface="+mn-lt"/>
                <a:ea typeface="+mn-ea"/>
                <a:cs typeface="+mn-cs"/>
              </a:rPr>
              <a:t>Personnel Review</a:t>
            </a:r>
            <a:r>
              <a:rPr lang="en-IN" sz="1200" kern="1200" dirty="0">
                <a:solidFill>
                  <a:schemeClr val="tx1"/>
                </a:solidFill>
                <a:latin typeface="+mn-lt"/>
                <a:ea typeface="+mn-ea"/>
                <a:cs typeface="+mn-cs"/>
              </a:rPr>
              <a:t>.</a:t>
            </a:r>
          </a:p>
          <a:p>
            <a:r>
              <a:rPr lang="en-IN" sz="1200" kern="1200" dirty="0" err="1">
                <a:solidFill>
                  <a:schemeClr val="tx1"/>
                </a:solidFill>
                <a:latin typeface="+mn-lt"/>
                <a:ea typeface="+mn-ea"/>
                <a:cs typeface="+mn-cs"/>
              </a:rPr>
              <a:t>Naz</a:t>
            </a:r>
            <a:r>
              <a:rPr lang="en-IN" sz="1200" kern="1200" dirty="0">
                <a:solidFill>
                  <a:schemeClr val="tx1"/>
                </a:solidFill>
                <a:latin typeface="+mn-lt"/>
                <a:ea typeface="+mn-ea"/>
                <a:cs typeface="+mn-cs"/>
              </a:rPr>
              <a:t>, S., Li, C., </a:t>
            </a:r>
            <a:r>
              <a:rPr lang="en-IN" sz="1200" kern="1200" dirty="0" err="1">
                <a:solidFill>
                  <a:schemeClr val="tx1"/>
                </a:solidFill>
                <a:latin typeface="+mn-lt"/>
                <a:ea typeface="+mn-ea"/>
                <a:cs typeface="+mn-cs"/>
              </a:rPr>
              <a:t>Nisar</a:t>
            </a:r>
            <a:r>
              <a:rPr lang="en-IN" sz="1200" kern="1200" dirty="0">
                <a:solidFill>
                  <a:schemeClr val="tx1"/>
                </a:solidFill>
                <a:latin typeface="+mn-lt"/>
                <a:ea typeface="+mn-ea"/>
                <a:cs typeface="+mn-cs"/>
              </a:rPr>
              <a:t>, Q.A. and </a:t>
            </a:r>
            <a:r>
              <a:rPr lang="en-IN" sz="1200" kern="1200" dirty="0" err="1">
                <a:solidFill>
                  <a:schemeClr val="tx1"/>
                </a:solidFill>
                <a:latin typeface="+mn-lt"/>
                <a:ea typeface="+mn-ea"/>
                <a:cs typeface="+mn-cs"/>
              </a:rPr>
              <a:t>Rafiq</a:t>
            </a:r>
            <a:r>
              <a:rPr lang="en-IN" sz="1200" kern="1200" dirty="0">
                <a:solidFill>
                  <a:schemeClr val="tx1"/>
                </a:solidFill>
                <a:latin typeface="+mn-lt"/>
                <a:ea typeface="+mn-ea"/>
                <a:cs typeface="+mn-cs"/>
              </a:rPr>
              <a:t>, M., 2019. Linking emotional intelligence to knowledge sharing behaviour: mediating role of job satisfaction and organisational commitment. </a:t>
            </a:r>
            <a:r>
              <a:rPr lang="en-IN" sz="1200" i="1" kern="1200" dirty="0">
                <a:solidFill>
                  <a:schemeClr val="tx1"/>
                </a:solidFill>
                <a:latin typeface="+mn-lt"/>
                <a:ea typeface="+mn-ea"/>
                <a:cs typeface="+mn-cs"/>
              </a:rPr>
              <a:t>Middle East Journal of Management</a:t>
            </a:r>
            <a:r>
              <a:rPr lang="en-IN" sz="1200" kern="1200" dirty="0">
                <a:solidFill>
                  <a:schemeClr val="tx1"/>
                </a:solidFill>
                <a:latin typeface="+mn-lt"/>
                <a:ea typeface="+mn-ea"/>
                <a:cs typeface="+mn-cs"/>
              </a:rPr>
              <a:t>, </a:t>
            </a:r>
            <a:r>
              <a:rPr lang="en-IN" sz="1200" i="1" kern="1200" dirty="0">
                <a:solidFill>
                  <a:schemeClr val="tx1"/>
                </a:solidFill>
                <a:latin typeface="+mn-lt"/>
                <a:ea typeface="+mn-ea"/>
                <a:cs typeface="+mn-cs"/>
              </a:rPr>
              <a:t>6</a:t>
            </a:r>
            <a:r>
              <a:rPr lang="en-IN" sz="1200" kern="1200" dirty="0">
                <a:solidFill>
                  <a:schemeClr val="tx1"/>
                </a:solidFill>
                <a:latin typeface="+mn-lt"/>
                <a:ea typeface="+mn-ea"/>
                <a:cs typeface="+mn-cs"/>
              </a:rPr>
              <a:t>(3), pp.318-340.</a:t>
            </a:r>
          </a:p>
          <a:p>
            <a:r>
              <a:rPr lang="en-IN" sz="1200" kern="1200" dirty="0" err="1">
                <a:solidFill>
                  <a:schemeClr val="tx1"/>
                </a:solidFill>
                <a:latin typeface="+mn-lt"/>
                <a:ea typeface="+mn-ea"/>
                <a:cs typeface="+mn-cs"/>
              </a:rPr>
              <a:t>Ngenzi</a:t>
            </a:r>
            <a:r>
              <a:rPr lang="en-IN" sz="1200" kern="1200" dirty="0">
                <a:solidFill>
                  <a:schemeClr val="tx1"/>
                </a:solidFill>
                <a:latin typeface="+mn-lt"/>
                <a:ea typeface="+mn-ea"/>
                <a:cs typeface="+mn-cs"/>
              </a:rPr>
              <a:t>, J.L., Scott, R.E. and Mars, M., 2021. Information and communication technology to enhance continuing professional development (CPD) and continuing medical education (CME) for Rwanda: a scoping review of reviews. </a:t>
            </a:r>
            <a:r>
              <a:rPr lang="en-IN" sz="1200" i="1" kern="1200" dirty="0">
                <a:solidFill>
                  <a:schemeClr val="tx1"/>
                </a:solidFill>
                <a:latin typeface="+mn-lt"/>
                <a:ea typeface="+mn-ea"/>
                <a:cs typeface="+mn-cs"/>
              </a:rPr>
              <a:t>BMC Medical Education</a:t>
            </a:r>
            <a:r>
              <a:rPr lang="en-IN" sz="1200" kern="1200" dirty="0">
                <a:solidFill>
                  <a:schemeClr val="tx1"/>
                </a:solidFill>
                <a:latin typeface="+mn-lt"/>
                <a:ea typeface="+mn-ea"/>
                <a:cs typeface="+mn-cs"/>
              </a:rPr>
              <a:t>, </a:t>
            </a:r>
            <a:r>
              <a:rPr lang="en-IN" sz="1200" i="1" kern="1200" dirty="0">
                <a:solidFill>
                  <a:schemeClr val="tx1"/>
                </a:solidFill>
                <a:latin typeface="+mn-lt"/>
                <a:ea typeface="+mn-ea"/>
                <a:cs typeface="+mn-cs"/>
              </a:rPr>
              <a:t>21</a:t>
            </a:r>
            <a:r>
              <a:rPr lang="en-IN" sz="1200" kern="1200" dirty="0">
                <a:solidFill>
                  <a:schemeClr val="tx1"/>
                </a:solidFill>
                <a:latin typeface="+mn-lt"/>
                <a:ea typeface="+mn-ea"/>
                <a:cs typeface="+mn-cs"/>
              </a:rPr>
              <a:t>(1), pp.1-8.</a:t>
            </a:r>
          </a:p>
          <a:p>
            <a:r>
              <a:rPr lang="en-IN" sz="1200" kern="1200" dirty="0" err="1">
                <a:solidFill>
                  <a:schemeClr val="tx1"/>
                </a:solidFill>
                <a:latin typeface="+mn-lt"/>
                <a:ea typeface="+mn-ea"/>
                <a:cs typeface="+mn-cs"/>
              </a:rPr>
              <a:t>Raza</a:t>
            </a:r>
            <a:r>
              <a:rPr lang="en-IN" sz="1200" kern="1200" dirty="0">
                <a:solidFill>
                  <a:schemeClr val="tx1"/>
                </a:solidFill>
                <a:latin typeface="+mn-lt"/>
                <a:ea typeface="+mn-ea"/>
                <a:cs typeface="+mn-cs"/>
              </a:rPr>
              <a:t>, I. and </a:t>
            </a:r>
            <a:r>
              <a:rPr lang="en-IN" sz="1200" kern="1200" dirty="0" err="1">
                <a:solidFill>
                  <a:schemeClr val="tx1"/>
                </a:solidFill>
                <a:latin typeface="+mn-lt"/>
                <a:ea typeface="+mn-ea"/>
                <a:cs typeface="+mn-cs"/>
              </a:rPr>
              <a:t>Awang</a:t>
            </a:r>
            <a:r>
              <a:rPr lang="en-IN" sz="1200" kern="1200" dirty="0">
                <a:solidFill>
                  <a:schemeClr val="tx1"/>
                </a:solidFill>
                <a:latin typeface="+mn-lt"/>
                <a:ea typeface="+mn-ea"/>
                <a:cs typeface="+mn-cs"/>
              </a:rPr>
              <a:t>, Z., 2020. Knowledge sharing in multicultural organizations: evidence from Pakistan. </a:t>
            </a:r>
            <a:r>
              <a:rPr lang="en-IN" sz="1200" i="1" kern="1200" dirty="0">
                <a:solidFill>
                  <a:schemeClr val="tx1"/>
                </a:solidFill>
                <a:latin typeface="+mn-lt"/>
                <a:ea typeface="+mn-ea"/>
                <a:cs typeface="+mn-cs"/>
              </a:rPr>
              <a:t>Higher Education, Skills and Work-Based Learning</a:t>
            </a:r>
            <a:r>
              <a:rPr lang="en-IN" sz="1200" kern="1200" dirty="0">
                <a:solidFill>
                  <a:schemeClr val="tx1"/>
                </a:solidFill>
                <a:latin typeface="+mn-lt"/>
                <a:ea typeface="+mn-ea"/>
                <a:cs typeface="+mn-cs"/>
              </a:rPr>
              <a:t>.</a:t>
            </a:r>
          </a:p>
          <a:p>
            <a:r>
              <a:rPr lang="en-IN" sz="1200" kern="1200" dirty="0" err="1">
                <a:solidFill>
                  <a:schemeClr val="tx1"/>
                </a:solidFill>
                <a:latin typeface="+mn-lt"/>
                <a:ea typeface="+mn-ea"/>
                <a:cs typeface="+mn-cs"/>
              </a:rPr>
              <a:t>Reslan</a:t>
            </a:r>
            <a:r>
              <a:rPr lang="en-IN" sz="1200" kern="1200" dirty="0">
                <a:solidFill>
                  <a:schemeClr val="tx1"/>
                </a:solidFill>
                <a:latin typeface="+mn-lt"/>
                <a:ea typeface="+mn-ea"/>
                <a:cs typeface="+mn-cs"/>
              </a:rPr>
              <a:t>, F.Y.B., </a:t>
            </a:r>
            <a:r>
              <a:rPr lang="en-IN" sz="1200" kern="1200" dirty="0" err="1">
                <a:solidFill>
                  <a:schemeClr val="tx1"/>
                </a:solidFill>
                <a:latin typeface="+mn-lt"/>
                <a:ea typeface="+mn-ea"/>
                <a:cs typeface="+mn-cs"/>
              </a:rPr>
              <a:t>Garanti</a:t>
            </a:r>
            <a:r>
              <a:rPr lang="en-IN" sz="1200" kern="1200" dirty="0">
                <a:solidFill>
                  <a:schemeClr val="tx1"/>
                </a:solidFill>
                <a:latin typeface="+mn-lt"/>
                <a:ea typeface="+mn-ea"/>
                <a:cs typeface="+mn-cs"/>
              </a:rPr>
              <a:t>, Z. and </a:t>
            </a:r>
            <a:r>
              <a:rPr lang="en-IN" sz="1200" kern="1200" dirty="0" err="1">
                <a:solidFill>
                  <a:schemeClr val="tx1"/>
                </a:solidFill>
                <a:latin typeface="+mn-lt"/>
                <a:ea typeface="+mn-ea"/>
                <a:cs typeface="+mn-cs"/>
              </a:rPr>
              <a:t>Emeagwali</a:t>
            </a:r>
            <a:r>
              <a:rPr lang="en-IN" sz="1200" kern="1200" dirty="0">
                <a:solidFill>
                  <a:schemeClr val="tx1"/>
                </a:solidFill>
                <a:latin typeface="+mn-lt"/>
                <a:ea typeface="+mn-ea"/>
                <a:cs typeface="+mn-cs"/>
              </a:rPr>
              <a:t>, O.L., 2021. The effect of servant leadership on innovative work </a:t>
            </a:r>
            <a:r>
              <a:rPr lang="en-IN" sz="1200" kern="1200" dirty="0" err="1">
                <a:solidFill>
                  <a:schemeClr val="tx1"/>
                </a:solidFill>
                <a:latin typeface="+mn-lt"/>
                <a:ea typeface="+mn-ea"/>
                <a:cs typeface="+mn-cs"/>
              </a:rPr>
              <a:t>behavior</a:t>
            </a:r>
            <a:r>
              <a:rPr lang="en-IN" sz="1200" kern="1200" dirty="0">
                <a:solidFill>
                  <a:schemeClr val="tx1"/>
                </a:solidFill>
                <a:latin typeface="+mn-lt"/>
                <a:ea typeface="+mn-ea"/>
                <a:cs typeface="+mn-cs"/>
              </a:rPr>
              <a:t> and employee knowledge sharing in the Latvian ICT sector. </a:t>
            </a:r>
            <a:r>
              <a:rPr lang="en-IN" sz="1200" i="1" kern="1200" dirty="0">
                <a:solidFill>
                  <a:schemeClr val="tx1"/>
                </a:solidFill>
                <a:latin typeface="+mn-lt"/>
                <a:ea typeface="+mn-ea"/>
                <a:cs typeface="+mn-cs"/>
              </a:rPr>
              <a:t>Baltic Journal of Management</a:t>
            </a:r>
            <a:r>
              <a:rPr lang="en-IN" sz="1200" kern="1200" dirty="0">
                <a:solidFill>
                  <a:schemeClr val="tx1"/>
                </a:solidFill>
                <a:latin typeface="+mn-lt"/>
                <a:ea typeface="+mn-ea"/>
                <a:cs typeface="+mn-cs"/>
              </a:rPr>
              <a:t>.</a:t>
            </a:r>
          </a:p>
          <a:p>
            <a:r>
              <a:rPr lang="en-IN" sz="1200" kern="1200" dirty="0" err="1">
                <a:solidFill>
                  <a:schemeClr val="tx1"/>
                </a:solidFill>
                <a:latin typeface="+mn-lt"/>
                <a:ea typeface="+mn-ea"/>
                <a:cs typeface="+mn-cs"/>
              </a:rPr>
              <a:t>Saling</a:t>
            </a:r>
            <a:r>
              <a:rPr lang="en-IN" sz="1200" kern="1200" dirty="0">
                <a:solidFill>
                  <a:schemeClr val="tx1"/>
                </a:solidFill>
                <a:latin typeface="+mn-lt"/>
                <a:ea typeface="+mn-ea"/>
                <a:cs typeface="+mn-cs"/>
              </a:rPr>
              <a:t>, K.C. and Do, M.D., 2020. Leveraging people analytics for an adaptive complex talent management system. </a:t>
            </a:r>
            <a:r>
              <a:rPr lang="en-IN" sz="1200" i="1" kern="1200" dirty="0" err="1">
                <a:solidFill>
                  <a:schemeClr val="tx1"/>
                </a:solidFill>
                <a:latin typeface="+mn-lt"/>
                <a:ea typeface="+mn-ea"/>
                <a:cs typeface="+mn-cs"/>
              </a:rPr>
              <a:t>Procedia</a:t>
            </a:r>
            <a:r>
              <a:rPr lang="en-IN" sz="1200" i="1" kern="1200" dirty="0">
                <a:solidFill>
                  <a:schemeClr val="tx1"/>
                </a:solidFill>
                <a:latin typeface="+mn-lt"/>
                <a:ea typeface="+mn-ea"/>
                <a:cs typeface="+mn-cs"/>
              </a:rPr>
              <a:t> Computer Science</a:t>
            </a:r>
            <a:r>
              <a:rPr lang="en-IN" sz="1200" kern="1200" dirty="0">
                <a:solidFill>
                  <a:schemeClr val="tx1"/>
                </a:solidFill>
                <a:latin typeface="+mn-lt"/>
                <a:ea typeface="+mn-ea"/>
                <a:cs typeface="+mn-cs"/>
              </a:rPr>
              <a:t>, </a:t>
            </a:r>
            <a:r>
              <a:rPr lang="en-IN" sz="1200" i="1" kern="1200" dirty="0">
                <a:solidFill>
                  <a:schemeClr val="tx1"/>
                </a:solidFill>
                <a:latin typeface="+mn-lt"/>
                <a:ea typeface="+mn-ea"/>
                <a:cs typeface="+mn-cs"/>
              </a:rPr>
              <a:t>168</a:t>
            </a:r>
            <a:r>
              <a:rPr lang="en-IN" sz="1200" kern="1200" dirty="0">
                <a:solidFill>
                  <a:schemeClr val="tx1"/>
                </a:solidFill>
                <a:latin typeface="+mn-lt"/>
                <a:ea typeface="+mn-ea"/>
                <a:cs typeface="+mn-cs"/>
              </a:rPr>
              <a:t>, pp.105-111.</a:t>
            </a:r>
          </a:p>
          <a:p>
            <a:r>
              <a:rPr lang="en-IN" sz="1200" kern="1200" dirty="0" err="1">
                <a:solidFill>
                  <a:schemeClr val="tx1"/>
                </a:solidFill>
                <a:latin typeface="+mn-lt"/>
                <a:ea typeface="+mn-ea"/>
                <a:cs typeface="+mn-cs"/>
              </a:rPr>
              <a:t>Shahzadi</a:t>
            </a:r>
            <a:r>
              <a:rPr lang="en-IN" sz="1200" kern="1200" dirty="0">
                <a:solidFill>
                  <a:schemeClr val="tx1"/>
                </a:solidFill>
                <a:latin typeface="+mn-lt"/>
                <a:ea typeface="+mn-ea"/>
                <a:cs typeface="+mn-cs"/>
              </a:rPr>
              <a:t>, I. and </a:t>
            </a:r>
            <a:r>
              <a:rPr lang="en-IN" sz="1200" kern="1200" dirty="0" err="1">
                <a:solidFill>
                  <a:schemeClr val="tx1"/>
                </a:solidFill>
                <a:latin typeface="+mn-lt"/>
                <a:ea typeface="+mn-ea"/>
                <a:cs typeface="+mn-cs"/>
              </a:rPr>
              <a:t>Waqas</a:t>
            </a:r>
            <a:r>
              <a:rPr lang="en-IN" sz="1200" kern="1200" dirty="0">
                <a:solidFill>
                  <a:schemeClr val="tx1"/>
                </a:solidFill>
                <a:latin typeface="+mn-lt"/>
                <a:ea typeface="+mn-ea"/>
                <a:cs typeface="+mn-cs"/>
              </a:rPr>
              <a:t> Raja, M., 2021. Knowledge Management Based HR Practices and Three-Dimensional Knowledge Sharing </a:t>
            </a:r>
            <a:r>
              <a:rPr lang="en-IN" sz="1200" kern="1200" dirty="0" err="1">
                <a:solidFill>
                  <a:schemeClr val="tx1"/>
                </a:solidFill>
                <a:latin typeface="+mn-lt"/>
                <a:ea typeface="+mn-ea"/>
                <a:cs typeface="+mn-cs"/>
              </a:rPr>
              <a:t>Behavior</a:t>
            </a:r>
            <a:r>
              <a:rPr lang="en-IN" sz="1200" kern="1200" dirty="0">
                <a:solidFill>
                  <a:schemeClr val="tx1"/>
                </a:solidFill>
                <a:latin typeface="+mn-lt"/>
                <a:ea typeface="+mn-ea"/>
                <a:cs typeface="+mn-cs"/>
              </a:rPr>
              <a:t>: Evidence From South Asian Higher Education Institutes. </a:t>
            </a:r>
            <a:r>
              <a:rPr lang="en-IN" sz="1200" i="1" kern="1200" dirty="0">
                <a:solidFill>
                  <a:schemeClr val="tx1"/>
                </a:solidFill>
                <a:latin typeface="+mn-lt"/>
                <a:ea typeface="+mn-ea"/>
                <a:cs typeface="+mn-cs"/>
              </a:rPr>
              <a:t>International Journal of Management (IJM) Volume</a:t>
            </a:r>
            <a:r>
              <a:rPr lang="en-IN" sz="1200" kern="1200" dirty="0">
                <a:solidFill>
                  <a:schemeClr val="tx1"/>
                </a:solidFill>
                <a:latin typeface="+mn-lt"/>
                <a:ea typeface="+mn-ea"/>
                <a:cs typeface="+mn-cs"/>
              </a:rPr>
              <a:t>, </a:t>
            </a:r>
            <a:r>
              <a:rPr lang="en-IN" sz="1200" i="1" kern="1200" dirty="0">
                <a:solidFill>
                  <a:schemeClr val="tx1"/>
                </a:solidFill>
                <a:latin typeface="+mn-lt"/>
                <a:ea typeface="+mn-ea"/>
                <a:cs typeface="+mn-cs"/>
              </a:rPr>
              <a:t>12</a:t>
            </a:r>
            <a:r>
              <a:rPr lang="en-IN" sz="1200" kern="1200" dirty="0">
                <a:solidFill>
                  <a:schemeClr val="tx1"/>
                </a:solidFill>
                <a:latin typeface="+mn-lt"/>
                <a:ea typeface="+mn-ea"/>
                <a:cs typeface="+mn-cs"/>
              </a:rPr>
              <a:t>, pp.335-350.</a:t>
            </a:r>
          </a:p>
          <a:p>
            <a:r>
              <a:rPr lang="en-IN" sz="1200" kern="1200" dirty="0" err="1">
                <a:solidFill>
                  <a:schemeClr val="tx1"/>
                </a:solidFill>
                <a:latin typeface="+mn-lt"/>
                <a:ea typeface="+mn-ea"/>
                <a:cs typeface="+mn-cs"/>
              </a:rPr>
              <a:t>Shaikh</a:t>
            </a:r>
            <a:r>
              <a:rPr lang="en-IN" sz="1200" kern="1200" dirty="0">
                <a:solidFill>
                  <a:schemeClr val="tx1"/>
                </a:solidFill>
                <a:latin typeface="+mn-lt"/>
                <a:ea typeface="+mn-ea"/>
                <a:cs typeface="+mn-cs"/>
              </a:rPr>
              <a:t>, M., </a:t>
            </a:r>
            <a:r>
              <a:rPr lang="en-IN" sz="1200" kern="1200" dirty="0" err="1">
                <a:solidFill>
                  <a:schemeClr val="tx1"/>
                </a:solidFill>
                <a:latin typeface="+mn-lt"/>
                <a:ea typeface="+mn-ea"/>
                <a:cs typeface="+mn-cs"/>
              </a:rPr>
              <a:t>Diwan</a:t>
            </a:r>
            <a:r>
              <a:rPr lang="en-IN" sz="1200" kern="1200" dirty="0">
                <a:solidFill>
                  <a:schemeClr val="tx1"/>
                </a:solidFill>
                <a:latin typeface="+mn-lt"/>
                <a:ea typeface="+mn-ea"/>
                <a:cs typeface="+mn-cs"/>
              </a:rPr>
              <a:t>, M. and Kumar, R., 2021. Role of HRIS and Knowledge Sharing Behaviour towards Innovation Capability: Moderating role of Organizational Citizenship Behaviour. </a:t>
            </a:r>
            <a:r>
              <a:rPr lang="en-IN" sz="1200" i="1" kern="1200" dirty="0">
                <a:solidFill>
                  <a:schemeClr val="tx1"/>
                </a:solidFill>
                <a:latin typeface="+mn-lt"/>
                <a:ea typeface="+mn-ea"/>
                <a:cs typeface="+mn-cs"/>
              </a:rPr>
              <a:t>Journal of Entrepreneurship, Management, and Innovation</a:t>
            </a:r>
            <a:r>
              <a:rPr lang="en-IN" sz="1200" kern="1200" dirty="0">
                <a:solidFill>
                  <a:schemeClr val="tx1"/>
                </a:solidFill>
                <a:latin typeface="+mn-lt"/>
                <a:ea typeface="+mn-ea"/>
                <a:cs typeface="+mn-cs"/>
              </a:rPr>
              <a:t>, </a:t>
            </a:r>
            <a:r>
              <a:rPr lang="en-IN" sz="1200" i="1" kern="1200" dirty="0">
                <a:solidFill>
                  <a:schemeClr val="tx1"/>
                </a:solidFill>
                <a:latin typeface="+mn-lt"/>
                <a:ea typeface="+mn-ea"/>
                <a:cs typeface="+mn-cs"/>
              </a:rPr>
              <a:t>3</a:t>
            </a:r>
            <a:r>
              <a:rPr lang="en-IN" sz="1200" kern="1200" dirty="0">
                <a:solidFill>
                  <a:schemeClr val="tx1"/>
                </a:solidFill>
                <a:latin typeface="+mn-lt"/>
                <a:ea typeface="+mn-ea"/>
                <a:cs typeface="+mn-cs"/>
              </a:rPr>
              <a:t>(2), pp.237-261.</a:t>
            </a:r>
          </a:p>
          <a:p>
            <a:r>
              <a:rPr lang="en-IN" sz="1200" kern="1200" dirty="0">
                <a:solidFill>
                  <a:schemeClr val="tx1"/>
                </a:solidFill>
                <a:latin typeface="+mn-lt"/>
                <a:ea typeface="+mn-ea"/>
                <a:cs typeface="+mn-cs"/>
              </a:rPr>
              <a:t>Singh, P.K., 2018. Knowledge strategy, sharing </a:t>
            </a:r>
            <a:r>
              <a:rPr lang="en-IN" sz="1200" kern="1200" dirty="0" err="1">
                <a:solidFill>
                  <a:schemeClr val="tx1"/>
                </a:solidFill>
                <a:latin typeface="+mn-lt"/>
                <a:ea typeface="+mn-ea"/>
                <a:cs typeface="+mn-cs"/>
              </a:rPr>
              <a:t>behavior</a:t>
            </a:r>
            <a:r>
              <a:rPr lang="en-IN" sz="1200" kern="1200" dirty="0">
                <a:solidFill>
                  <a:schemeClr val="tx1"/>
                </a:solidFill>
                <a:latin typeface="+mn-lt"/>
                <a:ea typeface="+mn-ea"/>
                <a:cs typeface="+mn-cs"/>
              </a:rPr>
              <a:t> and performance: Reviewing a knowledge-oriented approach. </a:t>
            </a:r>
            <a:r>
              <a:rPr lang="en-IN" sz="1200" i="1" kern="1200" dirty="0">
                <a:solidFill>
                  <a:schemeClr val="tx1"/>
                </a:solidFill>
                <a:latin typeface="+mn-lt"/>
                <a:ea typeface="+mn-ea"/>
                <a:cs typeface="+mn-cs"/>
              </a:rPr>
              <a:t>Management Research Review</a:t>
            </a:r>
            <a:r>
              <a:rPr lang="en-IN" sz="1200" kern="1200" dirty="0">
                <a:solidFill>
                  <a:schemeClr val="tx1"/>
                </a:solidFill>
                <a:latin typeface="+mn-lt"/>
                <a:ea typeface="+mn-ea"/>
                <a:cs typeface="+mn-cs"/>
              </a:rPr>
              <a:t>.</a:t>
            </a:r>
          </a:p>
          <a:p>
            <a:r>
              <a:rPr lang="en-IN" sz="1200" kern="1200" dirty="0">
                <a:solidFill>
                  <a:schemeClr val="tx1"/>
                </a:solidFill>
                <a:latin typeface="+mn-lt"/>
                <a:ea typeface="+mn-ea"/>
                <a:cs typeface="+mn-cs"/>
              </a:rPr>
              <a:t>van </a:t>
            </a:r>
            <a:r>
              <a:rPr lang="en-IN" sz="1200" kern="1200" dirty="0" err="1">
                <a:solidFill>
                  <a:schemeClr val="tx1"/>
                </a:solidFill>
                <a:latin typeface="+mn-lt"/>
                <a:ea typeface="+mn-ea"/>
                <a:cs typeface="+mn-cs"/>
              </a:rPr>
              <a:t>Berkel</a:t>
            </a:r>
            <a:r>
              <a:rPr lang="en-IN" sz="1200" kern="1200" dirty="0">
                <a:solidFill>
                  <a:schemeClr val="tx1"/>
                </a:solidFill>
                <a:latin typeface="+mn-lt"/>
                <a:ea typeface="+mn-ea"/>
                <a:cs typeface="+mn-cs"/>
              </a:rPr>
              <a:t>, R., Penning de </a:t>
            </a:r>
            <a:r>
              <a:rPr lang="en-IN" sz="1200" kern="1200" dirty="0" err="1">
                <a:solidFill>
                  <a:schemeClr val="tx1"/>
                </a:solidFill>
                <a:latin typeface="+mn-lt"/>
                <a:ea typeface="+mn-ea"/>
                <a:cs typeface="+mn-cs"/>
              </a:rPr>
              <a:t>Vries</a:t>
            </a:r>
            <a:r>
              <a:rPr lang="en-IN" sz="1200" kern="1200" dirty="0">
                <a:solidFill>
                  <a:schemeClr val="tx1"/>
                </a:solidFill>
                <a:latin typeface="+mn-lt"/>
                <a:ea typeface="+mn-ea"/>
                <a:cs typeface="+mn-cs"/>
              </a:rPr>
              <a:t>, J. and </a:t>
            </a:r>
            <a:r>
              <a:rPr lang="en-IN" sz="1200" kern="1200" dirty="0" err="1">
                <a:solidFill>
                  <a:schemeClr val="tx1"/>
                </a:solidFill>
                <a:latin typeface="+mn-lt"/>
                <a:ea typeface="+mn-ea"/>
                <a:cs typeface="+mn-cs"/>
              </a:rPr>
              <a:t>Knies</a:t>
            </a:r>
            <a:r>
              <a:rPr lang="en-IN" sz="1200" kern="1200" dirty="0">
                <a:solidFill>
                  <a:schemeClr val="tx1"/>
                </a:solidFill>
                <a:latin typeface="+mn-lt"/>
                <a:ea typeface="+mn-ea"/>
                <a:cs typeface="+mn-cs"/>
              </a:rPr>
              <a:t>, E., 2022. Managing Street-Level Bureaucrats’ Performance by Promoting Professional </a:t>
            </a:r>
            <a:r>
              <a:rPr lang="en-IN" sz="1200" kern="1200" dirty="0" err="1">
                <a:solidFill>
                  <a:schemeClr val="tx1"/>
                </a:solidFill>
                <a:latin typeface="+mn-lt"/>
                <a:ea typeface="+mn-ea"/>
                <a:cs typeface="+mn-cs"/>
              </a:rPr>
              <a:t>Behavior</a:t>
            </a:r>
            <a:r>
              <a:rPr lang="en-IN" sz="1200" kern="1200" dirty="0">
                <a:solidFill>
                  <a:schemeClr val="tx1"/>
                </a:solidFill>
                <a:latin typeface="+mn-lt"/>
                <a:ea typeface="+mn-ea"/>
                <a:cs typeface="+mn-cs"/>
              </a:rPr>
              <a:t> Through HRM. </a:t>
            </a:r>
            <a:r>
              <a:rPr lang="en-IN" sz="1200" i="1" kern="1200" dirty="0">
                <a:solidFill>
                  <a:schemeClr val="tx1"/>
                </a:solidFill>
                <a:latin typeface="+mn-lt"/>
                <a:ea typeface="+mn-ea"/>
                <a:cs typeface="+mn-cs"/>
              </a:rPr>
              <a:t>Public Personnel Management</a:t>
            </a:r>
            <a:r>
              <a:rPr lang="en-IN" sz="1200" kern="1200" dirty="0">
                <a:solidFill>
                  <a:schemeClr val="tx1"/>
                </a:solidFill>
                <a:latin typeface="+mn-lt"/>
                <a:ea typeface="+mn-ea"/>
                <a:cs typeface="+mn-cs"/>
              </a:rPr>
              <a:t>, </a:t>
            </a:r>
            <a:r>
              <a:rPr lang="en-IN" sz="1200" i="1" kern="1200" dirty="0">
                <a:solidFill>
                  <a:schemeClr val="tx1"/>
                </a:solidFill>
                <a:latin typeface="+mn-lt"/>
                <a:ea typeface="+mn-ea"/>
                <a:cs typeface="+mn-cs"/>
              </a:rPr>
              <a:t>51</a:t>
            </a:r>
            <a:r>
              <a:rPr lang="en-IN" sz="1200" kern="1200" dirty="0">
                <a:solidFill>
                  <a:schemeClr val="tx1"/>
                </a:solidFill>
                <a:latin typeface="+mn-lt"/>
                <a:ea typeface="+mn-ea"/>
                <a:cs typeface="+mn-cs"/>
              </a:rPr>
              <a:t>(2), pp.189-212.</a:t>
            </a:r>
          </a:p>
          <a:p>
            <a:r>
              <a:rPr lang="en-IN" sz="1200" kern="1200" dirty="0">
                <a:solidFill>
                  <a:schemeClr val="tx1"/>
                </a:solidFill>
                <a:latin typeface="+mn-lt"/>
                <a:ea typeface="+mn-ea"/>
                <a:cs typeface="+mn-cs"/>
              </a:rPr>
              <a:t>Wu, W.Y., Lee, L.Y. and Pham, T.T., 2019. Examining the influence of expatriates’ social capital and knowledge-sharing </a:t>
            </a:r>
            <a:r>
              <a:rPr lang="en-IN" sz="1200" kern="1200" dirty="0" err="1">
                <a:solidFill>
                  <a:schemeClr val="tx1"/>
                </a:solidFill>
                <a:latin typeface="+mn-lt"/>
                <a:ea typeface="+mn-ea"/>
                <a:cs typeface="+mn-cs"/>
              </a:rPr>
              <a:t>behavior</a:t>
            </a:r>
            <a:r>
              <a:rPr lang="en-IN" sz="1200" kern="1200" dirty="0">
                <a:solidFill>
                  <a:schemeClr val="tx1"/>
                </a:solidFill>
                <a:latin typeface="+mn-lt"/>
                <a:ea typeface="+mn-ea"/>
                <a:cs typeface="+mn-cs"/>
              </a:rPr>
              <a:t> on financial performance. </a:t>
            </a:r>
            <a:r>
              <a:rPr lang="en-IN" sz="1200" i="1" kern="1200" dirty="0">
                <a:solidFill>
                  <a:schemeClr val="tx1"/>
                </a:solidFill>
                <a:latin typeface="+mn-lt"/>
                <a:ea typeface="+mn-ea"/>
                <a:cs typeface="+mn-cs"/>
              </a:rPr>
              <a:t>International Journal of Organizational Analysis</a:t>
            </a:r>
            <a:r>
              <a:rPr lang="en-IN" sz="1200" kern="1200" dirty="0">
                <a:solidFill>
                  <a:schemeClr val="tx1"/>
                </a:solidFill>
                <a:latin typeface="+mn-lt"/>
                <a:ea typeface="+mn-ea"/>
                <a:cs typeface="+mn-cs"/>
              </a:rPr>
              <a:t>.</a:t>
            </a:r>
          </a:p>
        </p:txBody>
      </p:sp>
      <p:sp>
        <p:nvSpPr>
          <p:cNvPr id="4" name="Slide Number Placeholder 3"/>
          <p:cNvSpPr>
            <a:spLocks noGrp="1"/>
          </p:cNvSpPr>
          <p:nvPr>
            <p:ph type="sldNum" sz="quarter" idx="10"/>
          </p:nvPr>
        </p:nvSpPr>
        <p:spPr/>
        <p:txBody>
          <a:bodyPr/>
          <a:lstStyle/>
          <a:p>
            <a:fld id="{D52BEFF5-BF9B-4B41-AC74-901ED346D8A6}" type="slidenum">
              <a:rPr lang="en-IN" smtClean="0"/>
              <a:t>12</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1D8BD707-D9CF-40AE-B4C6-C98DA3205C09}" type="datetimeFigureOut">
              <a:rPr lang="en-US" smtClean="0"/>
              <a:pPr/>
              <a:t>7/28/22</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7/28/22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7/28/22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7/28/22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7/28/22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7/28/22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7/28/22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7/28/22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7/28/22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B6F15528-21DE-4FAA-801E-634DDDAF4B2B}"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7/28/22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7/28/22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1D8BD707-D9CF-40AE-B4C6-C98DA3205C09}" type="datetimeFigureOut">
              <a:rPr lang="en-US" smtClean="0"/>
              <a:pPr/>
              <a:t>7/28/22</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6F15528-21DE-4FAA-801E-634DDDAF4B2B}"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828801"/>
            <a:ext cx="7772400" cy="1771650"/>
          </a:xfrm>
        </p:spPr>
        <p:txBody>
          <a:bodyPr>
            <a:normAutofit fontScale="90000"/>
          </a:bodyPr>
          <a:lstStyle/>
          <a:p>
            <a:r>
              <a:rPr lang="en-GB" b="1" dirty="0"/>
              <a:t> </a:t>
            </a:r>
            <a:r>
              <a:rPr lang="en-IN" b="1" dirty="0"/>
              <a:t>Leadership and Management Skills for the Workplace Developing Relationships</a:t>
            </a:r>
            <a:endParaRPr lang="en-IN" dirty="0"/>
          </a:p>
        </p:txBody>
      </p:sp>
      <p:sp>
        <p:nvSpPr>
          <p:cNvPr id="3" name="Subtitle 2"/>
          <p:cNvSpPr>
            <a:spLocks noGrp="1"/>
          </p:cNvSpPr>
          <p:nvPr>
            <p:ph type="subTitle" idx="1"/>
          </p:nvPr>
        </p:nvSpPr>
        <p:spPr>
          <a:xfrm>
            <a:off x="533400" y="3657600"/>
            <a:ext cx="7854696" cy="2362200"/>
          </a:xfrm>
        </p:spPr>
        <p:txBody>
          <a:bodyPr>
            <a:normAutofit/>
          </a:bodyPr>
          <a:lstStyle/>
          <a:p>
            <a:r>
              <a:rPr lang="en-GB" b="1" dirty="0"/>
              <a:t>Student Name: Yahya Abdalla</a:t>
            </a:r>
            <a:endParaRPr lang="en-IN" dirty="0"/>
          </a:p>
          <a:p>
            <a:r>
              <a:rPr lang="en-GB" b="1" dirty="0"/>
              <a:t>Student ID: 1919523</a:t>
            </a:r>
            <a:endParaRPr lang="en-IN" dirty="0"/>
          </a:p>
          <a:p>
            <a:r>
              <a:rPr lang="en-GB" b="1" dirty="0"/>
              <a:t>Name of the Lecturer: Gregory Cowan</a:t>
            </a:r>
            <a:endParaRPr lang="en-IN"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Introduction</a:t>
            </a:r>
            <a:endParaRPr lang="en-IN" dirty="0"/>
          </a:p>
        </p:txBody>
      </p:sp>
      <p:sp>
        <p:nvSpPr>
          <p:cNvPr id="5" name="Content Placeholder 4"/>
          <p:cNvSpPr>
            <a:spLocks noGrp="1"/>
          </p:cNvSpPr>
          <p:nvPr>
            <p:ph sz="half" idx="1"/>
          </p:nvPr>
        </p:nvSpPr>
        <p:spPr/>
        <p:txBody>
          <a:bodyPr/>
          <a:lstStyle/>
          <a:p>
            <a:r>
              <a:rPr lang="en-GB" dirty="0"/>
              <a:t>Knowledge, skills, and behaviour</a:t>
            </a:r>
          </a:p>
          <a:p>
            <a:r>
              <a:rPr lang="en-GB" dirty="0"/>
              <a:t>Add strategic and innovative ideas</a:t>
            </a:r>
          </a:p>
          <a:p>
            <a:r>
              <a:rPr lang="en-GB" dirty="0"/>
              <a:t>Analyze the pros and cons</a:t>
            </a:r>
          </a:p>
          <a:p>
            <a:r>
              <a:rPr lang="en-GB" dirty="0"/>
              <a:t>Eliminate the risks </a:t>
            </a:r>
          </a:p>
          <a:p>
            <a:pPr>
              <a:buNone/>
            </a:pPr>
            <a:r>
              <a:rPr lang="en-GB" dirty="0"/>
              <a:t>(</a:t>
            </a:r>
            <a:r>
              <a:rPr lang="en-IN" dirty="0"/>
              <a:t>Source: Singh, 2018</a:t>
            </a:r>
            <a:r>
              <a:rPr lang="en-GB" dirty="0"/>
              <a:t>)</a:t>
            </a:r>
            <a:endParaRPr lang="en-IN" dirty="0"/>
          </a:p>
        </p:txBody>
      </p:sp>
      <p:pic>
        <p:nvPicPr>
          <p:cNvPr id="9218" name="Picture 2" descr="C:\Users\Acer\Downloads\th (23).jpg"/>
          <p:cNvPicPr>
            <a:picLocks noGrp="1" noChangeAspect="1" noChangeArrowheads="1"/>
          </p:cNvPicPr>
          <p:nvPr>
            <p:ph sz="half" idx="2"/>
          </p:nvPr>
        </p:nvPicPr>
        <p:blipFill>
          <a:blip r:embed="rId3"/>
          <a:srcRect/>
          <a:stretch>
            <a:fillRect/>
          </a:stretch>
        </p:blipFill>
        <p:spPr bwMode="auto">
          <a:xfrm>
            <a:off x="4648200" y="1600200"/>
            <a:ext cx="4038600" cy="3315233"/>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IN" b="1" dirty="0"/>
              <a:t>Determine appropriate knowledge required by HR professionals</a:t>
            </a:r>
          </a:p>
        </p:txBody>
      </p:sp>
      <p:sp>
        <p:nvSpPr>
          <p:cNvPr id="3" name="Content Placeholder 2"/>
          <p:cNvSpPr>
            <a:spLocks noGrp="1"/>
          </p:cNvSpPr>
          <p:nvPr>
            <p:ph sz="half" idx="1"/>
          </p:nvPr>
        </p:nvSpPr>
        <p:spPr/>
        <p:txBody>
          <a:bodyPr/>
          <a:lstStyle/>
          <a:p>
            <a:r>
              <a:rPr lang="en-IN" dirty="0"/>
              <a:t>Conversational therapy </a:t>
            </a:r>
          </a:p>
          <a:p>
            <a:r>
              <a:rPr lang="en-IN" dirty="0"/>
              <a:t>Detect the flaws </a:t>
            </a:r>
          </a:p>
          <a:p>
            <a:r>
              <a:rPr lang="en-IN" dirty="0"/>
              <a:t>Managing the accounts </a:t>
            </a:r>
          </a:p>
          <a:p>
            <a:r>
              <a:rPr lang="en-IN" dirty="0"/>
              <a:t>Issues related to the organization</a:t>
            </a:r>
          </a:p>
          <a:p>
            <a:r>
              <a:rPr lang="en-IN" dirty="0"/>
              <a:t>Organization's finances</a:t>
            </a:r>
          </a:p>
          <a:p>
            <a:r>
              <a:rPr lang="en-IN" dirty="0"/>
              <a:t>Safeguard the documents </a:t>
            </a:r>
          </a:p>
          <a:p>
            <a:pPr>
              <a:buNone/>
            </a:pPr>
            <a:r>
              <a:rPr lang="en-IN" dirty="0"/>
              <a:t>(Source: </a:t>
            </a:r>
            <a:r>
              <a:rPr lang="en-IN" dirty="0" err="1"/>
              <a:t>Naz</a:t>
            </a:r>
            <a:r>
              <a:rPr lang="en-IN" dirty="0"/>
              <a:t> et al., 2019)</a:t>
            </a:r>
          </a:p>
        </p:txBody>
      </p:sp>
      <p:pic>
        <p:nvPicPr>
          <p:cNvPr id="8194" name="Picture 2" descr="C:\Users\Acer\Downloads\hrmkenya.jpg"/>
          <p:cNvPicPr>
            <a:picLocks noGrp="1" noChangeAspect="1" noChangeArrowheads="1"/>
          </p:cNvPicPr>
          <p:nvPr>
            <p:ph sz="half" idx="2"/>
          </p:nvPr>
        </p:nvPicPr>
        <p:blipFill>
          <a:blip r:embed="rId3"/>
          <a:srcRect/>
          <a:stretch>
            <a:fillRect/>
          </a:stretch>
        </p:blipFill>
        <p:spPr bwMode="auto">
          <a:xfrm>
            <a:off x="4648200" y="1600200"/>
            <a:ext cx="4038600" cy="3460499"/>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IN" b="1" dirty="0"/>
              <a:t>Determine appropriate Skills required by HR professionals </a:t>
            </a:r>
          </a:p>
        </p:txBody>
      </p:sp>
      <p:sp>
        <p:nvSpPr>
          <p:cNvPr id="3" name="Content Placeholder 2"/>
          <p:cNvSpPr>
            <a:spLocks noGrp="1"/>
          </p:cNvSpPr>
          <p:nvPr>
            <p:ph sz="half" idx="1"/>
          </p:nvPr>
        </p:nvSpPr>
        <p:spPr/>
        <p:txBody>
          <a:bodyPr>
            <a:normAutofit fontScale="92500" lnSpcReduction="10000"/>
          </a:bodyPr>
          <a:lstStyle/>
          <a:p>
            <a:r>
              <a:rPr lang="en-IN" dirty="0"/>
              <a:t>Listening power </a:t>
            </a:r>
          </a:p>
          <a:p>
            <a:r>
              <a:rPr lang="en-IN" dirty="0"/>
              <a:t>Detect the issues </a:t>
            </a:r>
          </a:p>
          <a:p>
            <a:r>
              <a:rPr lang="en-IN" dirty="0"/>
              <a:t>Coordinator between the employees and the organizational head</a:t>
            </a:r>
          </a:p>
          <a:p>
            <a:r>
              <a:rPr lang="en-IN" dirty="0"/>
              <a:t>Speaking skills </a:t>
            </a:r>
          </a:p>
          <a:p>
            <a:r>
              <a:rPr lang="en-IN" dirty="0"/>
              <a:t>Judging the situation </a:t>
            </a:r>
          </a:p>
          <a:p>
            <a:r>
              <a:rPr lang="en-IN" dirty="0"/>
              <a:t>Management skills </a:t>
            </a:r>
          </a:p>
          <a:p>
            <a:r>
              <a:rPr lang="en-IN" dirty="0"/>
              <a:t>Ability to deal with complex problems </a:t>
            </a:r>
          </a:p>
          <a:p>
            <a:pPr>
              <a:buNone/>
            </a:pPr>
            <a:r>
              <a:rPr lang="en-IN" dirty="0"/>
              <a:t>(Source: </a:t>
            </a:r>
            <a:r>
              <a:rPr lang="en-IN" dirty="0" err="1"/>
              <a:t>Abbasi</a:t>
            </a:r>
            <a:r>
              <a:rPr lang="en-IN" dirty="0"/>
              <a:t> et al., 2021)</a:t>
            </a:r>
          </a:p>
        </p:txBody>
      </p:sp>
      <p:pic>
        <p:nvPicPr>
          <p:cNvPr id="7170" name="Picture 2" descr="C:\Users\Acer\Downloads\unnamed.png"/>
          <p:cNvPicPr>
            <a:picLocks noGrp="1" noChangeAspect="1" noChangeArrowheads="1"/>
          </p:cNvPicPr>
          <p:nvPr>
            <p:ph sz="half" idx="2"/>
          </p:nvPr>
        </p:nvPicPr>
        <p:blipFill>
          <a:blip r:embed="rId3"/>
          <a:srcRect/>
          <a:stretch>
            <a:fillRect/>
          </a:stretch>
        </p:blipFill>
        <p:spPr bwMode="auto">
          <a:xfrm>
            <a:off x="4648200" y="1600201"/>
            <a:ext cx="4038600" cy="3831206"/>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IN" b="1" dirty="0"/>
              <a:t>Determine appropriate Behaviour required by HR professionals </a:t>
            </a:r>
          </a:p>
        </p:txBody>
      </p:sp>
      <p:sp>
        <p:nvSpPr>
          <p:cNvPr id="3" name="Content Placeholder 2"/>
          <p:cNvSpPr>
            <a:spLocks noGrp="1"/>
          </p:cNvSpPr>
          <p:nvPr>
            <p:ph sz="half" idx="1"/>
          </p:nvPr>
        </p:nvSpPr>
        <p:spPr/>
        <p:txBody>
          <a:bodyPr>
            <a:normAutofit fontScale="92500" lnSpcReduction="20000"/>
          </a:bodyPr>
          <a:lstStyle/>
          <a:p>
            <a:r>
              <a:rPr lang="en-IN" dirty="0"/>
              <a:t>Human psychology</a:t>
            </a:r>
          </a:p>
          <a:p>
            <a:r>
              <a:rPr lang="en-IN" dirty="0"/>
              <a:t>Conduct psychological research </a:t>
            </a:r>
          </a:p>
          <a:p>
            <a:r>
              <a:rPr lang="en-IN" dirty="0"/>
              <a:t>Influence the behaviour of the employees </a:t>
            </a:r>
          </a:p>
          <a:p>
            <a:r>
              <a:rPr lang="en-IN" dirty="0"/>
              <a:t>Preferences of the employees</a:t>
            </a:r>
          </a:p>
          <a:p>
            <a:r>
              <a:rPr lang="en-IN" dirty="0"/>
              <a:t>Analyze the factors </a:t>
            </a:r>
          </a:p>
          <a:p>
            <a:r>
              <a:rPr lang="en-IN" dirty="0"/>
              <a:t>Monotonous environment </a:t>
            </a:r>
          </a:p>
          <a:p>
            <a:r>
              <a:rPr lang="en-IN" dirty="0"/>
              <a:t>Reduce the employee turnover rate </a:t>
            </a:r>
          </a:p>
          <a:p>
            <a:pPr>
              <a:buNone/>
            </a:pPr>
            <a:r>
              <a:rPr lang="en-IN" dirty="0"/>
              <a:t>(Source: </a:t>
            </a:r>
            <a:r>
              <a:rPr lang="en-IN" dirty="0" err="1"/>
              <a:t>Amin</a:t>
            </a:r>
            <a:r>
              <a:rPr lang="en-IN" dirty="0"/>
              <a:t> and </a:t>
            </a:r>
            <a:r>
              <a:rPr lang="en-IN" dirty="0" err="1"/>
              <a:t>Rubel</a:t>
            </a:r>
            <a:r>
              <a:rPr lang="en-IN" dirty="0"/>
              <a:t>, 2020)</a:t>
            </a:r>
          </a:p>
          <a:p>
            <a:endParaRPr lang="en-IN" dirty="0"/>
          </a:p>
        </p:txBody>
      </p:sp>
      <p:pic>
        <p:nvPicPr>
          <p:cNvPr id="6146" name="Picture 2" descr="C:\Users\Acer\Downloads\5e84bb8462bdff8d9448928860e01364.jpg"/>
          <p:cNvPicPr>
            <a:picLocks noGrp="1" noChangeAspect="1" noChangeArrowheads="1"/>
          </p:cNvPicPr>
          <p:nvPr>
            <p:ph sz="half" idx="2"/>
          </p:nvPr>
        </p:nvPicPr>
        <p:blipFill>
          <a:blip r:embed="rId3"/>
          <a:stretch>
            <a:fillRect/>
          </a:stretch>
        </p:blipFill>
        <p:spPr bwMode="auto">
          <a:xfrm>
            <a:off x="4648200" y="2118519"/>
            <a:ext cx="4038600" cy="4038600"/>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IN" b="1" dirty="0"/>
              <a:t>Personal Skills Audit on Knowledge</a:t>
            </a:r>
          </a:p>
        </p:txBody>
      </p:sp>
      <p:sp>
        <p:nvSpPr>
          <p:cNvPr id="3" name="Content Placeholder 2"/>
          <p:cNvSpPr>
            <a:spLocks noGrp="1"/>
          </p:cNvSpPr>
          <p:nvPr>
            <p:ph sz="half" idx="1"/>
          </p:nvPr>
        </p:nvSpPr>
        <p:spPr/>
        <p:txBody>
          <a:bodyPr>
            <a:normAutofit fontScale="92500" lnSpcReduction="10000"/>
          </a:bodyPr>
          <a:lstStyle/>
          <a:p>
            <a:r>
              <a:rPr lang="en-IN" dirty="0"/>
              <a:t>Determine my knowledge </a:t>
            </a:r>
          </a:p>
          <a:p>
            <a:r>
              <a:rPr lang="en-IN" dirty="0"/>
              <a:t>Knowledge of administration and management</a:t>
            </a:r>
          </a:p>
          <a:p>
            <a:r>
              <a:rPr lang="en-IN" dirty="0"/>
              <a:t>Customer needs </a:t>
            </a:r>
          </a:p>
          <a:p>
            <a:r>
              <a:rPr lang="en-IN" dirty="0"/>
              <a:t>Quality of the products and services</a:t>
            </a:r>
          </a:p>
          <a:p>
            <a:r>
              <a:rPr lang="en-IN" dirty="0"/>
              <a:t>Lack in having much knowledge about technical skills </a:t>
            </a:r>
          </a:p>
          <a:p>
            <a:pPr>
              <a:buNone/>
            </a:pPr>
            <a:r>
              <a:rPr lang="en-IN" dirty="0"/>
              <a:t>(Source: </a:t>
            </a:r>
            <a:r>
              <a:rPr lang="en-IN" dirty="0" err="1"/>
              <a:t>Shahzadi</a:t>
            </a:r>
            <a:r>
              <a:rPr lang="en-IN" dirty="0"/>
              <a:t> and </a:t>
            </a:r>
            <a:r>
              <a:rPr lang="en-IN" dirty="0" err="1"/>
              <a:t>Waqas</a:t>
            </a:r>
            <a:r>
              <a:rPr lang="en-IN" dirty="0"/>
              <a:t> Raja, 2021)</a:t>
            </a:r>
          </a:p>
        </p:txBody>
      </p:sp>
      <p:pic>
        <p:nvPicPr>
          <p:cNvPr id="5122" name="Picture 2" descr="C:\Users\Acer\Downloads\PowerPoint-HRM-Template.png"/>
          <p:cNvPicPr>
            <a:picLocks noGrp="1" noChangeAspect="1" noChangeArrowheads="1"/>
          </p:cNvPicPr>
          <p:nvPr>
            <p:ph sz="half" idx="2"/>
          </p:nvPr>
        </p:nvPicPr>
        <p:blipFill>
          <a:blip r:embed="rId3" cstate="print"/>
          <a:srcRect/>
          <a:stretch>
            <a:fillRect/>
          </a:stretch>
        </p:blipFill>
        <p:spPr bwMode="auto">
          <a:xfrm>
            <a:off x="4648200" y="1600200"/>
            <a:ext cx="4038600" cy="3399084"/>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b="1" dirty="0"/>
              <a:t>Personal Skills Audit on Skills</a:t>
            </a:r>
          </a:p>
        </p:txBody>
      </p:sp>
      <p:sp>
        <p:nvSpPr>
          <p:cNvPr id="3" name="Content Placeholder 2"/>
          <p:cNvSpPr>
            <a:spLocks noGrp="1"/>
          </p:cNvSpPr>
          <p:nvPr>
            <p:ph sz="half" idx="1"/>
          </p:nvPr>
        </p:nvSpPr>
        <p:spPr/>
        <p:txBody>
          <a:bodyPr>
            <a:normAutofit fontScale="92500" lnSpcReduction="10000"/>
          </a:bodyPr>
          <a:lstStyle/>
          <a:p>
            <a:r>
              <a:rPr lang="en-IN" dirty="0"/>
              <a:t>System evaluation </a:t>
            </a:r>
          </a:p>
          <a:p>
            <a:r>
              <a:rPr lang="en-IN" dirty="0"/>
              <a:t>Key indicators of performance </a:t>
            </a:r>
          </a:p>
          <a:p>
            <a:r>
              <a:rPr lang="en-IN" dirty="0"/>
              <a:t>Analyzed the issue</a:t>
            </a:r>
          </a:p>
          <a:p>
            <a:r>
              <a:rPr lang="en-IN" dirty="0"/>
              <a:t>Effective strategies </a:t>
            </a:r>
          </a:p>
          <a:p>
            <a:r>
              <a:rPr lang="en-IN" dirty="0"/>
              <a:t>Work proactively </a:t>
            </a:r>
          </a:p>
          <a:p>
            <a:r>
              <a:rPr lang="en-IN" dirty="0"/>
              <a:t>Acquire greater knowledge</a:t>
            </a:r>
          </a:p>
          <a:p>
            <a:r>
              <a:rPr lang="en-IN" dirty="0"/>
              <a:t>Effective solutions to the problems </a:t>
            </a:r>
          </a:p>
          <a:p>
            <a:pPr>
              <a:buNone/>
            </a:pPr>
            <a:r>
              <a:rPr lang="en-US" dirty="0"/>
              <a:t>(Source: </a:t>
            </a:r>
            <a:r>
              <a:rPr lang="en-IN" dirty="0" err="1"/>
              <a:t>Shaikh</a:t>
            </a:r>
            <a:r>
              <a:rPr lang="en-IN" dirty="0"/>
              <a:t>, </a:t>
            </a:r>
            <a:r>
              <a:rPr lang="en-IN" dirty="0" err="1"/>
              <a:t>Diwan</a:t>
            </a:r>
            <a:r>
              <a:rPr lang="en-IN" dirty="0"/>
              <a:t> and Kumar, 2021</a:t>
            </a:r>
            <a:r>
              <a:rPr lang="en-US" dirty="0"/>
              <a:t>)</a:t>
            </a:r>
            <a:endParaRPr lang="en-IN" dirty="0"/>
          </a:p>
        </p:txBody>
      </p:sp>
      <p:pic>
        <p:nvPicPr>
          <p:cNvPr id="4098" name="Picture 2" descr="C:\Users\Acer\Downloads\th (22).jpg"/>
          <p:cNvPicPr>
            <a:picLocks noGrp="1" noChangeAspect="1" noChangeArrowheads="1"/>
          </p:cNvPicPr>
          <p:nvPr>
            <p:ph sz="half" idx="2"/>
          </p:nvPr>
        </p:nvPicPr>
        <p:blipFill>
          <a:blip r:embed="rId3"/>
          <a:stretch>
            <a:fillRect/>
          </a:stretch>
        </p:blipFill>
        <p:spPr bwMode="auto">
          <a:xfrm>
            <a:off x="4648200" y="2118519"/>
            <a:ext cx="4038600" cy="40386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IN" b="1" dirty="0"/>
              <a:t>Personal Skills Audit on Behaviour</a:t>
            </a:r>
          </a:p>
        </p:txBody>
      </p:sp>
      <p:sp>
        <p:nvSpPr>
          <p:cNvPr id="3" name="Content Placeholder 2"/>
          <p:cNvSpPr>
            <a:spLocks noGrp="1"/>
          </p:cNvSpPr>
          <p:nvPr>
            <p:ph sz="half" idx="1"/>
          </p:nvPr>
        </p:nvSpPr>
        <p:spPr/>
        <p:txBody>
          <a:bodyPr>
            <a:normAutofit fontScale="92500" lnSpcReduction="10000"/>
          </a:bodyPr>
          <a:lstStyle/>
          <a:p>
            <a:r>
              <a:rPr lang="en-IN" dirty="0"/>
              <a:t>Gain positive confidence </a:t>
            </a:r>
          </a:p>
          <a:p>
            <a:r>
              <a:rPr lang="en-IN" dirty="0"/>
              <a:t>Past experiences and studies </a:t>
            </a:r>
          </a:p>
          <a:p>
            <a:r>
              <a:rPr lang="en-IN" dirty="0"/>
              <a:t>Acquire knowledge </a:t>
            </a:r>
          </a:p>
          <a:p>
            <a:r>
              <a:rPr lang="en-IN" dirty="0"/>
              <a:t>Engaged with the organization </a:t>
            </a:r>
          </a:p>
          <a:p>
            <a:r>
              <a:rPr lang="en-IN" dirty="0"/>
              <a:t>Understanding transcriptions and statistics</a:t>
            </a:r>
          </a:p>
          <a:p>
            <a:pPr>
              <a:buNone/>
            </a:pPr>
            <a:r>
              <a:rPr lang="en-US" dirty="0"/>
              <a:t>(Source: </a:t>
            </a:r>
            <a:r>
              <a:rPr lang="en-IN" dirty="0" err="1"/>
              <a:t>Jayasingam</a:t>
            </a:r>
            <a:r>
              <a:rPr lang="en-IN" dirty="0"/>
              <a:t>, Chong and </a:t>
            </a:r>
            <a:r>
              <a:rPr lang="en-IN" dirty="0" err="1"/>
              <a:t>Bakar</a:t>
            </a:r>
            <a:r>
              <a:rPr lang="en-IN" dirty="0"/>
              <a:t>, 2021</a:t>
            </a:r>
            <a:r>
              <a:rPr lang="en-US" dirty="0"/>
              <a:t>)</a:t>
            </a:r>
            <a:endParaRPr lang="en-IN" dirty="0"/>
          </a:p>
        </p:txBody>
      </p:sp>
      <p:pic>
        <p:nvPicPr>
          <p:cNvPr id="3074" name="Picture 2" descr="C:\Users\Acer\Downloads\b4423d086bdcee56e3c2dd81403d94a4--human-resources.jpg"/>
          <p:cNvPicPr>
            <a:picLocks noGrp="1" noChangeAspect="1" noChangeArrowheads="1"/>
          </p:cNvPicPr>
          <p:nvPr>
            <p:ph sz="half" idx="2"/>
          </p:nvPr>
        </p:nvPicPr>
        <p:blipFill>
          <a:blip r:embed="rId3"/>
          <a:srcRect/>
          <a:stretch>
            <a:fillRect/>
          </a:stretch>
        </p:blipFill>
        <p:spPr bwMode="auto">
          <a:xfrm>
            <a:off x="4648200" y="1447800"/>
            <a:ext cx="4038600" cy="3943574"/>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IN" b="1" dirty="0"/>
              <a:t>Potential benefits to the organization </a:t>
            </a:r>
          </a:p>
        </p:txBody>
      </p:sp>
      <p:sp>
        <p:nvSpPr>
          <p:cNvPr id="3" name="Content Placeholder 2"/>
          <p:cNvSpPr>
            <a:spLocks noGrp="1"/>
          </p:cNvSpPr>
          <p:nvPr>
            <p:ph sz="half" idx="1"/>
          </p:nvPr>
        </p:nvSpPr>
        <p:spPr/>
        <p:txBody>
          <a:bodyPr/>
          <a:lstStyle/>
          <a:p>
            <a:r>
              <a:rPr lang="en-IN" dirty="0"/>
              <a:t>Potential benefit </a:t>
            </a:r>
          </a:p>
          <a:p>
            <a:r>
              <a:rPr lang="en-IN" dirty="0"/>
              <a:t>Unique perception </a:t>
            </a:r>
          </a:p>
          <a:p>
            <a:r>
              <a:rPr lang="en-IN" dirty="0"/>
              <a:t>Handling issues </a:t>
            </a:r>
          </a:p>
          <a:p>
            <a:r>
              <a:rPr lang="en-IN" dirty="0"/>
              <a:t>Organizational policy </a:t>
            </a:r>
          </a:p>
          <a:p>
            <a:r>
              <a:rPr lang="en-IN" dirty="0"/>
              <a:t>Achieve the target </a:t>
            </a:r>
          </a:p>
          <a:p>
            <a:pPr>
              <a:buNone/>
            </a:pPr>
            <a:r>
              <a:rPr lang="en-US" dirty="0"/>
              <a:t>(Source:  </a:t>
            </a:r>
            <a:r>
              <a:rPr lang="en-IN" dirty="0" err="1"/>
              <a:t>Balozi</a:t>
            </a:r>
            <a:r>
              <a:rPr lang="en-IN" dirty="0"/>
              <a:t>, Othman and Isa, 2018</a:t>
            </a:r>
            <a:r>
              <a:rPr lang="en-US" dirty="0"/>
              <a:t>)</a:t>
            </a:r>
            <a:endParaRPr lang="en-IN" dirty="0"/>
          </a:p>
        </p:txBody>
      </p:sp>
      <p:pic>
        <p:nvPicPr>
          <p:cNvPr id="2050" name="Picture 2" descr="C:\Users\Acer\Downloads\th (21).jpg"/>
          <p:cNvPicPr>
            <a:picLocks noGrp="1" noChangeAspect="1" noChangeArrowheads="1"/>
          </p:cNvPicPr>
          <p:nvPr>
            <p:ph sz="half" idx="2"/>
          </p:nvPr>
        </p:nvPicPr>
        <p:blipFill>
          <a:blip r:embed="rId3"/>
          <a:srcRect/>
          <a:stretch>
            <a:fillRect/>
          </a:stretch>
        </p:blipFill>
        <p:spPr bwMode="auto">
          <a:xfrm>
            <a:off x="4648200" y="1447800"/>
            <a:ext cx="4038600" cy="3548575"/>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IN" b="1" dirty="0"/>
              <a:t>Potential benefits to the organization </a:t>
            </a:r>
          </a:p>
        </p:txBody>
      </p:sp>
      <p:sp>
        <p:nvSpPr>
          <p:cNvPr id="3" name="Content Placeholder 2"/>
          <p:cNvSpPr>
            <a:spLocks noGrp="1"/>
          </p:cNvSpPr>
          <p:nvPr>
            <p:ph sz="half" idx="1"/>
          </p:nvPr>
        </p:nvSpPr>
        <p:spPr/>
        <p:txBody>
          <a:bodyPr>
            <a:normAutofit fontScale="92500" lnSpcReduction="10000"/>
          </a:bodyPr>
          <a:lstStyle/>
          <a:p>
            <a:r>
              <a:rPr lang="en-IN" dirty="0"/>
              <a:t>Communicational skills </a:t>
            </a:r>
          </a:p>
          <a:p>
            <a:r>
              <a:rPr lang="en-IN" dirty="0"/>
              <a:t>Recreational activities</a:t>
            </a:r>
          </a:p>
          <a:p>
            <a:r>
              <a:rPr lang="en-IN" dirty="0"/>
              <a:t>Analytical skills</a:t>
            </a:r>
          </a:p>
          <a:p>
            <a:r>
              <a:rPr lang="en-IN" dirty="0"/>
              <a:t>Achieve the milestone </a:t>
            </a:r>
          </a:p>
          <a:p>
            <a:r>
              <a:rPr lang="en-IN" dirty="0"/>
              <a:t>Recruitment and training </a:t>
            </a:r>
          </a:p>
          <a:p>
            <a:r>
              <a:rPr lang="en-IN" dirty="0"/>
              <a:t>Provide continuous growth </a:t>
            </a:r>
          </a:p>
          <a:p>
            <a:r>
              <a:rPr lang="en-IN" dirty="0"/>
              <a:t>Hard work and performance </a:t>
            </a:r>
          </a:p>
          <a:p>
            <a:pPr>
              <a:buNone/>
            </a:pPr>
            <a:r>
              <a:rPr lang="en-US" dirty="0"/>
              <a:t>(Source: </a:t>
            </a:r>
            <a:r>
              <a:rPr lang="en-IN" dirty="0" err="1"/>
              <a:t>Almadana</a:t>
            </a:r>
            <a:r>
              <a:rPr lang="en-IN" dirty="0"/>
              <a:t>, </a:t>
            </a:r>
            <a:r>
              <a:rPr lang="en-IN" dirty="0" err="1"/>
              <a:t>Suharnomo</a:t>
            </a:r>
            <a:r>
              <a:rPr lang="en-IN" dirty="0"/>
              <a:t> and </a:t>
            </a:r>
            <a:r>
              <a:rPr lang="en-IN" dirty="0" err="1"/>
              <a:t>Perdhana</a:t>
            </a:r>
            <a:r>
              <a:rPr lang="en-IN" dirty="0"/>
              <a:t>, 2021</a:t>
            </a:r>
            <a:r>
              <a:rPr lang="en-US" dirty="0"/>
              <a:t>)</a:t>
            </a:r>
            <a:endParaRPr lang="en-IN" dirty="0"/>
          </a:p>
        </p:txBody>
      </p:sp>
      <p:pic>
        <p:nvPicPr>
          <p:cNvPr id="1026" name="Picture 2" descr="C:\Users\Acer\Downloads\th (20).jpg"/>
          <p:cNvPicPr>
            <a:picLocks noGrp="1" noChangeAspect="1" noChangeArrowheads="1"/>
          </p:cNvPicPr>
          <p:nvPr>
            <p:ph sz="half" idx="2"/>
          </p:nvPr>
        </p:nvPicPr>
        <p:blipFill>
          <a:blip r:embed="rId3"/>
          <a:stretch>
            <a:fillRect/>
          </a:stretch>
        </p:blipFill>
        <p:spPr bwMode="auto">
          <a:xfrm>
            <a:off x="4648200" y="2169640"/>
            <a:ext cx="4038600" cy="3936357"/>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IN" b="1" dirty="0"/>
              <a:t>Conclusion</a:t>
            </a:r>
          </a:p>
        </p:txBody>
      </p:sp>
      <p:sp>
        <p:nvSpPr>
          <p:cNvPr id="6" name="Content Placeholder 5"/>
          <p:cNvSpPr>
            <a:spLocks noGrp="1"/>
          </p:cNvSpPr>
          <p:nvPr>
            <p:ph idx="1"/>
          </p:nvPr>
        </p:nvSpPr>
        <p:spPr/>
        <p:txBody>
          <a:bodyPr/>
          <a:lstStyle/>
          <a:p>
            <a:r>
              <a:rPr lang="en-IN" dirty="0"/>
              <a:t>Conduct a detailed audit </a:t>
            </a:r>
          </a:p>
          <a:p>
            <a:r>
              <a:rPr lang="en-IN" dirty="0"/>
              <a:t>Expert in the HRM department</a:t>
            </a:r>
          </a:p>
          <a:p>
            <a:r>
              <a:rPr lang="en-IN" dirty="0"/>
              <a:t>Potential benefits that the organization </a:t>
            </a:r>
          </a:p>
          <a:p>
            <a:r>
              <a:rPr lang="en-IN" dirty="0"/>
              <a:t>Skills and knowledge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b="1" dirty="0"/>
              <a:t>References </a:t>
            </a:r>
            <a:endParaRPr lang="en-IN" b="1" dirty="0"/>
          </a:p>
        </p:txBody>
      </p:sp>
      <p:sp>
        <p:nvSpPr>
          <p:cNvPr id="6" name="Content Placeholder 5"/>
          <p:cNvSpPr>
            <a:spLocks noGrp="1"/>
          </p:cNvSpPr>
          <p:nvPr>
            <p:ph idx="1"/>
          </p:nvPr>
        </p:nvSpPr>
        <p:spPr/>
        <p:txBody>
          <a:bodyPr>
            <a:normAutofit fontScale="32500" lnSpcReduction="20000"/>
          </a:bodyPr>
          <a:lstStyle/>
          <a:p>
            <a:r>
              <a:rPr lang="en-IN" dirty="0" err="1"/>
              <a:t>Abbasi</a:t>
            </a:r>
            <a:r>
              <a:rPr lang="en-IN" dirty="0"/>
              <a:t>, S.G., </a:t>
            </a:r>
            <a:r>
              <a:rPr lang="en-IN" dirty="0" err="1"/>
              <a:t>Shabbir</a:t>
            </a:r>
            <a:r>
              <a:rPr lang="en-IN" dirty="0"/>
              <a:t>, M.S., </a:t>
            </a:r>
            <a:r>
              <a:rPr lang="en-IN" dirty="0" err="1"/>
              <a:t>Abbas</a:t>
            </a:r>
            <a:r>
              <a:rPr lang="en-IN" dirty="0"/>
              <a:t>, M. and </a:t>
            </a:r>
            <a:r>
              <a:rPr lang="en-IN" dirty="0" err="1"/>
              <a:t>Tahir</a:t>
            </a:r>
            <a:r>
              <a:rPr lang="en-IN" dirty="0"/>
              <a:t>, M.S., 2021. HPWS and knowledge sharing </a:t>
            </a:r>
            <a:r>
              <a:rPr lang="en-IN" dirty="0" err="1"/>
              <a:t>behavior</a:t>
            </a:r>
            <a:r>
              <a:rPr lang="en-IN" dirty="0"/>
              <a:t>: The role of psychological empowerment and organizational identification in public sector banks. </a:t>
            </a:r>
            <a:r>
              <a:rPr lang="en-IN" i="1" dirty="0"/>
              <a:t>Journal of Public Affairs</a:t>
            </a:r>
            <a:r>
              <a:rPr lang="en-IN" dirty="0"/>
              <a:t>, </a:t>
            </a:r>
            <a:r>
              <a:rPr lang="en-IN" i="1" dirty="0"/>
              <a:t>21</a:t>
            </a:r>
            <a:r>
              <a:rPr lang="en-IN" dirty="0"/>
              <a:t>(3), p.e2512.</a:t>
            </a:r>
          </a:p>
          <a:p>
            <a:r>
              <a:rPr lang="en-IN" dirty="0" err="1"/>
              <a:t>Afsar</a:t>
            </a:r>
            <a:r>
              <a:rPr lang="en-IN" dirty="0"/>
              <a:t>, B., 2016. The impact of person-organization fit on innovative work </a:t>
            </a:r>
            <a:r>
              <a:rPr lang="en-IN" dirty="0" err="1"/>
              <a:t>behavior</a:t>
            </a:r>
            <a:r>
              <a:rPr lang="en-IN" dirty="0"/>
              <a:t>: the mediating effect of knowledge sharing </a:t>
            </a:r>
            <a:r>
              <a:rPr lang="en-IN" dirty="0" err="1"/>
              <a:t>behavior</a:t>
            </a:r>
            <a:r>
              <a:rPr lang="en-IN" dirty="0"/>
              <a:t>. </a:t>
            </a:r>
            <a:r>
              <a:rPr lang="en-IN" i="1" dirty="0"/>
              <a:t>International journal of health care quality assurance</a:t>
            </a:r>
            <a:r>
              <a:rPr lang="en-IN" dirty="0"/>
              <a:t>.</a:t>
            </a:r>
          </a:p>
          <a:p>
            <a:r>
              <a:rPr lang="en-IN" dirty="0" err="1"/>
              <a:t>Afsar</a:t>
            </a:r>
            <a:r>
              <a:rPr lang="en-IN" dirty="0"/>
              <a:t>, B., </a:t>
            </a:r>
            <a:r>
              <a:rPr lang="en-IN" dirty="0" err="1"/>
              <a:t>Cheema</a:t>
            </a:r>
            <a:r>
              <a:rPr lang="en-IN" dirty="0"/>
              <a:t>, S. and </a:t>
            </a:r>
            <a:r>
              <a:rPr lang="en-IN" dirty="0" err="1"/>
              <a:t>Saeed</a:t>
            </a:r>
            <a:r>
              <a:rPr lang="en-IN" dirty="0"/>
              <a:t>, B.B., 2017. Do nurses display innovative work </a:t>
            </a:r>
            <a:r>
              <a:rPr lang="en-IN" dirty="0" err="1"/>
              <a:t>behavior</a:t>
            </a:r>
            <a:r>
              <a:rPr lang="en-IN" dirty="0"/>
              <a:t> when their values match with hospitals' values? </a:t>
            </a:r>
            <a:r>
              <a:rPr lang="en-IN" i="1" dirty="0"/>
              <a:t>European Journal of innovation management</a:t>
            </a:r>
            <a:r>
              <a:rPr lang="en-IN" dirty="0"/>
              <a:t>.</a:t>
            </a:r>
          </a:p>
          <a:p>
            <a:r>
              <a:rPr lang="en-IN" dirty="0" err="1"/>
              <a:t>Almadana</a:t>
            </a:r>
            <a:r>
              <a:rPr lang="en-IN" dirty="0"/>
              <a:t>, A.V., </a:t>
            </a:r>
            <a:r>
              <a:rPr lang="en-IN" dirty="0" err="1"/>
              <a:t>Suharnomo</a:t>
            </a:r>
            <a:r>
              <a:rPr lang="en-IN" dirty="0"/>
              <a:t>, S. and </a:t>
            </a:r>
            <a:r>
              <a:rPr lang="en-IN" dirty="0" err="1"/>
              <a:t>Perdhana</a:t>
            </a:r>
            <a:r>
              <a:rPr lang="en-IN" dirty="0"/>
              <a:t>, M.S., 2021. Can generational differences and feeling trusted improve knowledge-sharing </a:t>
            </a:r>
            <a:r>
              <a:rPr lang="en-IN" dirty="0" err="1"/>
              <a:t>behavior</a:t>
            </a:r>
            <a:r>
              <a:rPr lang="en-IN" dirty="0"/>
              <a:t>? Consequences of high-performance work systems. </a:t>
            </a:r>
            <a:r>
              <a:rPr lang="en-IN" i="1" dirty="0"/>
              <a:t>Journal of Workplace Learning</a:t>
            </a:r>
            <a:r>
              <a:rPr lang="en-IN" dirty="0"/>
              <a:t>.</a:t>
            </a:r>
          </a:p>
          <a:p>
            <a:r>
              <a:rPr lang="en-IN" dirty="0" err="1"/>
              <a:t>Amin</a:t>
            </a:r>
            <a:r>
              <a:rPr lang="en-IN" dirty="0"/>
              <a:t>, M.B. and </a:t>
            </a:r>
            <a:r>
              <a:rPr lang="en-IN" dirty="0" err="1"/>
              <a:t>Rubel</a:t>
            </a:r>
            <a:r>
              <a:rPr lang="en-IN" dirty="0"/>
              <a:t>, M.R.B., 2020. Human resource management practices and employee knowledge sharing </a:t>
            </a:r>
            <a:r>
              <a:rPr lang="en-IN" dirty="0" err="1"/>
              <a:t>behavior</a:t>
            </a:r>
            <a:r>
              <a:rPr lang="en-IN" dirty="0"/>
              <a:t>: Mediating role of knowledge sharing intention. </a:t>
            </a:r>
            <a:r>
              <a:rPr lang="en-IN" i="1" dirty="0"/>
              <a:t>Asian Journal of Empirical Research</a:t>
            </a:r>
            <a:r>
              <a:rPr lang="en-IN" dirty="0"/>
              <a:t>, </a:t>
            </a:r>
            <a:r>
              <a:rPr lang="en-IN" i="1" dirty="0"/>
              <a:t>10</a:t>
            </a:r>
            <a:r>
              <a:rPr lang="en-IN" dirty="0"/>
              <a:t>(5), pp.150-164.</a:t>
            </a:r>
          </a:p>
          <a:p>
            <a:r>
              <a:rPr lang="en-IN" dirty="0" err="1"/>
              <a:t>Balozi</a:t>
            </a:r>
            <a:r>
              <a:rPr lang="en-IN" dirty="0"/>
              <a:t>, M.A., Othman, S.Z. and Isa, M.F.M., 2018. Mediating effects of subjective norms on the relationship between career advancement and job characteristics and knowledge sharing </a:t>
            </a:r>
            <a:r>
              <a:rPr lang="en-IN" dirty="0" err="1"/>
              <a:t>behavior</a:t>
            </a:r>
            <a:r>
              <a:rPr lang="en-IN" dirty="0"/>
              <a:t> among Tanzanian healthcare professionals. </a:t>
            </a:r>
            <a:r>
              <a:rPr lang="en-IN" i="1" dirty="0" err="1"/>
              <a:t>Gadjah</a:t>
            </a:r>
            <a:r>
              <a:rPr lang="en-IN" i="1" dirty="0"/>
              <a:t> </a:t>
            </a:r>
            <a:r>
              <a:rPr lang="en-IN" i="1" dirty="0" err="1"/>
              <a:t>Mada</a:t>
            </a:r>
            <a:r>
              <a:rPr lang="en-IN" i="1" dirty="0"/>
              <a:t> International Journal of Business</a:t>
            </a:r>
            <a:r>
              <a:rPr lang="en-IN" dirty="0"/>
              <a:t>, </a:t>
            </a:r>
            <a:r>
              <a:rPr lang="en-IN" i="1" dirty="0"/>
              <a:t>20</a:t>
            </a:r>
            <a:r>
              <a:rPr lang="en-IN" dirty="0"/>
              <a:t>(2), pp.187-203.</a:t>
            </a:r>
          </a:p>
          <a:p>
            <a:r>
              <a:rPr lang="en-IN" dirty="0" err="1"/>
              <a:t>Hao</a:t>
            </a:r>
            <a:r>
              <a:rPr lang="en-IN" dirty="0"/>
              <a:t>, Q., Yang, W. and Shi, Y., 2019. Characterizing the relationship between conscientiousness and knowledge sharing </a:t>
            </a:r>
            <a:r>
              <a:rPr lang="en-IN" dirty="0" err="1"/>
              <a:t>behavior</a:t>
            </a:r>
            <a:r>
              <a:rPr lang="en-IN" dirty="0"/>
              <a:t> in virtual teams: an </a:t>
            </a:r>
            <a:r>
              <a:rPr lang="en-IN" dirty="0" err="1"/>
              <a:t>interactionist</a:t>
            </a:r>
            <a:r>
              <a:rPr lang="en-IN" dirty="0"/>
              <a:t> approach. </a:t>
            </a:r>
            <a:r>
              <a:rPr lang="en-IN" i="1" dirty="0"/>
              <a:t>Computers in Human </a:t>
            </a:r>
            <a:r>
              <a:rPr lang="en-IN" i="1" dirty="0" err="1"/>
              <a:t>Behavior</a:t>
            </a:r>
            <a:r>
              <a:rPr lang="en-IN" dirty="0"/>
              <a:t>, </a:t>
            </a:r>
            <a:r>
              <a:rPr lang="en-IN" i="1" dirty="0"/>
              <a:t>91</a:t>
            </a:r>
            <a:r>
              <a:rPr lang="en-IN" dirty="0"/>
              <a:t>, pp.42-51.</a:t>
            </a:r>
          </a:p>
          <a:p>
            <a:r>
              <a:rPr lang="en-IN" dirty="0" err="1"/>
              <a:t>Javaid</a:t>
            </a:r>
            <a:r>
              <a:rPr lang="en-IN" dirty="0"/>
              <a:t>, M., </a:t>
            </a:r>
            <a:r>
              <a:rPr lang="en-IN" dirty="0" err="1"/>
              <a:t>Jaaron</a:t>
            </a:r>
            <a:r>
              <a:rPr lang="en-IN" dirty="0"/>
              <a:t>, A.A. and Abdullah, N.H.B., 2022. Relationship between Big Five personality traits and knowledge sharing behaviour: moderating role of Islamic work ethics. </a:t>
            </a:r>
            <a:r>
              <a:rPr lang="en-IN" i="1" dirty="0"/>
              <a:t>Cross Cultural &amp; Strategic Management</a:t>
            </a:r>
            <a:r>
              <a:rPr lang="en-IN" dirty="0"/>
              <a:t>, (ahead-of-print).</a:t>
            </a:r>
          </a:p>
          <a:p>
            <a:r>
              <a:rPr lang="en-IN" dirty="0" err="1"/>
              <a:t>Jayasingam</a:t>
            </a:r>
            <a:r>
              <a:rPr lang="en-IN" dirty="0"/>
              <a:t>, S., Chong, M.M.K. and </a:t>
            </a:r>
            <a:r>
              <a:rPr lang="en-IN" dirty="0" err="1"/>
              <a:t>Bakar</a:t>
            </a:r>
            <a:r>
              <a:rPr lang="en-IN" dirty="0"/>
              <a:t>, R.A., 2021. Knowledge sharing behaviour of overqualified repatriates. </a:t>
            </a:r>
            <a:r>
              <a:rPr lang="en-IN" i="1" dirty="0"/>
              <a:t>Journal of Global Mobility: The Home of Expatriate Management Research</a:t>
            </a:r>
            <a:r>
              <a:rPr lang="en-IN" dirty="0"/>
              <a:t>.</a:t>
            </a:r>
          </a:p>
          <a:p>
            <a:r>
              <a:rPr lang="en-IN" dirty="0" err="1"/>
              <a:t>Kozhakhmet</a:t>
            </a:r>
            <a:r>
              <a:rPr lang="en-IN" dirty="0"/>
              <a:t>, S., </a:t>
            </a:r>
            <a:r>
              <a:rPr lang="en-IN" dirty="0" err="1"/>
              <a:t>Jayasingam</a:t>
            </a:r>
            <a:r>
              <a:rPr lang="en-IN" dirty="0"/>
              <a:t>, S., </a:t>
            </a:r>
            <a:r>
              <a:rPr lang="en-IN" dirty="0" err="1"/>
              <a:t>Majeed</a:t>
            </a:r>
            <a:r>
              <a:rPr lang="en-IN" dirty="0"/>
              <a:t>, N. and </a:t>
            </a:r>
            <a:r>
              <a:rPr lang="en-IN" dirty="0" err="1"/>
              <a:t>Jamshed</a:t>
            </a:r>
            <a:r>
              <a:rPr lang="en-IN" dirty="0"/>
              <a:t>, S., 2019. When investment in employee development promotes knowledge sharing </a:t>
            </a:r>
            <a:r>
              <a:rPr lang="en-IN" dirty="0" err="1"/>
              <a:t>behavior</a:t>
            </a:r>
            <a:r>
              <a:rPr lang="en-IN" dirty="0"/>
              <a:t> in an uncertain post-Soviet context. </a:t>
            </a:r>
            <a:r>
              <a:rPr lang="en-IN" i="1" dirty="0"/>
              <a:t>Personnel Review</a:t>
            </a:r>
            <a:r>
              <a:rPr lang="en-IN" dirty="0"/>
              <a:t>.</a:t>
            </a:r>
          </a:p>
          <a:p>
            <a:r>
              <a:rPr lang="en-IN" dirty="0" err="1"/>
              <a:t>Naz</a:t>
            </a:r>
            <a:r>
              <a:rPr lang="en-IN" dirty="0"/>
              <a:t>, S., Li, C., </a:t>
            </a:r>
            <a:r>
              <a:rPr lang="en-IN" dirty="0" err="1"/>
              <a:t>Nisar</a:t>
            </a:r>
            <a:r>
              <a:rPr lang="en-IN" dirty="0"/>
              <a:t>, Q.A. and </a:t>
            </a:r>
            <a:r>
              <a:rPr lang="en-IN" dirty="0" err="1"/>
              <a:t>Rafiq</a:t>
            </a:r>
            <a:r>
              <a:rPr lang="en-IN" dirty="0"/>
              <a:t>, M., 2019. Linking emotional intelligence to knowledge sharing behaviour: mediating role of job satisfaction and organisational commitment. </a:t>
            </a:r>
            <a:r>
              <a:rPr lang="en-IN" i="1" dirty="0"/>
              <a:t>Middle East Journal of Management</a:t>
            </a:r>
            <a:r>
              <a:rPr lang="en-IN" dirty="0"/>
              <a:t>, </a:t>
            </a:r>
            <a:r>
              <a:rPr lang="en-IN" i="1" dirty="0"/>
              <a:t>6</a:t>
            </a:r>
            <a:r>
              <a:rPr lang="en-IN" dirty="0"/>
              <a:t>(3), pp.318-340.</a:t>
            </a:r>
          </a:p>
          <a:p>
            <a:r>
              <a:rPr lang="en-IN" dirty="0" err="1"/>
              <a:t>Ngenzi</a:t>
            </a:r>
            <a:r>
              <a:rPr lang="en-IN" dirty="0"/>
              <a:t>, J.L., Scott, R.E. and Mars, M., 2021. Information and communication technology to enhance continuing professional development (CPD) and continuing medical education (CME) for Rwanda: a scoping review of reviews. </a:t>
            </a:r>
            <a:r>
              <a:rPr lang="en-IN" i="1" dirty="0"/>
              <a:t>BMC Medical Education</a:t>
            </a:r>
            <a:r>
              <a:rPr lang="en-IN" dirty="0"/>
              <a:t>, </a:t>
            </a:r>
            <a:r>
              <a:rPr lang="en-IN" i="1" dirty="0"/>
              <a:t>21</a:t>
            </a:r>
            <a:r>
              <a:rPr lang="en-IN" dirty="0"/>
              <a:t>(1), pp.1-8.</a:t>
            </a:r>
          </a:p>
          <a:p>
            <a:r>
              <a:rPr lang="en-IN" dirty="0" err="1"/>
              <a:t>Raza</a:t>
            </a:r>
            <a:r>
              <a:rPr lang="en-IN" dirty="0"/>
              <a:t>, I. and </a:t>
            </a:r>
            <a:r>
              <a:rPr lang="en-IN" dirty="0" err="1"/>
              <a:t>Awang</a:t>
            </a:r>
            <a:r>
              <a:rPr lang="en-IN" dirty="0"/>
              <a:t>, Z., 2020. Knowledge sharing in multicultural organizations: evidence from Pakistan. </a:t>
            </a:r>
            <a:r>
              <a:rPr lang="en-IN" i="1" dirty="0"/>
              <a:t>Higher Education, Skills and Work-Based Learning</a:t>
            </a:r>
            <a:r>
              <a:rPr lang="en-IN" dirty="0"/>
              <a:t>.</a:t>
            </a:r>
          </a:p>
          <a:p>
            <a:r>
              <a:rPr lang="en-IN" dirty="0" err="1"/>
              <a:t>Reslan</a:t>
            </a:r>
            <a:r>
              <a:rPr lang="en-IN" dirty="0"/>
              <a:t>, F.Y.B., </a:t>
            </a:r>
            <a:r>
              <a:rPr lang="en-IN" dirty="0" err="1"/>
              <a:t>Garanti</a:t>
            </a:r>
            <a:r>
              <a:rPr lang="en-IN" dirty="0"/>
              <a:t>, Z. and </a:t>
            </a:r>
            <a:r>
              <a:rPr lang="en-IN" dirty="0" err="1"/>
              <a:t>Emeagwali</a:t>
            </a:r>
            <a:r>
              <a:rPr lang="en-IN" dirty="0"/>
              <a:t>, O.L., 2021. The effect of servant leadership on innovative work </a:t>
            </a:r>
            <a:r>
              <a:rPr lang="en-IN" dirty="0" err="1"/>
              <a:t>behavior</a:t>
            </a:r>
            <a:r>
              <a:rPr lang="en-IN" dirty="0"/>
              <a:t> and employee knowledge sharing in the Latvian ICT sector. </a:t>
            </a:r>
            <a:r>
              <a:rPr lang="en-IN" i="1" dirty="0"/>
              <a:t>Baltic Journal of Management</a:t>
            </a:r>
            <a:r>
              <a:rPr lang="en-IN" dirty="0"/>
              <a:t>.</a:t>
            </a:r>
          </a:p>
          <a:p>
            <a:r>
              <a:rPr lang="en-IN" dirty="0" err="1"/>
              <a:t>Saling</a:t>
            </a:r>
            <a:r>
              <a:rPr lang="en-IN" dirty="0"/>
              <a:t>, K.C. and Do, M.D., 2020. Leveraging people analytics for an adaptive complex talent management system. </a:t>
            </a:r>
            <a:r>
              <a:rPr lang="en-IN" i="1" dirty="0" err="1"/>
              <a:t>Procedia</a:t>
            </a:r>
            <a:r>
              <a:rPr lang="en-IN" i="1" dirty="0"/>
              <a:t> Computer Science</a:t>
            </a:r>
            <a:r>
              <a:rPr lang="en-IN" dirty="0"/>
              <a:t>, </a:t>
            </a:r>
            <a:r>
              <a:rPr lang="en-IN" i="1" dirty="0"/>
              <a:t>168</a:t>
            </a:r>
            <a:r>
              <a:rPr lang="en-IN" dirty="0"/>
              <a:t>, pp.105-111.</a:t>
            </a:r>
          </a:p>
          <a:p>
            <a:r>
              <a:rPr lang="en-IN" dirty="0" err="1"/>
              <a:t>Shahzadi</a:t>
            </a:r>
            <a:r>
              <a:rPr lang="en-IN" dirty="0"/>
              <a:t>, I. and </a:t>
            </a:r>
            <a:r>
              <a:rPr lang="en-IN" dirty="0" err="1"/>
              <a:t>Waqas</a:t>
            </a:r>
            <a:r>
              <a:rPr lang="en-IN" dirty="0"/>
              <a:t> Raja, M., 2021. Knowledge Management Based HR Practices and Three-Dimensional Knowledge Sharing </a:t>
            </a:r>
            <a:r>
              <a:rPr lang="en-IN" dirty="0" err="1"/>
              <a:t>Behavior</a:t>
            </a:r>
            <a:r>
              <a:rPr lang="en-IN" dirty="0"/>
              <a:t>: Evidence From South Asian Higher Education Institutes. </a:t>
            </a:r>
            <a:r>
              <a:rPr lang="en-IN" i="1" dirty="0"/>
              <a:t>International Journal of Management (IJM) Volume</a:t>
            </a:r>
            <a:r>
              <a:rPr lang="en-IN" dirty="0"/>
              <a:t>, </a:t>
            </a:r>
            <a:r>
              <a:rPr lang="en-IN" i="1" dirty="0"/>
              <a:t>12</a:t>
            </a:r>
            <a:r>
              <a:rPr lang="en-IN" dirty="0"/>
              <a:t>, pp.335-350.</a:t>
            </a:r>
          </a:p>
          <a:p>
            <a:r>
              <a:rPr lang="en-IN" dirty="0" err="1"/>
              <a:t>Shaikh</a:t>
            </a:r>
            <a:r>
              <a:rPr lang="en-IN" dirty="0"/>
              <a:t>, M., </a:t>
            </a:r>
            <a:r>
              <a:rPr lang="en-IN" dirty="0" err="1"/>
              <a:t>Diwan</a:t>
            </a:r>
            <a:r>
              <a:rPr lang="en-IN" dirty="0"/>
              <a:t>, M. and Kumar, R., 2021. Role of HRIS and Knowledge Sharing Behaviour towards Innovation Capability: Moderating role of Organizational Citizenship Behaviour. </a:t>
            </a:r>
            <a:r>
              <a:rPr lang="en-IN" i="1" dirty="0"/>
              <a:t>Journal of Entrepreneurship, Management, and Innovation</a:t>
            </a:r>
            <a:r>
              <a:rPr lang="en-IN" dirty="0"/>
              <a:t>, </a:t>
            </a:r>
            <a:r>
              <a:rPr lang="en-IN" i="1" dirty="0"/>
              <a:t>3</a:t>
            </a:r>
            <a:r>
              <a:rPr lang="en-IN" dirty="0"/>
              <a:t>(2), pp.237-261.</a:t>
            </a:r>
          </a:p>
          <a:p>
            <a:r>
              <a:rPr lang="en-IN" dirty="0"/>
              <a:t>Singh, P.K., 2018. Knowledge strategy, sharing </a:t>
            </a:r>
            <a:r>
              <a:rPr lang="en-IN" dirty="0" err="1"/>
              <a:t>behavior</a:t>
            </a:r>
            <a:r>
              <a:rPr lang="en-IN" dirty="0"/>
              <a:t> and performance: Reviewing a knowledge-oriented approach. </a:t>
            </a:r>
            <a:r>
              <a:rPr lang="en-IN" i="1" dirty="0"/>
              <a:t>Management Research Review</a:t>
            </a:r>
            <a:r>
              <a:rPr lang="en-IN" dirty="0"/>
              <a:t>.</a:t>
            </a:r>
          </a:p>
          <a:p>
            <a:r>
              <a:rPr lang="en-IN" dirty="0"/>
              <a:t>van </a:t>
            </a:r>
            <a:r>
              <a:rPr lang="en-IN" dirty="0" err="1"/>
              <a:t>Berkel</a:t>
            </a:r>
            <a:r>
              <a:rPr lang="en-IN" dirty="0"/>
              <a:t>, R., Penning de </a:t>
            </a:r>
            <a:r>
              <a:rPr lang="en-IN" dirty="0" err="1"/>
              <a:t>Vries</a:t>
            </a:r>
            <a:r>
              <a:rPr lang="en-IN" dirty="0"/>
              <a:t>, J. and </a:t>
            </a:r>
            <a:r>
              <a:rPr lang="en-IN" dirty="0" err="1"/>
              <a:t>Knies</a:t>
            </a:r>
            <a:r>
              <a:rPr lang="en-IN" dirty="0"/>
              <a:t>, E., 2022. Managing Street-Level Bureaucrats’ Performance by Promoting Professional </a:t>
            </a:r>
            <a:r>
              <a:rPr lang="en-IN" dirty="0" err="1"/>
              <a:t>Behavior</a:t>
            </a:r>
            <a:r>
              <a:rPr lang="en-IN" dirty="0"/>
              <a:t> Through HRM. </a:t>
            </a:r>
            <a:r>
              <a:rPr lang="en-IN" i="1" dirty="0"/>
              <a:t>Public Personnel Management</a:t>
            </a:r>
            <a:r>
              <a:rPr lang="en-IN" dirty="0"/>
              <a:t>, </a:t>
            </a:r>
            <a:r>
              <a:rPr lang="en-IN" i="1" dirty="0"/>
              <a:t>51</a:t>
            </a:r>
            <a:r>
              <a:rPr lang="en-IN" dirty="0"/>
              <a:t>(2), pp.189-212.</a:t>
            </a:r>
          </a:p>
          <a:p>
            <a:r>
              <a:rPr lang="en-IN" dirty="0"/>
              <a:t>Wu, W.Y., Lee, L.Y. and Pham, T.T., 2019. Examining the influence of expatriates’ social capital and knowledge-sharing </a:t>
            </a:r>
            <a:r>
              <a:rPr lang="en-IN" dirty="0" err="1"/>
              <a:t>behavior</a:t>
            </a:r>
            <a:r>
              <a:rPr lang="en-IN" dirty="0"/>
              <a:t> on financial performance. </a:t>
            </a:r>
            <a:r>
              <a:rPr lang="en-IN" i="1" dirty="0"/>
              <a:t>International Journal of Organizational Analysis</a:t>
            </a:r>
            <a:r>
              <a:rPr lang="en-IN" dirty="0"/>
              <a: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Acer\Downloads\th (24).jpg"/>
          <p:cNvPicPr>
            <a:picLocks noChangeAspect="1" noChangeArrowheads="1"/>
          </p:cNvPicPr>
          <p:nvPr/>
        </p:nvPicPr>
        <p:blipFill>
          <a:blip r:embed="rId2"/>
          <a:srcRect/>
          <a:stretch>
            <a:fillRect/>
          </a:stretch>
        </p:blipFill>
        <p:spPr bwMode="auto">
          <a:xfrm>
            <a:off x="0" y="0"/>
            <a:ext cx="9151723" cy="6858000"/>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35</TotalTime>
  <Words>4781</Words>
  <Application>Microsoft Macintosh PowerPoint</Application>
  <PresentationFormat>On-screen Show (4:3)</PresentationFormat>
  <Paragraphs>151</Paragraphs>
  <Slides>13</Slides>
  <Notes>11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Calibri</vt:lpstr>
      <vt:lpstr>Constantia</vt:lpstr>
      <vt:lpstr>Wingdings 2</vt:lpstr>
      <vt:lpstr>Flow</vt:lpstr>
      <vt:lpstr> Leadership and Management Skills for the Workplace Developing Relationships</vt:lpstr>
      <vt:lpstr>Introduction</vt:lpstr>
      <vt:lpstr>Determine appropriate knowledge required by HR professionals</vt:lpstr>
      <vt:lpstr>Determine appropriate Skills required by HR professionals </vt:lpstr>
      <vt:lpstr>Determine appropriate Behaviour required by HR professionals </vt:lpstr>
      <vt:lpstr>Personal Skills Audit on Knowledge</vt:lpstr>
      <vt:lpstr>Personal Skills Audit on Skills</vt:lpstr>
      <vt:lpstr>Personal Skills Audit on Behaviour</vt:lpstr>
      <vt:lpstr>Potential benefits to the organization </vt:lpstr>
      <vt:lpstr>Potential benefits to the organization </vt:lpstr>
      <vt:lpstr>Conclusion</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Leadership and Management Skills for the Workplace Developing Relationships</dc:title>
  <dc:creator>Acer</dc:creator>
  <cp:lastModifiedBy>Yahya Hasan Yusuf Abdalla (1919523)</cp:lastModifiedBy>
  <cp:revision>14</cp:revision>
  <dcterms:created xsi:type="dcterms:W3CDTF">2006-08-16T00:00:00Z</dcterms:created>
  <dcterms:modified xsi:type="dcterms:W3CDTF">2022-07-28T22:38:59Z</dcterms:modified>
</cp:coreProperties>
</file>