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</p:sldIdLst>
  <p:sldSz cx="6858000" cy="9144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2316" y="108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42900" y="2133601"/>
            <a:ext cx="3028950" cy="603461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86150" y="2133601"/>
            <a:ext cx="3028950" cy="603461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1/20/2023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1/20/2023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72050" y="366185"/>
            <a:ext cx="1543050" cy="780203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2900" y="366185"/>
            <a:ext cx="4514850" cy="78020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66000"/>
            <a:lum bright="-8000" contrast="16000"/>
          </a:blip>
          <a:srcRect/>
          <a:stretch>
            <a:fillRect l="-25000" r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-228600"/>
            <a:ext cx="6172200" cy="1524000"/>
          </a:xfrm>
        </p:spPr>
        <p:txBody>
          <a:bodyPr/>
          <a:lstStyle/>
          <a:p>
            <a:r>
              <a:rPr lang="en-US" b="1" dirty="0">
                <a:solidFill>
                  <a:srgbClr val="C00000"/>
                </a:solidFill>
              </a:rPr>
              <a:t>꧁</a:t>
            </a:r>
            <a:r>
              <a:rPr lang="en-US" sz="3200" dirty="0">
                <a:solidFill>
                  <a:srgbClr val="C00000"/>
                </a:solidFill>
              </a:rPr>
              <a:t>𝐻𝑜𝓉𝑒𝓁 𝒯𝓇𝒾𝓃𝒾𝓉𝓎</a:t>
            </a:r>
            <a:r>
              <a:rPr lang="en-US" b="1" dirty="0">
                <a:solidFill>
                  <a:srgbClr val="C00000"/>
                </a:solidFill>
              </a:rPr>
              <a:t>꧂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209800" y="914400"/>
            <a:ext cx="2438400" cy="707886"/>
          </a:xfrm>
          <a:prstGeom prst="rect">
            <a:avLst/>
          </a:prstGeom>
          <a:noFill/>
          <a:ln w="28575">
            <a:solidFill>
              <a:srgbClr val="7030A0"/>
            </a:solidFill>
            <a:prstDash val="lgDash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u="sng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Reach us at:</a:t>
            </a:r>
            <a:endParaRPr lang="en-GB" sz="10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en-GB" sz="10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Mob: </a:t>
            </a:r>
            <a:r>
              <a:rPr lang="en-US" sz="10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071234 56781</a:t>
            </a:r>
            <a:endParaRPr lang="en-GB" sz="10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en-GB" sz="10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Landline: +44 5511 23467</a:t>
            </a:r>
          </a:p>
          <a:p>
            <a:pPr algn="ctr"/>
            <a:r>
              <a:rPr lang="en-GB" sz="10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Email: Trinityhotel_uk@gmail.com</a:t>
            </a:r>
          </a:p>
        </p:txBody>
      </p:sp>
      <p:sp>
        <p:nvSpPr>
          <p:cNvPr id="5" name="Rectangle 4"/>
          <p:cNvSpPr/>
          <p:nvPr/>
        </p:nvSpPr>
        <p:spPr>
          <a:xfrm>
            <a:off x="1409700" y="1752600"/>
            <a:ext cx="4038600" cy="8156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8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accent4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Time: 11:00 AM to 9:00 PM </a:t>
            </a:r>
          </a:p>
          <a:p>
            <a:pPr algn="ctr"/>
            <a:r>
              <a:rPr lang="en-GB" sz="8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accent4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7 TO 14</a:t>
            </a:r>
            <a:r>
              <a:rPr lang="en-GB" sz="800" b="1" cap="all" baseline="30000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accent4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th</a:t>
            </a:r>
            <a:r>
              <a:rPr lang="en-GB" sz="8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accent4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 February </a:t>
            </a:r>
          </a:p>
          <a:p>
            <a:pPr algn="ctr"/>
            <a:r>
              <a:rPr lang="en-US" sz="8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accent4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The restaurant is open from Sunday to Monday, all seven days a week.</a:t>
            </a:r>
          </a:p>
          <a:p>
            <a:pPr algn="ctr"/>
            <a:r>
              <a:rPr lang="en-US" sz="700" b="1" i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308-25 Sheldon Road, London, England </a:t>
            </a:r>
          </a:p>
          <a:p>
            <a:pPr algn="ctr"/>
            <a:r>
              <a:rPr lang="en-US" sz="8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accent4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046250" y="2362200"/>
            <a:ext cx="27655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>
                <a:solidFill>
                  <a:schemeClr val="accent6">
                    <a:lumMod val="50000"/>
                  </a:schemeClr>
                </a:solidFill>
              </a:rPr>
              <a:t>🍩</a:t>
            </a:r>
            <a:r>
              <a:rPr lang="en-US" dirty="0">
                <a:solidFill>
                  <a:srgbClr val="C00000"/>
                </a:solidFill>
              </a:rPr>
              <a:t> </a:t>
            </a:r>
            <a:r>
              <a:rPr lang="en-US" dirty="0">
                <a:solidFill>
                  <a:srgbClr val="7030A0"/>
                </a:solidFill>
              </a:rPr>
              <a:t>🎀</a:t>
            </a:r>
            <a:r>
              <a:rPr lang="en-US" dirty="0">
                <a:solidFill>
                  <a:srgbClr val="C00000"/>
                </a:solidFill>
              </a:rPr>
              <a:t> </a:t>
            </a:r>
            <a:r>
              <a:rPr lang="en-US" b="1" dirty="0">
                <a:solidFill>
                  <a:srgbClr val="C00000"/>
                </a:solidFill>
              </a:rPr>
              <a:t>𝒱𝒶𝓁𝑒𝓃𝓉𝒾𝓃𝑒’𝓈 𝒟𝒶𝓎 </a:t>
            </a:r>
          </a:p>
          <a:p>
            <a:pPr algn="ctr"/>
            <a:r>
              <a:rPr lang="en-US" b="1" dirty="0">
                <a:solidFill>
                  <a:srgbClr val="C00000"/>
                </a:solidFill>
              </a:rPr>
              <a:t>𝒮𝓅𝑒𝒸𝒾𝒶𝓁 𝑀𝑒𝓃𝓊 </a:t>
            </a:r>
            <a:r>
              <a:rPr lang="en-US" dirty="0">
                <a:solidFill>
                  <a:srgbClr val="7030A0"/>
                </a:solidFill>
              </a:rPr>
              <a:t>🎀</a:t>
            </a:r>
            <a:r>
              <a:rPr lang="en-US" dirty="0">
                <a:solidFill>
                  <a:srgbClr val="C00000"/>
                </a:solidFill>
              </a:rPr>
              <a:t> </a:t>
            </a:r>
            <a:r>
              <a:rPr lang="en-US" dirty="0">
                <a:solidFill>
                  <a:schemeClr val="accent6">
                    <a:lumMod val="50000"/>
                  </a:schemeClr>
                </a:solidFill>
              </a:rPr>
              <a:t>🍩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90600" y="2971800"/>
            <a:ext cx="4876800" cy="800219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u="sng" dirty="0">
                <a:solidFill>
                  <a:srgbClr val="C00000"/>
                </a:solidFill>
              </a:rPr>
              <a:t>𝑺𝒕𝒂𝒓𝒕𝒆𝒓𝒔</a:t>
            </a:r>
          </a:p>
          <a:p>
            <a:pPr algn="ctr"/>
            <a:endParaRPr lang="en-US" sz="1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IN" dirty="0">
                <a:solidFill>
                  <a:srgbClr val="C00000"/>
                </a:solidFill>
              </a:rPr>
              <a:t> </a:t>
            </a:r>
            <a:endParaRPr lang="en-US" dirty="0">
              <a:solidFill>
                <a:srgbClr val="C000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990600" y="5486400"/>
            <a:ext cx="4876800" cy="92333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u="sng" dirty="0">
                <a:solidFill>
                  <a:srgbClr val="C00000"/>
                </a:solidFill>
              </a:rPr>
              <a:t>𝑴𝒂𝒊𝒏 𝑪𝒐𝒖𝒓𝒔𝒆</a:t>
            </a:r>
          </a:p>
          <a:p>
            <a:pPr algn="ctr"/>
            <a:endParaRPr lang="en-US" u="sng" dirty="0">
              <a:solidFill>
                <a:srgbClr val="C00000"/>
              </a:solidFill>
            </a:endParaRPr>
          </a:p>
          <a:p>
            <a:pPr algn="ctr"/>
            <a:endParaRPr lang="en-US" u="sng" dirty="0">
              <a:solidFill>
                <a:srgbClr val="C00000"/>
              </a:solidFill>
            </a:endParaRPr>
          </a:p>
        </p:txBody>
      </p:sp>
      <p:graphicFrame>
        <p:nvGraphicFramePr>
          <p:cNvPr id="11" name="Table 10"/>
          <p:cNvGraphicFramePr>
            <a:graphicFrameLocks noGrp="1"/>
          </p:cNvGraphicFramePr>
          <p:nvPr/>
        </p:nvGraphicFramePr>
        <p:xfrm>
          <a:off x="1143000" y="3352800"/>
          <a:ext cx="4572000" cy="2041071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2286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86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3676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900" i="1" dirty="0">
                          <a:latin typeface="Times New Roman" pitchFamily="18" charset="0"/>
                          <a:cs typeface="Times New Roman" pitchFamily="18" charset="0"/>
                        </a:rPr>
                        <a:t>Menu </a:t>
                      </a:r>
                      <a:endParaRPr lang="en-US" sz="900" i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900" i="1" dirty="0">
                          <a:latin typeface="Times New Roman" pitchFamily="18" charset="0"/>
                          <a:cs typeface="Times New Roman" pitchFamily="18" charset="0"/>
                        </a:rPr>
                        <a:t>Price (£)</a:t>
                      </a:r>
                      <a:endParaRPr lang="en-US" sz="900" i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61307">
                <a:tc>
                  <a:txBody>
                    <a:bodyPr/>
                    <a:lstStyle/>
                    <a:p>
                      <a:r>
                        <a:rPr lang="en-US" sz="700" b="1" i="1" kern="1200" dirty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Truffle </a:t>
                      </a:r>
                      <a:r>
                        <a:rPr lang="en-US" sz="700" b="1" i="1" kern="1200" dirty="0" err="1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Arancini</a:t>
                      </a:r>
                      <a:endParaRPr lang="en-US" sz="700" i="1" kern="1200" dirty="0">
                        <a:solidFill>
                          <a:schemeClr val="accent4">
                            <a:lumMod val="50000"/>
                          </a:schemeClr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r>
                        <a:rPr lang="en-US" sz="700" i="1" kern="1200" dirty="0" err="1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Moreish</a:t>
                      </a:r>
                      <a:r>
                        <a:rPr lang="en-US" sz="700" i="1" kern="1200" dirty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en-US" sz="700" i="1" kern="1200" dirty="0" err="1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arancini</a:t>
                      </a:r>
                      <a:r>
                        <a:rPr lang="en-US" sz="700" i="1" kern="1200" dirty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balls made with </a:t>
                      </a:r>
                      <a:r>
                        <a:rPr lang="en-US" sz="700" i="1" kern="1200" dirty="0" err="1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flavours</a:t>
                      </a:r>
                      <a:r>
                        <a:rPr lang="en-US" sz="700" i="1" kern="1200" dirty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of truffle and cheese 150 Cal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700" b="1" i="1" kern="1200" dirty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65</a:t>
                      </a:r>
                      <a:endParaRPr lang="en-US" sz="700" i="1" dirty="0">
                        <a:solidFill>
                          <a:schemeClr val="accent4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36764">
                <a:tc>
                  <a:txBody>
                    <a:bodyPr/>
                    <a:lstStyle/>
                    <a:p>
                      <a:r>
                        <a:rPr lang="en-US" sz="700" b="1" i="1" kern="1200" dirty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Pomegranate Oysters</a:t>
                      </a:r>
                      <a:endParaRPr lang="en-US" sz="700" i="1" kern="1200" dirty="0">
                        <a:solidFill>
                          <a:schemeClr val="accent4">
                            <a:lumMod val="50000"/>
                          </a:schemeClr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r>
                        <a:rPr lang="en-US" sz="700" i="1" kern="1200" dirty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Oysters served with fresh pomegranate seeds and zesty lime along with sweet pomegranate molasses 200 Cal </a:t>
                      </a:r>
                    </a:p>
                    <a:p>
                      <a:endParaRPr lang="en-US" sz="700" i="1" dirty="0">
                        <a:solidFill>
                          <a:schemeClr val="accent4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700" b="1" i="1" kern="1200" dirty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80</a:t>
                      </a:r>
                      <a:endParaRPr lang="en-US" sz="700" i="1" dirty="0">
                        <a:solidFill>
                          <a:schemeClr val="accent4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36764">
                <a:tc>
                  <a:txBody>
                    <a:bodyPr/>
                    <a:lstStyle/>
                    <a:p>
                      <a:r>
                        <a:rPr lang="en-US" sz="700" b="1" i="1" kern="1200" dirty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Bang bang cauliflower V</a:t>
                      </a:r>
                      <a:endParaRPr lang="en-US" sz="700" i="1" kern="1200" dirty="0">
                        <a:solidFill>
                          <a:schemeClr val="accent4">
                            <a:lumMod val="50000"/>
                          </a:schemeClr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r>
                        <a:rPr lang="en-US" sz="700" i="1" kern="1200" dirty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Cauliflower floret prepared with a crispy coating and served with a spicy sauce of mayonnaise and mustard 250 Cal </a:t>
                      </a:r>
                    </a:p>
                    <a:p>
                      <a:endParaRPr lang="en-US" sz="700" i="1" dirty="0">
                        <a:solidFill>
                          <a:schemeClr val="accent4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700" b="1" i="1" kern="1200" dirty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26</a:t>
                      </a:r>
                      <a:endParaRPr lang="en-US" sz="700" i="1" dirty="0">
                        <a:solidFill>
                          <a:schemeClr val="accent4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12" name="Table 11"/>
          <p:cNvGraphicFramePr>
            <a:graphicFrameLocks noGrp="1"/>
          </p:cNvGraphicFramePr>
          <p:nvPr/>
        </p:nvGraphicFramePr>
        <p:xfrm>
          <a:off x="1143000" y="5943600"/>
          <a:ext cx="4572000" cy="2245360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2286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86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900" i="1" dirty="0">
                          <a:latin typeface="Times New Roman" pitchFamily="18" charset="0"/>
                          <a:cs typeface="Times New Roman" pitchFamily="18" charset="0"/>
                        </a:rPr>
                        <a:t>Menu </a:t>
                      </a:r>
                      <a:endParaRPr lang="en-US" sz="900" i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900" i="1" dirty="0">
                          <a:latin typeface="Times New Roman" pitchFamily="18" charset="0"/>
                          <a:cs typeface="Times New Roman" pitchFamily="18" charset="0"/>
                        </a:rPr>
                        <a:t>Price (£)</a:t>
                      </a:r>
                      <a:endParaRPr lang="en-US" sz="900" i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700" b="1" i="1" kern="1200" dirty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Braised Lamb Shanks</a:t>
                      </a:r>
                      <a:endParaRPr lang="en-US" sz="700" i="1" kern="1200" dirty="0">
                        <a:solidFill>
                          <a:schemeClr val="accent4">
                            <a:lumMod val="50000"/>
                          </a:schemeClr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r>
                        <a:rPr lang="en-US" sz="700" i="1" kern="1200" dirty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Lamb shanks are braised for straight two days and are paired with Pinot Noir with bright acidity for great </a:t>
                      </a:r>
                      <a:r>
                        <a:rPr lang="en-US" sz="700" i="1" kern="1200" dirty="0" err="1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flavour</a:t>
                      </a:r>
                      <a:r>
                        <a:rPr lang="en-US" sz="700" i="1" kern="1200" dirty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400 Cal </a:t>
                      </a:r>
                    </a:p>
                    <a:p>
                      <a:endParaRPr lang="en-US" sz="700" i="1" dirty="0">
                        <a:solidFill>
                          <a:schemeClr val="accent4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700" b="1" i="1" kern="1200" dirty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82 </a:t>
                      </a:r>
                      <a:endParaRPr lang="en-US" sz="700" i="1" dirty="0">
                        <a:solidFill>
                          <a:schemeClr val="accent4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700" b="1" i="1" kern="1200" dirty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Brown Butter Fettuccine Alfredo VG</a:t>
                      </a:r>
                    </a:p>
                    <a:p>
                      <a:r>
                        <a:rPr lang="en-US" sz="700" b="0" i="1" kern="1200" dirty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Cheesy buttery pasta prepared with home prepared crème cheese and farm-grown tomatoes and pees and is best served with Chardonnay with notes of Vanilla 375 Cal </a:t>
                      </a:r>
                    </a:p>
                    <a:p>
                      <a:endParaRPr lang="en-US" sz="700" b="0" i="1" dirty="0">
                        <a:solidFill>
                          <a:schemeClr val="accent4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700" b="1" i="1" kern="1200" dirty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71</a:t>
                      </a:r>
                      <a:endParaRPr lang="en-US" sz="700" i="1" dirty="0">
                        <a:solidFill>
                          <a:schemeClr val="accent4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700" b="1" i="1" kern="1200" dirty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Lamb Rogan Josh</a:t>
                      </a:r>
                    </a:p>
                    <a:p>
                      <a:r>
                        <a:rPr lang="en-US" sz="700" b="0" i="1" kern="1200" dirty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Gently </a:t>
                      </a:r>
                      <a:r>
                        <a:rPr lang="en-US" sz="700" b="0" i="1" kern="1200" dirty="0" err="1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flavoured</a:t>
                      </a:r>
                      <a:r>
                        <a:rPr lang="en-US" sz="700" b="0" i="1" kern="1200" dirty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curry aligns its Persian origin with a burst of spices and is aligned with Zinfandel omitting a rich succulent red aura 450 Cal </a:t>
                      </a:r>
                    </a:p>
                    <a:p>
                      <a:endParaRPr lang="en-US" sz="700" b="0" i="1" dirty="0">
                        <a:solidFill>
                          <a:schemeClr val="accent4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700" b="1" i="1" kern="1200" dirty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85 </a:t>
                      </a:r>
                      <a:endParaRPr lang="en-US" sz="700" i="1" dirty="0">
                        <a:solidFill>
                          <a:schemeClr val="accent4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2900" y="4724400"/>
            <a:ext cx="6172200" cy="3886200"/>
          </a:xfrm>
          <a:ln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pPr algn="just">
              <a:buNone/>
            </a:pPr>
            <a:r>
              <a:rPr lang="en-IN" sz="900" dirty="0">
                <a:latin typeface="Times New Roman" pitchFamily="18" charset="0"/>
                <a:cs typeface="Times New Roman" pitchFamily="18" charset="0"/>
              </a:rPr>
              <a:t>* These food contains allergic ingredients like nuts and should be avoided for people with allergies </a:t>
            </a:r>
            <a:endParaRPr lang="en-US" sz="900" dirty="0">
              <a:latin typeface="Times New Roman" pitchFamily="18" charset="0"/>
              <a:cs typeface="Times New Roman" pitchFamily="18" charset="0"/>
            </a:endParaRPr>
          </a:p>
          <a:p>
            <a:pPr algn="just">
              <a:buNone/>
            </a:pPr>
            <a:r>
              <a:rPr lang="en-IN" sz="900" dirty="0">
                <a:latin typeface="Times New Roman" pitchFamily="18" charset="0"/>
                <a:cs typeface="Times New Roman" pitchFamily="18" charset="0"/>
              </a:rPr>
              <a:t>V: Vegetarian Items </a:t>
            </a:r>
            <a:endParaRPr lang="en-US" sz="900" dirty="0">
              <a:latin typeface="Times New Roman" pitchFamily="18" charset="0"/>
              <a:cs typeface="Times New Roman" pitchFamily="18" charset="0"/>
            </a:endParaRPr>
          </a:p>
          <a:p>
            <a:pPr algn="just">
              <a:buNone/>
            </a:pPr>
            <a:r>
              <a:rPr lang="en-IN" sz="900" dirty="0">
                <a:latin typeface="Times New Roman" pitchFamily="18" charset="0"/>
                <a:cs typeface="Times New Roman" pitchFamily="18" charset="0"/>
              </a:rPr>
              <a:t>VG: Vegan Items </a:t>
            </a:r>
            <a:endParaRPr lang="en-US" sz="900" dirty="0">
              <a:latin typeface="Times New Roman" pitchFamily="18" charset="0"/>
              <a:cs typeface="Times New Roman" pitchFamily="18" charset="0"/>
            </a:endParaRPr>
          </a:p>
          <a:p>
            <a:pPr algn="just">
              <a:buNone/>
            </a:pPr>
            <a:r>
              <a:rPr lang="en-IN" sz="900" dirty="0">
                <a:latin typeface="Times New Roman" pitchFamily="18" charset="0"/>
                <a:cs typeface="Times New Roman" pitchFamily="18" charset="0"/>
              </a:rPr>
              <a:t>VG”: Non-vegetarian dishes that can be changed into vegan dishes as per the request of the customer </a:t>
            </a:r>
            <a:endParaRPr lang="en-US" sz="900" dirty="0">
              <a:latin typeface="Times New Roman" pitchFamily="18" charset="0"/>
              <a:cs typeface="Times New Roman" pitchFamily="18" charset="0"/>
            </a:endParaRPr>
          </a:p>
          <a:p>
            <a:pPr algn="just">
              <a:buNone/>
            </a:pPr>
            <a:r>
              <a:rPr lang="en-IN" sz="900" dirty="0">
                <a:latin typeface="Times New Roman" pitchFamily="18" charset="0"/>
                <a:cs typeface="Times New Roman" pitchFamily="18" charset="0"/>
              </a:rPr>
              <a:t>W: Only available on Weekends </a:t>
            </a:r>
            <a:endParaRPr lang="en-US" sz="900" dirty="0">
              <a:latin typeface="Times New Roman" pitchFamily="18" charset="0"/>
              <a:cs typeface="Times New Roman" pitchFamily="18" charset="0"/>
            </a:endParaRPr>
          </a:p>
          <a:p>
            <a:pPr algn="just">
              <a:buNone/>
            </a:pPr>
            <a:r>
              <a:rPr lang="en-US" sz="900" dirty="0">
                <a:latin typeface="Times New Roman" pitchFamily="18" charset="0"/>
                <a:cs typeface="Times New Roman" pitchFamily="18" charset="0"/>
              </a:rPr>
              <a:t>Food Hygiene: **FSA (Food Standards Agency) </a:t>
            </a:r>
            <a:r>
              <a:rPr lang="en-US" sz="900" dirty="0" err="1">
                <a:latin typeface="Times New Roman" pitchFamily="18" charset="0"/>
                <a:cs typeface="Times New Roman" pitchFamily="18" charset="0"/>
              </a:rPr>
              <a:t>authorised</a:t>
            </a:r>
            <a:r>
              <a:rPr lang="en-US" sz="900" dirty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algn="just">
              <a:buNone/>
            </a:pPr>
            <a:r>
              <a:rPr lang="en-IN" sz="900" dirty="0">
                <a:latin typeface="Times New Roman" pitchFamily="18" charset="0"/>
                <a:cs typeface="Times New Roman" pitchFamily="18" charset="0"/>
              </a:rPr>
              <a:t>Go to food.gov.uk/ratings to locate the food hygiene and safety of our business or our servers can provide you with a detailed note of the food hygiene rating when you order. </a:t>
            </a:r>
            <a:endParaRPr lang="en-US" sz="900" dirty="0">
              <a:latin typeface="Times New Roman" pitchFamily="18" charset="0"/>
              <a:cs typeface="Times New Roman" pitchFamily="18" charset="0"/>
            </a:endParaRPr>
          </a:p>
          <a:p>
            <a:pPr algn="just">
              <a:buNone/>
            </a:pPr>
            <a:r>
              <a:rPr lang="en-GB" sz="900" b="1" i="1" dirty="0">
                <a:latin typeface="Times New Roman" pitchFamily="18" charset="0"/>
                <a:cs typeface="Times New Roman" pitchFamily="18" charset="0"/>
              </a:rPr>
              <a:t>**Takeaway option is also available at the restaurant**</a:t>
            </a:r>
            <a:r>
              <a:rPr lang="en-GB" sz="900" dirty="0">
                <a:latin typeface="Times New Roman" pitchFamily="18" charset="0"/>
                <a:cs typeface="Times New Roman" pitchFamily="18" charset="0"/>
              </a:rPr>
              <a:t> </a:t>
            </a:r>
            <a:endParaRPr lang="en-US" sz="900" dirty="0">
              <a:latin typeface="Times New Roman" pitchFamily="18" charset="0"/>
              <a:cs typeface="Times New Roman" pitchFamily="18" charset="0"/>
            </a:endParaRPr>
          </a:p>
          <a:p>
            <a:pPr algn="just">
              <a:buNone/>
            </a:pPr>
            <a:r>
              <a:rPr lang="en-GB" sz="900" b="1" dirty="0">
                <a:latin typeface="Times New Roman" pitchFamily="18" charset="0"/>
                <a:cs typeface="Times New Roman" pitchFamily="18" charset="0"/>
              </a:rPr>
              <a:t>Payment Options</a:t>
            </a:r>
            <a:r>
              <a:rPr lang="en-GB" sz="900" dirty="0">
                <a:latin typeface="Times New Roman" pitchFamily="18" charset="0"/>
                <a:cs typeface="Times New Roman" pitchFamily="18" charset="0"/>
              </a:rPr>
              <a:t> </a:t>
            </a:r>
            <a:endParaRPr lang="en-US" sz="900" dirty="0">
              <a:latin typeface="Times New Roman" pitchFamily="18" charset="0"/>
              <a:cs typeface="Times New Roman" pitchFamily="18" charset="0"/>
            </a:endParaRPr>
          </a:p>
          <a:p>
            <a:pPr algn="just">
              <a:buNone/>
            </a:pPr>
            <a:r>
              <a:rPr lang="en-GB" sz="900" b="1" dirty="0">
                <a:latin typeface="Times New Roman" pitchFamily="18" charset="0"/>
                <a:cs typeface="Times New Roman" pitchFamily="18" charset="0"/>
              </a:rPr>
              <a:t>Both online and offline payments are accepted at the Restaurant to provide customers with a hassle-free experience </a:t>
            </a:r>
            <a:endParaRPr lang="en-US" sz="900" dirty="0">
              <a:latin typeface="Times New Roman" pitchFamily="18" charset="0"/>
              <a:cs typeface="Times New Roman" pitchFamily="18" charset="0"/>
            </a:endParaRPr>
          </a:p>
          <a:p>
            <a:pPr algn="just">
              <a:buNone/>
            </a:pPr>
            <a:r>
              <a:rPr lang="en-GB" sz="900" b="1" i="1" dirty="0">
                <a:latin typeface="Times New Roman" pitchFamily="18" charset="0"/>
                <a:cs typeface="Times New Roman" pitchFamily="18" charset="0"/>
              </a:rPr>
              <a:t>##Credit and Debit cards are also accepted##</a:t>
            </a:r>
            <a:r>
              <a:rPr lang="en-GB" sz="900" dirty="0">
                <a:latin typeface="Times New Roman" pitchFamily="18" charset="0"/>
                <a:cs typeface="Times New Roman" pitchFamily="18" charset="0"/>
              </a:rPr>
              <a:t> </a:t>
            </a:r>
            <a:endParaRPr lang="en-US" sz="900" dirty="0">
              <a:latin typeface="Times New Roman" pitchFamily="18" charset="0"/>
              <a:cs typeface="Times New Roman" pitchFamily="18" charset="0"/>
            </a:endParaRPr>
          </a:p>
          <a:p>
            <a:pPr algn="just">
              <a:buNone/>
            </a:pPr>
            <a:r>
              <a:rPr lang="en-US" sz="900" b="1" dirty="0">
                <a:latin typeface="Times New Roman" pitchFamily="18" charset="0"/>
                <a:cs typeface="Times New Roman" pitchFamily="18" charset="0"/>
              </a:rPr>
              <a:t>Takeaways are available from Monday to Sunday from 11 am to 7 pm.</a:t>
            </a:r>
            <a:r>
              <a:rPr lang="en-US" sz="900" dirty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algn="just">
              <a:buNone/>
            </a:pPr>
            <a:r>
              <a:rPr lang="en-US" sz="900" dirty="0">
                <a:latin typeface="Times New Roman" pitchFamily="18" charset="0"/>
                <a:cs typeface="Times New Roman" pitchFamily="18" charset="0"/>
              </a:rPr>
              <a:t>Customers who are eager to dine in should follow the Covid guidelines as stated below.</a:t>
            </a:r>
          </a:p>
          <a:p>
            <a:pPr lvl="0" algn="just">
              <a:buNone/>
            </a:pPr>
            <a:r>
              <a:rPr lang="en-US" sz="900" b="1" dirty="0">
                <a:latin typeface="Times New Roman" pitchFamily="18" charset="0"/>
                <a:cs typeface="Times New Roman" pitchFamily="18" charset="0"/>
              </a:rPr>
              <a:t>The physical distance of at least 6 feet to be followed to be present within the feasible limit </a:t>
            </a:r>
            <a:endParaRPr lang="en-US" sz="900" dirty="0">
              <a:latin typeface="Times New Roman" pitchFamily="18" charset="0"/>
              <a:cs typeface="Times New Roman" pitchFamily="18" charset="0"/>
            </a:endParaRPr>
          </a:p>
          <a:p>
            <a:pPr lvl="0" algn="just">
              <a:buNone/>
            </a:pPr>
            <a:r>
              <a:rPr lang="en-US" sz="900" b="1" dirty="0">
                <a:latin typeface="Times New Roman" pitchFamily="18" charset="0"/>
                <a:cs typeface="Times New Roman" pitchFamily="18" charset="0"/>
              </a:rPr>
              <a:t>Customers are encouraged to use facemasks and </a:t>
            </a:r>
            <a:r>
              <a:rPr lang="en-US" sz="900" b="1" dirty="0" err="1">
                <a:latin typeface="Times New Roman" pitchFamily="18" charset="0"/>
                <a:cs typeface="Times New Roman" pitchFamily="18" charset="0"/>
              </a:rPr>
              <a:t>sanitisers</a:t>
            </a:r>
            <a:r>
              <a:rPr lang="en-US" sz="900" b="1" dirty="0">
                <a:latin typeface="Times New Roman" pitchFamily="18" charset="0"/>
                <a:cs typeface="Times New Roman" pitchFamily="18" charset="0"/>
              </a:rPr>
              <a:t> </a:t>
            </a:r>
            <a:endParaRPr lang="en-US" sz="900" dirty="0">
              <a:latin typeface="Times New Roman" pitchFamily="18" charset="0"/>
              <a:cs typeface="Times New Roman" pitchFamily="18" charset="0"/>
            </a:endParaRPr>
          </a:p>
          <a:p>
            <a:pPr lvl="0" algn="just">
              <a:buNone/>
            </a:pPr>
            <a:r>
              <a:rPr lang="en-US" sz="900" b="1" dirty="0">
                <a:latin typeface="Times New Roman" pitchFamily="18" charset="0"/>
                <a:cs typeface="Times New Roman" pitchFamily="18" charset="0"/>
              </a:rPr>
              <a:t>Customers need to wash their hands with soap at the restaurant premises before starting their food </a:t>
            </a:r>
            <a:endParaRPr lang="en-US" sz="900" dirty="0">
              <a:latin typeface="Times New Roman" pitchFamily="18" charset="0"/>
              <a:cs typeface="Times New Roman" pitchFamily="18" charset="0"/>
            </a:endParaRPr>
          </a:p>
          <a:p>
            <a:pPr lvl="0" algn="just">
              <a:buNone/>
            </a:pPr>
            <a:r>
              <a:rPr lang="en-US" sz="900" b="1" dirty="0">
                <a:latin typeface="Times New Roman" pitchFamily="18" charset="0"/>
                <a:cs typeface="Times New Roman" pitchFamily="18" charset="0"/>
              </a:rPr>
              <a:t>Respiratory etiquettes need to be followed by customers when dining in with their respective partners.  </a:t>
            </a:r>
            <a:endParaRPr lang="en-US" sz="900" dirty="0">
              <a:latin typeface="Times New Roman" pitchFamily="18" charset="0"/>
              <a:cs typeface="Times New Roman" pitchFamily="18" charset="0"/>
            </a:endParaRPr>
          </a:p>
          <a:p>
            <a:pPr lvl="0" algn="just">
              <a:buNone/>
            </a:pPr>
            <a:r>
              <a:rPr lang="en-US" sz="900" b="1" dirty="0">
                <a:latin typeface="Times New Roman" pitchFamily="18" charset="0"/>
                <a:cs typeface="Times New Roman" pitchFamily="18" charset="0"/>
              </a:rPr>
              <a:t>The proper disposal of tissues and face masks is encouraged to check the progress of the Covid virus </a:t>
            </a:r>
            <a:endParaRPr lang="en-US" sz="900" dirty="0">
              <a:latin typeface="Times New Roman" pitchFamily="18" charset="0"/>
              <a:cs typeface="Times New Roman" pitchFamily="18" charset="0"/>
            </a:endParaRPr>
          </a:p>
          <a:p>
            <a:pPr lvl="0" algn="just">
              <a:buNone/>
            </a:pPr>
            <a:r>
              <a:rPr lang="en-US" sz="900" b="1" dirty="0">
                <a:latin typeface="Times New Roman" pitchFamily="18" charset="0"/>
                <a:cs typeface="Times New Roman" pitchFamily="18" charset="0"/>
              </a:rPr>
              <a:t>Spitting is strictly prohibited at the restaurant premises </a:t>
            </a:r>
            <a:endParaRPr lang="en-US" sz="900" dirty="0">
              <a:latin typeface="Times New Roman" pitchFamily="18" charset="0"/>
              <a:cs typeface="Times New Roman" pitchFamily="18" charset="0"/>
            </a:endParaRPr>
          </a:p>
          <a:p>
            <a:pPr lvl="0" algn="just">
              <a:buNone/>
            </a:pPr>
            <a:r>
              <a:rPr lang="en-US" sz="900" b="1" dirty="0">
                <a:latin typeface="Times New Roman" pitchFamily="18" charset="0"/>
                <a:cs typeface="Times New Roman" pitchFamily="18" charset="0"/>
              </a:rPr>
              <a:t>Temperature checks will be carried on the entrance for all customers without fail </a:t>
            </a:r>
            <a:endParaRPr lang="en-US" sz="900" dirty="0">
              <a:latin typeface="Times New Roman" pitchFamily="18" charset="0"/>
              <a:cs typeface="Times New Roman" pitchFamily="18" charset="0"/>
            </a:endParaRPr>
          </a:p>
          <a:p>
            <a:pPr algn="just">
              <a:buNone/>
            </a:pPr>
            <a:r>
              <a:rPr lang="en-US" sz="900" dirty="0">
                <a:latin typeface="Times New Roman" pitchFamily="18" charset="0"/>
                <a:cs typeface="Times New Roman" pitchFamily="18" charset="0"/>
              </a:rPr>
              <a:t>Customers can call the hotel with their enquiries and its staff will be liable to provide information on the primary services carried on in the hotel </a:t>
            </a:r>
          </a:p>
          <a:p>
            <a:endParaRPr lang="en-US" sz="9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90600" y="609600"/>
            <a:ext cx="1459054" cy="369332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en-US" u="sng" dirty="0">
                <a:solidFill>
                  <a:srgbClr val="C00000"/>
                </a:solidFill>
              </a:rPr>
              <a:t>𝑩𝒆𝒗𝒆𝒓𝒂𝒈𝒆𝒔</a:t>
            </a:r>
            <a:r>
              <a:rPr lang="en-IN" dirty="0">
                <a:solidFill>
                  <a:srgbClr val="C00000"/>
                </a:solidFill>
              </a:rPr>
              <a:t> </a:t>
            </a:r>
            <a:endParaRPr lang="en-US" dirty="0">
              <a:solidFill>
                <a:srgbClr val="C00000"/>
              </a:solidFill>
            </a:endParaRPr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381000" y="1219200"/>
          <a:ext cx="2895600" cy="1407160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2286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900" i="1" dirty="0">
                          <a:latin typeface="Times New Roman" pitchFamily="18" charset="0"/>
                          <a:cs typeface="Times New Roman" pitchFamily="18" charset="0"/>
                        </a:rPr>
                        <a:t>Menu </a:t>
                      </a:r>
                      <a:endParaRPr lang="en-US" sz="900" i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900" i="1" dirty="0">
                          <a:latin typeface="Times New Roman" pitchFamily="18" charset="0"/>
                          <a:cs typeface="Times New Roman" pitchFamily="18" charset="0"/>
                        </a:rPr>
                        <a:t>Price (£)</a:t>
                      </a:r>
                      <a:endParaRPr lang="en-US" sz="900" i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700" b="1" i="1" dirty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Raspberry Martini</a:t>
                      </a:r>
                    </a:p>
                    <a:p>
                      <a:r>
                        <a:rPr lang="en-US" sz="700" b="0" i="1" dirty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The sweet-tart and light floral </a:t>
                      </a:r>
                      <a:r>
                        <a:rPr lang="en-US" sz="700" b="0" i="1" dirty="0" err="1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flavour</a:t>
                      </a:r>
                      <a:r>
                        <a:rPr lang="en-US" sz="700" b="0" i="1" dirty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of raspberry syrup is a perfect companion for a romantic dinner at 100 Cal </a:t>
                      </a:r>
                    </a:p>
                    <a:p>
                      <a:endParaRPr lang="en-US" sz="700" b="0" i="1" dirty="0">
                        <a:solidFill>
                          <a:schemeClr val="accent4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700" b="1" i="1" dirty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15 </a:t>
                      </a:r>
                      <a:endParaRPr lang="en-US" sz="700" b="0" i="1" dirty="0">
                        <a:solidFill>
                          <a:schemeClr val="accent4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700" b="1" i="1" dirty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Love Potion W</a:t>
                      </a:r>
                    </a:p>
                    <a:p>
                      <a:r>
                        <a:rPr lang="en-US" sz="700" b="0" i="1" dirty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Fun red drink mixed with simple berry </a:t>
                      </a:r>
                      <a:r>
                        <a:rPr lang="en-US" sz="700" b="0" i="1" dirty="0" err="1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flavoured</a:t>
                      </a:r>
                      <a:r>
                        <a:rPr lang="en-US" sz="700" b="0" i="1" dirty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syrup and dressed up with sugared rim 150 Cal</a:t>
                      </a:r>
                    </a:p>
                    <a:p>
                      <a:endParaRPr lang="en-US" sz="700" b="0" i="1" dirty="0">
                        <a:solidFill>
                          <a:schemeClr val="accent4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700" b="1" i="1" dirty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17</a:t>
                      </a:r>
                      <a:endParaRPr lang="en-US" sz="700" b="1" i="1" dirty="0">
                        <a:solidFill>
                          <a:schemeClr val="accent4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4724400" y="609600"/>
            <a:ext cx="1176925" cy="369332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en-US" u="sng" dirty="0">
                <a:solidFill>
                  <a:srgbClr val="C00000"/>
                </a:solidFill>
              </a:rPr>
              <a:t>𝑫𝒆𝒔𝒔𝒆𝒓𝒕𝒔</a:t>
            </a:r>
          </a:p>
        </p:txBody>
      </p:sp>
      <p:graphicFrame>
        <p:nvGraphicFramePr>
          <p:cNvPr id="7" name="Table 6"/>
          <p:cNvGraphicFramePr>
            <a:graphicFrameLocks noGrp="1"/>
          </p:cNvGraphicFramePr>
          <p:nvPr/>
        </p:nvGraphicFramePr>
        <p:xfrm>
          <a:off x="3886200" y="1219200"/>
          <a:ext cx="2667000" cy="1513840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1828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38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900" i="1" dirty="0">
                          <a:latin typeface="Times New Roman" pitchFamily="18" charset="0"/>
                          <a:cs typeface="Times New Roman" pitchFamily="18" charset="0"/>
                        </a:rPr>
                        <a:t>Menu </a:t>
                      </a:r>
                      <a:endParaRPr lang="en-US" sz="900" i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900" i="1" dirty="0">
                          <a:latin typeface="Times New Roman" pitchFamily="18" charset="0"/>
                          <a:cs typeface="Times New Roman" pitchFamily="18" charset="0"/>
                        </a:rPr>
                        <a:t>Price (£)</a:t>
                      </a:r>
                      <a:endParaRPr lang="en-US" sz="900" i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700" b="1" i="1" dirty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Romantic rose cupcakes *</a:t>
                      </a:r>
                    </a:p>
                    <a:p>
                      <a:r>
                        <a:rPr lang="en-US" sz="700" b="0" i="1" dirty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Decorative cupcakes prepared with ground almonds and served with a frosting of white chocolate 150 Cal </a:t>
                      </a:r>
                    </a:p>
                    <a:p>
                      <a:endParaRPr lang="en-US" sz="700" b="0" i="1" dirty="0">
                        <a:solidFill>
                          <a:schemeClr val="accent4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700" b="1" i="1" dirty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15</a:t>
                      </a:r>
                      <a:endParaRPr lang="en-US" sz="700" b="0" i="1" dirty="0">
                        <a:solidFill>
                          <a:schemeClr val="accent4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700" b="1" i="1" kern="1200" dirty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Valentine’s Day Brownies VG’’</a:t>
                      </a:r>
                      <a:endParaRPr lang="en-US" sz="700" i="1" kern="1200" dirty="0">
                        <a:solidFill>
                          <a:schemeClr val="accent4">
                            <a:lumMod val="50000"/>
                          </a:schemeClr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r>
                        <a:rPr lang="en-US" sz="700" i="1" kern="1200" dirty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Ultra fudgy brownies with loads of chocolate chips perfect for the occasion 135 Cal </a:t>
                      </a:r>
                    </a:p>
                    <a:p>
                      <a:endParaRPr lang="en-US" sz="700" b="0" i="1" dirty="0">
                        <a:solidFill>
                          <a:schemeClr val="accent4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700" b="1" i="1" kern="1200" dirty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12 </a:t>
                      </a:r>
                      <a:endParaRPr lang="en-US" sz="700" b="0" i="1" dirty="0">
                        <a:solidFill>
                          <a:schemeClr val="accent4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8" name="TextBox 7"/>
          <p:cNvSpPr txBox="1"/>
          <p:nvPr/>
        </p:nvSpPr>
        <p:spPr>
          <a:xfrm>
            <a:off x="609600" y="2895600"/>
            <a:ext cx="5638800" cy="923330"/>
          </a:xfrm>
          <a:prstGeom prst="rect">
            <a:avLst/>
          </a:prstGeom>
          <a:noFill/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IN" sz="800" b="1" i="1" dirty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Additionally, Private seating with live music options can be booked and can be decorated as per the choice of the customer with inclusive pricing packages</a:t>
            </a:r>
            <a:endParaRPr lang="en-US" sz="800" i="1" dirty="0">
              <a:solidFill>
                <a:schemeClr val="accent4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IN" sz="800" b="1" i="1" dirty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Pre-orders are required on the menu items for their easy availability during Valentine’s Week</a:t>
            </a:r>
            <a:endParaRPr lang="en-US" sz="800" i="1" dirty="0">
              <a:solidFill>
                <a:schemeClr val="accent4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IN" sz="800" b="1" i="1" dirty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Couples will get an additional Love hamper from the restaurant on their visit and will be steered with an additional 5% discount on their future reservation. </a:t>
            </a:r>
            <a:endParaRPr lang="en-US" sz="800" i="1" dirty="0">
              <a:solidFill>
                <a:schemeClr val="accent4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IN" sz="800" b="1" i="1" dirty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On weekends private screening of romantic movies is available at the restaurant </a:t>
            </a:r>
            <a:endParaRPr lang="en-US" sz="800" i="1" dirty="0">
              <a:solidFill>
                <a:schemeClr val="accent4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en-US" sz="600" i="1" dirty="0">
              <a:solidFill>
                <a:schemeClr val="accent4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Live Band Images - Free Download on Freepi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9200" y="4038600"/>
            <a:ext cx="1067494" cy="6096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52" name="Picture 4" descr="Valentines day dance entrance. | Valentines theme party, Valentines school,  Valentines party decor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67200" y="3962400"/>
            <a:ext cx="914372" cy="6858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>
                <a:latin typeface="Times New Roman" pitchFamily="18" charset="0"/>
                <a:cs typeface="Times New Roman" pitchFamily="18" charset="0"/>
              </a:rPr>
              <a:t>Reference List </a:t>
            </a:r>
            <a:endParaRPr lang="en-US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en-US" dirty="0">
                <a:latin typeface="Times New Roman" pitchFamily="18" charset="0"/>
                <a:cs typeface="Times New Roman" pitchFamily="18" charset="0"/>
              </a:rPr>
              <a:t>BBC (2023) </a:t>
            </a:r>
            <a:r>
              <a:rPr lang="en-US" i="1" dirty="0">
                <a:latin typeface="Times New Roman" pitchFamily="18" charset="0"/>
                <a:cs typeface="Times New Roman" pitchFamily="18" charset="0"/>
              </a:rPr>
              <a:t>Lamb </a:t>
            </a:r>
            <a:r>
              <a:rPr lang="en-US" i="1" dirty="0" err="1">
                <a:latin typeface="Times New Roman" pitchFamily="18" charset="0"/>
                <a:cs typeface="Times New Roman" pitchFamily="18" charset="0"/>
              </a:rPr>
              <a:t>rogan</a:t>
            </a:r>
            <a:r>
              <a:rPr lang="en-US" i="1" dirty="0">
                <a:latin typeface="Times New Roman" pitchFamily="18" charset="0"/>
                <a:cs typeface="Times New Roman" pitchFamily="18" charset="0"/>
              </a:rPr>
              <a:t> josh recipe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 Available at: https://www.bbc.co.uk/food/recipes/lamb_rogan_josh_04376 (Accessed: 17 January 2023).</a:t>
            </a:r>
          </a:p>
          <a:p>
            <a:pPr>
              <a:buNone/>
            </a:pPr>
            <a:r>
              <a:rPr lang="en-US" dirty="0">
                <a:latin typeface="Times New Roman" pitchFamily="18" charset="0"/>
                <a:cs typeface="Times New Roman" pitchFamily="18" charset="0"/>
              </a:rPr>
              <a:t>BBC Good Food (2023) </a:t>
            </a:r>
            <a:r>
              <a:rPr lang="en-US" i="1" dirty="0">
                <a:latin typeface="Times New Roman" pitchFamily="18" charset="0"/>
                <a:cs typeface="Times New Roman" pitchFamily="18" charset="0"/>
              </a:rPr>
              <a:t>Braised lamb shanks recipe 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Available at: https://www.bbcgoodfood.com/recipes/braised-lamb-shanks (Accessed: 17 January 2023).</a:t>
            </a:r>
          </a:p>
          <a:p>
            <a:pPr>
              <a:buNone/>
            </a:pPr>
            <a:r>
              <a:rPr lang="en-US" dirty="0">
                <a:latin typeface="Times New Roman" pitchFamily="18" charset="0"/>
                <a:cs typeface="Times New Roman" pitchFamily="18" charset="0"/>
              </a:rPr>
              <a:t>BBC Good Food (2023) </a:t>
            </a:r>
            <a:r>
              <a:rPr lang="en-US" i="1" dirty="0">
                <a:latin typeface="Times New Roman" pitchFamily="18" charset="0"/>
                <a:cs typeface="Times New Roman" pitchFamily="18" charset="0"/>
              </a:rPr>
              <a:t>Lamb </a:t>
            </a:r>
            <a:r>
              <a:rPr lang="en-US" i="1" dirty="0" err="1">
                <a:latin typeface="Times New Roman" pitchFamily="18" charset="0"/>
                <a:cs typeface="Times New Roman" pitchFamily="18" charset="0"/>
              </a:rPr>
              <a:t>rogan</a:t>
            </a:r>
            <a:r>
              <a:rPr lang="en-US" i="1" dirty="0">
                <a:latin typeface="Times New Roman" pitchFamily="18" charset="0"/>
                <a:cs typeface="Times New Roman" pitchFamily="18" charset="0"/>
              </a:rPr>
              <a:t> josh recipe 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Available at: https://www.bbcgoodfood.com/recipes/rogan-josh (Accessed: 17 January 2023).</a:t>
            </a:r>
          </a:p>
          <a:p>
            <a:pPr>
              <a:buNone/>
            </a:pPr>
            <a:r>
              <a:rPr lang="en-US" dirty="0">
                <a:latin typeface="Times New Roman" pitchFamily="18" charset="0"/>
                <a:cs typeface="Times New Roman" pitchFamily="18" charset="0"/>
              </a:rPr>
              <a:t>BBC Good Food (2023) </a:t>
            </a:r>
            <a:r>
              <a:rPr lang="en-US" i="1" dirty="0">
                <a:latin typeface="Times New Roman" pitchFamily="18" charset="0"/>
                <a:cs typeface="Times New Roman" pitchFamily="18" charset="0"/>
              </a:rPr>
              <a:t>Romantic rose cupcakes recipe 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Available at: https://www.bbcgoodfood.com/recipes/romantic-rose-cupcakes (Accessed: 17 January 2023).</a:t>
            </a:r>
          </a:p>
          <a:p>
            <a:pPr>
              <a:buNone/>
            </a:pPr>
            <a:r>
              <a:rPr lang="en-US" dirty="0">
                <a:latin typeface="Times New Roman" pitchFamily="18" charset="0"/>
                <a:cs typeface="Times New Roman" pitchFamily="18" charset="0"/>
              </a:rPr>
              <a:t>BBC Good Food (2023) </a:t>
            </a:r>
            <a:r>
              <a:rPr lang="en-US" i="1" dirty="0">
                <a:latin typeface="Times New Roman" pitchFamily="18" charset="0"/>
                <a:cs typeface="Times New Roman" pitchFamily="18" charset="0"/>
              </a:rPr>
              <a:t>Valentine's Day starter recipes 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Available at: https://www.bbcgoodfood.com/recipes/collection/valentines-day-starter-recipes (Accessed: 17 January 2023).</a:t>
            </a:r>
          </a:p>
          <a:p>
            <a:pPr>
              <a:buNone/>
            </a:pPr>
            <a:r>
              <a:rPr lang="en-US" dirty="0">
                <a:latin typeface="Times New Roman" pitchFamily="18" charset="0"/>
                <a:cs typeface="Times New Roman" pitchFamily="18" charset="0"/>
              </a:rPr>
              <a:t>Live Well Bake Often (2015) </a:t>
            </a:r>
            <a:r>
              <a:rPr lang="en-US" i="1" dirty="0">
                <a:latin typeface="Times New Roman" pitchFamily="18" charset="0"/>
                <a:cs typeface="Times New Roman" pitchFamily="18" charset="0"/>
              </a:rPr>
              <a:t>Valentine Brownies (+ M&amp;M's and Chocolate Chips 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Available at: https://www.livewellbakeoften.com/valentines-day-brownies/ (Accessed: 17 January 2023).</a:t>
            </a:r>
          </a:p>
          <a:p>
            <a:pPr>
              <a:buNone/>
            </a:pPr>
            <a:endParaRPr lang="en-US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88</TotalTime>
  <Words>892</Words>
  <Application>Microsoft Office PowerPoint</Application>
  <PresentationFormat>Expunere pe ecran (4:3)</PresentationFormat>
  <Paragraphs>88</Paragraphs>
  <Slides>3</Slides>
  <Notes>0</Notes>
  <HiddenSlides>0</HiddenSlides>
  <MMClips>0</MMClips>
  <ScaleCrop>false</ScaleCrop>
  <HeadingPairs>
    <vt:vector size="6" baseType="variant">
      <vt:variant>
        <vt:lpstr>Fonturi utilizate</vt:lpstr>
      </vt:variant>
      <vt:variant>
        <vt:i4>3</vt:i4>
      </vt:variant>
      <vt:variant>
        <vt:lpstr>Temă</vt:lpstr>
      </vt:variant>
      <vt:variant>
        <vt:i4>1</vt:i4>
      </vt:variant>
      <vt:variant>
        <vt:lpstr>Titluri diapozitive</vt:lpstr>
      </vt:variant>
      <vt:variant>
        <vt:i4>3</vt:i4>
      </vt:variant>
    </vt:vector>
  </HeadingPairs>
  <TitlesOfParts>
    <vt:vector size="7" baseType="lpstr">
      <vt:lpstr>Arial</vt:lpstr>
      <vt:lpstr>Calibri</vt:lpstr>
      <vt:lpstr>Times New Roman</vt:lpstr>
      <vt:lpstr>Office Theme</vt:lpstr>
      <vt:lpstr>꧁𝐻𝑜𝓉𝑒𝓁 𝒯𝓇𝒾𝓃𝒾𝓉𝓎꧂</vt:lpstr>
      <vt:lpstr>Prezentare PowerPoint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Madalina</dc:creator>
  <cp:lastModifiedBy>Madalina Ionela Preda (2213175)</cp:lastModifiedBy>
  <cp:revision>56</cp:revision>
  <dcterms:created xsi:type="dcterms:W3CDTF">2006-08-16T00:00:00Z</dcterms:created>
  <dcterms:modified xsi:type="dcterms:W3CDTF">2023-01-20T15:18:28Z</dcterms:modified>
</cp:coreProperties>
</file>