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3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  <p:sldMasterId id="2147483724" r:id="rId23"/>
    <p:sldMasterId id="2147483739" r:id="rId24"/>
  </p:sldMasterIdLst>
  <p:notesMasterIdLst>
    <p:notesMasterId r:id="rId27"/>
  </p:notesMasterIdLst>
  <p:sldIdLst>
    <p:sldId id="295" r:id="rId25"/>
    <p:sldId id="33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70"/>
    <p:restoredTop sz="94947" autoAdjust="0"/>
  </p:normalViewPr>
  <p:slideViewPr>
    <p:cSldViewPr snapToGrid="0" snapToObjects="1">
      <p:cViewPr varScale="1">
        <p:scale>
          <a:sx n="105" d="100"/>
          <a:sy n="105" d="100"/>
        </p:scale>
        <p:origin x="76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0884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024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096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7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263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learning-support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LondonDigitalSkills@uwtsd.ac.uk" TargetMode="External"/><Relationship Id="rId2" Type="http://schemas.openxmlformats.org/officeDocument/2006/relationships/hyperlink" Target="https://uowtsd.sharepoint.com/sites/LondonDigitalSkills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D3379-9911-D2F2-DFB2-5651EC625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371" y="49029"/>
            <a:ext cx="7518842" cy="903272"/>
          </a:xfrm>
        </p:spPr>
        <p:txBody>
          <a:bodyPr>
            <a:normAutofit/>
          </a:bodyPr>
          <a:lstStyle/>
          <a:p>
            <a:r>
              <a:rPr lang="en-GB" dirty="0"/>
              <a:t>Academic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B72D2-4DC4-79EF-29AE-E90CB4677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253" y="1224968"/>
            <a:ext cx="9182388" cy="440806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+mn-ea"/>
                <a:cs typeface="+mn-cs"/>
              </a:rPr>
              <a:t>Students can benefit from academic support from their </a:t>
            </a:r>
            <a:r>
              <a:rPr lang="en-GB" sz="2400" b="1" dirty="0">
                <a:latin typeface="Calibri" panose="020F0502020204030204" pitchFamily="34" charset="0"/>
                <a:ea typeface="+mn-ea"/>
                <a:cs typeface="+mn-cs"/>
              </a:rPr>
              <a:t>lecturers</a:t>
            </a:r>
            <a:r>
              <a:rPr lang="en-GB" sz="2400" dirty="0">
                <a:latin typeface="Calibri" panose="020F0502020204030204" pitchFamily="34" charset="0"/>
                <a:ea typeface="+mn-ea"/>
                <a:cs typeface="+mn-cs"/>
              </a:rPr>
              <a:t> during classes (all classes include assignment support time).</a:t>
            </a:r>
            <a:endParaRPr lang="en-GB" sz="2400" dirty="0">
              <a:latin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+mn-ea"/>
                <a:cs typeface="+mn-cs"/>
              </a:rPr>
              <a:t>There will also be </a:t>
            </a:r>
            <a:r>
              <a:rPr lang="en-GB" sz="2400" b="1" dirty="0">
                <a:latin typeface="Calibri" panose="020F0502020204030204" pitchFamily="34" charset="0"/>
                <a:ea typeface="+mn-ea"/>
                <a:cs typeface="+mn-cs"/>
              </a:rPr>
              <a:t>Academic Support Tutors </a:t>
            </a:r>
            <a:r>
              <a:rPr lang="en-GB" sz="2400" dirty="0">
                <a:latin typeface="Calibri" panose="020F0502020204030204" pitchFamily="34" charset="0"/>
                <a:ea typeface="+mn-ea"/>
                <a:cs typeface="+mn-cs"/>
              </a:rPr>
              <a:t>online (remotely) during the term (information will be available on Moodle) to support students with their assignments’ referencing, structure, formatting, etc. </a:t>
            </a:r>
          </a:p>
          <a:p>
            <a:r>
              <a:rPr lang="en-GB" sz="2400" b="1" dirty="0">
                <a:latin typeface="Calibri" panose="020F0502020204030204" pitchFamily="34" charset="0"/>
                <a:ea typeface="+mn-ea"/>
                <a:cs typeface="+mn-cs"/>
              </a:rPr>
              <a:t>Academic Liaison Librarians </a:t>
            </a:r>
            <a:r>
              <a:rPr lang="en-GB" sz="2400" dirty="0">
                <a:latin typeface="Calibri" panose="020F0502020204030204" pitchFamily="34" charset="0"/>
                <a:ea typeface="+mn-ea"/>
                <a:cs typeface="+mn-cs"/>
              </a:rPr>
              <a:t>are available on campus too, supporting students with using and searching in academic resources, referencing tools, etc.</a:t>
            </a:r>
          </a:p>
          <a:p>
            <a:r>
              <a:rPr lang="en-GB" sz="2400" dirty="0">
                <a:latin typeface="Calibri" panose="020F0502020204030204" pitchFamily="34" charset="0"/>
                <a:ea typeface="+mn-ea"/>
                <a:cs typeface="+mn-cs"/>
              </a:rPr>
              <a:t>The </a:t>
            </a:r>
            <a:r>
              <a:rPr lang="en-GB" sz="2400" b="1" dirty="0">
                <a:latin typeface="Calibri" panose="020F0502020204030204" pitchFamily="34" charset="0"/>
                <a:ea typeface="+mn-ea"/>
                <a:cs typeface="+mn-cs"/>
              </a:rPr>
              <a:t>UWTSD Learning Support team </a:t>
            </a:r>
            <a:r>
              <a:rPr lang="en-GB" sz="2400" dirty="0">
                <a:latin typeface="Calibri" panose="020F0502020204030204" pitchFamily="34" charset="0"/>
                <a:ea typeface="+mn-ea"/>
                <a:cs typeface="+mn-cs"/>
              </a:rPr>
              <a:t>are available to support your studies. All students can access our </a:t>
            </a:r>
            <a:r>
              <a:rPr lang="en-GB" sz="2400" b="1" dirty="0">
                <a:latin typeface="Calibri" panose="020F0502020204030204" pitchFamily="34" charset="0"/>
                <a:ea typeface="+mn-ea"/>
                <a:cs typeface="+mn-cs"/>
              </a:rPr>
              <a:t>Study Skills </a:t>
            </a:r>
            <a:r>
              <a:rPr lang="en-GB" sz="2400" dirty="0">
                <a:latin typeface="Calibri" panose="020F0502020204030204" pitchFamily="34" charset="0"/>
                <a:ea typeface="+mn-ea"/>
                <a:cs typeface="+mn-cs"/>
              </a:rPr>
              <a:t>sessions and book a slot to work one-on-one with our study </a:t>
            </a:r>
            <a:r>
              <a:rPr lang="en-GB" sz="2200" dirty="0">
                <a:ea typeface="+mn-ea"/>
                <a:cs typeface="+mn-cs"/>
              </a:rPr>
              <a:t>skills team: </a:t>
            </a:r>
            <a:r>
              <a:rPr lang="en-GB" sz="2200" dirty="0">
                <a:hlinkClick r:id="rId3"/>
              </a:rPr>
              <a:t>Learning Support | University of Wales Trinity Saint David (uwtsd.ac.uk)</a:t>
            </a:r>
            <a:endParaRPr lang="en-GB" sz="2200" dirty="0">
              <a:ea typeface="+mn-ea"/>
              <a:cs typeface="+mn-cs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90E9BDB-562B-8B5F-B2CF-A4E2BB01864D}"/>
              </a:ext>
            </a:extLst>
          </p:cNvPr>
          <p:cNvSpPr/>
          <p:nvPr/>
        </p:nvSpPr>
        <p:spPr>
          <a:xfrm>
            <a:off x="9562641" y="49029"/>
            <a:ext cx="2522862" cy="199812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Who can provide you academic support?</a:t>
            </a:r>
          </a:p>
        </p:txBody>
      </p:sp>
    </p:spTree>
    <p:extLst>
      <p:ext uri="{BB962C8B-B14F-4D97-AF65-F5344CB8AC3E}">
        <p14:creationId xmlns:p14="http://schemas.microsoft.com/office/powerpoint/2010/main" val="526214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C1896-C36F-5623-E75D-F785B7310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86" y="1531094"/>
            <a:ext cx="2538691" cy="3120037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Digital Skills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2D0EB-C2C8-8BB6-2D9F-EF2FEFA11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9228" y="1116623"/>
            <a:ext cx="8722872" cy="5336931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en-GB" sz="3200" b="1" i="0" dirty="0">
                <a:solidFill>
                  <a:srgbClr val="1D2125"/>
                </a:solidFill>
                <a:effectLst/>
              </a:rPr>
              <a:t>Michael Rodgers </a:t>
            </a:r>
            <a:r>
              <a:rPr lang="en-GB" sz="3200" b="0" i="0" dirty="0">
                <a:solidFill>
                  <a:srgbClr val="1D2125"/>
                </a:solidFill>
                <a:effectLst/>
              </a:rPr>
              <a:t>(Digital Skills Advisor, London campus)</a:t>
            </a:r>
          </a:p>
          <a:p>
            <a:pPr marL="0" indent="0" algn="l">
              <a:buNone/>
            </a:pPr>
            <a:endParaRPr lang="en-GB" sz="3200" b="0" i="0" dirty="0">
              <a:solidFill>
                <a:srgbClr val="1D2125"/>
              </a:solidFill>
              <a:effectLst/>
            </a:endParaRPr>
          </a:p>
          <a:p>
            <a:pPr algn="l"/>
            <a:r>
              <a:rPr lang="en-GB" sz="3200" b="1" dirty="0">
                <a:solidFill>
                  <a:srgbClr val="1D2125"/>
                </a:solidFill>
                <a:highlight>
                  <a:srgbClr val="FFFFFF"/>
                </a:highlight>
              </a:rPr>
              <a:t>Book a</a:t>
            </a:r>
            <a:r>
              <a:rPr lang="en-GB" sz="3200" b="1" i="0" dirty="0">
                <a:solidFill>
                  <a:srgbClr val="1D2125"/>
                </a:solidFill>
                <a:effectLst/>
                <a:highlight>
                  <a:srgbClr val="FFFFFF"/>
                </a:highlight>
              </a:rPr>
              <a:t>n appointment for support on campus or online.</a:t>
            </a:r>
          </a:p>
          <a:p>
            <a:pPr algn="l"/>
            <a:endParaRPr lang="en-GB" sz="3200" b="1" i="0" dirty="0">
              <a:solidFill>
                <a:srgbClr val="242424"/>
              </a:solidFill>
              <a:effectLst/>
              <a:highlight>
                <a:srgbClr val="FFFFFF"/>
              </a:highlight>
            </a:endParaRPr>
          </a:p>
          <a:p>
            <a:pPr algn="l"/>
            <a:r>
              <a:rPr lang="en-GB" sz="3200" b="1" i="0" dirty="0">
                <a:solidFill>
                  <a:srgbClr val="242424"/>
                </a:solidFill>
                <a:effectLst/>
                <a:highlight>
                  <a:srgbClr val="FFFFFF"/>
                </a:highlight>
              </a:rPr>
              <a:t>Book an appointment &amp; find information: </a:t>
            </a:r>
            <a:r>
              <a:rPr lang="en-GB" sz="3200" b="0" i="0" u="sng" dirty="0">
                <a:solidFill>
                  <a:srgbClr val="0000FF"/>
                </a:solidFill>
                <a:effectLst/>
                <a:highlight>
                  <a:srgbClr val="FFFFFF"/>
                </a:highlight>
                <a:hlinkClick r:id="rId2" tooltip="Original URL: https://uowtsd.sharepoint.com/sites/LondonDigitalSkills/. Click or tap if you trust this link."/>
              </a:rPr>
              <a:t>Visit the London Digital Skills site</a:t>
            </a:r>
            <a:endParaRPr lang="en-GB" sz="3200" b="0" i="0" dirty="0">
              <a:solidFill>
                <a:srgbClr val="242424"/>
              </a:solidFill>
              <a:effectLst/>
              <a:highlight>
                <a:srgbClr val="FFFFFF"/>
              </a:highlight>
            </a:endParaRPr>
          </a:p>
          <a:p>
            <a:pPr algn="l"/>
            <a:endParaRPr lang="en-GB" sz="3200" b="0" i="0" dirty="0">
              <a:solidFill>
                <a:srgbClr val="242424"/>
              </a:solidFill>
              <a:effectLst/>
              <a:highlight>
                <a:srgbClr val="FFFFFF"/>
              </a:highlight>
            </a:endParaRPr>
          </a:p>
          <a:p>
            <a:pPr algn="l"/>
            <a:r>
              <a:rPr lang="en-GB" sz="3200" b="0" i="0" dirty="0">
                <a:solidFill>
                  <a:srgbClr val="242424"/>
                </a:solidFill>
                <a:effectLst/>
                <a:highlight>
                  <a:srgbClr val="FFFFFF"/>
                </a:highlight>
              </a:rPr>
              <a:t>or email:</a:t>
            </a:r>
            <a:r>
              <a:rPr lang="en-GB" sz="3200" b="1" i="0" dirty="0">
                <a:solidFill>
                  <a:srgbClr val="242424"/>
                </a:solidFill>
                <a:effectLst/>
                <a:highlight>
                  <a:srgbClr val="FFFFFF"/>
                </a:highlight>
              </a:rPr>
              <a:t> </a:t>
            </a:r>
            <a:r>
              <a:rPr lang="en-GB" sz="3200" b="0" i="0" u="none" strike="noStrike" dirty="0">
                <a:solidFill>
                  <a:srgbClr val="0000FF"/>
                </a:solidFill>
                <a:effectLst/>
                <a:highlight>
                  <a:srgbClr val="FFFFFF"/>
                </a:highlight>
                <a:hlinkClick r:id="rId3"/>
              </a:rPr>
              <a:t>LondonDigitalSkills@uwtsd.ac.uk</a:t>
            </a:r>
            <a:endParaRPr lang="en-GB" sz="3200" b="0" i="0" dirty="0">
              <a:solidFill>
                <a:srgbClr val="242424"/>
              </a:solidFill>
              <a:effectLst/>
              <a:highlight>
                <a:srgbClr val="FFFFFF"/>
              </a:highlight>
            </a:endParaRPr>
          </a:p>
          <a:p>
            <a:endParaRPr lang="en-GB" sz="3200" i="0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70688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1_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http://schemas.openxmlformats.org/package/2006/metadata/core-properties"/>
    <ds:schemaRef ds:uri="http://schemas.microsoft.com/office/2006/metadata/properties"/>
    <ds:schemaRef ds:uri="1084fe36-8241-4751-a893-1fa9f44ff207"/>
    <ds:schemaRef ds:uri="http://purl.org/dc/elements/1.1/"/>
    <ds:schemaRef ds:uri="58fca413-3b36-4298-af2b-d24aa1f4750f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185</Words>
  <Application>Microsoft Office PowerPoint</Application>
  <PresentationFormat>Widescreen</PresentationFormat>
  <Paragraphs>15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</vt:i4>
      </vt:variant>
    </vt:vector>
  </HeadingPairs>
  <TitlesOfParts>
    <vt:vector size="26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Sub Title 2</vt:lpstr>
      <vt:lpstr>1_UWTSD 200_Text 1</vt:lpstr>
      <vt:lpstr>Academic Support</vt:lpstr>
      <vt:lpstr>Digital Skills Support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Eleni Koutsogeorgou-Andreou</cp:lastModifiedBy>
  <cp:revision>64</cp:revision>
  <dcterms:created xsi:type="dcterms:W3CDTF">2021-03-09T15:35:42Z</dcterms:created>
  <dcterms:modified xsi:type="dcterms:W3CDTF">2024-10-17T12:31:10Z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