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6"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B74C6-02BA-546F-A725-12A5DF53C100}"/>
              </a:ext>
            </a:extLst>
          </p:cNvPr>
          <p:cNvSpPr txBox="1">
            <a:spLocks noGrp="1"/>
          </p:cNvSpPr>
          <p:nvPr>
            <p:ph type="ctrTitle"/>
          </p:nvPr>
        </p:nvSpPr>
        <p:spPr>
          <a:xfrm>
            <a:off x="1524003" y="1122361"/>
            <a:ext cx="9144000" cy="2387598"/>
          </a:xfrm>
        </p:spPr>
        <p:txBody>
          <a:bodyPr anchor="b" anchorCtr="1"/>
          <a:lstStyle>
            <a:lvl1pPr algn="ctr">
              <a:defRPr/>
            </a:lvl1pPr>
          </a:lstStyle>
          <a:p>
            <a:pPr lvl="0"/>
            <a:r>
              <a:rPr lang="en-US"/>
              <a:t>Click to edit Master title style</a:t>
            </a:r>
          </a:p>
        </p:txBody>
      </p:sp>
      <p:sp>
        <p:nvSpPr>
          <p:cNvPr id="3" name="Subtitle 2">
            <a:extLst>
              <a:ext uri="{FF2B5EF4-FFF2-40B4-BE49-F238E27FC236}">
                <a16:creationId xmlns:a16="http://schemas.microsoft.com/office/drawing/2014/main" id="{62FF74E1-353D-73D2-A7C9-F259C2347822}"/>
              </a:ext>
            </a:extLst>
          </p:cNvPr>
          <p:cNvSpPr txBox="1">
            <a:spLocks noGrp="1"/>
          </p:cNvSpPr>
          <p:nvPr>
            <p:ph type="subTitle" idx="1"/>
          </p:nvPr>
        </p:nvSpPr>
        <p:spPr>
          <a:xfrm>
            <a:off x="1524003" y="3602041"/>
            <a:ext cx="9144000" cy="1655758"/>
          </a:xfrm>
        </p:spPr>
        <p:txBody>
          <a:bodyPr anchorCtr="1"/>
          <a:lstStyle>
            <a:lvl1pPr marL="0" indent="0" algn="ctr">
              <a:buNone/>
              <a:defRPr sz="2000"/>
            </a:lvl1pPr>
          </a:lstStyle>
          <a:p>
            <a:pPr lvl="0"/>
            <a:r>
              <a:rPr lang="en-US"/>
              <a:t>Click to edit Master subtitle style</a:t>
            </a:r>
          </a:p>
        </p:txBody>
      </p:sp>
      <p:sp>
        <p:nvSpPr>
          <p:cNvPr id="4" name="Date Placeholder 3">
            <a:extLst>
              <a:ext uri="{FF2B5EF4-FFF2-40B4-BE49-F238E27FC236}">
                <a16:creationId xmlns:a16="http://schemas.microsoft.com/office/drawing/2014/main" id="{85BD6AFE-3CED-2C5C-FB80-7B019CD4F36A}"/>
              </a:ext>
            </a:extLst>
          </p:cNvPr>
          <p:cNvSpPr txBox="1">
            <a:spLocks noGrp="1"/>
          </p:cNvSpPr>
          <p:nvPr>
            <p:ph type="dt" sz="half" idx="7"/>
          </p:nvPr>
        </p:nvSpPr>
        <p:spPr/>
        <p:txBody>
          <a:bodyPr/>
          <a:lstStyle>
            <a:lvl1pPr>
              <a:defRPr/>
            </a:lvl1pPr>
          </a:lstStyle>
          <a:p>
            <a:pPr lvl="0"/>
            <a:fld id="{7CDE0BAE-0E8C-4F6B-8D0F-7FEE085D57E8}" type="datetime1">
              <a:rPr lang="en-US"/>
              <a:pPr lvl="0"/>
              <a:t>7/13/2022</a:t>
            </a:fld>
            <a:endParaRPr lang="en-US"/>
          </a:p>
        </p:txBody>
      </p:sp>
      <p:sp>
        <p:nvSpPr>
          <p:cNvPr id="5" name="Footer Placeholder 4">
            <a:extLst>
              <a:ext uri="{FF2B5EF4-FFF2-40B4-BE49-F238E27FC236}">
                <a16:creationId xmlns:a16="http://schemas.microsoft.com/office/drawing/2014/main" id="{978D1E4D-2AC8-04A7-9D08-C5BCED44D85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E8ADEFC-6B27-69D9-20D6-0AC356460DFC}"/>
              </a:ext>
            </a:extLst>
          </p:cNvPr>
          <p:cNvSpPr txBox="1">
            <a:spLocks noGrp="1"/>
          </p:cNvSpPr>
          <p:nvPr>
            <p:ph type="sldNum" sz="quarter" idx="8"/>
          </p:nvPr>
        </p:nvSpPr>
        <p:spPr/>
        <p:txBody>
          <a:bodyPr/>
          <a:lstStyle>
            <a:lvl1pPr>
              <a:defRPr/>
            </a:lvl1pPr>
          </a:lstStyle>
          <a:p>
            <a:pPr lvl="0"/>
            <a:fld id="{F75063D1-D946-4D1E-9084-7CEFBC93AFBB}" type="slidenum">
              <a:t>‹#›</a:t>
            </a:fld>
            <a:endParaRPr lang="en-US"/>
          </a:p>
        </p:txBody>
      </p:sp>
    </p:spTree>
    <p:extLst>
      <p:ext uri="{BB962C8B-B14F-4D97-AF65-F5344CB8AC3E}">
        <p14:creationId xmlns:p14="http://schemas.microsoft.com/office/powerpoint/2010/main" val="75494761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E21CF-DA1A-642F-EC32-CCE10BF0B064}"/>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93515B6-895D-5849-E6C8-393A84A7C24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A5EFA4-5F68-8227-F2C5-48F021A8D80E}"/>
              </a:ext>
            </a:extLst>
          </p:cNvPr>
          <p:cNvSpPr txBox="1">
            <a:spLocks noGrp="1"/>
          </p:cNvSpPr>
          <p:nvPr>
            <p:ph type="dt" sz="half" idx="7"/>
          </p:nvPr>
        </p:nvSpPr>
        <p:spPr/>
        <p:txBody>
          <a:bodyPr/>
          <a:lstStyle>
            <a:lvl1pPr>
              <a:defRPr/>
            </a:lvl1pPr>
          </a:lstStyle>
          <a:p>
            <a:pPr lvl="0"/>
            <a:fld id="{434FF361-2788-4EF4-B16B-439D09057472}" type="datetime1">
              <a:rPr lang="en-US"/>
              <a:pPr lvl="0"/>
              <a:t>7/13/2022</a:t>
            </a:fld>
            <a:endParaRPr lang="en-US"/>
          </a:p>
        </p:txBody>
      </p:sp>
      <p:sp>
        <p:nvSpPr>
          <p:cNvPr id="5" name="Footer Placeholder 4">
            <a:extLst>
              <a:ext uri="{FF2B5EF4-FFF2-40B4-BE49-F238E27FC236}">
                <a16:creationId xmlns:a16="http://schemas.microsoft.com/office/drawing/2014/main" id="{85D679E6-ED5B-952A-3F71-A701033C901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F637A466-D27E-70A4-71CD-29A64B380672}"/>
              </a:ext>
            </a:extLst>
          </p:cNvPr>
          <p:cNvSpPr txBox="1">
            <a:spLocks noGrp="1"/>
          </p:cNvSpPr>
          <p:nvPr>
            <p:ph type="sldNum" sz="quarter" idx="8"/>
          </p:nvPr>
        </p:nvSpPr>
        <p:spPr/>
        <p:txBody>
          <a:bodyPr/>
          <a:lstStyle>
            <a:lvl1pPr>
              <a:defRPr/>
            </a:lvl1pPr>
          </a:lstStyle>
          <a:p>
            <a:pPr lvl="0"/>
            <a:fld id="{893EAE30-2A89-45B9-9AB3-6DECC819CB5A}" type="slidenum">
              <a:t>‹#›</a:t>
            </a:fld>
            <a:endParaRPr lang="en-US"/>
          </a:p>
        </p:txBody>
      </p:sp>
    </p:spTree>
    <p:extLst>
      <p:ext uri="{BB962C8B-B14F-4D97-AF65-F5344CB8AC3E}">
        <p14:creationId xmlns:p14="http://schemas.microsoft.com/office/powerpoint/2010/main" val="310294586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6FF33-2E85-874C-C24E-F9C40B7952FF}"/>
              </a:ext>
            </a:extLst>
          </p:cNvPr>
          <p:cNvSpPr txBox="1">
            <a:spLocks noGrp="1"/>
          </p:cNvSpPr>
          <p:nvPr>
            <p:ph type="title"/>
          </p:nvPr>
        </p:nvSpPr>
        <p:spPr>
          <a:xfrm>
            <a:off x="831847" y="1709735"/>
            <a:ext cx="10515600" cy="2852735"/>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5F21AF5-1D03-4012-B106-35A5AD5FC9EF}"/>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Click to edit Master text styles</a:t>
            </a:r>
          </a:p>
        </p:txBody>
      </p:sp>
      <p:sp>
        <p:nvSpPr>
          <p:cNvPr id="4" name="Date Placeholder 3">
            <a:extLst>
              <a:ext uri="{FF2B5EF4-FFF2-40B4-BE49-F238E27FC236}">
                <a16:creationId xmlns:a16="http://schemas.microsoft.com/office/drawing/2014/main" id="{6686C3D8-C96C-0602-C4F4-0EA100B9B409}"/>
              </a:ext>
            </a:extLst>
          </p:cNvPr>
          <p:cNvSpPr txBox="1">
            <a:spLocks noGrp="1"/>
          </p:cNvSpPr>
          <p:nvPr>
            <p:ph type="dt" sz="half" idx="7"/>
          </p:nvPr>
        </p:nvSpPr>
        <p:spPr/>
        <p:txBody>
          <a:bodyPr/>
          <a:lstStyle>
            <a:lvl1pPr>
              <a:defRPr/>
            </a:lvl1pPr>
          </a:lstStyle>
          <a:p>
            <a:pPr lvl="0"/>
            <a:fld id="{8DFB8226-E79C-4381-8FA4-D2942024BF99}" type="datetime1">
              <a:rPr lang="en-US"/>
              <a:pPr lvl="0"/>
              <a:t>7/13/2022</a:t>
            </a:fld>
            <a:endParaRPr lang="en-US"/>
          </a:p>
        </p:txBody>
      </p:sp>
      <p:sp>
        <p:nvSpPr>
          <p:cNvPr id="5" name="Footer Placeholder 4">
            <a:extLst>
              <a:ext uri="{FF2B5EF4-FFF2-40B4-BE49-F238E27FC236}">
                <a16:creationId xmlns:a16="http://schemas.microsoft.com/office/drawing/2014/main" id="{2BA879BD-F71E-0093-D322-0CA9C88F47CD}"/>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C183C05-C499-B3D7-0B45-F1CBB3D684A9}"/>
              </a:ext>
            </a:extLst>
          </p:cNvPr>
          <p:cNvSpPr txBox="1">
            <a:spLocks noGrp="1"/>
          </p:cNvSpPr>
          <p:nvPr>
            <p:ph type="sldNum" sz="quarter" idx="8"/>
          </p:nvPr>
        </p:nvSpPr>
        <p:spPr/>
        <p:txBody>
          <a:bodyPr/>
          <a:lstStyle>
            <a:lvl1pPr>
              <a:defRPr/>
            </a:lvl1pPr>
          </a:lstStyle>
          <a:p>
            <a:pPr lvl="0"/>
            <a:fld id="{92D645A0-1364-47B0-86D4-7CEBB7643972}" type="slidenum">
              <a:t>‹#›</a:t>
            </a:fld>
            <a:endParaRPr lang="en-US"/>
          </a:p>
        </p:txBody>
      </p:sp>
    </p:spTree>
    <p:extLst>
      <p:ext uri="{BB962C8B-B14F-4D97-AF65-F5344CB8AC3E}">
        <p14:creationId xmlns:p14="http://schemas.microsoft.com/office/powerpoint/2010/main" val="2637405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8DEA4-3B25-E9D5-65AB-69C6E0745F51}"/>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CA8D4C0A-E7A1-76E7-3D5D-DD8841866818}"/>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4A1D773-C503-B7BE-4A69-27B07C7C5B6F}"/>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1ECF92A-AD7E-F598-A0C4-DE88A7987C34}"/>
              </a:ext>
            </a:extLst>
          </p:cNvPr>
          <p:cNvSpPr txBox="1">
            <a:spLocks noGrp="1"/>
          </p:cNvSpPr>
          <p:nvPr>
            <p:ph type="dt" sz="half" idx="7"/>
          </p:nvPr>
        </p:nvSpPr>
        <p:spPr/>
        <p:txBody>
          <a:bodyPr/>
          <a:lstStyle>
            <a:lvl1pPr>
              <a:defRPr/>
            </a:lvl1pPr>
          </a:lstStyle>
          <a:p>
            <a:pPr lvl="0"/>
            <a:fld id="{37CDF318-B0E1-4338-9E9D-2E99AC3F298E}" type="datetime1">
              <a:rPr lang="en-US"/>
              <a:pPr lvl="0"/>
              <a:t>7/13/2022</a:t>
            </a:fld>
            <a:endParaRPr lang="en-US"/>
          </a:p>
        </p:txBody>
      </p:sp>
      <p:sp>
        <p:nvSpPr>
          <p:cNvPr id="6" name="Footer Placeholder 5">
            <a:extLst>
              <a:ext uri="{FF2B5EF4-FFF2-40B4-BE49-F238E27FC236}">
                <a16:creationId xmlns:a16="http://schemas.microsoft.com/office/drawing/2014/main" id="{71B38C86-9574-AE5A-0899-3736D243A9E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943807D-13D5-1122-3A5F-AE4FEA2C28A4}"/>
              </a:ext>
            </a:extLst>
          </p:cNvPr>
          <p:cNvSpPr txBox="1">
            <a:spLocks noGrp="1"/>
          </p:cNvSpPr>
          <p:nvPr>
            <p:ph type="sldNum" sz="quarter" idx="8"/>
          </p:nvPr>
        </p:nvSpPr>
        <p:spPr/>
        <p:txBody>
          <a:bodyPr/>
          <a:lstStyle>
            <a:lvl1pPr>
              <a:defRPr/>
            </a:lvl1pPr>
          </a:lstStyle>
          <a:p>
            <a:pPr lvl="0"/>
            <a:fld id="{4AB70FEF-FF32-418F-8FEE-4292ADD1A953}" type="slidenum">
              <a:t>‹#›</a:t>
            </a:fld>
            <a:endParaRPr lang="en-US"/>
          </a:p>
        </p:txBody>
      </p:sp>
    </p:spTree>
    <p:extLst>
      <p:ext uri="{BB962C8B-B14F-4D97-AF65-F5344CB8AC3E}">
        <p14:creationId xmlns:p14="http://schemas.microsoft.com/office/powerpoint/2010/main" val="2562593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C0993-3770-DCE3-CE7E-E3F19B294422}"/>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C4995C8-4128-2EE5-B837-3E9BF28BD54B}"/>
              </a:ext>
            </a:extLst>
          </p:cNvPr>
          <p:cNvSpPr txBox="1">
            <a:spLocks noGrp="1"/>
          </p:cNvSpPr>
          <p:nvPr>
            <p:ph type="body" idx="1"/>
          </p:nvPr>
        </p:nvSpPr>
        <p:spPr>
          <a:xfrm>
            <a:off x="839784" y="1752603"/>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95272039-CB7E-5DF6-6506-A51FB6F45E26}"/>
              </a:ext>
            </a:extLst>
          </p:cNvPr>
          <p:cNvSpPr txBox="1">
            <a:spLocks noGrp="1"/>
          </p:cNvSpPr>
          <p:nvPr>
            <p:ph idx="2"/>
          </p:nvPr>
        </p:nvSpPr>
        <p:spPr>
          <a:xfrm>
            <a:off x="839784" y="2667003"/>
            <a:ext cx="5157782"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3338360-223B-A1B5-402A-8994E4B4BB32}"/>
              </a:ext>
            </a:extLst>
          </p:cNvPr>
          <p:cNvSpPr txBox="1">
            <a:spLocks noGrp="1"/>
          </p:cNvSpPr>
          <p:nvPr>
            <p:ph type="body" idx="3"/>
          </p:nvPr>
        </p:nvSpPr>
        <p:spPr>
          <a:xfrm>
            <a:off x="6172200" y="1752603"/>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E2C7D827-D367-DD8E-7834-1B233E46D8DF}"/>
              </a:ext>
            </a:extLst>
          </p:cNvPr>
          <p:cNvSpPr txBox="1">
            <a:spLocks noGrp="1"/>
          </p:cNvSpPr>
          <p:nvPr>
            <p:ph idx="4"/>
          </p:nvPr>
        </p:nvSpPr>
        <p:spPr>
          <a:xfrm>
            <a:off x="6172200" y="2667003"/>
            <a:ext cx="5183184" cy="352266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B9A118-D883-9CD7-0286-1C94821EDF8B}"/>
              </a:ext>
            </a:extLst>
          </p:cNvPr>
          <p:cNvSpPr txBox="1">
            <a:spLocks noGrp="1"/>
          </p:cNvSpPr>
          <p:nvPr>
            <p:ph type="dt" sz="half" idx="7"/>
          </p:nvPr>
        </p:nvSpPr>
        <p:spPr/>
        <p:txBody>
          <a:bodyPr/>
          <a:lstStyle>
            <a:lvl1pPr>
              <a:defRPr/>
            </a:lvl1pPr>
          </a:lstStyle>
          <a:p>
            <a:pPr lvl="0"/>
            <a:fld id="{DF40FAD9-ABC5-4212-8D80-F59732B3671D}" type="datetime1">
              <a:rPr lang="en-US"/>
              <a:pPr lvl="0"/>
              <a:t>7/13/2022</a:t>
            </a:fld>
            <a:endParaRPr lang="en-US"/>
          </a:p>
        </p:txBody>
      </p:sp>
      <p:sp>
        <p:nvSpPr>
          <p:cNvPr id="8" name="Footer Placeholder 7">
            <a:extLst>
              <a:ext uri="{FF2B5EF4-FFF2-40B4-BE49-F238E27FC236}">
                <a16:creationId xmlns:a16="http://schemas.microsoft.com/office/drawing/2014/main" id="{8633B2AD-45C0-FCF6-895F-C4F9C2F0668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DE522B6E-C746-74EC-C26E-CE1FF9A45456}"/>
              </a:ext>
            </a:extLst>
          </p:cNvPr>
          <p:cNvSpPr txBox="1">
            <a:spLocks noGrp="1"/>
          </p:cNvSpPr>
          <p:nvPr>
            <p:ph type="sldNum" sz="quarter" idx="8"/>
          </p:nvPr>
        </p:nvSpPr>
        <p:spPr/>
        <p:txBody>
          <a:bodyPr/>
          <a:lstStyle>
            <a:lvl1pPr>
              <a:defRPr/>
            </a:lvl1pPr>
          </a:lstStyle>
          <a:p>
            <a:pPr lvl="0"/>
            <a:fld id="{571FF6E0-1E66-4691-B9AF-65222B271903}" type="slidenum">
              <a:t>‹#›</a:t>
            </a:fld>
            <a:endParaRPr lang="en-US"/>
          </a:p>
        </p:txBody>
      </p:sp>
    </p:spTree>
    <p:extLst>
      <p:ext uri="{BB962C8B-B14F-4D97-AF65-F5344CB8AC3E}">
        <p14:creationId xmlns:p14="http://schemas.microsoft.com/office/powerpoint/2010/main" val="1771087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6EFF4-2179-3F5E-5F4D-E8580484044B}"/>
              </a:ext>
            </a:extLst>
          </p:cNvPr>
          <p:cNvSpPr txBox="1">
            <a:spLocks noGrp="1"/>
          </p:cNvSpPr>
          <p:nvPr>
            <p:ph type="title"/>
          </p:nvPr>
        </p:nvSpPr>
        <p:spPr>
          <a:xfrm>
            <a:off x="838203" y="365760"/>
            <a:ext cx="10515600" cy="1325559"/>
          </a:xfrm>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A74098D7-3311-E16C-52B9-51B3AFD82B31}"/>
              </a:ext>
            </a:extLst>
          </p:cNvPr>
          <p:cNvSpPr txBox="1">
            <a:spLocks noGrp="1"/>
          </p:cNvSpPr>
          <p:nvPr>
            <p:ph type="dt" sz="half" idx="7"/>
          </p:nvPr>
        </p:nvSpPr>
        <p:spPr/>
        <p:txBody>
          <a:bodyPr/>
          <a:lstStyle>
            <a:lvl1pPr>
              <a:defRPr/>
            </a:lvl1pPr>
          </a:lstStyle>
          <a:p>
            <a:pPr lvl="0"/>
            <a:fld id="{02716150-441F-4533-80CE-18369C8AE85F}" type="datetime1">
              <a:rPr lang="en-US"/>
              <a:pPr lvl="0"/>
              <a:t>7/13/2022</a:t>
            </a:fld>
            <a:endParaRPr lang="en-US"/>
          </a:p>
        </p:txBody>
      </p:sp>
      <p:sp>
        <p:nvSpPr>
          <p:cNvPr id="4" name="Footer Placeholder 3">
            <a:extLst>
              <a:ext uri="{FF2B5EF4-FFF2-40B4-BE49-F238E27FC236}">
                <a16:creationId xmlns:a16="http://schemas.microsoft.com/office/drawing/2014/main" id="{5DDEB366-8F4B-9DD4-A2DF-3B23E1E29208}"/>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1DC34E4C-8FF8-B1AA-B641-B5E0768C8C42}"/>
              </a:ext>
            </a:extLst>
          </p:cNvPr>
          <p:cNvSpPr txBox="1">
            <a:spLocks noGrp="1"/>
          </p:cNvSpPr>
          <p:nvPr>
            <p:ph type="sldNum" sz="quarter" idx="8"/>
          </p:nvPr>
        </p:nvSpPr>
        <p:spPr/>
        <p:txBody>
          <a:bodyPr/>
          <a:lstStyle>
            <a:lvl1pPr>
              <a:defRPr/>
            </a:lvl1pPr>
          </a:lstStyle>
          <a:p>
            <a:pPr lvl="0"/>
            <a:fld id="{A0BCBC98-CFC7-4C8E-9A6A-99665DFF9E15}" type="slidenum">
              <a:t>‹#›</a:t>
            </a:fld>
            <a:endParaRPr lang="en-US"/>
          </a:p>
        </p:txBody>
      </p:sp>
    </p:spTree>
    <p:extLst>
      <p:ext uri="{BB962C8B-B14F-4D97-AF65-F5344CB8AC3E}">
        <p14:creationId xmlns:p14="http://schemas.microsoft.com/office/powerpoint/2010/main" val="2469323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CC1FA4-4AF3-485F-A1CF-46C425CBFBB8}"/>
              </a:ext>
            </a:extLst>
          </p:cNvPr>
          <p:cNvSpPr txBox="1">
            <a:spLocks noGrp="1"/>
          </p:cNvSpPr>
          <p:nvPr>
            <p:ph type="dt" sz="half" idx="7"/>
          </p:nvPr>
        </p:nvSpPr>
        <p:spPr/>
        <p:txBody>
          <a:bodyPr/>
          <a:lstStyle>
            <a:lvl1pPr>
              <a:defRPr/>
            </a:lvl1pPr>
          </a:lstStyle>
          <a:p>
            <a:pPr lvl="0"/>
            <a:fld id="{D732E149-29EC-4AA0-BA4B-F7DF97EE6243}" type="datetime1">
              <a:rPr lang="en-US"/>
              <a:pPr lvl="0"/>
              <a:t>7/13/2022</a:t>
            </a:fld>
            <a:endParaRPr lang="en-US"/>
          </a:p>
        </p:txBody>
      </p:sp>
      <p:sp>
        <p:nvSpPr>
          <p:cNvPr id="3" name="Footer Placeholder 2">
            <a:extLst>
              <a:ext uri="{FF2B5EF4-FFF2-40B4-BE49-F238E27FC236}">
                <a16:creationId xmlns:a16="http://schemas.microsoft.com/office/drawing/2014/main" id="{B3F4B573-9D2B-69C9-8090-F67A29F75165}"/>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FF2BFFAF-776E-9AFC-774C-D4CF49C6B450}"/>
              </a:ext>
            </a:extLst>
          </p:cNvPr>
          <p:cNvSpPr txBox="1">
            <a:spLocks noGrp="1"/>
          </p:cNvSpPr>
          <p:nvPr>
            <p:ph type="sldNum" sz="quarter" idx="8"/>
          </p:nvPr>
        </p:nvSpPr>
        <p:spPr/>
        <p:txBody>
          <a:bodyPr/>
          <a:lstStyle>
            <a:lvl1pPr>
              <a:defRPr/>
            </a:lvl1pPr>
          </a:lstStyle>
          <a:p>
            <a:pPr lvl="0"/>
            <a:fld id="{CF803455-0C4A-4016-9D98-D08F33ECF289}" type="slidenum">
              <a:t>‹#›</a:t>
            </a:fld>
            <a:endParaRPr lang="en-US"/>
          </a:p>
        </p:txBody>
      </p:sp>
    </p:spTree>
    <p:extLst>
      <p:ext uri="{BB962C8B-B14F-4D97-AF65-F5344CB8AC3E}">
        <p14:creationId xmlns:p14="http://schemas.microsoft.com/office/powerpoint/2010/main" val="2117262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30F40-96A1-04C5-9771-991BD824802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7DF6B5B3-6978-0CAD-FE63-F21976FC1A1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1D364DC-6C6B-1A65-77B7-35EACF942613}"/>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631E754-6EDF-A42F-C935-95D0F17719B8}"/>
              </a:ext>
            </a:extLst>
          </p:cNvPr>
          <p:cNvSpPr txBox="1">
            <a:spLocks noGrp="1"/>
          </p:cNvSpPr>
          <p:nvPr>
            <p:ph type="dt" sz="half" idx="7"/>
          </p:nvPr>
        </p:nvSpPr>
        <p:spPr/>
        <p:txBody>
          <a:bodyPr/>
          <a:lstStyle>
            <a:lvl1pPr>
              <a:defRPr/>
            </a:lvl1pPr>
          </a:lstStyle>
          <a:p>
            <a:pPr lvl="0"/>
            <a:fld id="{939C5EC8-1471-49A4-B554-F75E56135F0C}" type="datetime1">
              <a:rPr lang="en-US"/>
              <a:pPr lvl="0"/>
              <a:t>7/13/2022</a:t>
            </a:fld>
            <a:endParaRPr lang="en-US"/>
          </a:p>
        </p:txBody>
      </p:sp>
      <p:sp>
        <p:nvSpPr>
          <p:cNvPr id="6" name="Footer Placeholder 5">
            <a:extLst>
              <a:ext uri="{FF2B5EF4-FFF2-40B4-BE49-F238E27FC236}">
                <a16:creationId xmlns:a16="http://schemas.microsoft.com/office/drawing/2014/main" id="{755DDA01-38A3-70BD-1660-58E348753F9D}"/>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4D81D32A-3974-63F8-8F11-9CFC073E4B1C}"/>
              </a:ext>
            </a:extLst>
          </p:cNvPr>
          <p:cNvSpPr txBox="1">
            <a:spLocks noGrp="1"/>
          </p:cNvSpPr>
          <p:nvPr>
            <p:ph type="sldNum" sz="quarter" idx="8"/>
          </p:nvPr>
        </p:nvSpPr>
        <p:spPr/>
        <p:txBody>
          <a:bodyPr/>
          <a:lstStyle>
            <a:lvl1pPr>
              <a:defRPr/>
            </a:lvl1pPr>
          </a:lstStyle>
          <a:p>
            <a:pPr lvl="0"/>
            <a:fld id="{EFDD35DB-7792-4849-A326-E4142CE11379}" type="slidenum">
              <a:t>‹#›</a:t>
            </a:fld>
            <a:endParaRPr lang="en-US"/>
          </a:p>
        </p:txBody>
      </p:sp>
    </p:spTree>
    <p:extLst>
      <p:ext uri="{BB962C8B-B14F-4D97-AF65-F5344CB8AC3E}">
        <p14:creationId xmlns:p14="http://schemas.microsoft.com/office/powerpoint/2010/main" val="26787041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DA47A-7142-D54F-F63A-12F1A8345FCB}"/>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771E54D3-858D-4E5C-0994-ECDDB60BBA94}"/>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74866219-FE9E-5665-C67E-12B3A68126D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44059744-1341-9796-657E-218CF5B526B8}"/>
              </a:ext>
            </a:extLst>
          </p:cNvPr>
          <p:cNvSpPr txBox="1">
            <a:spLocks noGrp="1"/>
          </p:cNvSpPr>
          <p:nvPr>
            <p:ph type="dt" sz="half" idx="7"/>
          </p:nvPr>
        </p:nvSpPr>
        <p:spPr/>
        <p:txBody>
          <a:bodyPr/>
          <a:lstStyle>
            <a:lvl1pPr>
              <a:defRPr/>
            </a:lvl1pPr>
          </a:lstStyle>
          <a:p>
            <a:pPr lvl="0"/>
            <a:fld id="{AC5A1D2E-E350-414D-A229-AF4D9DFDDB49}" type="datetime1">
              <a:rPr lang="en-US"/>
              <a:pPr lvl="0"/>
              <a:t>7/13/2022</a:t>
            </a:fld>
            <a:endParaRPr lang="en-US"/>
          </a:p>
        </p:txBody>
      </p:sp>
      <p:sp>
        <p:nvSpPr>
          <p:cNvPr id="6" name="Footer Placeholder 5">
            <a:extLst>
              <a:ext uri="{FF2B5EF4-FFF2-40B4-BE49-F238E27FC236}">
                <a16:creationId xmlns:a16="http://schemas.microsoft.com/office/drawing/2014/main" id="{0777C086-5755-A8D1-BB9C-F08850A963F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E490F00-F617-1B3B-A0D1-96217C793F90}"/>
              </a:ext>
            </a:extLst>
          </p:cNvPr>
          <p:cNvSpPr txBox="1">
            <a:spLocks noGrp="1"/>
          </p:cNvSpPr>
          <p:nvPr>
            <p:ph type="sldNum" sz="quarter" idx="8"/>
          </p:nvPr>
        </p:nvSpPr>
        <p:spPr/>
        <p:txBody>
          <a:bodyPr/>
          <a:lstStyle>
            <a:lvl1pPr>
              <a:defRPr/>
            </a:lvl1pPr>
          </a:lstStyle>
          <a:p>
            <a:pPr lvl="0"/>
            <a:fld id="{AE34C709-FAC4-451E-A9DB-F30525B7F49B}" type="slidenum">
              <a:t>‹#›</a:t>
            </a:fld>
            <a:endParaRPr lang="en-US"/>
          </a:p>
        </p:txBody>
      </p:sp>
    </p:spTree>
    <p:extLst>
      <p:ext uri="{BB962C8B-B14F-4D97-AF65-F5344CB8AC3E}">
        <p14:creationId xmlns:p14="http://schemas.microsoft.com/office/powerpoint/2010/main" val="2259336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A72A8-B59A-753A-1BD2-F6E034F3F889}"/>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C65CB6B7-8516-B403-30EA-ED8163EA9E51}"/>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83EB22-ACD5-AC1E-1BE8-3752D6879FC7}"/>
              </a:ext>
            </a:extLst>
          </p:cNvPr>
          <p:cNvSpPr txBox="1">
            <a:spLocks noGrp="1"/>
          </p:cNvSpPr>
          <p:nvPr>
            <p:ph type="dt" sz="half" idx="7"/>
          </p:nvPr>
        </p:nvSpPr>
        <p:spPr/>
        <p:txBody>
          <a:bodyPr/>
          <a:lstStyle>
            <a:lvl1pPr>
              <a:defRPr/>
            </a:lvl1pPr>
          </a:lstStyle>
          <a:p>
            <a:pPr lvl="0"/>
            <a:fld id="{F413AC38-6DA6-41BC-B0C8-DA64297768AE}" type="datetime1">
              <a:rPr lang="en-US"/>
              <a:pPr lvl="0"/>
              <a:t>7/13/2022</a:t>
            </a:fld>
            <a:endParaRPr lang="en-US"/>
          </a:p>
        </p:txBody>
      </p:sp>
      <p:sp>
        <p:nvSpPr>
          <p:cNvPr id="5" name="Footer Placeholder 4">
            <a:extLst>
              <a:ext uri="{FF2B5EF4-FFF2-40B4-BE49-F238E27FC236}">
                <a16:creationId xmlns:a16="http://schemas.microsoft.com/office/drawing/2014/main" id="{490054F1-60C8-B418-D6DF-AE13657F12FE}"/>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0B828748-BFAA-9C99-CB2E-49C40B4D2E6C}"/>
              </a:ext>
            </a:extLst>
          </p:cNvPr>
          <p:cNvSpPr txBox="1">
            <a:spLocks noGrp="1"/>
          </p:cNvSpPr>
          <p:nvPr>
            <p:ph type="sldNum" sz="quarter" idx="8"/>
          </p:nvPr>
        </p:nvSpPr>
        <p:spPr/>
        <p:txBody>
          <a:bodyPr/>
          <a:lstStyle>
            <a:lvl1pPr>
              <a:defRPr/>
            </a:lvl1pPr>
          </a:lstStyle>
          <a:p>
            <a:pPr lvl="0"/>
            <a:fld id="{6907FC3E-2C3B-4E67-942E-288DA960EC34}" type="slidenum">
              <a:t>‹#›</a:t>
            </a:fld>
            <a:endParaRPr lang="en-US"/>
          </a:p>
        </p:txBody>
      </p:sp>
    </p:spTree>
    <p:extLst>
      <p:ext uri="{BB962C8B-B14F-4D97-AF65-F5344CB8AC3E}">
        <p14:creationId xmlns:p14="http://schemas.microsoft.com/office/powerpoint/2010/main" val="14469196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F07362-8EE0-7FD9-31A3-67B30A577A37}"/>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13826FE9-9A73-4A5A-38B6-43CFDB7F36E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F92DEF-707B-2591-E3E9-32FFC1EEF7FB}"/>
              </a:ext>
            </a:extLst>
          </p:cNvPr>
          <p:cNvSpPr txBox="1">
            <a:spLocks noGrp="1"/>
          </p:cNvSpPr>
          <p:nvPr>
            <p:ph type="dt" sz="half" idx="7"/>
          </p:nvPr>
        </p:nvSpPr>
        <p:spPr/>
        <p:txBody>
          <a:bodyPr/>
          <a:lstStyle>
            <a:lvl1pPr>
              <a:defRPr/>
            </a:lvl1pPr>
          </a:lstStyle>
          <a:p>
            <a:pPr lvl="0"/>
            <a:fld id="{E4E56BC1-7887-44C9-A5F5-1184471DFA92}" type="datetime1">
              <a:rPr lang="en-US"/>
              <a:pPr lvl="0"/>
              <a:t>7/13/2022</a:t>
            </a:fld>
            <a:endParaRPr lang="en-US"/>
          </a:p>
        </p:txBody>
      </p:sp>
      <p:sp>
        <p:nvSpPr>
          <p:cNvPr id="5" name="Footer Placeholder 4">
            <a:extLst>
              <a:ext uri="{FF2B5EF4-FFF2-40B4-BE49-F238E27FC236}">
                <a16:creationId xmlns:a16="http://schemas.microsoft.com/office/drawing/2014/main" id="{5585419D-1341-4E39-C735-5E80E069E85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9FE80D9-E760-E16D-8921-694977F2A6FC}"/>
              </a:ext>
            </a:extLst>
          </p:cNvPr>
          <p:cNvSpPr txBox="1">
            <a:spLocks noGrp="1"/>
          </p:cNvSpPr>
          <p:nvPr>
            <p:ph type="sldNum" sz="quarter" idx="8"/>
          </p:nvPr>
        </p:nvSpPr>
        <p:spPr/>
        <p:txBody>
          <a:bodyPr/>
          <a:lstStyle>
            <a:lvl1pPr>
              <a:defRPr/>
            </a:lvl1pPr>
          </a:lstStyle>
          <a:p>
            <a:pPr lvl="0"/>
            <a:fld id="{2837E542-4A23-4D4D-9CCC-6E85478A2BF7}" type="slidenum">
              <a:t>‹#›</a:t>
            </a:fld>
            <a:endParaRPr lang="en-US"/>
          </a:p>
        </p:txBody>
      </p:sp>
    </p:spTree>
    <p:extLst>
      <p:ext uri="{BB962C8B-B14F-4D97-AF65-F5344CB8AC3E}">
        <p14:creationId xmlns:p14="http://schemas.microsoft.com/office/powerpoint/2010/main" val="3490376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766D1545-837B-24E9-D0BA-FAB34DE45936}"/>
              </a:ext>
            </a:extLst>
          </p:cNvPr>
          <p:cNvSpPr/>
          <p:nvPr/>
        </p:nvSpPr>
        <p:spPr>
          <a:xfrm>
            <a:off x="0" y="0"/>
            <a:ext cx="12191996" cy="6858000"/>
          </a:xfrm>
          <a:prstGeom prst="rect">
            <a:avLst/>
          </a:prstGeom>
          <a:solidFill>
            <a:srgbClr val="651C2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pic>
        <p:nvPicPr>
          <p:cNvPr id="3" name="Picture 39">
            <a:extLst>
              <a:ext uri="{FF2B5EF4-FFF2-40B4-BE49-F238E27FC236}">
                <a16:creationId xmlns:a16="http://schemas.microsoft.com/office/drawing/2014/main" id="{9C11E322-C0BD-56BF-0A3B-D5866F1494A0}"/>
              </a:ext>
            </a:extLst>
          </p:cNvPr>
          <p:cNvPicPr>
            <a:picLocks noChangeAspect="1"/>
          </p:cNvPicPr>
          <p:nvPr/>
        </p:nvPicPr>
        <p:blipFill>
          <a:blip r:embed="rId13">
            <a:alphaModFix amt="35000"/>
          </a:blip>
          <a:stretch>
            <a:fillRect/>
          </a:stretch>
        </p:blipFill>
        <p:spPr>
          <a:xfrm>
            <a:off x="0" y="0"/>
            <a:ext cx="12191996" cy="1392402"/>
          </a:xfrm>
          <a:prstGeom prst="rect">
            <a:avLst/>
          </a:prstGeom>
          <a:noFill/>
          <a:ln cap="flat">
            <a:noFill/>
          </a:ln>
        </p:spPr>
      </p:pic>
      <p:sp>
        <p:nvSpPr>
          <p:cNvPr id="4" name="Title Placeholder 1">
            <a:extLst>
              <a:ext uri="{FF2B5EF4-FFF2-40B4-BE49-F238E27FC236}">
                <a16:creationId xmlns:a16="http://schemas.microsoft.com/office/drawing/2014/main" id="{70860EB8-1E67-D010-8CE0-A62E042BA011}"/>
              </a:ext>
            </a:extLst>
          </p:cNvPr>
          <p:cNvSpPr txBox="1">
            <a:spLocks noGrp="1"/>
          </p:cNvSpPr>
          <p:nvPr>
            <p:ph type="title"/>
          </p:nvPr>
        </p:nvSpPr>
        <p:spPr>
          <a:xfrm>
            <a:off x="838203" y="425452"/>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59CBD138-D552-8D8A-B0C0-B65F2CBB2967}"/>
              </a:ext>
            </a:extLst>
          </p:cNvPr>
          <p:cNvSpPr txBox="1">
            <a:spLocks noGrp="1"/>
          </p:cNvSpPr>
          <p:nvPr>
            <p:ph type="body" idx="1"/>
          </p:nvPr>
        </p:nvSpPr>
        <p:spPr>
          <a:xfrm>
            <a:off x="838203" y="1949445"/>
            <a:ext cx="10515600" cy="4195760"/>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C3A17912-962F-35DF-BAB0-9CF1D0E70520}"/>
              </a:ext>
            </a:extLst>
          </p:cNvPr>
          <p:cNvSpPr txBox="1">
            <a:spLocks noGrp="1"/>
          </p:cNvSpPr>
          <p:nvPr>
            <p:ph type="dt" sz="half" idx="2"/>
          </p:nvPr>
        </p:nvSpPr>
        <p:spPr>
          <a:xfrm>
            <a:off x="8382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EE346800-8497-4C95-991C-144C78E53819}" type="datetime1">
              <a:rPr lang="en-US"/>
              <a:pPr lvl="0"/>
              <a:t>7/13/2022</a:t>
            </a:fld>
            <a:endParaRPr lang="en-US"/>
          </a:p>
        </p:txBody>
      </p:sp>
      <p:sp>
        <p:nvSpPr>
          <p:cNvPr id="7" name="Footer Placeholder 4">
            <a:extLst>
              <a:ext uri="{FF2B5EF4-FFF2-40B4-BE49-F238E27FC236}">
                <a16:creationId xmlns:a16="http://schemas.microsoft.com/office/drawing/2014/main" id="{75B0AC70-CE68-56CB-16CD-42F4C2FC3101}"/>
              </a:ext>
            </a:extLst>
          </p:cNvPr>
          <p:cNvSpPr txBox="1">
            <a:spLocks noGrp="1"/>
          </p:cNvSpPr>
          <p:nvPr>
            <p:ph type="ftr" sz="quarter" idx="3"/>
          </p:nvPr>
        </p:nvSpPr>
        <p:spPr>
          <a:xfrm>
            <a:off x="4038603" y="6324603"/>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endParaRPr lang="en-US"/>
          </a:p>
        </p:txBody>
      </p:sp>
      <p:sp>
        <p:nvSpPr>
          <p:cNvPr id="8" name="Slide Number Placeholder 5">
            <a:extLst>
              <a:ext uri="{FF2B5EF4-FFF2-40B4-BE49-F238E27FC236}">
                <a16:creationId xmlns:a16="http://schemas.microsoft.com/office/drawing/2014/main" id="{05D4DBF7-864E-57D8-1BD8-CFE017F52652}"/>
              </a:ext>
            </a:extLst>
          </p:cNvPr>
          <p:cNvSpPr txBox="1">
            <a:spLocks noGrp="1"/>
          </p:cNvSpPr>
          <p:nvPr>
            <p:ph type="sldNum" sz="quarter" idx="4"/>
          </p:nvPr>
        </p:nvSpPr>
        <p:spPr>
          <a:xfrm>
            <a:off x="8610603" y="6324603"/>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FFFFFF"/>
                </a:solidFill>
                <a:uFillTx/>
                <a:latin typeface="Avenir Next LT Pro"/>
              </a:defRPr>
            </a:lvl1pPr>
          </a:lstStyle>
          <a:p>
            <a:pPr lvl="0"/>
            <a:fld id="{C62CAAD4-32E1-4977-9774-DBE5AFF630D7}"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FFFFFF"/>
          </a:solidFill>
          <a:uFillTx/>
          <a:latin typeface="Avenir Next LT Pro"/>
        </a:defRPr>
      </a:lvl1pPr>
    </p:titleStyle>
    <p:bodyStyle>
      <a:lvl1pPr marL="228600" marR="0" lvl="0" indent="-228600" algn="l" defTabSz="914400" rtl="0" fontAlgn="auto" hangingPunct="1">
        <a:lnSpc>
          <a:spcPct val="110000"/>
        </a:lnSpc>
        <a:spcBef>
          <a:spcPts val="1000"/>
        </a:spcBef>
        <a:spcAft>
          <a:spcPts val="0"/>
        </a:spcAft>
        <a:buClr>
          <a:srgbClr val="A62C52"/>
        </a:buClr>
        <a:buSzPct val="100000"/>
        <a:buFont typeface="Arial" pitchFamily="34"/>
        <a:buChar char="•"/>
        <a:tabLst/>
        <a:defRPr lang="en-US" sz="2800" b="0" i="0" u="none" strike="noStrike" kern="1200" cap="none" spc="0" baseline="0">
          <a:solidFill>
            <a:srgbClr val="FFFFFF"/>
          </a:solidFill>
          <a:uFillTx/>
          <a:latin typeface="Avenir Next LT Pro"/>
        </a:defRPr>
      </a:lvl1pPr>
      <a:lvl2pPr marL="685800" marR="0" lvl="1"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2400" b="0" i="0" u="none" strike="noStrike" kern="1200" cap="none" spc="0" baseline="0">
          <a:solidFill>
            <a:srgbClr val="FFFFFF"/>
          </a:solidFill>
          <a:uFillTx/>
          <a:latin typeface="Avenir Next LT Pro"/>
        </a:defRPr>
      </a:lvl2pPr>
      <a:lvl3pPr marL="1143000" marR="0" lvl="2"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2000" b="0" i="0" u="none" strike="noStrike" kern="1200" cap="none" spc="0" baseline="0">
          <a:solidFill>
            <a:srgbClr val="FFFFFF"/>
          </a:solidFill>
          <a:uFillTx/>
          <a:latin typeface="Avenir Next LT Pro"/>
        </a:defRPr>
      </a:lvl3pPr>
      <a:lvl4pPr marL="1600200" marR="0" lvl="3"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1800" b="0" i="0" u="none" strike="noStrike" kern="1200" cap="none" spc="0" baseline="0">
          <a:solidFill>
            <a:srgbClr val="FFFFFF"/>
          </a:solidFill>
          <a:uFillTx/>
          <a:latin typeface="Avenir Next LT Pro"/>
        </a:defRPr>
      </a:lvl4pPr>
      <a:lvl5pPr marL="2057400" marR="0" lvl="4" indent="-228600" algn="l" defTabSz="914400" rtl="0" fontAlgn="auto" hangingPunct="1">
        <a:lnSpc>
          <a:spcPct val="110000"/>
        </a:lnSpc>
        <a:spcBef>
          <a:spcPts val="500"/>
        </a:spcBef>
        <a:spcAft>
          <a:spcPts val="0"/>
        </a:spcAft>
        <a:buClr>
          <a:srgbClr val="A62C52"/>
        </a:buClr>
        <a:buSzPct val="100000"/>
        <a:buFont typeface="Arial" pitchFamily="34"/>
        <a:buChar char="•"/>
        <a:tabLst/>
        <a:defRPr lang="en-US" sz="1800" b="0" i="0" u="none" strike="noStrike" kern="1200" cap="none" spc="0" baseline="0">
          <a:solidFill>
            <a:srgbClr val="FFFFFF"/>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studygs.net/problem" TargetMode="External"/><Relationship Id="rId2" Type="http://schemas.openxmlformats.org/officeDocument/2006/relationships/hyperlink" Target="https://hbr.org/2007/03/from-swot-to-tows-answering-a-readers-strategy-question/" TargetMode="External"/><Relationship Id="rId1" Type="http://schemas.openxmlformats.org/officeDocument/2006/relationships/slideLayout" Target="../slideLayouts/slideLayout2.xml"/><Relationship Id="rId5" Type="http://schemas.openxmlformats.org/officeDocument/2006/relationships/hyperlink" Target="http://www.i/" TargetMode="External"/><Relationship Id="rId4" Type="http://schemas.openxmlformats.org/officeDocument/2006/relationships/hyperlink" Target="https://serc.carleton.edu/NAGTWorkshops/assess/poster.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A0DA3F9C-9C3A-627C-2F70-60686109A542}"/>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3" name="Rectangle 17">
            <a:extLst>
              <a:ext uri="{FF2B5EF4-FFF2-40B4-BE49-F238E27FC236}">
                <a16:creationId xmlns:a16="http://schemas.microsoft.com/office/drawing/2014/main" id="{641F860F-493F-AA29-E610-3ADC70C9B9AA}"/>
              </a:ext>
            </a:extLst>
          </p:cNvPr>
          <p:cNvSpPr>
            <a:spLocks noMove="1" noResize="1"/>
          </p:cNvSpPr>
          <p:nvPr/>
        </p:nvSpPr>
        <p:spPr>
          <a:xfrm>
            <a:off x="0" y="0"/>
            <a:ext cx="12188952"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595959"/>
              </a:solidFill>
              <a:uFillTx/>
              <a:latin typeface="AvenirNext LT Pro Medium" pitchFamily="34"/>
            </a:endParaRPr>
          </a:p>
        </p:txBody>
      </p:sp>
      <p:sp>
        <p:nvSpPr>
          <p:cNvPr id="4" name="Rectangle 19">
            <a:extLst>
              <a:ext uri="{FF2B5EF4-FFF2-40B4-BE49-F238E27FC236}">
                <a16:creationId xmlns:a16="http://schemas.microsoft.com/office/drawing/2014/main" id="{714D56FD-CFD7-836E-292B-79C3877C2BDB}"/>
              </a:ext>
            </a:extLst>
          </p:cNvPr>
          <p:cNvSpPr>
            <a:spLocks noMove="1" noResize="1"/>
          </p:cNvSpPr>
          <p:nvPr/>
        </p:nvSpPr>
        <p:spPr>
          <a:xfrm>
            <a:off x="0" y="0"/>
            <a:ext cx="12179926" cy="6858000"/>
          </a:xfrm>
          <a:prstGeom prst="rect">
            <a:avLst/>
          </a:prstGeom>
          <a:blipFill>
            <a:blip r:embed="rId2">
              <a:alphaModFix amt="20000"/>
            </a:blip>
            <a:tile sx="100000" sy="100000" algn="tl"/>
          </a:blip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pic>
        <p:nvPicPr>
          <p:cNvPr id="5" name="Picture 3" descr="Rock ledge at the sea">
            <a:extLst>
              <a:ext uri="{FF2B5EF4-FFF2-40B4-BE49-F238E27FC236}">
                <a16:creationId xmlns:a16="http://schemas.microsoft.com/office/drawing/2014/main" id="{1EE06C9D-10C2-E41C-8821-E00BD7B6112C}"/>
              </a:ext>
            </a:extLst>
          </p:cNvPr>
          <p:cNvPicPr>
            <a:picLocks noChangeAspect="1"/>
          </p:cNvPicPr>
          <p:nvPr/>
        </p:nvPicPr>
        <p:blipFill>
          <a:blip r:embed="rId3">
            <a:alphaModFix amt="70000"/>
          </a:blip>
          <a:srcRect t="16970" r="-1" b="-1"/>
          <a:stretch>
            <a:fillRect/>
          </a:stretch>
        </p:blipFill>
        <p:spPr>
          <a:xfrm>
            <a:off x="18" y="9"/>
            <a:ext cx="12188933" cy="6856610"/>
          </a:xfrm>
          <a:prstGeom prst="rect">
            <a:avLst/>
          </a:prstGeom>
          <a:noFill/>
          <a:ln cap="flat">
            <a:noFill/>
          </a:ln>
        </p:spPr>
      </p:pic>
      <p:sp>
        <p:nvSpPr>
          <p:cNvPr id="6" name="Title 1">
            <a:extLst>
              <a:ext uri="{FF2B5EF4-FFF2-40B4-BE49-F238E27FC236}">
                <a16:creationId xmlns:a16="http://schemas.microsoft.com/office/drawing/2014/main" id="{93E594B7-DFA4-BC77-3694-041073A34368}"/>
              </a:ext>
            </a:extLst>
          </p:cNvPr>
          <p:cNvSpPr txBox="1">
            <a:spLocks noGrp="1"/>
          </p:cNvSpPr>
          <p:nvPr>
            <p:ph type="ctrTitle"/>
          </p:nvPr>
        </p:nvSpPr>
        <p:spPr>
          <a:xfrm>
            <a:off x="996275" y="744906"/>
            <a:ext cx="10190073" cy="3145856"/>
          </a:xfrm>
        </p:spPr>
        <p:txBody>
          <a:bodyPr/>
          <a:lstStyle/>
          <a:p>
            <a:pPr lvl="0"/>
            <a:r>
              <a:rPr lang="en-GB" sz="5200"/>
              <a:t>PROBLEM SOLVING AND        DECISION MAKING	</a:t>
            </a:r>
          </a:p>
        </p:txBody>
      </p:sp>
      <p:sp>
        <p:nvSpPr>
          <p:cNvPr id="7" name="Subtitle 2">
            <a:extLst>
              <a:ext uri="{FF2B5EF4-FFF2-40B4-BE49-F238E27FC236}">
                <a16:creationId xmlns:a16="http://schemas.microsoft.com/office/drawing/2014/main" id="{85648088-F150-CD10-5472-396571AA8039}"/>
              </a:ext>
            </a:extLst>
          </p:cNvPr>
          <p:cNvSpPr txBox="1">
            <a:spLocks noGrp="1"/>
          </p:cNvSpPr>
          <p:nvPr>
            <p:ph type="subTitle" idx="1"/>
          </p:nvPr>
        </p:nvSpPr>
        <p:spPr>
          <a:xfrm>
            <a:off x="1218712" y="4069784"/>
            <a:ext cx="9781327" cy="2056613"/>
          </a:xfrm>
        </p:spPr>
        <p:txBody>
          <a:bodyPr/>
          <a:lstStyle/>
          <a:p>
            <a:pPr lvl="0"/>
            <a:r>
              <a:rPr lang="en-GB" sz="2200"/>
              <a:t>MODULE CODE: BMSW 4004</a:t>
            </a:r>
          </a:p>
          <a:p>
            <a:pPr lvl="0"/>
            <a:r>
              <a:rPr lang="en-GB" sz="2200"/>
              <a:t>STUDENT NAME: MIRCEA CATALIN DOCIU</a:t>
            </a:r>
          </a:p>
          <a:p>
            <a:pPr lvl="0"/>
            <a:r>
              <a:rPr lang="en-GB" sz="2200"/>
              <a:t>STUDENT NUMBER: 2019337</a:t>
            </a:r>
          </a:p>
          <a:p>
            <a:pPr lvl="0"/>
            <a:r>
              <a:rPr lang="en-GB" sz="2200"/>
              <a:t>LECTURER: ABDI RAHMAN</a:t>
            </a: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17AC7-A77A-52A6-68FA-8D393095038A}"/>
              </a:ext>
            </a:extLst>
          </p:cNvPr>
          <p:cNvSpPr txBox="1">
            <a:spLocks noGrp="1"/>
          </p:cNvSpPr>
          <p:nvPr>
            <p:ph type="title"/>
          </p:nvPr>
        </p:nvSpPr>
        <p:spPr/>
        <p:txBody>
          <a:bodyPr/>
          <a:lstStyle/>
          <a:p>
            <a:pPr lvl="0"/>
            <a:r>
              <a:rPr lang="en-GB"/>
              <a:t>INTRODUCTION</a:t>
            </a:r>
          </a:p>
        </p:txBody>
      </p:sp>
      <p:sp>
        <p:nvSpPr>
          <p:cNvPr id="3" name="Content Placeholder 2">
            <a:extLst>
              <a:ext uri="{FF2B5EF4-FFF2-40B4-BE49-F238E27FC236}">
                <a16:creationId xmlns:a16="http://schemas.microsoft.com/office/drawing/2014/main" id="{DA4ACDC4-999F-4848-977B-D080337CA0B3}"/>
              </a:ext>
            </a:extLst>
          </p:cNvPr>
          <p:cNvSpPr txBox="1">
            <a:spLocks noGrp="1"/>
          </p:cNvSpPr>
          <p:nvPr>
            <p:ph idx="1"/>
          </p:nvPr>
        </p:nvSpPr>
        <p:spPr/>
        <p:txBody>
          <a:bodyPr/>
          <a:lstStyle/>
          <a:p>
            <a:pPr lvl="0">
              <a:lnSpc>
                <a:spcPct val="100000"/>
              </a:lnSpc>
            </a:pPr>
            <a:r>
              <a:rPr lang="en-GB" sz="2400"/>
              <a:t>Decision Making talk about to the act of selecting an different  a set of given alternatives (Yates &amp; de Oliveira 2016)</a:t>
            </a:r>
            <a:endParaRPr lang="en-IN" sz="2400"/>
          </a:p>
          <a:p>
            <a:pPr lvl="0">
              <a:lnSpc>
                <a:spcPct val="100000"/>
              </a:lnSpc>
            </a:pPr>
            <a:r>
              <a:rPr lang="en-IN" sz="2400"/>
              <a:t>This presentation will discuss the nature and impact of the complex problem of staff shortage in Proper Care in UK on the overall performance of organisations. </a:t>
            </a:r>
          </a:p>
          <a:p>
            <a:pPr lvl="0">
              <a:lnSpc>
                <a:spcPct val="100000"/>
              </a:lnSpc>
            </a:pPr>
            <a:r>
              <a:rPr lang="en-IN" sz="2400"/>
              <a:t>A cause-and-effect analysis along with a SWOT analysis and FISHBONE DIAGRAM of the macro-environmental factors to the complex problem will be provided here.</a:t>
            </a:r>
          </a:p>
          <a:p>
            <a:pPr lvl="0">
              <a:lnSpc>
                <a:spcPct val="100000"/>
              </a:lnSpc>
            </a:pPr>
            <a:r>
              <a:rPr lang="en-IN" sz="2400"/>
              <a:t>An evaluation of alternative solutions to choose the most effective solution among these alternatives will be discussed in this presentation. </a:t>
            </a:r>
            <a:endParaRPr lang="en-GB" sz="2400"/>
          </a:p>
          <a:p>
            <a:pPr lvl="0">
              <a:lnSpc>
                <a:spcPct val="100000"/>
              </a:lnSpc>
            </a:pPr>
            <a:endParaRPr lang="en-GB" sz="24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D5C68-7C1E-D30B-EEBE-F7AC7C9810D7}"/>
              </a:ext>
            </a:extLst>
          </p:cNvPr>
          <p:cNvSpPr txBox="1">
            <a:spLocks noGrp="1"/>
          </p:cNvSpPr>
          <p:nvPr>
            <p:ph type="title"/>
          </p:nvPr>
        </p:nvSpPr>
        <p:spPr/>
        <p:txBody>
          <a:bodyPr/>
          <a:lstStyle/>
          <a:p>
            <a:pPr lvl="0"/>
            <a:r>
              <a:rPr lang="en-GB"/>
              <a:t>DEFINE THE PROBLEM</a:t>
            </a:r>
          </a:p>
        </p:txBody>
      </p:sp>
      <p:sp>
        <p:nvSpPr>
          <p:cNvPr id="3" name="Content Placeholder 2">
            <a:extLst>
              <a:ext uri="{FF2B5EF4-FFF2-40B4-BE49-F238E27FC236}">
                <a16:creationId xmlns:a16="http://schemas.microsoft.com/office/drawing/2014/main" id="{814359F4-4D29-887E-D299-12052D571072}"/>
              </a:ext>
            </a:extLst>
          </p:cNvPr>
          <p:cNvSpPr txBox="1">
            <a:spLocks noGrp="1"/>
          </p:cNvSpPr>
          <p:nvPr>
            <p:ph idx="1"/>
          </p:nvPr>
        </p:nvSpPr>
        <p:spPr>
          <a:xfrm>
            <a:off x="838203" y="1452881"/>
            <a:ext cx="10515600" cy="4692335"/>
          </a:xfrm>
        </p:spPr>
        <p:txBody>
          <a:bodyPr/>
          <a:lstStyle/>
          <a:p>
            <a:pPr lvl="0">
              <a:lnSpc>
                <a:spcPct val="90000"/>
              </a:lnSpc>
            </a:pPr>
            <a:r>
              <a:rPr lang="en-US" sz="2600"/>
              <a:t>Problem Solving is the method of taking corrective act to meet objectives.</a:t>
            </a:r>
          </a:p>
          <a:p>
            <a:pPr marL="0" lvl="0" indent="0">
              <a:lnSpc>
                <a:spcPct val="90000"/>
              </a:lnSpc>
              <a:buNone/>
            </a:pPr>
            <a:r>
              <a:rPr lang="en-US" sz="2600"/>
              <a:t> Decision making is the process of choosing a course of action      that will resolve the problem. </a:t>
            </a:r>
          </a:p>
          <a:p>
            <a:pPr lvl="0">
              <a:lnSpc>
                <a:spcPct val="90000"/>
              </a:lnSpc>
            </a:pPr>
            <a:r>
              <a:rPr lang="en-US" sz="2600"/>
              <a:t>The main problem for NHS in England is the lack of workforce that has a direct impact on patient care and staff experience. This problem began to emerge in 2020 with the emergence of the pandemic when the medical system was outdated, which forced the British government to make  investment  of an extra £900 million per year by 2023/2024 into the budget of Health Education England. (What? Where? When? How?}</a:t>
            </a:r>
          </a:p>
          <a:p>
            <a:pPr lvl="0">
              <a:lnSpc>
                <a:spcPct val="90000"/>
              </a:lnSpc>
            </a:pPr>
            <a:endParaRPr lang="en-US" sz="2600"/>
          </a:p>
          <a:p>
            <a:pPr lvl="0">
              <a:lnSpc>
                <a:spcPct val="90000"/>
              </a:lnSpc>
            </a:pPr>
            <a:endParaRPr lang="en-US" sz="2600"/>
          </a:p>
          <a:p>
            <a:pPr lvl="0">
              <a:lnSpc>
                <a:spcPct val="90000"/>
              </a:lnSpc>
            </a:pPr>
            <a:endParaRPr lang="en-GB" sz="26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6BC39-04DB-AD30-CF61-4045695889D1}"/>
              </a:ext>
            </a:extLst>
          </p:cNvPr>
          <p:cNvSpPr txBox="1">
            <a:spLocks noGrp="1"/>
          </p:cNvSpPr>
          <p:nvPr>
            <p:ph type="title"/>
          </p:nvPr>
        </p:nvSpPr>
        <p:spPr/>
        <p:txBody>
          <a:bodyPr/>
          <a:lstStyle/>
          <a:p>
            <a:pPr lvl="0"/>
            <a:r>
              <a:rPr lang="en-GB" sz="4000"/>
              <a:t>ANALYSIS OF ORGANISATION AND PROBLEM USE SWOT ANALYSIS</a:t>
            </a:r>
          </a:p>
        </p:txBody>
      </p:sp>
      <p:sp>
        <p:nvSpPr>
          <p:cNvPr id="3" name="Content Placeholder 2">
            <a:extLst>
              <a:ext uri="{FF2B5EF4-FFF2-40B4-BE49-F238E27FC236}">
                <a16:creationId xmlns:a16="http://schemas.microsoft.com/office/drawing/2014/main" id="{3F06F6C4-0A3F-3AD5-4A45-74617B5138CE}"/>
              </a:ext>
            </a:extLst>
          </p:cNvPr>
          <p:cNvSpPr txBox="1">
            <a:spLocks noGrp="1"/>
          </p:cNvSpPr>
          <p:nvPr>
            <p:ph idx="1"/>
          </p:nvPr>
        </p:nvSpPr>
        <p:spPr/>
        <p:txBody>
          <a:bodyPr/>
          <a:lstStyle/>
          <a:p>
            <a:pPr lvl="0">
              <a:lnSpc>
                <a:spcPct val="100000"/>
              </a:lnSpc>
            </a:pPr>
            <a:r>
              <a:rPr lang="en-GB"/>
              <a:t>The term ‘SWOT’ speak of  Strengths, Weaknesses, Opportunities, and Threats. Strengths and weaknesses are internal causes: they exist exclusive the organization (or within the organisation, if relevant to the project being analysed). Opportunities and threats are external: They exist outside the organization. SWOT is a widely used and fairly well-known tool; the technique described here includes a couple of changes from the ordinary SWOT, proposed to produce the strongest probable results.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4CE4E-83CA-D87D-6564-5842FE62FD98}"/>
              </a:ext>
            </a:extLst>
          </p:cNvPr>
          <p:cNvSpPr txBox="1">
            <a:spLocks noGrp="1"/>
          </p:cNvSpPr>
          <p:nvPr>
            <p:ph type="title"/>
          </p:nvPr>
        </p:nvSpPr>
        <p:spPr>
          <a:xfrm>
            <a:off x="838203" y="314955"/>
            <a:ext cx="10515600" cy="1325559"/>
          </a:xfrm>
        </p:spPr>
        <p:txBody>
          <a:bodyPr/>
          <a:lstStyle/>
          <a:p>
            <a:pPr lvl="0"/>
            <a:r>
              <a:rPr lang="en-GB" sz="4000"/>
              <a:t>ANALYSIS OF THE ORGANISATION AND PROBLEM (SWOT-external origin)</a:t>
            </a:r>
          </a:p>
        </p:txBody>
      </p:sp>
      <p:sp>
        <p:nvSpPr>
          <p:cNvPr id="3" name="Content Placeholder 2">
            <a:extLst>
              <a:ext uri="{FF2B5EF4-FFF2-40B4-BE49-F238E27FC236}">
                <a16:creationId xmlns:a16="http://schemas.microsoft.com/office/drawing/2014/main" id="{45B4C0FC-7DB8-EC41-2EC1-FF43FB542874}"/>
              </a:ext>
            </a:extLst>
          </p:cNvPr>
          <p:cNvSpPr txBox="1">
            <a:spLocks noGrp="1"/>
          </p:cNvSpPr>
          <p:nvPr>
            <p:ph idx="1"/>
          </p:nvPr>
        </p:nvSpPr>
        <p:spPr/>
        <p:txBody>
          <a:bodyPr/>
          <a:lstStyle/>
          <a:p>
            <a:pPr lvl="0">
              <a:lnSpc>
                <a:spcPct val="90000"/>
              </a:lnSpc>
            </a:pPr>
            <a:r>
              <a:rPr lang="en-GB" sz="2600"/>
              <a:t>OPORTUNITIES :To avoid nurse staffing performing  as a major brake on the transfer of the NHS long-term plan, global recruitment will need to play a important role in the NHS workforce employment plan. We estimate that another 5,000 internationally recruited nurses will be required each year until 2023/24.</a:t>
            </a:r>
          </a:p>
          <a:p>
            <a:pPr lvl="0">
              <a:lnSpc>
                <a:spcPct val="90000"/>
              </a:lnSpc>
            </a:pPr>
            <a:r>
              <a:rPr lang="en-GB" sz="2600"/>
              <a:t>THREATS: Rapidly shifting patient needs and technological developments mean all frontline staff will need to familiarize and enhance their skills. Current evolution is much too slow. The failure to investment in the expansion of existing staff also shows a powerful, negative signal about the NHS’s obligation to its people and their career progress.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D755D1D2-0B7D-BBD0-47E5-8AC76B3E9DD4}"/>
              </a:ext>
            </a:extLst>
          </p:cNvPr>
          <p:cNvSpPr txBox="1">
            <a:spLocks noGrp="1"/>
          </p:cNvSpPr>
          <p:nvPr>
            <p:ph idx="1"/>
          </p:nvPr>
        </p:nvSpPr>
        <p:spPr/>
        <p:txBody>
          <a:bodyPr/>
          <a:lstStyle/>
          <a:p>
            <a:pPr lvl="0"/>
            <a:r>
              <a:rPr lang="en-GB"/>
              <a:t>STRENGHT: Student funding – re-establishing funding to cover tuition fees for postgraduate nursing courses and contribution  of around £5,200 a year for undergraduate and postgraduate nursing degrees.</a:t>
            </a:r>
          </a:p>
          <a:p>
            <a:pPr lvl="0"/>
            <a:r>
              <a:rPr lang="en-GB"/>
              <a:t>WEAKNESSES: Organisational influences that increase healthcare budget reduce healthcare quality.</a:t>
            </a:r>
          </a:p>
        </p:txBody>
      </p:sp>
      <p:sp>
        <p:nvSpPr>
          <p:cNvPr id="3" name="Title 1">
            <a:extLst>
              <a:ext uri="{FF2B5EF4-FFF2-40B4-BE49-F238E27FC236}">
                <a16:creationId xmlns:a16="http://schemas.microsoft.com/office/drawing/2014/main" id="{0DEB8706-D330-A29A-5A8B-A50D529C809E}"/>
              </a:ext>
            </a:extLst>
          </p:cNvPr>
          <p:cNvSpPr txBox="1">
            <a:spLocks noGrp="1"/>
          </p:cNvSpPr>
          <p:nvPr>
            <p:ph type="title"/>
          </p:nvPr>
        </p:nvSpPr>
        <p:spPr>
          <a:xfrm>
            <a:off x="838203" y="365129"/>
            <a:ext cx="10515600" cy="1325559"/>
          </a:xfrm>
        </p:spPr>
        <p:txBody>
          <a:bodyPr/>
          <a:lstStyle/>
          <a:p>
            <a:pPr lvl="0"/>
            <a:r>
              <a:rPr lang="en-GB" sz="4000"/>
              <a:t>ANALYSIS OF THE ORGANISATION AND PROBLEM (SWOT-internal origin)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3AB84-DFE3-B5E2-DBE0-3E6C3DA0FB2F}"/>
              </a:ext>
            </a:extLst>
          </p:cNvPr>
          <p:cNvSpPr txBox="1">
            <a:spLocks noGrp="1"/>
          </p:cNvSpPr>
          <p:nvPr>
            <p:ph type="title"/>
          </p:nvPr>
        </p:nvSpPr>
        <p:spPr/>
        <p:txBody>
          <a:bodyPr/>
          <a:lstStyle/>
          <a:p>
            <a:pPr lvl="0"/>
            <a:r>
              <a:rPr lang="en-GB"/>
              <a:t>FISHBONE DIAGRAM</a:t>
            </a:r>
          </a:p>
        </p:txBody>
      </p:sp>
      <p:sp>
        <p:nvSpPr>
          <p:cNvPr id="3" name="TextBox 5">
            <a:extLst>
              <a:ext uri="{FF2B5EF4-FFF2-40B4-BE49-F238E27FC236}">
                <a16:creationId xmlns:a16="http://schemas.microsoft.com/office/drawing/2014/main" id="{DF9C0B00-66D4-428E-DA75-036B96BCDD4D}"/>
              </a:ext>
            </a:extLst>
          </p:cNvPr>
          <p:cNvSpPr txBox="1"/>
          <p:nvPr/>
        </p:nvSpPr>
        <p:spPr>
          <a:xfrm>
            <a:off x="3048856" y="3246906"/>
            <a:ext cx="609771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
        <p:nvSpPr>
          <p:cNvPr id="4" name="Flowchart: Delay 6">
            <a:extLst>
              <a:ext uri="{FF2B5EF4-FFF2-40B4-BE49-F238E27FC236}">
                <a16:creationId xmlns:a16="http://schemas.microsoft.com/office/drawing/2014/main" id="{2A9CF251-95F2-3F82-EFFA-FBB3D90CC3D5}"/>
              </a:ext>
            </a:extLst>
          </p:cNvPr>
          <p:cNvSpPr/>
          <p:nvPr/>
        </p:nvSpPr>
        <p:spPr>
          <a:xfrm>
            <a:off x="9146569" y="3698034"/>
            <a:ext cx="1374169" cy="483571"/>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val f6"/>
              <a:gd name="f12" fmla="+- 2700000 f1 0"/>
              <a:gd name="f13" fmla="?: f8 f3 1"/>
              <a:gd name="f14" fmla="?: f9 f4 1"/>
              <a:gd name="f15" fmla="?: f10 f5 1"/>
              <a:gd name="f16" fmla="*/ f12 f7 1"/>
              <a:gd name="f17" fmla="*/ f13 1 21600"/>
              <a:gd name="f18" fmla="*/ f14 1 21600"/>
              <a:gd name="f19" fmla="*/ 21600 f13 1"/>
              <a:gd name="f20" fmla="*/ 21600 f14 1"/>
              <a:gd name="f21" fmla="*/ f16 1 f0"/>
              <a:gd name="f22" fmla="min f18 f17"/>
              <a:gd name="f23" fmla="*/ f19 1 f15"/>
              <a:gd name="f24" fmla="*/ f20 1 f15"/>
              <a:gd name="f25" fmla="+- 0 0 f21"/>
              <a:gd name="f26" fmla="val f23"/>
              <a:gd name="f27" fmla="val f24"/>
              <a:gd name="f28" fmla="+- 0 0 f25"/>
              <a:gd name="f29" fmla="*/ f11 f22 1"/>
              <a:gd name="f30" fmla="+- f27 0 f11"/>
              <a:gd name="f31" fmla="+- f26 0 f11"/>
              <a:gd name="f32" fmla="*/ f28 f0 1"/>
              <a:gd name="f33" fmla="*/ f27 f22 1"/>
              <a:gd name="f34" fmla="*/ f30 1 2"/>
              <a:gd name="f35" fmla="*/ f31 1 2"/>
              <a:gd name="f36" fmla="*/ f32 1 f7"/>
              <a:gd name="f37" fmla="+- f11 f34 0"/>
              <a:gd name="f38" fmla="+- f11 f35 0"/>
              <a:gd name="f39" fmla="+- f36 0 f1"/>
              <a:gd name="f40" fmla="*/ f35 f22 1"/>
              <a:gd name="f41" fmla="*/ f34 f22 1"/>
              <a:gd name="f42" fmla="cos 1 f39"/>
              <a:gd name="f43" fmla="sin 1 f39"/>
              <a:gd name="f44" fmla="*/ f38 f22 1"/>
              <a:gd name="f45" fmla="+- 0 0 f42"/>
              <a:gd name="f46" fmla="+- 0 0 f43"/>
              <a:gd name="f47" fmla="+- 0 0 f45"/>
              <a:gd name="f48" fmla="+- 0 0 f46"/>
              <a:gd name="f49" fmla="*/ f47 f35 1"/>
              <a:gd name="f50" fmla="*/ f48 f34 1"/>
              <a:gd name="f51" fmla="+- f38 f49 0"/>
              <a:gd name="f52" fmla="+- f37 0 f50"/>
              <a:gd name="f53" fmla="+- f37 f50 0"/>
              <a:gd name="f54" fmla="*/ f52 f22 1"/>
              <a:gd name="f55" fmla="*/ f51 f22 1"/>
              <a:gd name="f56" fmla="*/ f53 f22 1"/>
            </a:gdLst>
            <a:ahLst/>
            <a:cxnLst>
              <a:cxn ang="3cd4">
                <a:pos x="hc" y="t"/>
              </a:cxn>
              <a:cxn ang="0">
                <a:pos x="r" y="vc"/>
              </a:cxn>
              <a:cxn ang="cd4">
                <a:pos x="hc" y="b"/>
              </a:cxn>
              <a:cxn ang="cd2">
                <a:pos x="l" y="vc"/>
              </a:cxn>
            </a:cxnLst>
            <a:rect l="f29" t="f54" r="f55" b="f56"/>
            <a:pathLst>
              <a:path>
                <a:moveTo>
                  <a:pt x="f29" y="f29"/>
                </a:moveTo>
                <a:lnTo>
                  <a:pt x="f44" y="f29"/>
                </a:lnTo>
                <a:arcTo wR="f40" hR="f41" stAng="f2" swAng="f0"/>
                <a:lnTo>
                  <a:pt x="f29" y="f33"/>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5" name="Isosceles Triangle 7">
            <a:extLst>
              <a:ext uri="{FF2B5EF4-FFF2-40B4-BE49-F238E27FC236}">
                <a16:creationId xmlns:a16="http://schemas.microsoft.com/office/drawing/2014/main" id="{F30D57D2-82A3-0806-0AF0-95DF3F6814E6}"/>
              </a:ext>
            </a:extLst>
          </p:cNvPr>
          <p:cNvSpPr/>
          <p:nvPr/>
        </p:nvSpPr>
        <p:spPr>
          <a:xfrm rot="5400013">
            <a:off x="1879481" y="3605218"/>
            <a:ext cx="297948" cy="714375"/>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6" name="Content Placeholder 11">
            <a:extLst>
              <a:ext uri="{FF2B5EF4-FFF2-40B4-BE49-F238E27FC236}">
                <a16:creationId xmlns:a16="http://schemas.microsoft.com/office/drawing/2014/main" id="{114925F4-6D4A-3B3D-C1DE-22EED2247CED}"/>
              </a:ext>
            </a:extLst>
          </p:cNvPr>
          <p:cNvSpPr txBox="1">
            <a:spLocks noGrp="1"/>
          </p:cNvSpPr>
          <p:nvPr>
            <p:ph idx="1"/>
          </p:nvPr>
        </p:nvSpPr>
        <p:spPr>
          <a:solidFill>
            <a:srgbClr val="FFFFFF"/>
          </a:solidFill>
          <a:ln w="12701" cap="flat">
            <a:solidFill>
              <a:srgbClr val="000000"/>
            </a:solidFill>
            <a:prstDash val="solid"/>
            <a:miter/>
          </a:ln>
        </p:spPr>
        <p:txBody>
          <a:bodyPr/>
          <a:lstStyle/>
          <a:p>
            <a:pPr lvl="0"/>
            <a:endParaRPr lang="en-GB">
              <a:solidFill>
                <a:srgbClr val="000000"/>
              </a:solidFill>
            </a:endParaRPr>
          </a:p>
          <a:p>
            <a:pPr marL="0" lvl="0" indent="0">
              <a:buNone/>
            </a:pPr>
            <a:endParaRPr lang="en-GB">
              <a:solidFill>
                <a:srgbClr val="000000"/>
              </a:solidFill>
            </a:endParaRPr>
          </a:p>
          <a:p>
            <a:pPr lvl="0"/>
            <a:r>
              <a:rPr lang="en-GB">
                <a:solidFill>
                  <a:srgbClr val="000000"/>
                </a:solidFill>
              </a:rPr>
              <a:t>                     </a:t>
            </a:r>
            <a:r>
              <a:rPr lang="en-GB" sz="1400">
                <a:solidFill>
                  <a:srgbClr val="000000"/>
                </a:solidFill>
              </a:rPr>
              <a:t>INCREASE INVESTMENT                              STAFF GROWTH   </a:t>
            </a:r>
          </a:p>
          <a:p>
            <a:pPr lvl="0"/>
            <a:endParaRPr lang="en-GB" sz="1400">
              <a:solidFill>
                <a:srgbClr val="000000"/>
              </a:solidFill>
            </a:endParaRPr>
          </a:p>
          <a:p>
            <a:pPr lvl="0"/>
            <a:r>
              <a:rPr lang="en-GB" sz="1400">
                <a:solidFill>
                  <a:srgbClr val="000000"/>
                </a:solidFill>
              </a:rPr>
              <a:t>                                                        LEGISLATION                                                         </a:t>
            </a:r>
          </a:p>
          <a:p>
            <a:pPr lvl="0"/>
            <a:r>
              <a:rPr lang="en-GB" sz="1400">
                <a:solidFill>
                  <a:srgbClr val="000000"/>
                </a:solidFill>
              </a:rPr>
              <a:t>                                       LONG-TERM DECISIONS                                    BALANCED LIFE (WORK-FAMILY) </a:t>
            </a:r>
          </a:p>
          <a:p>
            <a:pPr lvl="0"/>
            <a:r>
              <a:rPr lang="en-GB" sz="1400">
                <a:solidFill>
                  <a:srgbClr val="000000"/>
                </a:solidFill>
              </a:rPr>
              <a:t>                                                                                                                                                         DEMOGRAFIC                                                                                               </a:t>
            </a:r>
            <a:endParaRPr lang="en-GB">
              <a:solidFill>
                <a:srgbClr val="000000"/>
              </a:solidFill>
            </a:endParaRPr>
          </a:p>
        </p:txBody>
      </p:sp>
      <p:sp>
        <p:nvSpPr>
          <p:cNvPr id="7" name="Flowchart: Delay 12">
            <a:extLst>
              <a:ext uri="{FF2B5EF4-FFF2-40B4-BE49-F238E27FC236}">
                <a16:creationId xmlns:a16="http://schemas.microsoft.com/office/drawing/2014/main" id="{2AFB51DF-7E53-E07B-2EA9-054D391A25E4}"/>
              </a:ext>
            </a:extLst>
          </p:cNvPr>
          <p:cNvSpPr/>
          <p:nvPr/>
        </p:nvSpPr>
        <p:spPr>
          <a:xfrm>
            <a:off x="9146569" y="3159965"/>
            <a:ext cx="1688009" cy="1266114"/>
          </a:xfrm>
          <a:custGeom>
            <a:avLst/>
            <a:gdLst>
              <a:gd name="f0" fmla="val 10800000"/>
              <a:gd name="f1" fmla="val 5400000"/>
              <a:gd name="f2" fmla="val 16200000"/>
              <a:gd name="f3" fmla="val w"/>
              <a:gd name="f4" fmla="val h"/>
              <a:gd name="f5" fmla="val ss"/>
              <a:gd name="f6" fmla="val 0"/>
              <a:gd name="f7" fmla="*/ 5419351 1 1725033"/>
              <a:gd name="f8" fmla="abs f3"/>
              <a:gd name="f9" fmla="abs f4"/>
              <a:gd name="f10" fmla="abs f5"/>
              <a:gd name="f11" fmla="val f6"/>
              <a:gd name="f12" fmla="+- 2700000 f1 0"/>
              <a:gd name="f13" fmla="?: f8 f3 1"/>
              <a:gd name="f14" fmla="?: f9 f4 1"/>
              <a:gd name="f15" fmla="?: f10 f5 1"/>
              <a:gd name="f16" fmla="*/ f12 f7 1"/>
              <a:gd name="f17" fmla="*/ f13 1 21600"/>
              <a:gd name="f18" fmla="*/ f14 1 21600"/>
              <a:gd name="f19" fmla="*/ 21600 f13 1"/>
              <a:gd name="f20" fmla="*/ 21600 f14 1"/>
              <a:gd name="f21" fmla="*/ f16 1 f0"/>
              <a:gd name="f22" fmla="min f18 f17"/>
              <a:gd name="f23" fmla="*/ f19 1 f15"/>
              <a:gd name="f24" fmla="*/ f20 1 f15"/>
              <a:gd name="f25" fmla="+- 0 0 f21"/>
              <a:gd name="f26" fmla="val f23"/>
              <a:gd name="f27" fmla="val f24"/>
              <a:gd name="f28" fmla="+- 0 0 f25"/>
              <a:gd name="f29" fmla="*/ f11 f22 1"/>
              <a:gd name="f30" fmla="+- f27 0 f11"/>
              <a:gd name="f31" fmla="+- f26 0 f11"/>
              <a:gd name="f32" fmla="*/ f28 f0 1"/>
              <a:gd name="f33" fmla="*/ f27 f22 1"/>
              <a:gd name="f34" fmla="*/ f30 1 2"/>
              <a:gd name="f35" fmla="*/ f31 1 2"/>
              <a:gd name="f36" fmla="*/ f32 1 f7"/>
              <a:gd name="f37" fmla="+- f11 f34 0"/>
              <a:gd name="f38" fmla="+- f11 f35 0"/>
              <a:gd name="f39" fmla="+- f36 0 f1"/>
              <a:gd name="f40" fmla="*/ f35 f22 1"/>
              <a:gd name="f41" fmla="*/ f34 f22 1"/>
              <a:gd name="f42" fmla="cos 1 f39"/>
              <a:gd name="f43" fmla="sin 1 f39"/>
              <a:gd name="f44" fmla="*/ f38 f22 1"/>
              <a:gd name="f45" fmla="+- 0 0 f42"/>
              <a:gd name="f46" fmla="+- 0 0 f43"/>
              <a:gd name="f47" fmla="+- 0 0 f45"/>
              <a:gd name="f48" fmla="+- 0 0 f46"/>
              <a:gd name="f49" fmla="*/ f47 f35 1"/>
              <a:gd name="f50" fmla="*/ f48 f34 1"/>
              <a:gd name="f51" fmla="+- f38 f49 0"/>
              <a:gd name="f52" fmla="+- f37 0 f50"/>
              <a:gd name="f53" fmla="+- f37 f50 0"/>
              <a:gd name="f54" fmla="*/ f52 f22 1"/>
              <a:gd name="f55" fmla="*/ f51 f22 1"/>
              <a:gd name="f56" fmla="*/ f53 f22 1"/>
            </a:gdLst>
            <a:ahLst/>
            <a:cxnLst>
              <a:cxn ang="3cd4">
                <a:pos x="hc" y="t"/>
              </a:cxn>
              <a:cxn ang="0">
                <a:pos x="r" y="vc"/>
              </a:cxn>
              <a:cxn ang="cd4">
                <a:pos x="hc" y="b"/>
              </a:cxn>
              <a:cxn ang="cd2">
                <a:pos x="l" y="vc"/>
              </a:cxn>
            </a:cxnLst>
            <a:rect l="f29" t="f54" r="f55" b="f56"/>
            <a:pathLst>
              <a:path>
                <a:moveTo>
                  <a:pt x="f29" y="f29"/>
                </a:moveTo>
                <a:lnTo>
                  <a:pt x="f44" y="f29"/>
                </a:lnTo>
                <a:arcTo wR="f40" hR="f41" stAng="f2" swAng="f0"/>
                <a:lnTo>
                  <a:pt x="f29" y="f33"/>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PROBLEM OR EFFECT</a:t>
            </a:r>
          </a:p>
        </p:txBody>
      </p:sp>
      <p:cxnSp>
        <p:nvCxnSpPr>
          <p:cNvPr id="8" name="Straight Connector 14">
            <a:extLst>
              <a:ext uri="{FF2B5EF4-FFF2-40B4-BE49-F238E27FC236}">
                <a16:creationId xmlns:a16="http://schemas.microsoft.com/office/drawing/2014/main" id="{A7C278C7-1767-4F93-8587-CFCD1A41373E}"/>
              </a:ext>
            </a:extLst>
          </p:cNvPr>
          <p:cNvCxnSpPr>
            <a:endCxn id="7" idx="3"/>
          </p:cNvCxnSpPr>
          <p:nvPr/>
        </p:nvCxnSpPr>
        <p:spPr>
          <a:xfrm flipV="1">
            <a:off x="2272622" y="3793022"/>
            <a:ext cx="6873947" cy="80641"/>
          </a:xfrm>
          <a:prstGeom prst="straightConnector1">
            <a:avLst/>
          </a:prstGeom>
          <a:noFill/>
          <a:ln w="6345" cap="flat">
            <a:solidFill>
              <a:srgbClr val="A62C52"/>
            </a:solidFill>
            <a:prstDash val="solid"/>
            <a:miter/>
          </a:ln>
        </p:spPr>
      </p:cxnSp>
      <p:sp>
        <p:nvSpPr>
          <p:cNvPr id="9" name="Isosceles Triangle 16">
            <a:extLst>
              <a:ext uri="{FF2B5EF4-FFF2-40B4-BE49-F238E27FC236}">
                <a16:creationId xmlns:a16="http://schemas.microsoft.com/office/drawing/2014/main" id="{3C328B77-EE94-8009-BB85-AB6CBEB0B6F4}"/>
              </a:ext>
            </a:extLst>
          </p:cNvPr>
          <p:cNvSpPr/>
          <p:nvPr/>
        </p:nvSpPr>
        <p:spPr>
          <a:xfrm rot="5574719">
            <a:off x="1731709" y="3244932"/>
            <a:ext cx="593473" cy="1406795"/>
          </a:xfrm>
          <a:custGeom>
            <a:avLst>
              <a:gd name="f8" fmla="val 30773"/>
            </a:avLst>
            <a:gdLst>
              <a:gd name="f1" fmla="val 10800000"/>
              <a:gd name="f2" fmla="val 5400000"/>
              <a:gd name="f3" fmla="val 180"/>
              <a:gd name="f4" fmla="val w"/>
              <a:gd name="f5" fmla="val h"/>
              <a:gd name="f6" fmla="val ss"/>
              <a:gd name="f7" fmla="val 0"/>
              <a:gd name="f8" fmla="val 30773"/>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10" name="Rectangle: Rounded Corners 19">
            <a:extLst>
              <a:ext uri="{FF2B5EF4-FFF2-40B4-BE49-F238E27FC236}">
                <a16:creationId xmlns:a16="http://schemas.microsoft.com/office/drawing/2014/main" id="{783E8EDC-893B-02EB-7C12-891199A45D40}"/>
              </a:ext>
            </a:extLst>
          </p:cNvPr>
          <p:cNvSpPr/>
          <p:nvPr/>
        </p:nvSpPr>
        <p:spPr>
          <a:xfrm>
            <a:off x="6368905" y="2437058"/>
            <a:ext cx="1765002" cy="551721"/>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HUMAN FACTOR</a:t>
            </a:r>
          </a:p>
        </p:txBody>
      </p:sp>
      <p:sp>
        <p:nvSpPr>
          <p:cNvPr id="11" name="Rectangle: Rounded Corners 21">
            <a:extLst>
              <a:ext uri="{FF2B5EF4-FFF2-40B4-BE49-F238E27FC236}">
                <a16:creationId xmlns:a16="http://schemas.microsoft.com/office/drawing/2014/main" id="{5E5C6269-8646-47A2-3B8D-9F29DBB081C0}"/>
              </a:ext>
            </a:extLst>
          </p:cNvPr>
          <p:cNvSpPr/>
          <p:nvPr/>
        </p:nvSpPr>
        <p:spPr>
          <a:xfrm>
            <a:off x="3149010" y="2460275"/>
            <a:ext cx="1688009" cy="46548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FINANCIAL</a:t>
            </a:r>
          </a:p>
        </p:txBody>
      </p:sp>
      <p:sp>
        <p:nvSpPr>
          <p:cNvPr id="12" name="Rectangle: Rounded Corners 22">
            <a:extLst>
              <a:ext uri="{FF2B5EF4-FFF2-40B4-BE49-F238E27FC236}">
                <a16:creationId xmlns:a16="http://schemas.microsoft.com/office/drawing/2014/main" id="{2EA84DDC-C31F-E697-B84A-C676ED30A599}"/>
              </a:ext>
            </a:extLst>
          </p:cNvPr>
          <p:cNvSpPr/>
          <p:nvPr/>
        </p:nvSpPr>
        <p:spPr>
          <a:xfrm>
            <a:off x="3434312" y="5146160"/>
            <a:ext cx="1573618" cy="571774"/>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POLITICAL</a:t>
            </a:r>
          </a:p>
        </p:txBody>
      </p:sp>
      <p:sp>
        <p:nvSpPr>
          <p:cNvPr id="13" name="Rectangle: Rounded Corners 23">
            <a:extLst>
              <a:ext uri="{FF2B5EF4-FFF2-40B4-BE49-F238E27FC236}">
                <a16:creationId xmlns:a16="http://schemas.microsoft.com/office/drawing/2014/main" id="{7FF66F4A-9E1E-4E75-8CDE-A0023446888D}"/>
              </a:ext>
            </a:extLst>
          </p:cNvPr>
          <p:cNvSpPr/>
          <p:nvPr/>
        </p:nvSpPr>
        <p:spPr>
          <a:xfrm>
            <a:off x="7091912" y="5422602"/>
            <a:ext cx="202018" cy="45720"/>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venir Next LT Pro"/>
            </a:endParaRPr>
          </a:p>
        </p:txBody>
      </p:sp>
      <p:sp>
        <p:nvSpPr>
          <p:cNvPr id="14" name="Rectangle: Rounded Corners 24">
            <a:extLst>
              <a:ext uri="{FF2B5EF4-FFF2-40B4-BE49-F238E27FC236}">
                <a16:creationId xmlns:a16="http://schemas.microsoft.com/office/drawing/2014/main" id="{6E4D8FCD-087D-5DE0-C4B8-2F166CBF7545}"/>
              </a:ext>
            </a:extLst>
          </p:cNvPr>
          <p:cNvSpPr/>
          <p:nvPr/>
        </p:nvSpPr>
        <p:spPr>
          <a:xfrm>
            <a:off x="6974960" y="5146160"/>
            <a:ext cx="1573618" cy="571079"/>
          </a:xfrm>
          <a:custGeom>
            <a:avLst>
              <a:gd name="f0" fmla="val 3600"/>
            </a:avLst>
            <a:gdLst>
              <a:gd name="f1" fmla="val 10800000"/>
              <a:gd name="f2" fmla="val 5400000"/>
              <a:gd name="f3" fmla="val 16200000"/>
              <a:gd name="f4" fmla="val w"/>
              <a:gd name="f5" fmla="val h"/>
              <a:gd name="f6" fmla="val ss"/>
              <a:gd name="f7" fmla="val 0"/>
              <a:gd name="f8" fmla="*/ 5419351 1 1725033"/>
              <a:gd name="f9" fmla="val 45"/>
              <a:gd name="f10" fmla="val 10800"/>
              <a:gd name="f11" fmla="val -2147483647"/>
              <a:gd name="f12" fmla="val 2147483647"/>
              <a:gd name="f13" fmla="abs f4"/>
              <a:gd name="f14" fmla="abs f5"/>
              <a:gd name="f15" fmla="abs f6"/>
              <a:gd name="f16" fmla="*/ f8 1 180"/>
              <a:gd name="f17" fmla="pin 0 f0 10800"/>
              <a:gd name="f18" fmla="+- 0 0 f2"/>
              <a:gd name="f19" fmla="?: f13 f4 1"/>
              <a:gd name="f20" fmla="?: f14 f5 1"/>
              <a:gd name="f21" fmla="?: f15 f6 1"/>
              <a:gd name="f22" fmla="*/ f9 f16 1"/>
              <a:gd name="f23" fmla="+- f7 f17 0"/>
              <a:gd name="f24" fmla="*/ f19 1 21600"/>
              <a:gd name="f25" fmla="*/ f20 1 21600"/>
              <a:gd name="f26" fmla="*/ 21600 f19 1"/>
              <a:gd name="f27" fmla="*/ 21600 f20 1"/>
              <a:gd name="f28" fmla="+- 0 0 f22"/>
              <a:gd name="f29" fmla="min f25 f24"/>
              <a:gd name="f30" fmla="*/ f26 1 f21"/>
              <a:gd name="f31" fmla="*/ f27 1 f21"/>
              <a:gd name="f32" fmla="*/ f28 f1 1"/>
              <a:gd name="f33" fmla="*/ f32 1 f8"/>
              <a:gd name="f34" fmla="+- f31 0 f17"/>
              <a:gd name="f35" fmla="+- f30 0 f17"/>
              <a:gd name="f36" fmla="*/ f17 f29 1"/>
              <a:gd name="f37" fmla="*/ f7 f29 1"/>
              <a:gd name="f38" fmla="*/ f23 f29 1"/>
              <a:gd name="f39" fmla="*/ f31 f29 1"/>
              <a:gd name="f40" fmla="*/ f30 f29 1"/>
              <a:gd name="f41" fmla="+- f33 0 f2"/>
              <a:gd name="f42" fmla="+- f37 0 f38"/>
              <a:gd name="f43" fmla="+- f38 0 f37"/>
              <a:gd name="f44" fmla="*/ f34 f29 1"/>
              <a:gd name="f45" fmla="*/ f35 f29 1"/>
              <a:gd name="f46" fmla="cos 1 f41"/>
              <a:gd name="f47" fmla="abs f42"/>
              <a:gd name="f48" fmla="abs f43"/>
              <a:gd name="f49" fmla="?: f42 f18 f2"/>
              <a:gd name="f50" fmla="?: f42 f2 f18"/>
              <a:gd name="f51" fmla="?: f42 f3 f2"/>
              <a:gd name="f52" fmla="?: f42 f2 f3"/>
              <a:gd name="f53" fmla="+- f39 0 f44"/>
              <a:gd name="f54" fmla="?: f43 f18 f2"/>
              <a:gd name="f55" fmla="?: f43 f2 f18"/>
              <a:gd name="f56" fmla="+- f40 0 f45"/>
              <a:gd name="f57" fmla="+- f44 0 f39"/>
              <a:gd name="f58" fmla="+- f45 0 f40"/>
              <a:gd name="f59" fmla="?: f42 0 f1"/>
              <a:gd name="f60" fmla="?: f42 f1 0"/>
              <a:gd name="f61" fmla="+- 0 0 f46"/>
              <a:gd name="f62" fmla="?: f42 f52 f51"/>
              <a:gd name="f63" fmla="?: f42 f51 f52"/>
              <a:gd name="f64" fmla="?: f43 f50 f49"/>
              <a:gd name="f65" fmla="abs f53"/>
              <a:gd name="f66" fmla="?: f53 0 f1"/>
              <a:gd name="f67" fmla="?: f53 f1 0"/>
              <a:gd name="f68" fmla="?: f53 f54 f55"/>
              <a:gd name="f69" fmla="abs f56"/>
              <a:gd name="f70" fmla="abs f57"/>
              <a:gd name="f71" fmla="?: f56 f18 f2"/>
              <a:gd name="f72" fmla="?: f56 f2 f18"/>
              <a:gd name="f73" fmla="?: f56 f3 f2"/>
              <a:gd name="f74" fmla="?: f56 f2 f3"/>
              <a:gd name="f75" fmla="abs f58"/>
              <a:gd name="f76" fmla="?: f58 f18 f2"/>
              <a:gd name="f77" fmla="?: f58 f2 f18"/>
              <a:gd name="f78" fmla="?: f58 f60 f59"/>
              <a:gd name="f79" fmla="?: f58 f59 f60"/>
              <a:gd name="f80" fmla="*/ f17 f61 1"/>
              <a:gd name="f81" fmla="?: f43 f63 f62"/>
              <a:gd name="f82" fmla="?: f43 f67 f66"/>
              <a:gd name="f83" fmla="?: f43 f66 f67"/>
              <a:gd name="f84" fmla="?: f56 f74 f73"/>
              <a:gd name="f85" fmla="?: f56 f73 f74"/>
              <a:gd name="f86" fmla="?: f57 f72 f71"/>
              <a:gd name="f87" fmla="?: f42 f78 f79"/>
              <a:gd name="f88" fmla="?: f42 f76 f77"/>
              <a:gd name="f89" fmla="*/ f80 3163 1"/>
              <a:gd name="f90" fmla="?: f53 f82 f83"/>
              <a:gd name="f91" fmla="?: f57 f85 f84"/>
              <a:gd name="f92" fmla="*/ f89 1 7636"/>
              <a:gd name="f93" fmla="+- f7 f92 0"/>
              <a:gd name="f94" fmla="+- f30 0 f92"/>
              <a:gd name="f95" fmla="+- f31 0 f92"/>
              <a:gd name="f96" fmla="*/ f93 f29 1"/>
              <a:gd name="f97" fmla="*/ f94 f29 1"/>
              <a:gd name="f98" fmla="*/ f95 f29 1"/>
            </a:gdLst>
            <a:ahLst>
              <a:ahXY gdRefX="f0" minX="f7" maxX="f10">
                <a:pos x="f36" y="f37"/>
              </a:ahXY>
            </a:ahLst>
            <a:cxnLst>
              <a:cxn ang="3cd4">
                <a:pos x="hc" y="t"/>
              </a:cxn>
              <a:cxn ang="0">
                <a:pos x="r" y="vc"/>
              </a:cxn>
              <a:cxn ang="cd4">
                <a:pos x="hc" y="b"/>
              </a:cxn>
              <a:cxn ang="cd2">
                <a:pos x="l" y="vc"/>
              </a:cxn>
            </a:cxnLst>
            <a:rect l="f96" t="f96" r="f97" b="f98"/>
            <a:pathLst>
              <a:path>
                <a:moveTo>
                  <a:pt x="f38" y="f37"/>
                </a:moveTo>
                <a:arcTo wR="f47" hR="f48" stAng="f81" swAng="f64"/>
                <a:lnTo>
                  <a:pt x="f37" y="f44"/>
                </a:lnTo>
                <a:arcTo wR="f48" hR="f65" stAng="f90" swAng="f68"/>
                <a:lnTo>
                  <a:pt x="f45" y="f39"/>
                </a:lnTo>
                <a:arcTo wR="f69" hR="f70" stAng="f91" swAng="f86"/>
                <a:lnTo>
                  <a:pt x="f40" y="f38"/>
                </a:lnTo>
                <a:arcTo wR="f75" hR="f47" stAng="f87" swAng="f88"/>
                <a:close/>
              </a:path>
            </a:pathLst>
          </a:custGeom>
          <a:solidFill>
            <a:srgbClr val="A62C52"/>
          </a:solidFill>
          <a:ln w="12701" cap="flat">
            <a:solidFill>
              <a:srgbClr val="791D3A"/>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Avenir Next LT Pro"/>
              </a:rPr>
              <a:t>SOCIAL</a:t>
            </a:r>
          </a:p>
        </p:txBody>
      </p:sp>
      <p:cxnSp>
        <p:nvCxnSpPr>
          <p:cNvPr id="15" name="Straight Connector 26">
            <a:extLst>
              <a:ext uri="{FF2B5EF4-FFF2-40B4-BE49-F238E27FC236}">
                <a16:creationId xmlns:a16="http://schemas.microsoft.com/office/drawing/2014/main" id="{F508BADF-83EA-C218-5AE4-9CFC3CA5A60A}"/>
              </a:ext>
            </a:extLst>
          </p:cNvPr>
          <p:cNvCxnSpPr/>
          <p:nvPr/>
        </p:nvCxnSpPr>
        <p:spPr>
          <a:xfrm>
            <a:off x="4169737" y="2925759"/>
            <a:ext cx="838194" cy="1042901"/>
          </a:xfrm>
          <a:prstGeom prst="straightConnector1">
            <a:avLst/>
          </a:prstGeom>
          <a:noFill/>
          <a:ln w="6345" cap="flat">
            <a:solidFill>
              <a:srgbClr val="A62C52"/>
            </a:solidFill>
            <a:prstDash val="solid"/>
            <a:miter/>
          </a:ln>
        </p:spPr>
      </p:cxnSp>
      <p:cxnSp>
        <p:nvCxnSpPr>
          <p:cNvPr id="16" name="Straight Connector 28">
            <a:extLst>
              <a:ext uri="{FF2B5EF4-FFF2-40B4-BE49-F238E27FC236}">
                <a16:creationId xmlns:a16="http://schemas.microsoft.com/office/drawing/2014/main" id="{8EAF342D-C2A1-BBC5-B6EC-D7E2969BBD7B}"/>
              </a:ext>
            </a:extLst>
          </p:cNvPr>
          <p:cNvCxnSpPr/>
          <p:nvPr/>
        </p:nvCxnSpPr>
        <p:spPr>
          <a:xfrm>
            <a:off x="7293931" y="2988771"/>
            <a:ext cx="595429" cy="824661"/>
          </a:xfrm>
          <a:prstGeom prst="straightConnector1">
            <a:avLst/>
          </a:prstGeom>
          <a:noFill/>
          <a:ln w="6345" cap="flat">
            <a:solidFill>
              <a:srgbClr val="A62C52"/>
            </a:solidFill>
            <a:prstDash val="solid"/>
            <a:miter/>
          </a:ln>
        </p:spPr>
      </p:cxnSp>
      <p:cxnSp>
        <p:nvCxnSpPr>
          <p:cNvPr id="17" name="Straight Connector 30">
            <a:extLst>
              <a:ext uri="{FF2B5EF4-FFF2-40B4-BE49-F238E27FC236}">
                <a16:creationId xmlns:a16="http://schemas.microsoft.com/office/drawing/2014/main" id="{F5FD1AFF-224C-3478-68E5-8480A5E6012F}"/>
              </a:ext>
            </a:extLst>
          </p:cNvPr>
          <p:cNvCxnSpPr/>
          <p:nvPr/>
        </p:nvCxnSpPr>
        <p:spPr>
          <a:xfrm flipV="1">
            <a:off x="4277901" y="3813432"/>
            <a:ext cx="1032879" cy="1272497"/>
          </a:xfrm>
          <a:prstGeom prst="straightConnector1">
            <a:avLst/>
          </a:prstGeom>
          <a:noFill/>
          <a:ln w="6345" cap="flat">
            <a:solidFill>
              <a:srgbClr val="A62C52"/>
            </a:solidFill>
            <a:prstDash val="solid"/>
            <a:miter/>
          </a:ln>
        </p:spPr>
      </p:cxnSp>
      <p:cxnSp>
        <p:nvCxnSpPr>
          <p:cNvPr id="18" name="Straight Connector 32">
            <a:extLst>
              <a:ext uri="{FF2B5EF4-FFF2-40B4-BE49-F238E27FC236}">
                <a16:creationId xmlns:a16="http://schemas.microsoft.com/office/drawing/2014/main" id="{07A40518-B4ED-A9F7-F7FC-187FA8D20DA2}"/>
              </a:ext>
            </a:extLst>
          </p:cNvPr>
          <p:cNvCxnSpPr/>
          <p:nvPr/>
        </p:nvCxnSpPr>
        <p:spPr>
          <a:xfrm flipV="1">
            <a:off x="7751131" y="3819814"/>
            <a:ext cx="739594" cy="1286524"/>
          </a:xfrm>
          <a:prstGeom prst="straightConnector1">
            <a:avLst/>
          </a:prstGeom>
          <a:noFill/>
          <a:ln w="6345" cap="flat">
            <a:solidFill>
              <a:srgbClr val="A62C52"/>
            </a:solidFill>
            <a:prstDash val="solid"/>
            <a:miter/>
          </a:ln>
        </p:spPr>
      </p:cxnSp>
      <p:cxnSp>
        <p:nvCxnSpPr>
          <p:cNvPr id="19" name="Straight Connector 34">
            <a:extLst>
              <a:ext uri="{FF2B5EF4-FFF2-40B4-BE49-F238E27FC236}">
                <a16:creationId xmlns:a16="http://schemas.microsoft.com/office/drawing/2014/main" id="{A2AD2415-9BC4-8E47-64A5-091356B6B904}"/>
              </a:ext>
            </a:extLst>
          </p:cNvPr>
          <p:cNvCxnSpPr/>
          <p:nvPr/>
        </p:nvCxnSpPr>
        <p:spPr>
          <a:xfrm flipV="1">
            <a:off x="2987006" y="3616232"/>
            <a:ext cx="1712589" cy="26792"/>
          </a:xfrm>
          <a:prstGeom prst="straightConnector1">
            <a:avLst/>
          </a:prstGeom>
          <a:noFill/>
          <a:ln w="6345" cap="flat">
            <a:solidFill>
              <a:srgbClr val="A62C52"/>
            </a:solidFill>
            <a:prstDash val="solid"/>
            <a:miter/>
          </a:ln>
        </p:spPr>
      </p:cxnSp>
      <p:cxnSp>
        <p:nvCxnSpPr>
          <p:cNvPr id="20" name="Straight Connector 36">
            <a:extLst>
              <a:ext uri="{FF2B5EF4-FFF2-40B4-BE49-F238E27FC236}">
                <a16:creationId xmlns:a16="http://schemas.microsoft.com/office/drawing/2014/main" id="{65C15FE5-C089-9CD4-930D-3CD605AA0466}"/>
              </a:ext>
            </a:extLst>
          </p:cNvPr>
          <p:cNvCxnSpPr/>
          <p:nvPr/>
        </p:nvCxnSpPr>
        <p:spPr>
          <a:xfrm>
            <a:off x="6368905" y="3530004"/>
            <a:ext cx="1382226" cy="0"/>
          </a:xfrm>
          <a:prstGeom prst="straightConnector1">
            <a:avLst/>
          </a:prstGeom>
          <a:noFill/>
          <a:ln w="6345" cap="flat">
            <a:solidFill>
              <a:srgbClr val="A62C52"/>
            </a:solidFill>
            <a:prstDash val="solid"/>
            <a:miter/>
          </a:ln>
        </p:spPr>
      </p:cxnSp>
      <p:cxnSp>
        <p:nvCxnSpPr>
          <p:cNvPr id="21" name="Straight Connector 38">
            <a:extLst>
              <a:ext uri="{FF2B5EF4-FFF2-40B4-BE49-F238E27FC236}">
                <a16:creationId xmlns:a16="http://schemas.microsoft.com/office/drawing/2014/main" id="{855A8C7A-C40D-E276-EC1B-BA9CF6255149}"/>
              </a:ext>
            </a:extLst>
          </p:cNvPr>
          <p:cNvCxnSpPr/>
          <p:nvPr/>
        </p:nvCxnSpPr>
        <p:spPr>
          <a:xfrm>
            <a:off x="2746016" y="4688960"/>
            <a:ext cx="2187492" cy="0"/>
          </a:xfrm>
          <a:prstGeom prst="straightConnector1">
            <a:avLst/>
          </a:prstGeom>
          <a:noFill/>
          <a:ln w="6345" cap="flat">
            <a:solidFill>
              <a:srgbClr val="A62C52"/>
            </a:solidFill>
            <a:prstDash val="solid"/>
            <a:miter/>
          </a:ln>
        </p:spPr>
      </p:cxnSp>
      <p:cxnSp>
        <p:nvCxnSpPr>
          <p:cNvPr id="22" name="Straight Connector 41">
            <a:extLst>
              <a:ext uri="{FF2B5EF4-FFF2-40B4-BE49-F238E27FC236}">
                <a16:creationId xmlns:a16="http://schemas.microsoft.com/office/drawing/2014/main" id="{0B39852B-7896-9F43-1D6D-7FE5A8F2C180}"/>
              </a:ext>
            </a:extLst>
          </p:cNvPr>
          <p:cNvCxnSpPr/>
          <p:nvPr/>
        </p:nvCxnSpPr>
        <p:spPr>
          <a:xfrm>
            <a:off x="6560289" y="4688960"/>
            <a:ext cx="2586280" cy="0"/>
          </a:xfrm>
          <a:prstGeom prst="straightConnector1">
            <a:avLst/>
          </a:prstGeom>
          <a:noFill/>
          <a:ln w="6345" cap="flat">
            <a:solidFill>
              <a:srgbClr val="A62C52"/>
            </a:solidFill>
            <a:prstDash val="solid"/>
            <a:miter/>
          </a:ln>
        </p:spPr>
      </p:cxnSp>
      <p:cxnSp>
        <p:nvCxnSpPr>
          <p:cNvPr id="23" name="Straight Connector 43">
            <a:extLst>
              <a:ext uri="{FF2B5EF4-FFF2-40B4-BE49-F238E27FC236}">
                <a16:creationId xmlns:a16="http://schemas.microsoft.com/office/drawing/2014/main" id="{59DE347C-EF86-579E-F927-EFBEA35E40BD}"/>
              </a:ext>
            </a:extLst>
          </p:cNvPr>
          <p:cNvCxnSpPr/>
          <p:nvPr/>
        </p:nvCxnSpPr>
        <p:spPr>
          <a:xfrm flipV="1">
            <a:off x="3583167" y="4280406"/>
            <a:ext cx="74433" cy="68306"/>
          </a:xfrm>
          <a:prstGeom prst="straightConnector1">
            <a:avLst/>
          </a:prstGeom>
          <a:noFill/>
          <a:ln w="6345" cap="flat">
            <a:solidFill>
              <a:srgbClr val="A62C52"/>
            </a:solidFill>
            <a:prstDash val="solid"/>
            <a:miter/>
          </a:ln>
        </p:spPr>
      </p:cxnSp>
      <p:cxnSp>
        <p:nvCxnSpPr>
          <p:cNvPr id="24" name="Straight Connector 46">
            <a:extLst>
              <a:ext uri="{FF2B5EF4-FFF2-40B4-BE49-F238E27FC236}">
                <a16:creationId xmlns:a16="http://schemas.microsoft.com/office/drawing/2014/main" id="{99826E48-15D0-4CE9-29FD-5CCB3C2B1C09}"/>
              </a:ext>
            </a:extLst>
          </p:cNvPr>
          <p:cNvCxnSpPr/>
          <p:nvPr/>
        </p:nvCxnSpPr>
        <p:spPr>
          <a:xfrm>
            <a:off x="3583167" y="4426080"/>
            <a:ext cx="1253853" cy="0"/>
          </a:xfrm>
          <a:prstGeom prst="straightConnector1">
            <a:avLst/>
          </a:prstGeom>
          <a:noFill/>
          <a:ln w="6345" cap="flat">
            <a:solidFill>
              <a:srgbClr val="A62C52"/>
            </a:solidFill>
            <a:prstDash val="solid"/>
            <a:miter/>
          </a:ln>
        </p:spPr>
      </p:cxnSp>
      <p:cxnSp>
        <p:nvCxnSpPr>
          <p:cNvPr id="25" name="Straight Connector 48">
            <a:extLst>
              <a:ext uri="{FF2B5EF4-FFF2-40B4-BE49-F238E27FC236}">
                <a16:creationId xmlns:a16="http://schemas.microsoft.com/office/drawing/2014/main" id="{44399018-99BD-3D91-DA85-E5981EB8D3BF}"/>
              </a:ext>
            </a:extLst>
          </p:cNvPr>
          <p:cNvCxnSpPr/>
          <p:nvPr/>
        </p:nvCxnSpPr>
        <p:spPr>
          <a:xfrm flipH="1">
            <a:off x="7889360" y="5085929"/>
            <a:ext cx="1257209" cy="0"/>
          </a:xfrm>
          <a:prstGeom prst="straightConnector1">
            <a:avLst/>
          </a:prstGeom>
          <a:noFill/>
          <a:ln w="6345" cap="flat">
            <a:solidFill>
              <a:srgbClr val="A62C52"/>
            </a:solidFill>
            <a:prstDash val="solid"/>
            <a:miter/>
          </a:ln>
        </p:spPr>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FE48D-502E-A4E8-DED2-9A8516CF79DF}"/>
              </a:ext>
            </a:extLst>
          </p:cNvPr>
          <p:cNvSpPr txBox="1">
            <a:spLocks noGrp="1"/>
          </p:cNvSpPr>
          <p:nvPr>
            <p:ph type="title"/>
          </p:nvPr>
        </p:nvSpPr>
        <p:spPr/>
        <p:txBody>
          <a:bodyPr/>
          <a:lstStyle/>
          <a:p>
            <a:pPr lvl="0"/>
            <a:r>
              <a:rPr lang="en-GB"/>
              <a:t>EVALUATION</a:t>
            </a:r>
          </a:p>
        </p:txBody>
      </p:sp>
      <p:sp>
        <p:nvSpPr>
          <p:cNvPr id="3" name="Content Placeholder 16">
            <a:extLst>
              <a:ext uri="{FF2B5EF4-FFF2-40B4-BE49-F238E27FC236}">
                <a16:creationId xmlns:a16="http://schemas.microsoft.com/office/drawing/2014/main" id="{05BB54E0-CB5A-AA26-F7D6-633A3CDA2FB9}"/>
              </a:ext>
            </a:extLst>
          </p:cNvPr>
          <p:cNvSpPr txBox="1">
            <a:spLocks noGrp="1"/>
          </p:cNvSpPr>
          <p:nvPr>
            <p:ph idx="1"/>
          </p:nvPr>
        </p:nvSpPr>
        <p:spPr/>
        <p:txBody>
          <a:bodyPr/>
          <a:lstStyle/>
          <a:p>
            <a:pPr lvl="0">
              <a:lnSpc>
                <a:spcPct val="100000"/>
              </a:lnSpc>
            </a:pPr>
            <a:r>
              <a:rPr lang="en-GB"/>
              <a:t>National determinations to increase the number of nurses need to stay focused, but the stark reality is that even with a major focus on increasing the number of GPs in training in the next years. But the key issue is the speed, consistency and quality of implementation across the NHS. Beyond the explicit actions on nursing and general practice, the workforce implementation plan need focus on how the NHS can become a improved employer and a place where staff want to construct a career.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D64B5-2E49-EA34-C348-07249A208345}"/>
              </a:ext>
            </a:extLst>
          </p:cNvPr>
          <p:cNvSpPr txBox="1">
            <a:spLocks noGrp="1"/>
          </p:cNvSpPr>
          <p:nvPr>
            <p:ph type="title"/>
          </p:nvPr>
        </p:nvSpPr>
        <p:spPr/>
        <p:txBody>
          <a:bodyPr/>
          <a:lstStyle/>
          <a:p>
            <a:pPr lvl="0"/>
            <a:r>
              <a:rPr lang="en-GB"/>
              <a:t>CONCLUSION</a:t>
            </a:r>
          </a:p>
        </p:txBody>
      </p:sp>
      <p:sp>
        <p:nvSpPr>
          <p:cNvPr id="3" name="Content Placeholder 2">
            <a:extLst>
              <a:ext uri="{FF2B5EF4-FFF2-40B4-BE49-F238E27FC236}">
                <a16:creationId xmlns:a16="http://schemas.microsoft.com/office/drawing/2014/main" id="{8F3121FE-3CC9-B2B2-2545-A2C206C38DFF}"/>
              </a:ext>
            </a:extLst>
          </p:cNvPr>
          <p:cNvSpPr txBox="1">
            <a:spLocks noGrp="1"/>
          </p:cNvSpPr>
          <p:nvPr>
            <p:ph idx="1"/>
          </p:nvPr>
        </p:nvSpPr>
        <p:spPr/>
        <p:txBody>
          <a:bodyPr/>
          <a:lstStyle/>
          <a:p>
            <a:pPr lvl="0">
              <a:lnSpc>
                <a:spcPct val="100000"/>
              </a:lnSpc>
            </a:pPr>
            <a:r>
              <a:rPr lang="en-GB"/>
              <a:t>Rapidly changing tolerant needs and technological improvements mean all frontline staff will need to familiarize and enhance their skills. Present progress is much too slow. The fiasco to investment in the development of present staff also shows a powerful, negative signal about the NHS’s guarantee to its people and their career development. A fourfold growth in the current workforce development financial plan is required to accelerate change and care people.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E2751-C85C-BB2C-B4A2-D43C9B53A61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5B18BB6-1BD6-81AB-F5B1-945E9A69C450}"/>
              </a:ext>
            </a:extLst>
          </p:cNvPr>
          <p:cNvSpPr txBox="1">
            <a:spLocks noGrp="1"/>
          </p:cNvSpPr>
          <p:nvPr>
            <p:ph idx="1"/>
          </p:nvPr>
        </p:nvSpPr>
        <p:spPr/>
        <p:txBody>
          <a:bodyPr/>
          <a:lstStyle/>
          <a:p>
            <a:pPr marL="0" lvl="0" indent="0">
              <a:buNone/>
            </a:pPr>
            <a:r>
              <a:rPr lang="en-GB">
                <a:hlinkClick r:id="rId2"/>
              </a:rPr>
              <a:t>https://hbr.org/2007/03/from-swot-to-tows-answering-a-readers-strategy-question/</a:t>
            </a:r>
            <a:endParaRPr lang="en-GB"/>
          </a:p>
          <a:p>
            <a:pPr marL="0" lvl="0" indent="0">
              <a:buNone/>
            </a:pPr>
            <a:r>
              <a:rPr lang="en-GB">
                <a:hlinkClick r:id="rId3"/>
              </a:rPr>
              <a:t>http://www.studygs.net/problem</a:t>
            </a:r>
            <a:endParaRPr lang="en-GB"/>
          </a:p>
          <a:p>
            <a:pPr marL="0" lvl="0" indent="0">
              <a:buNone/>
            </a:pPr>
            <a:r>
              <a:rPr lang="en-GB">
                <a:hlinkClick r:id="rId4"/>
              </a:rPr>
              <a:t>https://serc.carleton.edu/NAGTWorkshops/assess/poster.html</a:t>
            </a:r>
            <a:endParaRPr lang="en-GB"/>
          </a:p>
          <a:p>
            <a:pPr marL="0" lvl="0" indent="0">
              <a:buNone/>
            </a:pPr>
            <a:r>
              <a:rPr lang="en-GB">
                <a:hlinkClick r:id="rId5"/>
              </a:rPr>
              <a:t>http://www.i</a:t>
            </a:r>
            <a:r>
              <a:rPr lang="en-GB"/>
              <a:t> l m.com</a:t>
            </a:r>
          </a:p>
          <a:p>
            <a:pPr marL="0" lvl="0" indent="0">
              <a:buNone/>
            </a:pPr>
            <a:endParaRPr lang="en-GB"/>
          </a:p>
        </p:txBody>
      </p:sp>
      <p:sp>
        <p:nvSpPr>
          <p:cNvPr id="4" name="TextBox 3">
            <a:extLst>
              <a:ext uri="{FF2B5EF4-FFF2-40B4-BE49-F238E27FC236}">
                <a16:creationId xmlns:a16="http://schemas.microsoft.com/office/drawing/2014/main" id="{DF441E58-AF96-D32F-B6B3-611F55A57FE5}"/>
              </a:ext>
            </a:extLst>
          </p:cNvPr>
          <p:cNvSpPr txBox="1"/>
          <p:nvPr/>
        </p:nvSpPr>
        <p:spPr>
          <a:xfrm>
            <a:off x="2998381" y="3678868"/>
            <a:ext cx="4572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venir Next LT Pro"/>
            </a:endParaRPr>
          </a:p>
        </p:txBody>
      </p:sp>
    </p:spTree>
  </p:cSld>
  <p:clrMapOvr>
    <a:masterClrMapping/>
  </p:clrMapOvr>
</p:sld>
</file>

<file path=ppt/theme/theme1.xml><?xml version="1.0" encoding="utf-8"?>
<a:theme xmlns:a="http://schemas.openxmlformats.org/drawingml/2006/main" name="Blockprint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3033</TotalTime>
  <Words>738</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AvenirNext LT Pro Medium</vt:lpstr>
      <vt:lpstr>BlockprintVTI</vt:lpstr>
      <vt:lpstr>PROBLEM SOLVING AND        DECISION MAKING </vt:lpstr>
      <vt:lpstr>INTRODUCTION</vt:lpstr>
      <vt:lpstr>DEFINE THE PROBLEM</vt:lpstr>
      <vt:lpstr>ANALYSIS OF ORGANISATION AND PROBLEM USE SWOT ANALYSIS</vt:lpstr>
      <vt:lpstr>ANALYSIS OF THE ORGANISATION AND PROBLEM (SWOT-external origin)</vt:lpstr>
      <vt:lpstr>ANALYSIS OF THE ORGANISATION AND PROBLEM (SWOT-internal origin)</vt:lpstr>
      <vt:lpstr>FISHBONE DIAGRAM</vt:lpstr>
      <vt:lpstr>EVALUATION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Mircea Catalin Dociu</dc:creator>
  <cp:lastModifiedBy>Mircea Catalin Dociu</cp:lastModifiedBy>
  <cp:revision>13</cp:revision>
  <cp:lastPrinted>2022-07-13T09:04:31Z</cp:lastPrinted>
  <dcterms:created xsi:type="dcterms:W3CDTF">2022-07-08T13:22:04Z</dcterms:created>
  <dcterms:modified xsi:type="dcterms:W3CDTF">2022-07-13T13:10:30Z</dcterms:modified>
</cp:coreProperties>
</file>