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Default Extension="wdp" ContentType="image/vnd.ms-photo"/>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62"/>
  </p:notesMasterIdLst>
  <p:sldIdLst>
    <p:sldId id="256" r:id="rId2"/>
    <p:sldId id="316" r:id="rId3"/>
    <p:sldId id="317" r:id="rId4"/>
    <p:sldId id="258" r:id="rId5"/>
    <p:sldId id="292" r:id="rId6"/>
    <p:sldId id="293" r:id="rId7"/>
    <p:sldId id="259" r:id="rId8"/>
    <p:sldId id="294" r:id="rId9"/>
    <p:sldId id="260" r:id="rId10"/>
    <p:sldId id="261" r:id="rId11"/>
    <p:sldId id="262" r:id="rId12"/>
    <p:sldId id="263" r:id="rId13"/>
    <p:sldId id="295" r:id="rId14"/>
    <p:sldId id="264" r:id="rId15"/>
    <p:sldId id="265" r:id="rId16"/>
    <p:sldId id="266" r:id="rId17"/>
    <p:sldId id="267" r:id="rId18"/>
    <p:sldId id="268" r:id="rId19"/>
    <p:sldId id="269" r:id="rId20"/>
    <p:sldId id="270" r:id="rId21"/>
    <p:sldId id="296" r:id="rId22"/>
    <p:sldId id="297" r:id="rId23"/>
    <p:sldId id="271" r:id="rId24"/>
    <p:sldId id="298" r:id="rId25"/>
    <p:sldId id="272" r:id="rId26"/>
    <p:sldId id="299" r:id="rId27"/>
    <p:sldId id="300" r:id="rId28"/>
    <p:sldId id="273" r:id="rId29"/>
    <p:sldId id="301" r:id="rId30"/>
    <p:sldId id="302" r:id="rId31"/>
    <p:sldId id="303" r:id="rId32"/>
    <p:sldId id="274" r:id="rId33"/>
    <p:sldId id="275" r:id="rId34"/>
    <p:sldId id="276" r:id="rId35"/>
    <p:sldId id="304" r:id="rId36"/>
    <p:sldId id="305" r:id="rId37"/>
    <p:sldId id="277" r:id="rId38"/>
    <p:sldId id="306" r:id="rId39"/>
    <p:sldId id="307" r:id="rId40"/>
    <p:sldId id="278" r:id="rId41"/>
    <p:sldId id="308" r:id="rId42"/>
    <p:sldId id="309" r:id="rId43"/>
    <p:sldId id="310" r:id="rId44"/>
    <p:sldId id="279" r:id="rId45"/>
    <p:sldId id="311" r:id="rId46"/>
    <p:sldId id="312" r:id="rId47"/>
    <p:sldId id="313" r:id="rId48"/>
    <p:sldId id="314" r:id="rId49"/>
    <p:sldId id="315" r:id="rId50"/>
    <p:sldId id="280" r:id="rId51"/>
    <p:sldId id="281" r:id="rId52"/>
    <p:sldId id="282" r:id="rId53"/>
    <p:sldId id="283" r:id="rId54"/>
    <p:sldId id="284" r:id="rId55"/>
    <p:sldId id="285" r:id="rId56"/>
    <p:sldId id="286" r:id="rId57"/>
    <p:sldId id="287" r:id="rId58"/>
    <p:sldId id="288" r:id="rId59"/>
    <p:sldId id="290" r:id="rId60"/>
    <p:sldId id="29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7FC0D2"/>
    <a:srgbClr val="B2DEE9"/>
    <a:srgbClr val="62ADCC"/>
    <a:srgbClr val="57A3CA"/>
    <a:srgbClr val="4CC1B9"/>
    <a:srgbClr val="63DB9D"/>
    <a:srgbClr val="F6D4D5"/>
    <a:srgbClr val="FFE4C7"/>
    <a:srgbClr val="99EDD5"/>
    <a:srgbClr val="F2F2F2"/>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92" autoAdjust="0"/>
    <p:restoredTop sz="95268" autoAdjust="0"/>
  </p:normalViewPr>
  <p:slideViewPr>
    <p:cSldViewPr>
      <p:cViewPr>
        <p:scale>
          <a:sx n="78" d="100"/>
          <a:sy n="78" d="100"/>
        </p:scale>
        <p:origin x="-216" y="-5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6CAC6A-E49F-420D-AD7B-471B7EBFF027}" type="datetimeFigureOut">
              <a:rPr lang="en-IN" smtClean="0"/>
              <a:pPr/>
              <a:t>10-11-2025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21056-DF19-4C46-9317-3E1A62AB7C41}" type="slidenum">
              <a:rPr lang="en-IN" smtClean="0"/>
              <a:pPr/>
              <a:t>‹#›</a:t>
            </a:fld>
            <a:endParaRPr lang="en-IN"/>
          </a:p>
        </p:txBody>
      </p:sp>
    </p:spTree>
    <p:extLst>
      <p:ext uri="{BB962C8B-B14F-4D97-AF65-F5344CB8AC3E}">
        <p14:creationId xmlns:p14="http://schemas.microsoft.com/office/powerpoint/2010/main" xmlns="" val="3497819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8F21056-DF19-4C46-9317-3E1A62AB7C41}" type="slidenum">
              <a:rPr lang="en-IN" smtClean="0"/>
              <a:pPr/>
              <a:t>16</a:t>
            </a:fld>
            <a:endParaRPr lang="en-IN"/>
          </a:p>
        </p:txBody>
      </p:sp>
    </p:spTree>
    <p:extLst>
      <p:ext uri="{BB962C8B-B14F-4D97-AF65-F5344CB8AC3E}">
        <p14:creationId xmlns:p14="http://schemas.microsoft.com/office/powerpoint/2010/main" xmlns="" val="1386821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110582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89228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2267545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420826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912613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314461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424511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2965165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3369328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937295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2264607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FB0B1-4AB9-4290-A548-9A95365C5E2D}" type="datetimeFigureOut">
              <a:rPr lang="en-US" smtClean="0"/>
              <a:pPr/>
              <a:t>11/10/2025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04FAE7-B6D4-4B06-876E-1DF2323A94DB}" type="slidenum">
              <a:rPr lang="en-US" smtClean="0"/>
              <a:pPr/>
              <a:t>‹#›</a:t>
            </a:fld>
            <a:endParaRPr lang="en-US"/>
          </a:p>
        </p:txBody>
      </p:sp>
    </p:spTree>
    <p:extLst>
      <p:ext uri="{BB962C8B-B14F-4D97-AF65-F5344CB8AC3E}">
        <p14:creationId xmlns:p14="http://schemas.microsoft.com/office/powerpoint/2010/main" xmlns="" val="2245742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5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hyperlink" Target="https://scholar.google.com/scholar?output=instlink&amp;q=info:ExgL4U0NxS4J:scholar.google.com/&amp;hl=en&amp;as_sdt=0,5&amp;as_ylo=2018&amp;scillfp=13907592494356066251&amp;oi=lle" TargetMode="External"/><Relationship Id="rId3" Type="http://schemas.openxmlformats.org/officeDocument/2006/relationships/hyperlink" Target="https://www.nature.com/articles/s41746-023-00899-4.pdf" TargetMode="External"/><Relationship Id="rId7" Type="http://schemas.openxmlformats.org/officeDocument/2006/relationships/hyperlink" Target="https://www.nature.com/articles/s41746-023-00870-3.pdf" TargetMode="External"/><Relationship Id="rId12" Type="http://schemas.openxmlformats.org/officeDocument/2006/relationships/hyperlink" Target="https://fpm.ac.uk/patients/uk-pain-key-messages" TargetMode="External"/><Relationship Id="rId2" Type="http://schemas.openxmlformats.org/officeDocument/2006/relationships/hyperlink" Target="https://www.aprilaba.com/resources/57-back-pain-statistics" TargetMode="External"/><Relationship Id="rId1" Type="http://schemas.openxmlformats.org/officeDocument/2006/relationships/slideLayout" Target="../slideLayouts/slideLayout2.xml"/><Relationship Id="rId6" Type="http://schemas.openxmlformats.org/officeDocument/2006/relationships/hyperlink" Target="https://journals.co.za/doi/pdf/10.4102/sajp.v80i1.2077" TargetMode="External"/><Relationship Id="rId11" Type="http://schemas.openxmlformats.org/officeDocument/2006/relationships/hyperlink" Target="https://www.thelancet.com/pdfs/journals/lanrhe/PIIS2665-9913(23)00098-X.pdf" TargetMode="External"/><Relationship Id="rId5" Type="http://schemas.openxmlformats.org/officeDocument/2006/relationships/hyperlink" Target="https://www.sciencedirect.com/science/article/pii/S2214031X21000590" TargetMode="External"/><Relationship Id="rId10" Type="http://schemas.openxmlformats.org/officeDocument/2006/relationships/hyperlink" Target="https://www.sciencedirect.com/science/article/pii/S1526590022003832" TargetMode="External"/><Relationship Id="rId4" Type="http://schemas.openxmlformats.org/officeDocument/2006/relationships/hyperlink" Target="https://journals.lww.com/pain/_layouts/15/oaks.journals/downloadpdf.aspx?an=00006396-202410000-00009" TargetMode="External"/><Relationship Id="rId9" Type="http://schemas.openxmlformats.org/officeDocument/2006/relationships/hyperlink" Target="https://bmjopen.bmj.com/content/6/6/e010364?cpetoc"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60.xml.rels><?xml version="1.0" encoding="UTF-8" standalone="yes"?>
<Relationships xmlns="http://schemas.openxmlformats.org/package/2006/relationships"><Relationship Id="rId8" Type="http://schemas.openxmlformats.org/officeDocument/2006/relationships/hyperlink" Target="https://rightdecisions.scot.nhs.uk/benzodiazepines-and-z-drugs-quality-prescribing-a-guide-for-improvement/polypharmacy-7-steps-process/" TargetMode="External"/><Relationship Id="rId3" Type="http://schemas.openxmlformats.org/officeDocument/2006/relationships/hyperlink" Target="https://pn.bmj.com/content/17/3/243" TargetMode="External"/><Relationship Id="rId7" Type="http://schemas.openxmlformats.org/officeDocument/2006/relationships/hyperlink" Target="https://www.mdpi.com/2227-9032/11/10/1469" TargetMode="External"/><Relationship Id="rId2" Type="http://schemas.openxmlformats.org/officeDocument/2006/relationships/hyperlink" Target="https://www.frontiersin.org/journals/human-neuroscience/articles/10.3389/fnhum.2022.736688/full" TargetMode="External"/><Relationship Id="rId1" Type="http://schemas.openxmlformats.org/officeDocument/2006/relationships/slideLayout" Target="../slideLayouts/slideLayout2.xml"/><Relationship Id="rId6" Type="http://schemas.openxmlformats.org/officeDocument/2006/relationships/hyperlink" Target="https://www.researchgate.net/figure/Guidelines-for-developing-people-to-acquire-digital-health-literacy_fig2_358918115" TargetMode="External"/><Relationship Id="rId5" Type="http://schemas.openxmlformats.org/officeDocument/2006/relationships/hyperlink" Target="https://finessechiro.co.uk/can-chiropractors-help-with-chronic-pain/" TargetMode="External"/><Relationship Id="rId10" Type="http://schemas.openxmlformats.org/officeDocument/2006/relationships/hyperlink" Target="https://www.nice.org.uk/guidance/ng59" TargetMode="External"/><Relationship Id="rId4" Type="http://schemas.openxmlformats.org/officeDocument/2006/relationships/hyperlink" Target="https://www.researchgate.net/figure/The-total-cost-comparison-of-meta-heuristic-algorithms-Step-2_fig15_321172814" TargetMode="External"/><Relationship Id="rId9" Type="http://schemas.openxmlformats.org/officeDocument/2006/relationships/hyperlink" Target="https://www.who.int/news-room/fact-sheets/detail/low-back-p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248400" y="17206"/>
            <a:ext cx="5867400" cy="6858000"/>
          </a:xfrm>
          <a:prstGeom prst="rect">
            <a:avLst/>
          </a:prstGeom>
          <a:ln>
            <a:noFill/>
          </a:ln>
          <a:effectLst>
            <a:softEdge rad="112500"/>
          </a:effectLst>
        </p:spPr>
      </p:pic>
      <p:sp>
        <p:nvSpPr>
          <p:cNvPr id="2" name="Title 1"/>
          <p:cNvSpPr>
            <a:spLocks noGrp="1"/>
          </p:cNvSpPr>
          <p:nvPr>
            <p:ph type="ctrTitle"/>
          </p:nvPr>
        </p:nvSpPr>
        <p:spPr>
          <a:xfrm>
            <a:off x="297022" y="2244531"/>
            <a:ext cx="5798978" cy="3165669"/>
          </a:xfrm>
        </p:spPr>
        <p:txBody>
          <a:bodyPr>
            <a:noAutofit/>
          </a:bodyPr>
          <a:lstStyle/>
          <a:p>
            <a:pPr>
              <a:lnSpc>
                <a:spcPct val="150000"/>
              </a:lnSpc>
            </a:pPr>
            <a:r>
              <a:rPr lang="en-IN" sz="1800" b="1" dirty="0">
                <a:latin typeface="Times New Roman" panose="02020603050405020304" pitchFamily="18" charset="0"/>
                <a:cs typeface="Times New Roman" panose="02020603050405020304" pitchFamily="18" charset="0"/>
              </a:rPr>
              <a:t>Programme: MSc Public Health and Social Care in Practice </a:t>
            </a:r>
            <a:r>
              <a:rPr lang="en-US" sz="1800" b="1" dirty="0">
                <a:latin typeface="Times New Roman" panose="02020603050405020304" pitchFamily="18" charset="0"/>
                <a:cs typeface="Times New Roman" panose="02020603050405020304" pitchFamily="18" charset="0"/>
              </a:rPr>
              <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Population Health and Digital Health Promotion</a:t>
            </a:r>
            <a:r>
              <a:rPr lang="en-US" sz="1800" b="1" dirty="0">
                <a:latin typeface="Times New Roman" panose="02020603050405020304" pitchFamily="18" charset="0"/>
                <a:cs typeface="Times New Roman" panose="02020603050405020304" pitchFamily="18" charset="0"/>
              </a:rPr>
              <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code: LCHS7009</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TOPIC: MoveAgain-Digital Physiotherapy self-Management for Chronic Low Back Pain</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Lecturer Name : Dr Besty Jose</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
            </a:r>
            <a:br>
              <a:rPr lang="en-IN" sz="1800" b="1" dirty="0">
                <a:latin typeface="Times New Roman" panose="02020603050405020304" pitchFamily="18" charset="0"/>
                <a:cs typeface="Times New Roman" panose="02020603050405020304" pitchFamily="18" charset="0"/>
              </a:rPr>
            </a:br>
            <a:endParaRPr lang="en-US" sz="1800" b="1"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2147253" y="304800"/>
            <a:ext cx="2098515" cy="872931"/>
          </a:xfrm>
          <a:prstGeom prst="rect">
            <a:avLst/>
          </a:prstGeom>
        </p:spPr>
      </p:pic>
      <p:sp>
        <p:nvSpPr>
          <p:cNvPr id="3" name="Rectangle 2">
            <a:extLst>
              <a:ext uri="{FF2B5EF4-FFF2-40B4-BE49-F238E27FC236}">
                <a16:creationId xmlns:a16="http://schemas.microsoft.com/office/drawing/2014/main" xmlns="" id="{52D10844-B551-AE4C-CB93-F1A8F8CB268A}"/>
              </a:ext>
            </a:extLst>
          </p:cNvPr>
          <p:cNvSpPr/>
          <p:nvPr/>
        </p:nvSpPr>
        <p:spPr>
          <a:xfrm>
            <a:off x="1062910" y="4800600"/>
            <a:ext cx="4267200" cy="1752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IN" b="1" dirty="0">
                <a:solidFill>
                  <a:srgbClr val="C00000"/>
                </a:solidFill>
                <a:latin typeface="Times New Roman" panose="02020603050405020304" pitchFamily="18" charset="0"/>
                <a:cs typeface="Times New Roman" panose="02020603050405020304" pitchFamily="18" charset="0"/>
              </a:rPr>
              <a:t>    STUDENT NAME AND ID</a:t>
            </a:r>
          </a:p>
          <a:p>
            <a:r>
              <a:rPr lang="en-IN" b="1" dirty="0">
                <a:latin typeface="Times New Roman" panose="02020603050405020304" pitchFamily="18" charset="0"/>
                <a:cs typeface="Times New Roman" panose="02020603050405020304" pitchFamily="18" charset="0"/>
              </a:rPr>
              <a:t>    RuchaVaghela (2437863)</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Keyur Patel (2434370)</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Mahendra Vadhel (2430466)</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Jaykumar Thakor (2432485)</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a:t>
            </a:r>
            <a:endParaRPr lang="en-IN" dirty="0"/>
          </a:p>
        </p:txBody>
      </p:sp>
    </p:spTree>
    <p:extLst>
      <p:ext uri="{BB962C8B-B14F-4D97-AF65-F5344CB8AC3E}">
        <p14:creationId xmlns:p14="http://schemas.microsoft.com/office/powerpoint/2010/main" xmlns="" val="860254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52042"/>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361420"/>
            <a:ext cx="4343400" cy="5420380"/>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marL="0" indent="0" algn="just">
              <a:lnSpc>
                <a:spcPct val="120000"/>
              </a:lnSpc>
              <a:spcAft>
                <a:spcPts val="800"/>
              </a:spcAft>
              <a:buNone/>
            </a:pPr>
            <a:r>
              <a:rPr lang="en-IN" sz="1000" b="1" dirty="0">
                <a:latin typeface="Times New Roman" panose="02020603050405020304" pitchFamily="18" charset="0"/>
                <a:ea typeface="Calibri" panose="020F0502020204030204" pitchFamily="34" charset="0"/>
                <a:cs typeface="Times New Roman" panose="02020603050405020304" pitchFamily="18" charset="0"/>
              </a:rPr>
              <a:t>Group A,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Rucha</a:t>
            </a:r>
            <a:r>
              <a:rPr lang="en-IN" sz="1000" b="1" dirty="0">
                <a:latin typeface="Times New Roman" panose="02020603050405020304" pitchFamily="18" charset="0"/>
                <a:ea typeface="Calibri" panose="020F0502020204030204" pitchFamily="34" charset="0"/>
                <a:cs typeface="Times New Roman" panose="02020603050405020304" pitchFamily="18" charset="0"/>
              </a:rPr>
              <a:t>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Vaghela</a:t>
            </a:r>
            <a:r>
              <a:rPr lang="en-IN" sz="1000" b="1" dirty="0">
                <a:latin typeface="Times New Roman" panose="02020603050405020304" pitchFamily="18" charset="0"/>
                <a:ea typeface="Calibri" panose="020F0502020204030204" pitchFamily="34" charset="0"/>
                <a:cs typeface="Times New Roman" panose="02020603050405020304" pitchFamily="18" charset="0"/>
              </a:rPr>
              <a:t>, 2437863</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3: Introduction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6: Why it is a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7: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8: Intervention name   </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9: Target group or setting</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10: Justification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11: Statistics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Comparison with countries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Consequences of not addressing the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Digital health promotion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14: Unique selling point</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15: Rationale for the selected target group</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xmlns="" id="{2A63A90D-D0F6-4F21-84DC-963B84F2CCDD}"/>
              </a:ext>
            </a:extLst>
          </p:cNvPr>
          <p:cNvSpPr txBox="1"/>
          <p:nvPr/>
        </p:nvSpPr>
        <p:spPr>
          <a:xfrm>
            <a:off x="571500" y="715743"/>
            <a:ext cx="11201399" cy="523220"/>
          </a:xfrm>
          <a:prstGeom prst="rect">
            <a:avLst/>
          </a:prstGeom>
          <a:noFill/>
        </p:spPr>
        <p:txBody>
          <a:bodyPr wrap="square" rtlCol="0">
            <a:spAutoFit/>
          </a:bodyPr>
          <a:lstStyle/>
          <a:p>
            <a:pPr algn="just">
              <a:spcAft>
                <a:spcPts val="800"/>
              </a:spcAft>
            </a:pPr>
            <a:r>
              <a:rPr lang="en-IN" sz="1400" b="1" dirty="0">
                <a:latin typeface="Times New Roman" panose="02020603050405020304" pitchFamily="18" charset="0"/>
                <a:ea typeface="Calibri" panose="020F0502020204030204" pitchFamily="34" charset="0"/>
                <a:cs typeface="Times New Roman" panose="02020603050405020304" pitchFamily="18" charset="0"/>
              </a:rPr>
              <a:t>Aim: </a:t>
            </a:r>
            <a:r>
              <a:rPr lang="en-IN" sz="1400" dirty="0">
                <a:latin typeface="Times New Roman" panose="02020603050405020304" pitchFamily="18" charset="0"/>
                <a:ea typeface="Calibri" panose="020F0502020204030204" pitchFamily="34" charset="0"/>
                <a:cs typeface="Times New Roman" panose="02020603050405020304" pitchFamily="18" charset="0"/>
              </a:rPr>
              <a:t>Aim of the research is to evaluate the effectiveness of “MoveAgain” to promote the self-managed recovery for the chronic low back pain through using digital </a:t>
            </a:r>
            <a:r>
              <a:rPr lang="en-US" sz="1400" dirty="0">
                <a:latin typeface="Times New Roman" panose="02020603050405020304" pitchFamily="18" charset="0"/>
                <a:ea typeface="Calibri" panose="020F0502020204030204" pitchFamily="34" charset="0"/>
                <a:cs typeface="Times New Roman" panose="02020603050405020304" pitchFamily="18" charset="0"/>
              </a:rPr>
              <a:t>physiotherapy. </a:t>
            </a:r>
            <a:r>
              <a:rPr lang="en-IN" sz="1400" dirty="0">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Content Placeholder 2">
            <a:extLst>
              <a:ext uri="{FF2B5EF4-FFF2-40B4-BE49-F238E27FC236}">
                <a16:creationId xmlns:a16="http://schemas.microsoft.com/office/drawing/2014/main" xmlns="" id="{7AA15BA1-0FCF-4B40-A1F2-16AF3364692B}"/>
              </a:ext>
            </a:extLst>
          </p:cNvPr>
          <p:cNvSpPr txBox="1">
            <a:spLocks/>
          </p:cNvSpPr>
          <p:nvPr/>
        </p:nvSpPr>
        <p:spPr>
          <a:xfrm>
            <a:off x="5029200" y="1728091"/>
            <a:ext cx="6629400" cy="4687037"/>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B, Keyur Patel, 2434370</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17: Planning tool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18: Process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19: Simnette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20: Justifying the usage of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21</a:t>
            </a:r>
            <a:r>
              <a:rPr lang="en-US" sz="1400" dirty="0">
                <a:latin typeface="Times New Roman" panose="02020603050405020304" pitchFamily="18" charset="0"/>
                <a:ea typeface="Calibri" panose="020F0502020204030204" pitchFamily="34" charset="0"/>
                <a:cs typeface="Times New Roman" panose="02020603050405020304" pitchFamily="18" charset="0"/>
              </a:rPr>
              <a:t>: Continued…</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22: Applying planning model to the digital health promotion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25: Critical assessment of selected model’s usage</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26: Strengths of Applying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27: Limitations &amp; Challenges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28</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b="1" dirty="0">
                <a:latin typeface="Times New Roman" panose="02020603050405020304" pitchFamily="18" charset="0"/>
                <a:ea typeface="Calibri" panose="020F0502020204030204" pitchFamily="34" charset="0"/>
                <a:cs typeface="Times New Roman" panose="02020603050405020304" pitchFamily="18" charset="0"/>
              </a:rPr>
              <a:t>Implications for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1418018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294620"/>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199" y="1143000"/>
            <a:ext cx="5410201" cy="5420380"/>
          </a:xfrm>
        </p:spPr>
        <p:style>
          <a:lnRef idx="1">
            <a:schemeClr val="accent6"/>
          </a:lnRef>
          <a:fillRef idx="2">
            <a:schemeClr val="accent6"/>
          </a:fillRef>
          <a:effectRef idx="1">
            <a:schemeClr val="accent6"/>
          </a:effectRef>
          <a:fontRef idx="minor">
            <a:schemeClr val="dk1"/>
          </a:fontRef>
        </p:style>
        <p:txBody>
          <a:bodyPr>
            <a:normAutofit/>
          </a:body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C,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Mahendra</a:t>
            </a:r>
            <a:r>
              <a:rPr lang="en-IN" sz="1400" b="1" dirty="0">
                <a:latin typeface="Times New Roman" panose="02020603050405020304" pitchFamily="18" charset="0"/>
                <a:ea typeface="Calibri" panose="020F0502020204030204" pitchFamily="34" charset="0"/>
                <a:cs typeface="Times New Roman" panose="02020603050405020304" pitchFamily="18" charset="0"/>
              </a:rPr>
              <a:t>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Vadhel</a:t>
            </a:r>
            <a:r>
              <a:rPr lang="en-IN" sz="1400" b="1" dirty="0">
                <a:latin typeface="Times New Roman" panose="02020603050405020304" pitchFamily="18" charset="0"/>
                <a:ea typeface="Calibri" panose="020F0502020204030204" pitchFamily="34" charset="0"/>
                <a:cs typeface="Times New Roman" panose="02020603050405020304" pitchFamily="18" charset="0"/>
              </a:rPr>
              <a:t>, 2430466</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29: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30: Identifying the potential barriers to successful application and delivery of digital health promotion intervention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31: Solutions to overcome the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34: Describing legal and ethical issues associated with implementation and delivery of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35: Legal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36: Ethical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Addressing the legal and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38: Legal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39: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40: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xmlns="" id="{7AA15BA1-0FCF-4B40-A1F2-16AF3364692B}"/>
              </a:ext>
            </a:extLst>
          </p:cNvPr>
          <p:cNvSpPr txBox="1">
            <a:spLocks/>
          </p:cNvSpPr>
          <p:nvPr/>
        </p:nvSpPr>
        <p:spPr>
          <a:xfrm>
            <a:off x="6324600" y="1066800"/>
            <a:ext cx="5562600" cy="5420380"/>
          </a:xfrm>
          <a:prstGeom prst="rect">
            <a:avLst/>
          </a:prstGeom>
        </p:spPr>
        <p:style>
          <a:lnRef idx="1">
            <a:schemeClr val="accent4"/>
          </a:lnRef>
          <a:fillRef idx="2">
            <a:schemeClr val="accent4"/>
          </a:fillRef>
          <a:effectRef idx="1">
            <a:schemeClr val="accent4"/>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spcAft>
                <a:spcPts val="800"/>
              </a:spcAft>
              <a:buNone/>
            </a:pPr>
            <a:r>
              <a:rPr lang="en-US" sz="1200" b="1" dirty="0">
                <a:latin typeface="Times New Roman" panose="02020603050405020304" pitchFamily="18" charset="0"/>
                <a:ea typeface="Calibri" panose="020F0502020204030204" pitchFamily="34" charset="0"/>
                <a:cs typeface="Times New Roman" panose="02020603050405020304" pitchFamily="18" charset="0"/>
              </a:rPr>
              <a:t>Group D,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Jaykumar</a:t>
            </a:r>
            <a:r>
              <a:rPr lang="en-US" sz="1200" b="1"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Thakor</a:t>
            </a:r>
            <a:r>
              <a:rPr lang="en-US" sz="1200" b="1" dirty="0">
                <a:latin typeface="Times New Roman" panose="02020603050405020304" pitchFamily="18" charset="0"/>
                <a:ea typeface="Calibri" panose="020F0502020204030204" pitchFamily="34" charset="0"/>
                <a:cs typeface="Times New Roman" panose="02020603050405020304" pitchFamily="18" charset="0"/>
              </a:rPr>
              <a:t>, 2332485</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41: Benefits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42: Benefit 1:</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Policies Supporting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43:</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2: Cost Benefits of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44:</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3: Personalised Therapy and Monitoring</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4: Cost-Effectiveness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46:</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Data-Driven Insights and Research</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47: Expected outcome</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51: Implications of selected digital health promotion intervention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52: Conclusion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53: Highlighting the need of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55: Future plans</a:t>
            </a:r>
          </a:p>
        </p:txBody>
      </p:sp>
    </p:spTree>
    <p:extLst>
      <p:ext uri="{BB962C8B-B14F-4D97-AF65-F5344CB8AC3E}">
        <p14:creationId xmlns:p14="http://schemas.microsoft.com/office/powerpoint/2010/main" xmlns="" val="42868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84337"/>
            <a:ext cx="10515600" cy="1111064"/>
          </a:xfrm>
        </p:spPr>
        <p:txBody>
          <a:bodyPr>
            <a:noAutofit/>
          </a:bodyPr>
          <a:lstStyle/>
          <a:p>
            <a:pPr algn="ctr">
              <a:lnSpc>
                <a:spcPct val="100000"/>
              </a:lnSpc>
            </a:pPr>
            <a:r>
              <a:rPr lang="en-IN" sz="2600" b="1" dirty="0">
                <a:latin typeface="Times New Roman" panose="02020603050405020304" pitchFamily="18" charset="0"/>
                <a:cs typeface="Times New Roman" panose="02020603050405020304" pitchFamily="18" charset="0"/>
              </a:rPr>
              <a:t>Introduction</a:t>
            </a:r>
            <a:br>
              <a:rPr lang="en-IN" sz="2600" b="1" dirty="0">
                <a:latin typeface="Times New Roman" panose="02020603050405020304" pitchFamily="18" charset="0"/>
                <a:cs typeface="Times New Roman" panose="02020603050405020304" pitchFamily="18" charset="0"/>
              </a:rPr>
            </a:br>
            <a:r>
              <a:rPr lang="en-IN" sz="2600" b="1" i="1" dirty="0">
                <a:latin typeface="Times New Roman" panose="02020603050405020304" pitchFamily="18" charset="0"/>
                <a:cs typeface="Times New Roman" panose="02020603050405020304" pitchFamily="18" charset="0"/>
              </a:rPr>
              <a:t>Selected digital technology</a:t>
            </a:r>
            <a:r>
              <a:rPr lang="en-IN" sz="2600" b="1" dirty="0">
                <a:latin typeface="Times New Roman" panose="02020603050405020304" pitchFamily="18" charset="0"/>
                <a:cs typeface="Times New Roman" panose="02020603050405020304" pitchFamily="18" charset="0"/>
              </a:rPr>
              <a:t>: </a:t>
            </a:r>
            <a:r>
              <a:rPr lang="en-US" sz="2600" dirty="0">
                <a:latin typeface="Times New Roman" panose="02020603050405020304" pitchFamily="18" charset="0"/>
                <a:cs typeface="Times New Roman" panose="02020603050405020304" pitchFamily="18" charset="0"/>
              </a:rPr>
              <a:t>MoveAgain (</a:t>
            </a:r>
            <a:r>
              <a:rPr lang="en-US" sz="2600" i="1" dirty="0">
                <a:latin typeface="Times New Roman" panose="02020603050405020304" pitchFamily="18" charset="0"/>
                <a:cs typeface="Times New Roman" panose="02020603050405020304" pitchFamily="18" charset="0"/>
              </a:rPr>
              <a:t>Digital physiotherapy platform</a:t>
            </a:r>
            <a:r>
              <a:rPr lang="en-US" sz="2600"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a:xfrm>
            <a:off x="4191001" y="1905000"/>
            <a:ext cx="3352800" cy="3991095"/>
          </a:xfrm>
        </p:spPr>
        <p:txBody>
          <a:bodyPr>
            <a:normAutofit fontScale="92500"/>
          </a:bodyPr>
          <a:lstStyle/>
          <a:p>
            <a:pPr algn="just">
              <a:lnSpc>
                <a:spcPct val="150000"/>
              </a:lnSpc>
              <a:spcAft>
                <a:spcPts val="800"/>
              </a:spcAft>
            </a:pPr>
            <a:r>
              <a:rPr lang="en-IN" sz="1600" b="1" i="1" dirty="0">
                <a:latin typeface="Times New Roman" panose="02020603050405020304" pitchFamily="18" charset="0"/>
                <a:ea typeface="Calibri" panose="020F0502020204030204" pitchFamily="34" charset="0"/>
                <a:cs typeface="Times New Roman" panose="02020603050405020304" pitchFamily="18" charset="0"/>
              </a:rPr>
              <a:t>Problem addressed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Chorionic low back pain affects the mobility and daily functioning of millions of adults across the globe.</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Limited access to the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can cause delayed recovery and increase of healthcare costs.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Lack of personalised self-management tools reduces patient adherence.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001000" y="1335274"/>
            <a:ext cx="3352800" cy="5338390"/>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a:stretch>
            <a:fillRect/>
          </a:stretch>
        </p:blipFill>
        <p:spPr>
          <a:xfrm>
            <a:off x="685800" y="1448777"/>
            <a:ext cx="3104271" cy="5111383"/>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2656081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27962"/>
            <a:ext cx="10515600" cy="715038"/>
          </a:xfrm>
        </p:spPr>
        <p:txBody>
          <a:bodyPr>
            <a:normAutofit/>
          </a:bodyPr>
          <a:lstStyle/>
          <a:p>
            <a:pPr algn="ctr"/>
            <a:r>
              <a:rPr lang="en-IN" sz="3600" b="1" dirty="0">
                <a:latin typeface="Times New Roman" panose="02020603050405020304" pitchFamily="18" charset="0"/>
                <a:ea typeface="Calibri" panose="020F0502020204030204" pitchFamily="34" charset="0"/>
              </a:rPr>
              <a:t>Clinical Innovation &amp; Regulatory Recognition </a:t>
            </a:r>
            <a:endParaRPr lang="en-US" sz="3600" dirty="0"/>
          </a:p>
        </p:txBody>
      </p:sp>
      <p:sp>
        <p:nvSpPr>
          <p:cNvPr id="3" name="Content Placeholder 2"/>
          <p:cNvSpPr>
            <a:spLocks noGrp="1"/>
          </p:cNvSpPr>
          <p:nvPr>
            <p:ph idx="1"/>
          </p:nvPr>
        </p:nvSpPr>
        <p:spPr>
          <a:xfrm>
            <a:off x="838201" y="1295400"/>
            <a:ext cx="5257800" cy="5029200"/>
          </a:xfrm>
        </p:spPr>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received a “Breakthrough Device” designation from the U.S. Food &amp; Drug Administration (FDA) in November 2021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system is designed to help immobile patients control external devices by thought (e.g., cursor, wheelchair, prosthetic) via brain-computer interface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5.35 million people in the U.S. live with some form of paralysis from central nervous-system disorders, spinal cord injuries, or auto-immune diseases.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builds on over 25 years of human research in brain-computer interfaces as stated by the company.</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6" name="Picture 5">
            <a:extLst>
              <a:ext uri="{FF2B5EF4-FFF2-40B4-BE49-F238E27FC236}">
                <a16:creationId xmlns:a16="http://schemas.microsoft.com/office/drawing/2014/main" xmlns="" id="{87F0339D-7B9A-4500-BCE5-040BB5A6EE61}"/>
              </a:ext>
            </a:extLst>
          </p:cNvPr>
          <p:cNvPicPr>
            <a:picLocks noChangeAspect="1"/>
          </p:cNvPicPr>
          <p:nvPr/>
        </p:nvPicPr>
        <p:blipFill rotWithShape="1">
          <a:blip r:embed="rId2"/>
          <a:srcRect l="11338" r="12330"/>
          <a:stretch/>
        </p:blipFill>
        <p:spPr>
          <a:xfrm>
            <a:off x="6858000" y="1752600"/>
            <a:ext cx="4244051" cy="3810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xmlns="" val="130678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76773"/>
            <a:ext cx="10515600" cy="701675"/>
          </a:xfrm>
        </p:spPr>
        <p:txBody>
          <a:bodyPr>
            <a:normAutofit/>
          </a:bodyPr>
          <a:lstStyle/>
          <a:p>
            <a:pPr algn="ctr"/>
            <a:r>
              <a:rPr lang="en-IN" sz="3200" b="1" dirty="0">
                <a:latin typeface="Times New Roman" panose="02020603050405020304" pitchFamily="18" charset="0"/>
                <a:ea typeface="Calibri" panose="020F0502020204030204" pitchFamily="34" charset="0"/>
              </a:rPr>
              <a:t>User Impact, Market Need &amp; Technological Capability </a:t>
            </a:r>
            <a:endParaRPr lang="en-US" sz="3200" dirty="0"/>
          </a:p>
        </p:txBody>
      </p:sp>
      <p:sp>
        <p:nvSpPr>
          <p:cNvPr id="3" name="Content Placeholder 2"/>
          <p:cNvSpPr>
            <a:spLocks noGrp="1"/>
          </p:cNvSpPr>
          <p:nvPr>
            <p:ph idx="1"/>
          </p:nvPr>
        </p:nvSpPr>
        <p:spPr>
          <a:xfrm>
            <a:off x="6553200" y="1493327"/>
            <a:ext cx="5343524" cy="5059873"/>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underlying research and development for MoveAgain spans across major institutions including Stanford University, Massachusetts General Hospital and University of Pittsburgh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is being developed by Blackrock Neurotech (formerly Blackrock Microsystems) with the aim of enabling patients with tetraplegia to regain digital / physical independence.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technology consists of a brain-implanted array that decodes neural signals and transmits them wirelessly to external devices for control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As of 2022, Blackrock announced collaboration efforts to advance training and calibration for the first commercial BCI platform version of MoveAgain. </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xmlns="" id="{9C0D1090-C1AD-47F4-9A42-9E995FB82FC2}"/>
              </a:ext>
            </a:extLst>
          </p:cNvPr>
          <p:cNvPicPr>
            <a:picLocks noChangeAspect="1"/>
          </p:cNvPicPr>
          <p:nvPr/>
        </p:nvPicPr>
        <p:blipFill>
          <a:blip r:embed="rId2"/>
          <a:stretch>
            <a:fillRect/>
          </a:stretch>
        </p:blipFill>
        <p:spPr>
          <a:xfrm>
            <a:off x="381000" y="2277656"/>
            <a:ext cx="5800723" cy="23026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xmlns="" val="24599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050" name="Picture 2" descr="Managing Low Back Pain to Improve Productivity in the Workplace - Virtual  and in-person musculoskeletal healthcare | Vori Health"/>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0" y="0"/>
            <a:ext cx="8686801"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9182100" y="457200"/>
            <a:ext cx="2666999" cy="777875"/>
          </a:xfrm>
        </p:spPr>
        <p:txBody>
          <a:bodyPr>
            <a:normAutofit fontScale="90000"/>
          </a:bodyPr>
          <a:lstStyle/>
          <a:p>
            <a:pPr algn="ctr"/>
            <a:r>
              <a:rPr lang="en-US" sz="2800" b="1" dirty="0">
                <a:latin typeface="Times New Roman" panose="02020603050405020304" pitchFamily="18" charset="0"/>
                <a:cs typeface="Times New Roman" panose="02020603050405020304" pitchFamily="18" charset="0"/>
              </a:rPr>
              <a:t>Why it is a problem?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991599" y="1600200"/>
            <a:ext cx="3048000" cy="5029200"/>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Chronic low back pain is one of the major causes of disability that reduces the productivity and quality of life across the globe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Different patients cannot afford or access the consistent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session, which causes worsening the symptoms and recurring pain.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Ineffective self-management and low adherence to the prescribed exercise causes prolonged treatment durations.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927234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EDC124C0-7733-47BD-9CE8-CD9354CB6FB8}"/>
              </a:ext>
            </a:extLst>
          </p:cNvPr>
          <p:cNvPicPr>
            <a:picLocks noChangeAspect="1"/>
          </p:cNvPicPr>
          <p:nvPr/>
        </p:nvPicPr>
        <p:blipFill>
          <a:blip r:embed="rId2">
            <a:extLst>
              <a:ext uri="{BEBA8EAE-BF5A-486C-A8C5-ECC9F3942E4B}">
                <a14:imgProps xmlns:a14="http://schemas.microsoft.com/office/drawing/2010/main" xmlns="">
                  <a14:imgLayer r:embed="rId3">
                    <a14:imgEffect>
                      <a14:sharpenSoften amount="-25000"/>
                    </a14:imgEffect>
                  </a14:imgLayer>
                </a14:imgProps>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38200" y="563787"/>
            <a:ext cx="10515600" cy="701675"/>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IN" sz="3200" b="1" dirty="0">
                <a:latin typeface="Times New Roman" panose="02020603050405020304" pitchFamily="18" charset="0"/>
                <a:ea typeface="Calibri" panose="020F0502020204030204" pitchFamily="34" charset="0"/>
              </a:rPr>
              <a:t>Continued… </a:t>
            </a:r>
            <a:endParaRPr lang="en-US" sz="3200" dirty="0"/>
          </a:p>
        </p:txBody>
      </p:sp>
      <p:sp>
        <p:nvSpPr>
          <p:cNvPr id="3" name="Content Placeholder 2"/>
          <p:cNvSpPr>
            <a:spLocks noGrp="1"/>
          </p:cNvSpPr>
          <p:nvPr>
            <p:ph idx="1"/>
          </p:nvPr>
        </p:nvSpPr>
        <p:spPr>
          <a:xfrm>
            <a:off x="838200" y="4953000"/>
            <a:ext cx="10744200" cy="1527175"/>
          </a:xfrm>
        </p:spPr>
        <p:style>
          <a:lnRef idx="2">
            <a:schemeClr val="accent5"/>
          </a:lnRef>
          <a:fillRef idx="1">
            <a:schemeClr val="lt1"/>
          </a:fillRef>
          <a:effectRef idx="0">
            <a:schemeClr val="accent5"/>
          </a:effectRef>
          <a:fontRef idx="minor">
            <a:schemeClr val="dk1"/>
          </a:fontRef>
        </p:style>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2.4 billion people live with conditions that could benefit from rehabilitation services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many low- and middle-income countries, over 50 % of people needing rehabilitation do not receive it.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Some regions in Europe have up to 12 times fewer physiotherapists than high-income areas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Rectangle 3"/>
          <p:cNvSpPr/>
          <p:nvPr/>
        </p:nvSpPr>
        <p:spPr>
          <a:xfrm>
            <a:off x="9114365" y="53965"/>
            <a:ext cx="2589491" cy="369332"/>
          </a:xfrm>
          <a:prstGeom prst="rect">
            <a:avLst/>
          </a:prstGeom>
        </p:spPr>
        <p:style>
          <a:lnRef idx="2">
            <a:schemeClr val="accent6"/>
          </a:lnRef>
          <a:fillRef idx="1">
            <a:schemeClr val="lt1"/>
          </a:fillRef>
          <a:effectRef idx="0">
            <a:schemeClr val="accent6"/>
          </a:effectRef>
          <a:fontRef idx="minor">
            <a:schemeClr val="dk1"/>
          </a:fontRef>
        </p:style>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4198759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Picture 3"/>
          <p:cNvPicPr>
            <a:picLocks noChangeAspect="1"/>
          </p:cNvPicPr>
          <p:nvPr/>
        </p:nvPicPr>
        <p:blipFill>
          <a:blip r:embed="rId3"/>
          <a:stretch>
            <a:fillRect/>
          </a:stretch>
        </p:blipFill>
        <p:spPr>
          <a:xfrm>
            <a:off x="0" y="0"/>
            <a:ext cx="70866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7467600" y="609600"/>
            <a:ext cx="4118317" cy="685799"/>
          </a:xfrm>
        </p:spPr>
        <p:txBody>
          <a:bodyPr>
            <a:normAutofit/>
          </a:bodyPr>
          <a:lstStyle/>
          <a:p>
            <a:pPr algn="ctr"/>
            <a:r>
              <a:rPr lang="en-US" sz="3200" b="1" dirty="0">
                <a:latin typeface="Times New Roman" panose="02020603050405020304" pitchFamily="18" charset="0"/>
                <a:cs typeface="Times New Roman" panose="02020603050405020304" pitchFamily="18" charset="0"/>
              </a:rPr>
              <a:t>Intervention Name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482840" y="1752600"/>
            <a:ext cx="4114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is a digital physiotherapy platform that is designed for supporting the self-management of chronic low back pain through the personalised care.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intervention includes AI-driven exercise programs, progress tracking and educational modules for enhancing the patient engagement and outcome.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empowers patients to take control of the recovery journey anytime and anywhere.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25577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444202" y="301730"/>
            <a:ext cx="4038600" cy="930275"/>
          </a:xfrm>
        </p:spPr>
        <p:txBody>
          <a:bodyPr>
            <a:normAutofit fontScale="90000"/>
          </a:bodyPr>
          <a:lstStyle/>
          <a:p>
            <a:pPr algn="ctr"/>
            <a:r>
              <a:rPr lang="en-US" sz="3200" b="1" dirty="0">
                <a:latin typeface="Times New Roman" panose="02020603050405020304" pitchFamily="18" charset="0"/>
                <a:cs typeface="Times New Roman" panose="02020603050405020304" pitchFamily="18" charset="0"/>
              </a:rPr>
              <a:t>Target group or setting</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7759" y="1533736"/>
            <a:ext cx="3810000" cy="3751837"/>
          </a:xfrm>
        </p:spPr>
        <p:txBody>
          <a:bodyPr>
            <a:normAutofit fontScale="77500" lnSpcReduction="2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Primary target group for the service includes adults who are aged between 25-60 years old and suffering from chronic and recurring low back pain conditions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It is designed for people who has limited access to physiotherapy services due to the geographical, financial, or time constraints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intervention can be applied in home-based settings and supported by the healthcare professionals.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4648200" y="0"/>
            <a:ext cx="7529732" cy="6858000"/>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6954974" y="6265314"/>
            <a:ext cx="2265226" cy="339773"/>
          </a:xfrm>
          <a:prstGeom prst="rect">
            <a:avLst/>
          </a:prstGeom>
        </p:spPr>
        <p:txBody>
          <a:bodyPr wrap="square">
            <a:spAutoFit/>
          </a:bodyPr>
          <a:lstStyle/>
          <a:p>
            <a:pPr algn="ctr">
              <a:lnSpc>
                <a:spcPct val="150000"/>
              </a:lnSpc>
            </a:pPr>
            <a:r>
              <a:rPr lang="en-IN" sz="1200" dirty="0">
                <a:latin typeface="Times New Roman" panose="02020603050405020304" pitchFamily="18" charset="0"/>
                <a:ea typeface="Calibri" panose="020F0502020204030204" pitchFamily="34" charset="0"/>
              </a:rPr>
              <a:t>(</a:t>
            </a:r>
            <a:r>
              <a:rPr lang="en-IN" sz="1200" dirty="0" err="1">
                <a:latin typeface="Times New Roman" panose="02020603050405020304" pitchFamily="18" charset="0"/>
                <a:ea typeface="Calibri" panose="020F0502020204030204" pitchFamily="34" charset="0"/>
              </a:rPr>
              <a:t>Dagnino</a:t>
            </a:r>
            <a:r>
              <a:rPr lang="en-IN" sz="1200" dirty="0">
                <a:latin typeface="Times New Roman" panose="02020603050405020304" pitchFamily="18" charset="0"/>
                <a:ea typeface="Calibri" panose="020F0502020204030204" pitchFamily="34" charset="0"/>
              </a:rPr>
              <a:t> and Campos, 2022)</a:t>
            </a:r>
            <a:endParaRPr lang="en-US" sz="1200"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505599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1400" y="381000"/>
            <a:ext cx="36576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Justification</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86600" y="1692495"/>
            <a:ext cx="4343400" cy="4651375"/>
          </a:xfrm>
        </p:spPr>
        <p:txBody>
          <a:bodyPr>
            <a:normAutofit fontScale="92500" lnSpcReduction="20000"/>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Expand on the problem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As addressed to NICE (UK) guideline, chronic low back pain needs to be managed through exercise, education, and self-management strategies.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However, patients struggle to access guideline-based physiotherapy due to the limited availability of services and long waiting times.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This gap between national recommendations and real-world access causes persistent pain and reduced mobility.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62000" y="168473"/>
            <a:ext cx="5181600" cy="6221186"/>
          </a:xfrm>
          <a:prstGeom prst="rect">
            <a:avLst/>
          </a:prstGeom>
        </p:spPr>
      </p:pic>
      <p:sp>
        <p:nvSpPr>
          <p:cNvPr id="5" name="Rectangle 4"/>
          <p:cNvSpPr/>
          <p:nvPr/>
        </p:nvSpPr>
        <p:spPr>
          <a:xfrm>
            <a:off x="2590800" y="6519446"/>
            <a:ext cx="1189749" cy="338554"/>
          </a:xfrm>
          <a:prstGeom prst="rect">
            <a:avLst/>
          </a:prstGeom>
        </p:spPr>
        <p:txBody>
          <a:bodyPr wrap="none">
            <a:spAutoFit/>
          </a:bodyPr>
          <a:lstStyle/>
          <a:p>
            <a:r>
              <a:rPr lang="en-IN" sz="1600" dirty="0">
                <a:latin typeface="Times New Roman" panose="02020603050405020304" pitchFamily="18" charset="0"/>
                <a:ea typeface="Calibri" panose="020F0502020204030204" pitchFamily="34" charset="0"/>
              </a:rPr>
              <a:t>(</a:t>
            </a:r>
            <a:r>
              <a:rPr lang="en-IN" sz="1600" dirty="0" err="1">
                <a:latin typeface="Times New Roman" panose="02020603050405020304" pitchFamily="18" charset="0"/>
                <a:ea typeface="Calibri" panose="020F0502020204030204" pitchFamily="34" charset="0"/>
              </a:rPr>
              <a:t>Bmj</a:t>
            </a:r>
            <a:r>
              <a:rPr lang="en-IN" sz="1600" dirty="0">
                <a:latin typeface="Times New Roman" panose="02020603050405020304" pitchFamily="18" charset="0"/>
                <a:ea typeface="Calibri" panose="020F0502020204030204" pitchFamily="34" charset="0"/>
              </a:rPr>
              <a:t>, 2023)</a:t>
            </a:r>
            <a:endParaRPr lang="en-US" sz="1600"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494310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326755" y="1508760"/>
            <a:ext cx="3590925" cy="5334000"/>
          </a:xfrm>
          <a:prstGeom prst="rect">
            <a:avLst/>
          </a:prstGeom>
        </p:spPr>
      </p:pic>
      <p:sp>
        <p:nvSpPr>
          <p:cNvPr id="2" name="Title 1"/>
          <p:cNvSpPr>
            <a:spLocks noGrp="1"/>
          </p:cNvSpPr>
          <p:nvPr>
            <p:ph type="title"/>
          </p:nvPr>
        </p:nvSpPr>
        <p:spPr>
          <a:xfrm>
            <a:off x="2209800" y="183197"/>
            <a:ext cx="8915400" cy="655003"/>
          </a:xfrm>
        </p:spPr>
        <p:txBody>
          <a:bodyPr>
            <a:normAutofit/>
          </a:bodyPr>
          <a:lstStyle/>
          <a:p>
            <a:pPr algn="ctr"/>
            <a:r>
              <a:rPr lang="en-US" sz="3200" b="1" dirty="0">
                <a:latin typeface="Times New Roman" panose="02020603050405020304" pitchFamily="18" charset="0"/>
                <a:cs typeface="Times New Roman" panose="02020603050405020304" pitchFamily="18" charset="0"/>
              </a:rPr>
              <a:t>Statistics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20397" y="1065116"/>
            <a:ext cx="2667000" cy="5488084"/>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Globally in 2020, around 619 million people are living with low back pain and projections has estimated this increase to 843 million by 2050 (Ferreira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UK, an estimated 43% of adults live with the level of chronic pain (Fpm,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systematic review has addressed prevalence of chronic low back pain among people who are aged between 20-59 years (Chambers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240714" y="510698"/>
            <a:ext cx="5114925" cy="4676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1913927" y="6096000"/>
            <a:ext cx="124906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(Nia, 2025)</a:t>
            </a:r>
            <a:endParaRPr lang="en-US"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3511062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914400" y="12954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2020, around 619 million people globally suffered from low back pain (Who.int.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the US in 2019, 39% of adults experienced back pain in the past 3 months.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low back pain in adults aged 20-59 is about 19.6% (CDC,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xmlns="" id="{B9CF2DA6-A4F0-4B28-A4FF-468305539BB6}"/>
              </a:ext>
            </a:extLst>
          </p:cNvPr>
          <p:cNvPicPr>
            <a:picLocks noChangeAspect="1"/>
          </p:cNvPicPr>
          <p:nvPr/>
        </p:nvPicPr>
        <p:blipFill>
          <a:blip r:embed="rId2"/>
          <a:stretch>
            <a:fillRect/>
          </a:stretch>
        </p:blipFill>
        <p:spPr>
          <a:xfrm>
            <a:off x="5844769" y="3041844"/>
            <a:ext cx="5529247" cy="3484539"/>
          </a:xfrm>
          <a:prstGeom prst="rect">
            <a:avLst/>
          </a:prstGeom>
        </p:spPr>
      </p:pic>
    </p:spTree>
    <p:extLst>
      <p:ext uri="{BB962C8B-B14F-4D97-AF65-F5344CB8AC3E}">
        <p14:creationId xmlns:p14="http://schemas.microsoft.com/office/powerpoint/2010/main" xmlns="" val="1063240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72400" y="487621"/>
            <a:ext cx="37338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Comparison with countries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0" y="1825625"/>
            <a:ext cx="3581400" cy="4351338"/>
          </a:xfrm>
        </p:spPr>
        <p:txBody>
          <a:bodyPr>
            <a:normAutofit fontScale="925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age- standardized prevalence of the low back pain in United States was around 12706 cases for 100,000 population in 2019 (Chen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meta-analysis in India has found point of prevalence of low back pain to be 48% (Shetty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pain in United Kingdom was estimated at 43% of adults (or, 28 million people)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Fayaz</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2016).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0" y="0"/>
            <a:ext cx="7343775" cy="6858000"/>
          </a:xfrm>
          <a:prstGeom prst="rect">
            <a:avLst/>
          </a:prstGeom>
        </p:spPr>
      </p:pic>
      <p:sp>
        <p:nvSpPr>
          <p:cNvPr id="5" name="Rectangle 4"/>
          <p:cNvSpPr/>
          <p:nvPr/>
        </p:nvSpPr>
        <p:spPr>
          <a:xfrm>
            <a:off x="7333782" y="6311900"/>
            <a:ext cx="165942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(Hussain, 2024)</a:t>
            </a:r>
            <a:endParaRPr lang="en-US"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234473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 y="4343400"/>
            <a:ext cx="4310745" cy="2514601"/>
          </a:xfrm>
          <a:prstGeom prst="rect">
            <a:avLst/>
          </a:prstGeom>
        </p:spPr>
      </p:pic>
      <p:pic>
        <p:nvPicPr>
          <p:cNvPr id="4" name="Picture 3"/>
          <p:cNvPicPr>
            <a:picLocks noChangeAspect="1"/>
          </p:cNvPicPr>
          <p:nvPr/>
        </p:nvPicPr>
        <p:blipFill>
          <a:blip r:embed="rId3"/>
          <a:stretch>
            <a:fillRect/>
          </a:stretch>
        </p:blipFill>
        <p:spPr>
          <a:xfrm>
            <a:off x="8458200" y="858079"/>
            <a:ext cx="3606370" cy="4114800"/>
          </a:xfrm>
          <a:prstGeom prst="rect">
            <a:avLst/>
          </a:prstGeom>
        </p:spPr>
      </p:pic>
      <p:sp>
        <p:nvSpPr>
          <p:cNvPr id="2" name="Title 1"/>
          <p:cNvSpPr>
            <a:spLocks noGrp="1"/>
          </p:cNvSpPr>
          <p:nvPr>
            <p:ph type="title"/>
          </p:nvPr>
        </p:nvSpPr>
        <p:spPr>
          <a:xfrm>
            <a:off x="838200" y="261896"/>
            <a:ext cx="10515600" cy="549275"/>
          </a:xfrm>
        </p:spPr>
        <p:txBody>
          <a:bodyPr>
            <a:normAutofit/>
          </a:bodyPr>
          <a:lstStyle/>
          <a:p>
            <a:pPr algn="ctr"/>
            <a:r>
              <a:rPr lang="en-US" sz="2400" b="1" dirty="0">
                <a:latin typeface="Times New Roman" panose="02020603050405020304" pitchFamily="18" charset="0"/>
                <a:cs typeface="Times New Roman" panose="02020603050405020304" pitchFamily="18" charset="0"/>
              </a:rPr>
              <a:t>Consequences of not addressing the problem</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39345" y="1611704"/>
            <a:ext cx="3334225" cy="5181600"/>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Around 74.8% of the US adults with chronic severe back pain reported impairment in mobility, self-care or work participation (Feldman and </a:t>
            </a:r>
            <a:r>
              <a:rPr lang="en-US" sz="1800" dirty="0" err="1">
                <a:latin typeface="Times New Roman" panose="02020603050405020304" pitchFamily="18" charset="0"/>
                <a:ea typeface="Calibri" panose="020F0502020204030204" pitchFamily="34" charset="0"/>
                <a:cs typeface="Times New Roman" panose="02020603050405020304" pitchFamily="18" charset="0"/>
              </a:rPr>
              <a:t>Nahin</a:t>
            </a:r>
            <a:r>
              <a:rPr lang="en-US" sz="18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Chronic low back pain increases the rates of depression and anxiety while reducing the working hours and income.</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the United States, back pain causes around 186.7 million lost work days in each year, while driving the higher healthcare and productivity costs (</a:t>
            </a:r>
            <a:r>
              <a:rPr lang="en-US" sz="1800" dirty="0" err="1">
                <a:latin typeface="Times New Roman" panose="02020603050405020304" pitchFamily="18" charset="0"/>
                <a:ea typeface="Calibri" panose="020F0502020204030204" pitchFamily="34" charset="0"/>
                <a:cs typeface="Times New Roman" panose="02020603050405020304" pitchFamily="18" charset="0"/>
              </a:rPr>
              <a:t>Aprilaba</a:t>
            </a:r>
            <a:r>
              <a:rPr lang="en-US" sz="18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The Pain at Work Toolkit for Employees with Chronic or Persistent Pain: A  Collaborative-Participatory Study"/>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001000" y="4953001"/>
            <a:ext cx="4191000" cy="1643103"/>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a:blip r:embed="rId5"/>
          <a:stretch>
            <a:fillRect/>
          </a:stretch>
        </p:blipFill>
        <p:spPr>
          <a:xfrm>
            <a:off x="76200" y="-28135"/>
            <a:ext cx="2752725" cy="2047875"/>
          </a:xfrm>
          <a:prstGeom prst="rect">
            <a:avLst/>
          </a:prstGeom>
        </p:spPr>
      </p:pic>
      <p:pic>
        <p:nvPicPr>
          <p:cNvPr id="7" name="Picture 6"/>
          <p:cNvPicPr>
            <a:picLocks noChangeAspect="1"/>
          </p:cNvPicPr>
          <p:nvPr/>
        </p:nvPicPr>
        <p:blipFill>
          <a:blip r:embed="rId6"/>
          <a:stretch>
            <a:fillRect/>
          </a:stretch>
        </p:blipFill>
        <p:spPr>
          <a:xfrm>
            <a:off x="1062038" y="2159082"/>
            <a:ext cx="2686050" cy="1819275"/>
          </a:xfrm>
          <a:prstGeom prst="rect">
            <a:avLst/>
          </a:prstGeom>
        </p:spPr>
      </p:pic>
      <p:pic>
        <p:nvPicPr>
          <p:cNvPr id="8" name="Picture 7"/>
          <p:cNvPicPr>
            <a:picLocks noChangeAspect="1"/>
          </p:cNvPicPr>
          <p:nvPr/>
        </p:nvPicPr>
        <p:blipFill>
          <a:blip r:embed="rId7"/>
          <a:stretch>
            <a:fillRect/>
          </a:stretch>
        </p:blipFill>
        <p:spPr>
          <a:xfrm>
            <a:off x="2925003" y="970533"/>
            <a:ext cx="3457575" cy="571500"/>
          </a:xfrm>
          <a:prstGeom prst="rect">
            <a:avLst/>
          </a:prstGeom>
        </p:spPr>
      </p:pic>
      <p:sp>
        <p:nvSpPr>
          <p:cNvPr id="10" name="Rectangle 9"/>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3458004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6248400" y="365125"/>
            <a:ext cx="5105400" cy="701675"/>
          </a:xfrm>
        </p:spPr>
        <p:txBody>
          <a:bodyPr>
            <a:normAutofit fontScale="90000"/>
          </a:bodyPr>
          <a:lstStyle/>
          <a:p>
            <a:pPr algn="ctr"/>
            <a:r>
              <a:rPr lang="en-US" sz="2400" b="1" dirty="0">
                <a:latin typeface="Times New Roman" panose="02020603050405020304" pitchFamily="18" charset="0"/>
                <a:cs typeface="Times New Roman" panose="02020603050405020304" pitchFamily="18" charset="0"/>
              </a:rPr>
              <a:t>Digital health promotion interventions</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4785" y="4441310"/>
            <a:ext cx="11125200" cy="2133600"/>
          </a:xfrm>
        </p:spPr>
        <p:txBody>
          <a:bodyPr>
            <a:normAutofit lnSpcReduction="10000"/>
          </a:bodyPr>
          <a:lstStyle/>
          <a:p>
            <a:pPr lvl="0">
              <a:lnSpc>
                <a:spcPct val="150000"/>
              </a:lnSpc>
            </a:pPr>
            <a:r>
              <a:rPr lang="en-US" sz="1600" dirty="0">
                <a:latin typeface="Times New Roman" panose="02020603050405020304" pitchFamily="18" charset="0"/>
                <a:cs typeface="Times New Roman" panose="02020603050405020304" pitchFamily="18" charset="0"/>
              </a:rPr>
              <a:t>The meta-analysis of 56 digital health interventions for musculoskeletal pain has found smaller but meaningful improvement in pain and disability (</a:t>
            </a:r>
            <a:r>
              <a:rPr lang="en-US" sz="1600" dirty="0" err="1">
                <a:latin typeface="Times New Roman" panose="02020603050405020304" pitchFamily="18" charset="0"/>
                <a:cs typeface="Times New Roman" panose="02020603050405020304" pitchFamily="18" charset="0"/>
              </a:rPr>
              <a:t>Valentijn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Digitally delivered exercise and education programmer for chronic low back pain achieved clinically meaningful paid reduction in 58.5% participants (</a:t>
            </a:r>
            <a:r>
              <a:rPr lang="en-US" sz="1600" dirty="0" err="1">
                <a:latin typeface="Times New Roman" panose="02020603050405020304" pitchFamily="18" charset="0"/>
                <a:cs typeface="Times New Roman" panose="02020603050405020304" pitchFamily="18" charset="0"/>
              </a:rPr>
              <a:t>Hörder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Economic evaluations addresses a digital health intervention for low back pain. </a:t>
            </a:r>
          </a:p>
          <a:p>
            <a:pPr>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7170" name="Picture 2" descr="Multidisciplinary Digital Therapeutics for Chronic Low Back Pain Versus  In-Person Therapeutic Exercise with Education: A Randomized Controlled  Pilot Study"/>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304800" y="409574"/>
            <a:ext cx="5715000" cy="3476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174" name="Picture 6" descr="Low Back Pain Rehab | DIY Home Physiotherapy Program"/>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258951" y="1066800"/>
            <a:ext cx="5105400" cy="33645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rgbClr val="FFFFFF"/>
                </a:solidFill>
              </a14:hiddenFill>
            </a:ext>
          </a:extLst>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1410952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85466"/>
            <a:ext cx="4471182" cy="728934"/>
          </a:xfrm>
        </p:spPr>
        <p:txBody>
          <a:bodyPr>
            <a:normAutofit/>
          </a:bodyPr>
          <a:lstStyle/>
          <a:p>
            <a:pPr algn="ctr"/>
            <a:r>
              <a:rPr lang="en-US" sz="3200" b="1" dirty="0">
                <a:latin typeface="Times New Roman" panose="02020603050405020304" pitchFamily="18" charset="0"/>
                <a:cs typeface="Times New Roman" panose="02020603050405020304" pitchFamily="18" charset="0"/>
              </a:rPr>
              <a:t>Unique selling point</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048" y="1066800"/>
            <a:ext cx="5481772" cy="5486400"/>
          </a:xfrm>
        </p:spPr>
        <p:txBody>
          <a:bodyPr>
            <a:normAutofit fontScale="92500" lnSpcReduction="200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Real-time AI motion tracking vs traditional physio: 90% accuracy in movement detection, better than manual observation (Ota,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Remote, personalized rehab vs clinic-only therapy: 70% of users report easier adherence than in-person rehab plans (Ota,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24/7 guided therapy vs scheduled sessions only: Reduces patient drop-off by 30–40% compared to conventional physiotherapy.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platform has delivered 52% average pain reduction over 12 weeks in unspecific low back pain (Weise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a randomized trial for the chronic low back pain, digital care shows 1537% dropout Vs 34.3% in terms of in-person therapy (Cui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physiotherapy has enabled 24/7 access and real-time feedback, while bringing access gaps and promoting adherence among under reserved populations.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705600" y="1295400"/>
            <a:ext cx="5076151" cy="46419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3666952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46855"/>
            <a:ext cx="10515600" cy="868363"/>
          </a:xfrm>
        </p:spPr>
        <p:txBody>
          <a:bodyPr>
            <a:normAutofit/>
          </a:bodyPr>
          <a:lstStyle/>
          <a:p>
            <a:pPr algn="ctr">
              <a:lnSpc>
                <a:spcPct val="100000"/>
              </a:lnSpc>
            </a:pPr>
            <a:r>
              <a:rPr lang="en-US" sz="3200" b="1" dirty="0">
                <a:latin typeface="Times New Roman" panose="02020603050405020304" pitchFamily="18" charset="0"/>
                <a:cs typeface="Times New Roman" panose="02020603050405020304" pitchFamily="18" charset="0"/>
              </a:rPr>
              <a:t>Rationale for the selected target group</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48400" y="1828800"/>
            <a:ext cx="5257800" cy="377348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Adults who are aged between 25-60 years old suffers from high and rising prevalence of chronic low back pain (De Souza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2019).</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Different individuals of this age face barriers to in-person physiotherapy (e.g., time, cost, travel) for reducing adherence and outcomes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Chikaka</a:t>
            </a:r>
            <a:r>
              <a:rPr lang="en-US" sz="1600" dirty="0">
                <a:latin typeface="Times New Roman" panose="02020603050405020304" pitchFamily="18" charset="0"/>
                <a:ea typeface="Calibri" panose="020F0502020204030204" pitchFamily="34" charset="0"/>
                <a:cs typeface="Times New Roman" panose="02020603050405020304" pitchFamily="18" charset="0"/>
              </a:rPr>
              <a:t> and Keller,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self-management tools have reflected a stronger engagement and clinically meaningful improvement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81000" y="1447800"/>
            <a:ext cx="5672694" cy="4729163"/>
          </a:xfrm>
          <a:prstGeom prst="rect">
            <a:avLst/>
          </a:prstGeom>
          <a:ln>
            <a:noFill/>
          </a:ln>
          <a:effectLst>
            <a:softEdge rad="112500"/>
          </a:effectLst>
        </p:spPr>
      </p:pic>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1288187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838200" y="365125"/>
            <a:ext cx="10515600" cy="549275"/>
          </a:xfrm>
        </p:spPr>
        <p:txBody>
          <a:bodyPr>
            <a:normAutofit/>
          </a:bodyPr>
          <a:lstStyle/>
          <a:p>
            <a:pPr algn="ctr"/>
            <a:r>
              <a:rPr lang="en-US" sz="2800" b="1" dirty="0">
                <a:latin typeface="Times New Roman" panose="02020603050405020304" pitchFamily="18" charset="0"/>
                <a:cs typeface="Times New Roman" panose="02020603050405020304" pitchFamily="18" charset="0"/>
              </a:rPr>
              <a:t>Other similar types of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08578" y="1158677"/>
            <a:ext cx="5181600" cy="296498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12-week remote digital care programme for the chronic low back pain can ensure achieving similar disability improvement in compared to in-person physiotherapy (Smith, Li and Rafferty, 2020).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Large Swedish cohort using a digital delivered exercise and education programme is necessary for the low-back pain reduction after three months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Kneale</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249938" y="4554537"/>
            <a:ext cx="9692123" cy="1757363"/>
          </a:xfrm>
          <a:prstGeom prst="rect">
            <a:avLst/>
          </a:prstGeom>
        </p:spPr>
      </p:pic>
      <p:pic>
        <p:nvPicPr>
          <p:cNvPr id="5" name="Picture 4"/>
          <p:cNvPicPr>
            <a:picLocks noChangeAspect="1"/>
          </p:cNvPicPr>
          <p:nvPr/>
        </p:nvPicPr>
        <p:blipFill>
          <a:blip r:embed="rId4"/>
          <a:stretch>
            <a:fillRect/>
          </a:stretch>
        </p:blipFill>
        <p:spPr>
          <a:xfrm>
            <a:off x="228600" y="460772"/>
            <a:ext cx="2849032" cy="3577828"/>
          </a:xfrm>
          <a:prstGeom prst="rect">
            <a:avLst/>
          </a:prstGeom>
        </p:spPr>
      </p:pic>
      <p:pic>
        <p:nvPicPr>
          <p:cNvPr id="6" name="Picture 5"/>
          <p:cNvPicPr>
            <a:picLocks noChangeAspect="1"/>
          </p:cNvPicPr>
          <p:nvPr/>
        </p:nvPicPr>
        <p:blipFill>
          <a:blip r:embed="rId5"/>
          <a:stretch>
            <a:fillRect/>
          </a:stretch>
        </p:blipFill>
        <p:spPr>
          <a:xfrm>
            <a:off x="9114365" y="727803"/>
            <a:ext cx="2696638" cy="2964985"/>
          </a:xfrm>
          <a:prstGeom prst="rect">
            <a:avLst/>
          </a:prstGeom>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xmlns="" val="2919768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196" name="Picture 4" descr="Using a Logic Model for Program Development, Implementation, and Evaluation  - Visible Network Labs"/>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846667" y="152401"/>
            <a:ext cx="10515600" cy="685800"/>
          </a:xfrm>
        </p:spPr>
        <p:style>
          <a:lnRef idx="1">
            <a:schemeClr val="accent3"/>
          </a:lnRef>
          <a:fillRef idx="2">
            <a:schemeClr val="accent3"/>
          </a:fillRef>
          <a:effectRef idx="1">
            <a:schemeClr val="accent3"/>
          </a:effectRef>
          <a:fontRef idx="minor">
            <a:schemeClr val="dk1"/>
          </a:fontRef>
        </p:style>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Planning tool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200400" y="990602"/>
            <a:ext cx="8382000" cy="4419598"/>
          </a:xfrm>
        </p:spPr>
        <p:style>
          <a:lnRef idx="2">
            <a:schemeClr val="accent2"/>
          </a:lnRef>
          <a:fillRef idx="1">
            <a:schemeClr val="lt1"/>
          </a:fillRef>
          <a:effectRef idx="0">
            <a:schemeClr val="accent2"/>
          </a:effectRef>
          <a:fontRef idx="minor">
            <a:schemeClr val="dk1"/>
          </a:fontRef>
        </p:style>
        <p:txBody>
          <a:bodyPr>
            <a:normAutofit/>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Critical understanding of selected planning tool</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Implementation of “</a:t>
            </a:r>
            <a:r>
              <a:rPr lang="en-US" sz="1800" i="1" dirty="0">
                <a:latin typeface="Times New Roman" panose="02020603050405020304" pitchFamily="18" charset="0"/>
                <a:ea typeface="Calibri" panose="020F0502020204030204" pitchFamily="34" charset="0"/>
                <a:cs typeface="Times New Roman" panose="02020603050405020304" pitchFamily="18" charset="0"/>
              </a:rPr>
              <a:t>research Logic Model</a:t>
            </a:r>
            <a:r>
              <a:rPr lang="en-US" sz="1800" dirty="0">
                <a:latin typeface="Times New Roman" panose="02020603050405020304" pitchFamily="18" charset="0"/>
                <a:ea typeface="Calibri" panose="020F0502020204030204" pitchFamily="34" charset="0"/>
                <a:cs typeface="Times New Roman" panose="02020603050405020304" pitchFamily="18" charset="0"/>
              </a:rPr>
              <a:t>” or IRLM provides a structured roadmap while connecting with the determinants, strategies, mechanisms and outcomes for digital health interventions (Smith, Li and Rafferty, 2020).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logic-models clarifies the assumptions while depicting the activities might cause outcomes and enhance the reproducibility.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9072217" y="310635"/>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xmlns="" val="1431464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Process Model </a:t>
            </a:r>
            <a:endParaRPr lang="en-US" sz="3200" dirty="0"/>
          </a:p>
        </p:txBody>
      </p:sp>
      <p:sp>
        <p:nvSpPr>
          <p:cNvPr id="3" name="Content Placeholder 2"/>
          <p:cNvSpPr>
            <a:spLocks noGrp="1"/>
          </p:cNvSpPr>
          <p:nvPr>
            <p:ph idx="1"/>
          </p:nvPr>
        </p:nvSpPr>
        <p:spPr>
          <a:xfrm>
            <a:off x="838200" y="145943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Input: </a:t>
            </a:r>
            <a:r>
              <a:rPr lang="en-US" sz="1600" dirty="0">
                <a:latin typeface="Times New Roman" panose="02020603050405020304" pitchFamily="18" charset="0"/>
                <a:ea typeface="Calibri" panose="020F0502020204030204" pitchFamily="34" charset="0"/>
                <a:cs typeface="Times New Roman" panose="02020603050405020304" pitchFamily="18" charset="0"/>
              </a:rPr>
              <a:t>Patient pain assessment + motion data uploaded to AI rehab system for therapy planning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Process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analyses movement patterns, gives real-time corrective feedback, adjusts exercise intensity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Output:</a:t>
            </a:r>
            <a:r>
              <a:rPr lang="en-US" sz="1600" dirty="0">
                <a:latin typeface="Times New Roman" panose="02020603050405020304" pitchFamily="18" charset="0"/>
                <a:ea typeface="Calibri" panose="020F0502020204030204" pitchFamily="34" charset="0"/>
                <a:cs typeface="Times New Roman" panose="02020603050405020304" pitchFamily="18" charset="0"/>
              </a:rPr>
              <a:t> 30–40% higher adherence, improved mobility, reduced treatment drop-outs vs traditional physio.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11" name="Picture 10">
            <a:extLst>
              <a:ext uri="{FF2B5EF4-FFF2-40B4-BE49-F238E27FC236}">
                <a16:creationId xmlns:a16="http://schemas.microsoft.com/office/drawing/2014/main" xmlns="" id="{5A9A46DF-24F4-4E8F-9070-EE77797A32CA}"/>
              </a:ext>
            </a:extLst>
          </p:cNvPr>
          <p:cNvPicPr>
            <a:picLocks noChangeAspect="1"/>
          </p:cNvPicPr>
          <p:nvPr/>
        </p:nvPicPr>
        <p:blipFill>
          <a:blip r:embed="rId2"/>
          <a:stretch>
            <a:fillRect/>
          </a:stretch>
        </p:blipFill>
        <p:spPr>
          <a:xfrm>
            <a:off x="3314700" y="3352800"/>
            <a:ext cx="5562600" cy="2906459"/>
          </a:xfrm>
          <a:prstGeom prst="rect">
            <a:avLst/>
          </a:prstGeom>
        </p:spPr>
      </p:pic>
    </p:spTree>
    <p:extLst>
      <p:ext uri="{BB962C8B-B14F-4D97-AF65-F5344CB8AC3E}">
        <p14:creationId xmlns:p14="http://schemas.microsoft.com/office/powerpoint/2010/main" xmlns="" val="1843759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Simnette Model </a:t>
            </a:r>
            <a:endParaRPr lang="en-US" sz="3200" dirty="0"/>
          </a:p>
        </p:txBody>
      </p:sp>
      <p:sp>
        <p:nvSpPr>
          <p:cNvPr id="3" name="Content Placeholder 2"/>
          <p:cNvSpPr>
            <a:spLocks noGrp="1"/>
          </p:cNvSpPr>
          <p:nvPr>
            <p:ph idx="1"/>
          </p:nvPr>
        </p:nvSpPr>
        <p:spPr>
          <a:xfrm>
            <a:off x="6553200" y="1752600"/>
            <a:ext cx="4800600" cy="385485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Monitoring: </a:t>
            </a:r>
            <a:r>
              <a:rPr lang="en-US" sz="1600" dirty="0">
                <a:latin typeface="Times New Roman" panose="02020603050405020304" pitchFamily="18" charset="0"/>
                <a:ea typeface="Calibri" panose="020F0502020204030204" pitchFamily="34" charset="0"/>
                <a:cs typeface="Times New Roman" panose="02020603050405020304" pitchFamily="18" charset="0"/>
              </a:rPr>
              <a:t>Tracks posture, movement accuracy, pain progression using AI motion and sensor feedback.</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Response: </a:t>
            </a:r>
            <a:r>
              <a:rPr lang="en-US" sz="1600" dirty="0">
                <a:latin typeface="Times New Roman" panose="02020603050405020304" pitchFamily="18" charset="0"/>
                <a:ea typeface="Calibri" panose="020F0502020204030204" pitchFamily="34" charset="0"/>
                <a:cs typeface="Times New Roman" panose="02020603050405020304" pitchFamily="18" charset="0"/>
              </a:rPr>
              <a:t>System adjusts difficulty, sends alerts, and provides corrective instructions to reduce injury risk (Gowda, 2025)</a:t>
            </a:r>
            <a:r>
              <a:rPr lang="en-US" sz="1600" b="1" dirty="0">
                <a:latin typeface="Times New Roman" panose="02020603050405020304" pitchFamily="18" charset="0"/>
                <a:ea typeface="Calibri" panose="020F0502020204030204" pitchFamily="34" charset="0"/>
                <a:cs typeface="Times New Roman" panose="02020603050405020304" pitchFamily="18" charset="0"/>
              </a:rPr>
              <a: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Improvement: </a:t>
            </a:r>
            <a:r>
              <a:rPr lang="en-US" sz="1600" dirty="0">
                <a:latin typeface="Times New Roman" panose="02020603050405020304" pitchFamily="18" charset="0"/>
                <a:ea typeface="Calibri" panose="020F0502020204030204" pitchFamily="34" charset="0"/>
                <a:cs typeface="Times New Roman" panose="02020603050405020304" pitchFamily="18" charset="0"/>
              </a:rPr>
              <a:t>Generates personalised recovery insights, increasing adherence and mobility outcomes long-term.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xmlns="" id="{7F8DB4B9-EEFC-4C44-A972-1E65427183E2}"/>
              </a:ext>
            </a:extLst>
          </p:cNvPr>
          <p:cNvPicPr>
            <a:picLocks noChangeAspect="1"/>
          </p:cNvPicPr>
          <p:nvPr/>
        </p:nvPicPr>
        <p:blipFill>
          <a:blip r:embed="rId2"/>
          <a:stretch>
            <a:fillRect/>
          </a:stretch>
        </p:blipFill>
        <p:spPr>
          <a:xfrm>
            <a:off x="762000" y="1465679"/>
            <a:ext cx="5334000" cy="4704588"/>
          </a:xfrm>
          <a:prstGeom prst="rect">
            <a:avLst/>
          </a:prstGeom>
        </p:spPr>
      </p:pic>
    </p:spTree>
    <p:extLst>
      <p:ext uri="{BB962C8B-B14F-4D97-AF65-F5344CB8AC3E}">
        <p14:creationId xmlns:p14="http://schemas.microsoft.com/office/powerpoint/2010/main" xmlns="" val="4231054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13518"/>
            <a:ext cx="10515600" cy="935037"/>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Justifying the usage of the model</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34200" y="2210592"/>
            <a:ext cx="4572000" cy="3355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enhances the transparency, reproducibility and rigor for the application projects for addressing the persistent gap in terms of methodology.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terms of digital and e-health innovation settings, the IRLM has reflected to guide the adoptions, application and reporting across the complex contexts (Smith, Li and Rafferty, 2020).</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1266" name="Picture 2" descr="Telemedicine: A Survey of Telecommunication Technologies, Developments, and  Challenges"/>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609600" y="1676400"/>
            <a:ext cx="6019800" cy="411004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xmlns="" val="2721575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838200" y="1681056"/>
            <a:ext cx="43434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Enables continuous patient monitoring, critical since 70% of physiotherapy patients lack consistent follow-up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Supports adaptive real-time clinical decision making, improving outcomes in AI-guided rehabilitation programmes.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Improves long-term patient compliance, a major issue as 60–65% discontinue rehab early without structured monitoring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xmlns="" id="{B5A05627-99C5-4795-A64C-4682D39E8B7A}"/>
              </a:ext>
            </a:extLst>
          </p:cNvPr>
          <p:cNvPicPr>
            <a:picLocks noChangeAspect="1"/>
          </p:cNvPicPr>
          <p:nvPr/>
        </p:nvPicPr>
        <p:blipFill>
          <a:blip r:embed="rId2"/>
          <a:stretch>
            <a:fillRect/>
          </a:stretch>
        </p:blipFill>
        <p:spPr>
          <a:xfrm>
            <a:off x="5791200" y="1851376"/>
            <a:ext cx="5715891" cy="37668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xmlns="" val="1123700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4765" y="277813"/>
            <a:ext cx="10515600"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Applying planning model to the digital health promotion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603376"/>
            <a:ext cx="10515600" cy="25177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We will use the “</a:t>
            </a:r>
            <a:r>
              <a:rPr lang="en-US" sz="1600" i="1" dirty="0">
                <a:latin typeface="Times New Roman" panose="02020603050405020304" pitchFamily="18" charset="0"/>
                <a:ea typeface="Calibri" panose="020F0502020204030204" pitchFamily="34" charset="0"/>
                <a:cs typeface="Times New Roman" panose="02020603050405020304" pitchFamily="18" charset="0"/>
              </a:rPr>
              <a:t>implementation research model</a:t>
            </a:r>
            <a:r>
              <a:rPr lang="en-US" sz="1600" dirty="0">
                <a:latin typeface="Times New Roman" panose="02020603050405020304" pitchFamily="18" charset="0"/>
                <a:ea typeface="Calibri" panose="020F0502020204030204" pitchFamily="34" charset="0"/>
                <a:cs typeface="Times New Roman" panose="02020603050405020304" pitchFamily="18" charset="0"/>
              </a:rPr>
              <a:t>” for mapping the way each digital exercise module is connected to self-management outcomes.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By identifying determinants, selection of strategies and specifying mechanism, this model clarifies the way interventions components can drive the change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Nigatu</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will enable rigorous assessment and adaptation of interventions in real-world settings, for supporting scalability and sustained behavioral changes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2819400" y="4266236"/>
            <a:ext cx="8115300" cy="2507166"/>
          </a:xfrm>
          <a:prstGeom prst="rect">
            <a:avLst/>
          </a:prstGeom>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xmlns="" val="141590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Adherence &amp; Engagement in Physiotherapy </a:t>
            </a:r>
            <a:endParaRPr lang="en-US" sz="3200" dirty="0"/>
          </a:p>
        </p:txBody>
      </p:sp>
      <p:sp>
        <p:nvSpPr>
          <p:cNvPr id="3" name="Content Placeholder 2"/>
          <p:cNvSpPr>
            <a:spLocks noGrp="1"/>
          </p:cNvSpPr>
          <p:nvPr>
            <p:ph idx="1"/>
          </p:nvPr>
        </p:nvSpPr>
        <p:spPr>
          <a:xfrm>
            <a:off x="838200" y="137160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Only about 43% of people with low back pain adhered to a supervised exercise-programme (Shahidi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Non-adherence to home exercise programmes for </a:t>
            </a:r>
            <a:r>
              <a:rPr lang="en-US" sz="1600" dirty="0" err="1">
                <a:latin typeface="Times New Roman" panose="02020603050405020304" pitchFamily="18" charset="0"/>
                <a:ea typeface="Calibri" panose="020F0502020204030204" pitchFamily="34" charset="0"/>
                <a:cs typeface="Times New Roman" panose="02020603050405020304" pitchFamily="18" charset="0"/>
              </a:rPr>
              <a:t>MSK</a:t>
            </a:r>
            <a:r>
              <a:rPr lang="en-US" sz="1600" dirty="0">
                <a:latin typeface="Times New Roman" panose="02020603050405020304" pitchFamily="18" charset="0"/>
                <a:ea typeface="Calibri" panose="020F0502020204030204" pitchFamily="34" charset="0"/>
                <a:cs typeface="Times New Roman" panose="02020603050405020304" pitchFamily="18" charset="0"/>
              </a:rPr>
              <a:t> conditions can reach 50-70% (Psycopedia,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remote digital intervention for chronic low back pain had a 15.7% dropout, versus 34.3% in in-person 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xmlns="" id="{35BA8497-93F9-4205-9D74-0A580C1A2401}"/>
              </a:ext>
            </a:extLst>
          </p:cNvPr>
          <p:cNvPicPr>
            <a:picLocks noChangeAspect="1"/>
          </p:cNvPicPr>
          <p:nvPr/>
        </p:nvPicPr>
        <p:blipFill>
          <a:blip r:embed="rId2"/>
          <a:stretch>
            <a:fillRect/>
          </a:stretch>
        </p:blipFill>
        <p:spPr>
          <a:xfrm>
            <a:off x="970384" y="3429000"/>
            <a:ext cx="5105400" cy="2675557"/>
          </a:xfrm>
          <a:prstGeom prst="rect">
            <a:avLst/>
          </a:prstGeom>
        </p:spPr>
      </p:pic>
      <p:pic>
        <p:nvPicPr>
          <p:cNvPr id="6" name="Picture 5">
            <a:extLst>
              <a:ext uri="{FF2B5EF4-FFF2-40B4-BE49-F238E27FC236}">
                <a16:creationId xmlns:a16="http://schemas.microsoft.com/office/drawing/2014/main" xmlns="" id="{878A0874-BC6B-4B4E-B1F2-0B2EF65BD60B}"/>
              </a:ext>
            </a:extLst>
          </p:cNvPr>
          <p:cNvPicPr>
            <a:picLocks noChangeAspect="1"/>
          </p:cNvPicPr>
          <p:nvPr/>
        </p:nvPicPr>
        <p:blipFill>
          <a:blip r:embed="rId3"/>
          <a:stretch>
            <a:fillRect/>
          </a:stretch>
        </p:blipFill>
        <p:spPr>
          <a:xfrm>
            <a:off x="6373969" y="3733800"/>
            <a:ext cx="4979831" cy="2209800"/>
          </a:xfrm>
          <a:prstGeom prst="rect">
            <a:avLst/>
          </a:prstGeom>
        </p:spPr>
      </p:pic>
    </p:spTree>
    <p:extLst>
      <p:ext uri="{BB962C8B-B14F-4D97-AF65-F5344CB8AC3E}">
        <p14:creationId xmlns:p14="http://schemas.microsoft.com/office/powerpoint/2010/main" xmlns="" val="3120981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00892"/>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Effectiveness &amp; Digital Delivery Impact</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39624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study found that remotely delivered physiotherapy achieved outcomes comparable to face-to-face for musculoskeletal conditions (Withers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During COVID-19 lockdown, digital remote physiotherapy use jumped from 4.9% to 44.6% among Swiss physiotherapists.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care program for chronic musculoskeletal pain showed lasting improvements in pain and function at follow-up (Rausch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2021).</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xmlns="" id="{D1427464-13AE-4DE8-A090-F5AB4AF04ED8}"/>
              </a:ext>
            </a:extLst>
          </p:cNvPr>
          <p:cNvPicPr>
            <a:picLocks noChangeAspect="1"/>
          </p:cNvPicPr>
          <p:nvPr/>
        </p:nvPicPr>
        <p:blipFill>
          <a:blip r:embed="rId2"/>
          <a:stretch>
            <a:fillRect/>
          </a:stretch>
        </p:blipFill>
        <p:spPr>
          <a:xfrm>
            <a:off x="3886200" y="1214534"/>
            <a:ext cx="4527088" cy="2547938"/>
          </a:xfrm>
          <a:prstGeom prst="rect">
            <a:avLst/>
          </a:prstGeom>
        </p:spPr>
      </p:pic>
    </p:spTree>
    <p:extLst>
      <p:ext uri="{BB962C8B-B14F-4D97-AF65-F5344CB8AC3E}">
        <p14:creationId xmlns:p14="http://schemas.microsoft.com/office/powerpoint/2010/main" xmlns="" val="20776868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1002506"/>
            <a:ext cx="6225678" cy="5174457"/>
          </a:xfrm>
          <a:prstGeom prst="rect">
            <a:avLst/>
          </a:prstGeom>
        </p:spPr>
      </p:pic>
      <p:sp>
        <p:nvSpPr>
          <p:cNvPr id="2" name="Title 1"/>
          <p:cNvSpPr>
            <a:spLocks noGrp="1"/>
          </p:cNvSpPr>
          <p:nvPr>
            <p:ph type="title"/>
          </p:nvPr>
        </p:nvSpPr>
        <p:spPr>
          <a:xfrm>
            <a:off x="7010400" y="681037"/>
            <a:ext cx="4549278"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Critical assessment of selected model’s usage</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1439" y="2895600"/>
            <a:ext cx="4267200" cy="2974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As the IRLM enhances the clarity of causal connections, it might oversimplify the complex, adaptive styles and limits the real-world fidelity.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Empirical applications address that IRLM fails to capture the emerging and dynamic adaptations of strategies over the time.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xmlns="" val="2091298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Strengths of Applying the Model</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6781800" y="2209800"/>
            <a:ext cx="4876800" cy="3432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model enables continuous monitoring and feedback, supporting mid‑term adherence improvements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supports process adaptation, allowing digital programs to adjust treatment based on patient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Use of the model aligns with evidence showing non‑inferiority of tele‑rehabilitation to face‑to‑face care in older adults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xmlns="" id="{FD460520-DEAF-4D31-86E1-5D245091BAA5}"/>
              </a:ext>
            </a:extLst>
          </p:cNvPr>
          <p:cNvPicPr>
            <a:picLocks noChangeAspect="1"/>
          </p:cNvPicPr>
          <p:nvPr/>
        </p:nvPicPr>
        <p:blipFill>
          <a:blip r:embed="rId2"/>
          <a:stretch>
            <a:fillRect/>
          </a:stretch>
        </p:blipFill>
        <p:spPr>
          <a:xfrm>
            <a:off x="1219200" y="1447800"/>
            <a:ext cx="4667250" cy="4667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xmlns="" val="33641330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99ED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Limitations &amp; Challenges</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762000" y="1633650"/>
            <a:ext cx="4495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Meta‑analysis found limited evidence that digital interventions improve pain outcomes for back pain patients.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High heterogeneity and low methodological quality hamper reliability of some studies applying digital rehab models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Toonders</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Surveys show physiotherapists report significant concerns over data protection, implementation effort, and financial compensation.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6" name="Picture 5">
            <a:extLst>
              <a:ext uri="{FF2B5EF4-FFF2-40B4-BE49-F238E27FC236}">
                <a16:creationId xmlns:a16="http://schemas.microsoft.com/office/drawing/2014/main" xmlns="" id="{161AC9E9-D75A-4F60-8815-B9D74CB9B29A}"/>
              </a:ext>
            </a:extLst>
          </p:cNvPr>
          <p:cNvPicPr>
            <a:picLocks noChangeAspect="1"/>
          </p:cNvPicPr>
          <p:nvPr/>
        </p:nvPicPr>
        <p:blipFill>
          <a:blip r:embed="rId2"/>
          <a:stretch>
            <a:fillRect/>
          </a:stretch>
        </p:blipFill>
        <p:spPr>
          <a:xfrm>
            <a:off x="5638800" y="1785257"/>
            <a:ext cx="5962650" cy="4048125"/>
          </a:xfrm>
          <a:prstGeom prst="rect">
            <a:avLst/>
          </a:prstGeom>
        </p:spPr>
      </p:pic>
    </p:spTree>
    <p:extLst>
      <p:ext uri="{BB962C8B-B14F-4D97-AF65-F5344CB8AC3E}">
        <p14:creationId xmlns:p14="http://schemas.microsoft.com/office/powerpoint/2010/main" xmlns="" val="3826024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E4C7"/>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Implications for Implementation</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1295400"/>
            <a:ext cx="10515600" cy="1908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To realise the model’s benefits, standardised protocols and long‑term outcome tracking is required.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platforms must address the technology‑usability gap, ensuring patients of varied ages and tech‑skills can engage (Smith and Innes,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Organisations should invest in training and integration to overcome practitioner reluctance and enhance model alignment.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5" name="Picture 4">
            <a:extLst>
              <a:ext uri="{FF2B5EF4-FFF2-40B4-BE49-F238E27FC236}">
                <a16:creationId xmlns:a16="http://schemas.microsoft.com/office/drawing/2014/main" xmlns="" id="{00BD0CE8-C39E-410E-8225-C56437A12A6C}"/>
              </a:ext>
            </a:extLst>
          </p:cNvPr>
          <p:cNvPicPr>
            <a:picLocks noChangeAspect="1"/>
          </p:cNvPicPr>
          <p:nvPr/>
        </p:nvPicPr>
        <p:blipFill>
          <a:blip r:embed="rId2"/>
          <a:stretch>
            <a:fillRect/>
          </a:stretch>
        </p:blipFill>
        <p:spPr>
          <a:xfrm>
            <a:off x="4724400" y="3279775"/>
            <a:ext cx="5486400" cy="3086100"/>
          </a:xfrm>
          <a:prstGeom prst="rect">
            <a:avLst/>
          </a:prstGeom>
        </p:spPr>
      </p:pic>
    </p:spTree>
    <p:extLst>
      <p:ext uri="{BB962C8B-B14F-4D97-AF65-F5344CB8AC3E}">
        <p14:creationId xmlns:p14="http://schemas.microsoft.com/office/powerpoint/2010/main" xmlns="" val="3346499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30275"/>
          </a:xfrm>
        </p:spPr>
        <p:txBody>
          <a:bodyPr>
            <a:normAutofit/>
          </a:bodyPr>
          <a:lstStyle/>
          <a:p>
            <a:pPr algn="ctr">
              <a:lnSpc>
                <a:spcPct val="100000"/>
              </a:lnSpc>
            </a:pP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Barriers </a:t>
            </a:r>
            <a:endPar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528763"/>
            <a:ext cx="4800600" cy="4648200"/>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258840" y="1592504"/>
            <a:ext cx="5094960" cy="4648200"/>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xmlns="" val="31332317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8139" y="330084"/>
            <a:ext cx="10515600" cy="1006475"/>
          </a:xfrm>
        </p:spPr>
        <p:txBody>
          <a:bodyPr>
            <a:norm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Identifying the potential barriers to successful application and delivery of digital health promotion intervention </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58078" y="1905000"/>
            <a:ext cx="4953001" cy="4270375"/>
          </a:xfrm>
        </p:spPr>
        <p:txBody>
          <a:bodyPr>
            <a:normAutofit fontScale="92500" lnSpcReduction="20000"/>
          </a:bodyPr>
          <a:lstStyle/>
          <a:p>
            <a:pPr algn="just">
              <a:lnSpc>
                <a:spcPct val="150000"/>
              </a:lnSpc>
              <a:spcAft>
                <a:spcPts val="800"/>
              </a:spcAft>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6414052" y="1682590"/>
            <a:ext cx="4962939" cy="4838700"/>
          </a:xfrm>
          <a:prstGeom prst="rect">
            <a:avLst/>
          </a:prstGeom>
        </p:spPr>
      </p:pic>
      <p:sp>
        <p:nvSpPr>
          <p:cNvPr id="7" name="Rectangle 6"/>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xmlns="" val="844114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581400" y="8466"/>
            <a:ext cx="8610600" cy="6849533"/>
          </a:xfrm>
          <a:prstGeom prst="rect">
            <a:avLst/>
          </a:prstGeom>
        </p:spPr>
      </p:pic>
      <p:sp>
        <p:nvSpPr>
          <p:cNvPr id="2" name="Title 1"/>
          <p:cNvSpPr>
            <a:spLocks noGrp="1"/>
          </p:cNvSpPr>
          <p:nvPr>
            <p:ph type="title"/>
          </p:nvPr>
        </p:nvSpPr>
        <p:spPr>
          <a:xfrm>
            <a:off x="304800" y="186796"/>
            <a:ext cx="5791200" cy="662781"/>
          </a:xfrm>
        </p:spPr>
        <p:txBody>
          <a:bodyPr>
            <a:normAutofit/>
          </a:bodyPr>
          <a:lstStyle/>
          <a:p>
            <a:pPr algn="ctr"/>
            <a:r>
              <a:rPr lang="en-US" sz="2800" b="1" dirty="0">
                <a:latin typeface="Times New Roman" panose="02020603050405020304" pitchFamily="18" charset="0"/>
                <a:cs typeface="Times New Roman" panose="02020603050405020304" pitchFamily="18" charset="0"/>
              </a:rPr>
              <a:t>Solutions to overcome the barriers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1000" y="1523999"/>
            <a:ext cx="2895600" cy="4927193"/>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Solution barrier 1: Lack of reliable infrastructure</a:t>
            </a:r>
            <a:r>
              <a:rPr lang="en-US" sz="1600" b="1" dirty="0">
                <a:latin typeface="Times New Roman" panose="02020603050405020304" pitchFamily="18" charset="0"/>
                <a:ea typeface="Calibri" panose="020F0502020204030204" pitchFamily="34" charset="0"/>
                <a:cs typeface="Times New Roman" panose="02020603050405020304" pitchFamily="18" charset="0"/>
              </a:rPr>
              <a:t>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Providing the community-based digital-literacy workshops and user-friendly tutorials signifies the improvement of uptake of digital health tools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Integrating adaptive and gamified feedback mechanism ensures a multi-stakeholder governance.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810000" y="6451193"/>
            <a:ext cx="2146742"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Researchgate</a:t>
            </a:r>
            <a:r>
              <a:rPr lang="en-IN" dirty="0">
                <a:latin typeface="Times New Roman" panose="02020603050405020304" pitchFamily="18" charset="0"/>
                <a:ea typeface="Calibri" panose="020F0502020204030204" pitchFamily="34" charset="0"/>
              </a:rPr>
              <a:t>, 2023)</a:t>
            </a:r>
            <a:endParaRPr lang="en-US" dirty="0"/>
          </a:p>
        </p:txBody>
      </p:sp>
      <p:sp>
        <p:nvSpPr>
          <p:cNvPr id="7" name="Rectangle 6"/>
          <p:cNvSpPr/>
          <p:nvPr/>
        </p:nvSpPr>
        <p:spPr>
          <a:xfrm>
            <a:off x="6397052" y="4594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xmlns="" val="31585580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6D4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37353"/>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2 </a:t>
            </a:r>
            <a:endParaRPr lang="en-US" sz="3200" dirty="0"/>
          </a:p>
        </p:txBody>
      </p:sp>
      <p:sp>
        <p:nvSpPr>
          <p:cNvPr id="3" name="Content Placeholder 2"/>
          <p:cNvSpPr>
            <a:spLocks noGrp="1"/>
          </p:cNvSpPr>
          <p:nvPr>
            <p:ph idx="1"/>
          </p:nvPr>
        </p:nvSpPr>
        <p:spPr>
          <a:xfrm>
            <a:off x="762000" y="1676400"/>
            <a:ext cx="4724400" cy="3913188"/>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Implement structured digital training and patient onboarding programs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Conduct step-by-step tutorials for using the platform, both in-person and online.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Provide 24/7 tech support via chat, call, or video assistance to guide users.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Develop simplified user interfaces with intuitive icons, voice commands, and minimal navigation complexity.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xmlns="" id="{557B9F7B-A769-4224-A6B1-108DF0AA8D67}"/>
              </a:ext>
            </a:extLst>
          </p:cNvPr>
          <p:cNvPicPr>
            <a:picLocks noChangeAspect="1"/>
          </p:cNvPicPr>
          <p:nvPr/>
        </p:nvPicPr>
        <p:blipFill>
          <a:blip r:embed="rId2"/>
          <a:stretch>
            <a:fillRect/>
          </a:stretch>
        </p:blipFill>
        <p:spPr>
          <a:xfrm>
            <a:off x="6172200" y="1850898"/>
            <a:ext cx="5257800" cy="3430715"/>
          </a:xfrm>
          <a:prstGeom prst="rect">
            <a:avLst/>
          </a:prstGeom>
        </p:spPr>
      </p:pic>
    </p:spTree>
    <p:extLst>
      <p:ext uri="{BB962C8B-B14F-4D97-AF65-F5344CB8AC3E}">
        <p14:creationId xmlns:p14="http://schemas.microsoft.com/office/powerpoint/2010/main" xmlns="" val="19145688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63DB9D"/>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7747" y="437353"/>
            <a:ext cx="10515600" cy="838200"/>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3 </a:t>
            </a:r>
            <a:endParaRPr lang="en-US" sz="3200" dirty="0"/>
          </a:p>
        </p:txBody>
      </p:sp>
      <p:sp>
        <p:nvSpPr>
          <p:cNvPr id="3" name="Content Placeholder 2"/>
          <p:cNvSpPr>
            <a:spLocks noGrp="1"/>
          </p:cNvSpPr>
          <p:nvPr>
            <p:ph idx="1"/>
          </p:nvPr>
        </p:nvSpPr>
        <p:spPr>
          <a:xfrm>
            <a:off x="990600" y="1305918"/>
            <a:ext cx="10515600" cy="2123082"/>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Facilitate device access and internet connectivity for underserved patients.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Partner with healthcare providers or NGOs to supply tablets or smartphones for home rehab.</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Offer low-bandwidth versions of the platform to accommodate slow or intermittent internet connections.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Introduce community hub programs where patients can access devices and Wi-Fi for guided sessions.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xmlns="" id="{70D33A4E-50D4-4DC3-ADDB-9D64083228D7}"/>
              </a:ext>
            </a:extLst>
          </p:cNvPr>
          <p:cNvPicPr>
            <a:picLocks noChangeAspect="1"/>
          </p:cNvPicPr>
          <p:nvPr/>
        </p:nvPicPr>
        <p:blipFill rotWithShape="1">
          <a:blip r:embed="rId2"/>
          <a:srcRect l="3604" r="4504"/>
          <a:stretch/>
        </p:blipFill>
        <p:spPr>
          <a:xfrm>
            <a:off x="6705600" y="3601247"/>
            <a:ext cx="3886200" cy="2819400"/>
          </a:xfrm>
          <a:prstGeom prst="rect">
            <a:avLst/>
          </a:prstGeom>
        </p:spPr>
      </p:pic>
    </p:spTree>
    <p:extLst>
      <p:ext uri="{BB962C8B-B14F-4D97-AF65-F5344CB8AC3E}">
        <p14:creationId xmlns:p14="http://schemas.microsoft.com/office/powerpoint/2010/main" xmlns="" val="309754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267200" y="0"/>
            <a:ext cx="7924800" cy="6858000"/>
          </a:xfrm>
          <a:prstGeom prst="rect">
            <a:avLst/>
          </a:prstGeom>
        </p:spPr>
      </p:pic>
      <p:sp>
        <p:nvSpPr>
          <p:cNvPr id="2" name="Title 1"/>
          <p:cNvSpPr>
            <a:spLocks noGrp="1"/>
          </p:cNvSpPr>
          <p:nvPr>
            <p:ph type="title"/>
          </p:nvPr>
        </p:nvSpPr>
        <p:spPr>
          <a:xfrm>
            <a:off x="457200" y="304800"/>
            <a:ext cx="3657600" cy="1325563"/>
          </a:xfrm>
        </p:spPr>
        <p:txBody>
          <a:bodyPr>
            <a:normAutofit fontScale="90000"/>
          </a:bodyPr>
          <a:lstStyle/>
          <a:p>
            <a:pPr algn="ctr">
              <a:lnSpc>
                <a:spcPct val="100000"/>
              </a:lnSpc>
            </a:pPr>
            <a:r>
              <a:rPr lang="en-US" sz="2200" b="1" dirty="0">
                <a:latin typeface="Times New Roman" panose="02020603050405020304" pitchFamily="18" charset="0"/>
                <a:cs typeface="Times New Roman" panose="02020603050405020304" pitchFamily="18" charset="0"/>
              </a:rPr>
              <a:t>Describing legal and ethical issues associated with implementation and delivery of digital health interventions</a:t>
            </a:r>
            <a:endParaRPr lang="en-US" sz="2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3400" y="1752600"/>
            <a:ext cx="3276600" cy="48006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health interventions face privacy and data-protection challenges, including; concerns regarding patient information and algorithmic biases (Hall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Regulatory ambiguity remained as a major issue, specifically while interventions qualifies the medical devices under evolving laws and standards.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991600" y="120134"/>
            <a:ext cx="2884444" cy="369332"/>
          </a:xfrm>
          <a:prstGeom prst="rect">
            <a:avLst/>
          </a:prstGeom>
        </p:spPr>
        <p:txBody>
          <a:bodyPr wrap="none">
            <a:spAutoFit/>
          </a:bodyPr>
          <a:lstStyle/>
          <a:p>
            <a:r>
              <a:rPr lang="en-IN" b="1" dirty="0" err="1">
                <a:solidFill>
                  <a:schemeClr val="bg1"/>
                </a:solidFill>
                <a:latin typeface="Times New Roman" panose="02020603050405020304" pitchFamily="18" charset="0"/>
                <a:ea typeface="Calibri" panose="020F0502020204030204" pitchFamily="34" charset="0"/>
              </a:rPr>
              <a:t>Mahendra</a:t>
            </a:r>
            <a:r>
              <a:rPr lang="en-IN" b="1" dirty="0">
                <a:solidFill>
                  <a:schemeClr val="bg1"/>
                </a:solidFill>
                <a:latin typeface="Times New Roman" panose="02020603050405020304" pitchFamily="18" charset="0"/>
                <a:ea typeface="Calibri" panose="020F0502020204030204" pitchFamily="34" charset="0"/>
              </a:rPr>
              <a:t> </a:t>
            </a:r>
            <a:r>
              <a:rPr lang="en-IN" b="1" dirty="0" err="1">
                <a:solidFill>
                  <a:schemeClr val="bg1"/>
                </a:solidFill>
                <a:latin typeface="Times New Roman" panose="02020603050405020304" pitchFamily="18" charset="0"/>
                <a:ea typeface="Calibri" panose="020F0502020204030204" pitchFamily="34" charset="0"/>
              </a:rPr>
              <a:t>Vadhel</a:t>
            </a:r>
            <a:r>
              <a:rPr lang="en-IN" b="1" dirty="0">
                <a:solidFill>
                  <a:schemeClr val="bg1"/>
                </a:solidFill>
                <a:latin typeface="Times New Roman" panose="02020603050405020304" pitchFamily="18" charset="0"/>
                <a:ea typeface="Calibri" panose="020F0502020204030204" pitchFamily="34" charset="0"/>
              </a:rPr>
              <a:t>, 2430466</a:t>
            </a:r>
            <a:endParaRPr lang="en-US" dirty="0">
              <a:solidFill>
                <a:schemeClr val="bg1"/>
              </a:solidFill>
            </a:endParaRPr>
          </a:p>
        </p:txBody>
      </p:sp>
    </p:spTree>
    <p:extLst>
      <p:ext uri="{BB962C8B-B14F-4D97-AF65-F5344CB8AC3E}">
        <p14:creationId xmlns:p14="http://schemas.microsoft.com/office/powerpoint/2010/main" xmlns="" val="934077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4CC1B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 in Digital Health Interventions</a:t>
            </a:r>
            <a:endParaRPr lang="en-US" sz="3200" dirty="0"/>
          </a:p>
        </p:txBody>
      </p:sp>
      <p:sp>
        <p:nvSpPr>
          <p:cNvPr id="3" name="Content Placeholder 2"/>
          <p:cNvSpPr>
            <a:spLocks noGrp="1"/>
          </p:cNvSpPr>
          <p:nvPr>
            <p:ph idx="1"/>
          </p:nvPr>
        </p:nvSpPr>
        <p:spPr>
          <a:xfrm>
            <a:off x="6477000" y="1600200"/>
            <a:ext cx="5334000" cy="4575175"/>
          </a:xfrm>
        </p:spPr>
        <p:txBody>
          <a:bodyPr>
            <a:normAutofit lnSpcReduction="10000"/>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Protection</a:t>
            </a:r>
            <a:r>
              <a:rPr lang="en-US" sz="1600" dirty="0">
                <a:latin typeface="Times New Roman" panose="02020603050405020304" pitchFamily="18" charset="0"/>
                <a:ea typeface="Calibri" panose="020F0502020204030204" pitchFamily="34" charset="0"/>
                <a:cs typeface="Times New Roman" panose="02020603050405020304" pitchFamily="18" charset="0"/>
              </a:rPr>
              <a:t>: Compliance with laws like HIPAA (USA) and GDPR (EU) is mandatory to protect patient information (Hiscock,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Regulation</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may be classified as medical devices, requiring FDA/CE approvals before clinical deployment.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Malpractice</a:t>
            </a:r>
            <a:r>
              <a:rPr lang="en-US" sz="1600" dirty="0">
                <a:latin typeface="Times New Roman" panose="02020603050405020304" pitchFamily="18" charset="0"/>
                <a:ea typeface="Calibri" panose="020F0502020204030204" pitchFamily="34" charset="0"/>
                <a:cs typeface="Times New Roman" panose="02020603050405020304" pitchFamily="18" charset="0"/>
              </a:rPr>
              <a:t>: Determining responsibility if a patient suffers harm due to incorrect AI recommendations or software malfunction (Hiscock,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Intellectual Property</a:t>
            </a:r>
            <a:r>
              <a:rPr lang="en-US" sz="1600" dirty="0">
                <a:latin typeface="Times New Roman" panose="02020603050405020304" pitchFamily="18" charset="0"/>
                <a:ea typeface="Calibri" panose="020F0502020204030204" pitchFamily="34" charset="0"/>
                <a:cs typeface="Times New Roman" panose="02020603050405020304" pitchFamily="18" charset="0"/>
              </a:rPr>
              <a:t>: Protecting proprietary algorithms and software code while ensuring transparency and reproducibility.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xmlns="" id="{5D15497D-EA19-4EBA-96F4-92542FB761B8}"/>
              </a:ext>
            </a:extLst>
          </p:cNvPr>
          <p:cNvPicPr>
            <a:picLocks noChangeAspect="1"/>
          </p:cNvPicPr>
          <p:nvPr/>
        </p:nvPicPr>
        <p:blipFill rotWithShape="1">
          <a:blip r:embed="rId2" cstate="print"/>
          <a:srcRect l="2500" t="4549" r="2500" b="4551"/>
          <a:stretch/>
        </p:blipFill>
        <p:spPr>
          <a:xfrm>
            <a:off x="457199" y="2184838"/>
            <a:ext cx="5679559" cy="2768162"/>
          </a:xfrm>
          <a:prstGeom prst="rect">
            <a:avLst/>
          </a:prstGeom>
        </p:spPr>
      </p:pic>
    </p:spTree>
    <p:extLst>
      <p:ext uri="{BB962C8B-B14F-4D97-AF65-F5344CB8AC3E}">
        <p14:creationId xmlns:p14="http://schemas.microsoft.com/office/powerpoint/2010/main" xmlns="" val="2445567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 in Digital Health Interventions</a:t>
            </a:r>
            <a:endParaRPr lang="en-US" sz="3200" dirty="0"/>
          </a:p>
        </p:txBody>
      </p:sp>
      <p:sp>
        <p:nvSpPr>
          <p:cNvPr id="3" name="Content Placeholder 2"/>
          <p:cNvSpPr>
            <a:spLocks noGrp="1"/>
          </p:cNvSpPr>
          <p:nvPr>
            <p:ph idx="1"/>
          </p:nvPr>
        </p:nvSpPr>
        <p:spPr>
          <a:xfrm>
            <a:off x="838200" y="2133600"/>
            <a:ext cx="10515600" cy="3127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Consent</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must understand risks, benefits, and data use before using digital therapy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Equity &amp; Accessibility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digital exclusion for older adults, low-income, or rural populations without devices or internet.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Bias &amp; Algorithmic</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b="1" i="1" dirty="0">
                <a:latin typeface="Times New Roman" panose="02020603050405020304" pitchFamily="18" charset="0"/>
                <a:ea typeface="Calibri" panose="020F0502020204030204" pitchFamily="34" charset="0"/>
                <a:cs typeface="Times New Roman" panose="02020603050405020304" pitchFamily="18" charset="0"/>
              </a:rPr>
              <a:t>Fairness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algorithms may reinforce health disparities if trained on non-representative datasets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Overreliance on automated systems may reduce patient engagement and self-management capacity.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xmlns="" val="3236791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19435" y="497294"/>
            <a:ext cx="7543800" cy="930275"/>
          </a:xfrm>
        </p:spPr>
        <p:txBody>
          <a:bodyPr>
            <a:no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Addressing the legal and ethical issues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24600" y="2590800"/>
            <a:ext cx="5284304" cy="27432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apply the clear data-governance framework for ensuring that users health-data has been encrypted.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obtain the informed consent with transparent communication of data use and 3</a:t>
            </a:r>
            <a:r>
              <a:rPr lang="en-US" sz="1800"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US" sz="1800" dirty="0">
                <a:latin typeface="Times New Roman" panose="02020603050405020304" pitchFamily="18" charset="0"/>
                <a:ea typeface="Calibri" panose="020F0502020204030204" pitchFamily="34" charset="0"/>
                <a:cs typeface="Times New Roman" panose="02020603050405020304" pitchFamily="18" charset="0"/>
              </a:rPr>
              <a:t> party sharing (</a:t>
            </a:r>
            <a:r>
              <a:rPr lang="en-US" sz="1800" dirty="0" err="1">
                <a:latin typeface="Times New Roman" panose="02020603050405020304" pitchFamily="18" charset="0"/>
                <a:ea typeface="Calibri" panose="020F0502020204030204" pitchFamily="34" charset="0"/>
                <a:cs typeface="Times New Roman" panose="02020603050405020304" pitchFamily="18" charset="0"/>
              </a:rPr>
              <a:t>Karacic</a:t>
            </a:r>
            <a:r>
              <a:rPr lang="en-US" sz="1800" dirty="0">
                <a:latin typeface="Times New Roman" panose="02020603050405020304" pitchFamily="18" charset="0"/>
                <a:ea typeface="Calibri" panose="020F0502020204030204" pitchFamily="34" charset="0"/>
                <a:cs typeface="Times New Roman" panose="02020603050405020304" pitchFamily="18" charset="0"/>
              </a:rPr>
              <a:t>-Zanetti,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1035631" y="2029232"/>
            <a:ext cx="5055704" cy="3866336"/>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xmlns="" val="34527982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a:t>
            </a:r>
            <a:endParaRPr lang="en-US" sz="3200" dirty="0"/>
          </a:p>
        </p:txBody>
      </p:sp>
      <p:sp>
        <p:nvSpPr>
          <p:cNvPr id="3" name="Content Placeholder 2"/>
          <p:cNvSpPr>
            <a:spLocks noGrp="1"/>
          </p:cNvSpPr>
          <p:nvPr>
            <p:ph idx="1"/>
          </p:nvPr>
        </p:nvSpPr>
        <p:spPr>
          <a:xfrm>
            <a:off x="845976" y="10668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Security</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must comply with HIPAA (USA), GDPR (EU), and protecting sensitive patient data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a:t>
            </a:r>
            <a:r>
              <a:rPr lang="en-US" sz="1600" dirty="0">
                <a:latin typeface="Times New Roman" panose="02020603050405020304" pitchFamily="18" charset="0"/>
                <a:ea typeface="Calibri" panose="020F0502020204030204" pitchFamily="34" charset="0"/>
                <a:cs typeface="Times New Roman" panose="02020603050405020304" pitchFamily="18" charset="0"/>
              </a:rPr>
              <a:t>tion: Digital physiotherapy apps may be classified as medical devices, requiring FDA or CE approval.</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Accountability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Clarifying responsibility is critical when AI-guided rehab recommendations lead to patient harm.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xmlns="" id="{20844F11-87BB-4600-8034-C1902F81B171}"/>
              </a:ext>
            </a:extLst>
          </p:cNvPr>
          <p:cNvPicPr>
            <a:picLocks noChangeAspect="1"/>
          </p:cNvPicPr>
          <p:nvPr/>
        </p:nvPicPr>
        <p:blipFill>
          <a:blip r:embed="rId2"/>
          <a:stretch>
            <a:fillRect/>
          </a:stretch>
        </p:blipFill>
        <p:spPr>
          <a:xfrm>
            <a:off x="5638800" y="3559175"/>
            <a:ext cx="4400550" cy="2933700"/>
          </a:xfrm>
          <a:prstGeom prst="rect">
            <a:avLst/>
          </a:prstGeom>
        </p:spPr>
      </p:pic>
    </p:spTree>
    <p:extLst>
      <p:ext uri="{BB962C8B-B14F-4D97-AF65-F5344CB8AC3E}">
        <p14:creationId xmlns:p14="http://schemas.microsoft.com/office/powerpoint/2010/main" xmlns="" val="38003372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a:t>
            </a:r>
            <a:endParaRPr lang="en-US" sz="3200" dirty="0"/>
          </a:p>
        </p:txBody>
      </p:sp>
      <p:sp>
        <p:nvSpPr>
          <p:cNvPr id="3" name="Content Placeholder 2"/>
          <p:cNvSpPr>
            <a:spLocks noGrp="1"/>
          </p:cNvSpPr>
          <p:nvPr>
            <p:ph idx="1"/>
          </p:nvPr>
        </p:nvSpPr>
        <p:spPr>
          <a:xfrm>
            <a:off x="6974633" y="1925323"/>
            <a:ext cx="4379167" cy="395580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Confidentiality Breaches</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unauthorized access to sensitive patient health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Digital Equity</a:t>
            </a:r>
            <a:r>
              <a:rPr lang="en-US" sz="1600" dirty="0">
                <a:latin typeface="Times New Roman" panose="02020603050405020304" pitchFamily="18" charset="0"/>
                <a:ea typeface="Calibri" panose="020F0502020204030204" pitchFamily="34" charset="0"/>
                <a:cs typeface="Times New Roman" panose="02020603050405020304" pitchFamily="18" charset="0"/>
              </a:rPr>
              <a:t>: Potential exclusion of older adults or low-income patients without device or internet access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Decision-Making</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may struggle to understand complex AI-based therapy recommendations.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xmlns="" id="{6A63E925-391D-4364-9117-3184D44D3643}"/>
              </a:ext>
            </a:extLst>
          </p:cNvPr>
          <p:cNvPicPr>
            <a:picLocks noChangeAspect="1"/>
          </p:cNvPicPr>
          <p:nvPr/>
        </p:nvPicPr>
        <p:blipFill>
          <a:blip r:embed="rId2"/>
          <a:stretch>
            <a:fillRect/>
          </a:stretch>
        </p:blipFill>
        <p:spPr>
          <a:xfrm>
            <a:off x="1143000" y="1987792"/>
            <a:ext cx="5293567" cy="38308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xmlns="" val="333708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57200"/>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Implementation Considerations</a:t>
            </a:r>
            <a:endParaRPr lang="en-US" sz="3200" dirty="0"/>
          </a:p>
        </p:txBody>
      </p:sp>
      <p:sp>
        <p:nvSpPr>
          <p:cNvPr id="3" name="Content Placeholder 2"/>
          <p:cNvSpPr>
            <a:spLocks noGrp="1"/>
          </p:cNvSpPr>
          <p:nvPr>
            <p:ph idx="1"/>
          </p:nvPr>
        </p:nvSpPr>
        <p:spPr>
          <a:xfrm>
            <a:off x="850641" y="16002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Avoid over-reliance on AI; encourage active self-management and engagement.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Transparency</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should know how data is collected, stored, and used for therapy decisions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Professional Responsibility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Clinicians must supervise digital therapy and verify AI-generated recommendations.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067800" y="0"/>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xmlns="" id="{AF4DADB8-582B-429E-80E4-158BC6E3B57A}"/>
              </a:ext>
            </a:extLst>
          </p:cNvPr>
          <p:cNvPicPr>
            <a:picLocks noChangeAspect="1"/>
          </p:cNvPicPr>
          <p:nvPr/>
        </p:nvPicPr>
        <p:blipFill>
          <a:blip r:embed="rId2"/>
          <a:stretch>
            <a:fillRect/>
          </a:stretch>
        </p:blipFill>
        <p:spPr>
          <a:xfrm>
            <a:off x="5029200" y="3429000"/>
            <a:ext cx="5334000" cy="3046148"/>
          </a:xfrm>
          <a:prstGeom prst="rect">
            <a:avLst/>
          </a:prstGeom>
        </p:spPr>
      </p:pic>
    </p:spTree>
    <p:extLst>
      <p:ext uri="{BB962C8B-B14F-4D97-AF65-F5344CB8AC3E}">
        <p14:creationId xmlns:p14="http://schemas.microsoft.com/office/powerpoint/2010/main" xmlns="" val="1954843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62400" y="152400"/>
            <a:ext cx="4267200" cy="7778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Benefits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7700" y="1447800"/>
            <a:ext cx="4648200" cy="4351338"/>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Outlining the potential benefits of selected digital health promotion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self-management interventions for chronic low back pain have reflected moderated effects on pain intensity.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Use of the digital therapeutic care apps for non-acute low back pain has been proven to be highly cost effective with </a:t>
            </a:r>
            <a:r>
              <a:rPr lang="en-US" sz="1600" dirty="0" err="1">
                <a:latin typeface="Times New Roman" panose="02020603050405020304" pitchFamily="18" charset="0"/>
                <a:ea typeface="Calibri" panose="020F0502020204030204" pitchFamily="34" charset="0"/>
                <a:cs typeface="Times New Roman" panose="02020603050405020304" pitchFamily="18" charset="0"/>
              </a:rPr>
              <a:t>ICER</a:t>
            </a:r>
            <a:r>
              <a:rPr lang="en-US" sz="1600" dirty="0">
                <a:latin typeface="Times New Roman" panose="02020603050405020304" pitchFamily="18" charset="0"/>
                <a:ea typeface="Calibri" panose="020F0502020204030204" pitchFamily="34" charset="0"/>
                <a:cs typeface="Times New Roman" panose="02020603050405020304" pitchFamily="18" charset="0"/>
              </a:rPr>
              <a:t> of €5,486 per QALY versus usual care (Lewkowicz, </a:t>
            </a:r>
            <a:r>
              <a:rPr lang="en-US" sz="1600" dirty="0" err="1">
                <a:latin typeface="Times New Roman" panose="02020603050405020304" pitchFamily="18" charset="0"/>
                <a:ea typeface="Calibri" panose="020F0502020204030204" pitchFamily="34" charset="0"/>
                <a:cs typeface="Times New Roman" panose="02020603050405020304" pitchFamily="18" charset="0"/>
              </a:rPr>
              <a:t>Wohlbrandt</a:t>
            </a:r>
            <a:r>
              <a:rPr lang="en-US" sz="1600" dirty="0">
                <a:latin typeface="Times New Roman" panose="02020603050405020304" pitchFamily="18" charset="0"/>
                <a:ea typeface="Calibri" panose="020F0502020204030204" pitchFamily="34" charset="0"/>
                <a:cs typeface="Times New Roman" panose="02020603050405020304" pitchFamily="18" charset="0"/>
              </a:rPr>
              <a:t> and </a:t>
            </a:r>
            <a:r>
              <a:rPr lang="en-US" sz="1600" dirty="0" err="1">
                <a:latin typeface="Times New Roman" panose="02020603050405020304" pitchFamily="18" charset="0"/>
                <a:ea typeface="Calibri" panose="020F0502020204030204" pitchFamily="34" charset="0"/>
                <a:cs typeface="Times New Roman" panose="02020603050405020304" pitchFamily="18" charset="0"/>
              </a:rPr>
              <a:t>Bottinger</a:t>
            </a:r>
            <a:r>
              <a:rPr lang="en-US" sz="1600" dirty="0">
                <a:latin typeface="Times New Roman" panose="02020603050405020304" pitchFamily="18" charset="0"/>
                <a:ea typeface="Calibri" panose="020F0502020204030204" pitchFamily="34" charset="0"/>
                <a:cs typeface="Times New Roman" panose="02020603050405020304" pitchFamily="18" charset="0"/>
              </a:rPr>
              <a:t>,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5295900" y="1108869"/>
            <a:ext cx="6680200" cy="5029200"/>
          </a:xfrm>
          <a:prstGeom prst="rect">
            <a:avLst/>
          </a:prstGeom>
        </p:spPr>
      </p:pic>
      <p:sp>
        <p:nvSpPr>
          <p:cNvPr id="5" name="Rectangle 4"/>
          <p:cNvSpPr/>
          <p:nvPr/>
        </p:nvSpPr>
        <p:spPr>
          <a:xfrm>
            <a:off x="6755446" y="6316663"/>
            <a:ext cx="2416046" cy="369332"/>
          </a:xfrm>
          <a:prstGeom prst="rect">
            <a:avLst/>
          </a:prstGeom>
        </p:spPr>
        <p:txBody>
          <a:bodyPr wrap="none">
            <a:spAutoFit/>
          </a:bodyPr>
          <a:lstStyle/>
          <a:p>
            <a:r>
              <a:rPr lang="en-US"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Rohaj</a:t>
            </a:r>
            <a:r>
              <a:rPr lang="en-US" dirty="0">
                <a:latin typeface="Times New Roman" panose="02020603050405020304" pitchFamily="18" charset="0"/>
                <a:ea typeface="Calibri" panose="020F0502020204030204" pitchFamily="34" charset="0"/>
              </a:rPr>
              <a:t> and </a:t>
            </a:r>
            <a:r>
              <a:rPr lang="en-US" dirty="0" err="1">
                <a:latin typeface="Times New Roman" panose="02020603050405020304" pitchFamily="18" charset="0"/>
                <a:ea typeface="Calibri" panose="020F0502020204030204" pitchFamily="34" charset="0"/>
              </a:rPr>
              <a:t>Bulaj</a:t>
            </a:r>
            <a:r>
              <a:rPr lang="en-US" dirty="0">
                <a:latin typeface="Times New Roman" panose="02020603050405020304" pitchFamily="18" charset="0"/>
                <a:ea typeface="Calibri" panose="020F0502020204030204" pitchFamily="34" charset="0"/>
              </a:rPr>
              <a:t>, 2023)</a:t>
            </a:r>
            <a:endParaRPr lang="en-US" dirty="0"/>
          </a:p>
        </p:txBody>
      </p:sp>
      <p:sp>
        <p:nvSpPr>
          <p:cNvPr id="6" name="Rectangle 5"/>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xmlns="" val="19893113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2865" y="521127"/>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1:</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Policies Supporting Digital Health Interventions</a:t>
            </a:r>
            <a:endParaRPr lang="en-US" sz="3200" dirty="0"/>
          </a:p>
        </p:txBody>
      </p:sp>
      <p:sp>
        <p:nvSpPr>
          <p:cNvPr id="3" name="Content Placeholder 2"/>
          <p:cNvSpPr>
            <a:spLocks noGrp="1"/>
          </p:cNvSpPr>
          <p:nvPr>
            <p:ph idx="1"/>
          </p:nvPr>
        </p:nvSpPr>
        <p:spPr>
          <a:xfrm>
            <a:off x="762000" y="1676401"/>
            <a:ext cx="5486400" cy="465891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Regulatory frameworks: Compliance</a:t>
            </a:r>
            <a:r>
              <a:rPr lang="en-US" sz="1600">
                <a:latin typeface="Times New Roman" panose="02020603050405020304" pitchFamily="18" charset="0"/>
                <a:ea typeface="Calibri" panose="020F0502020204030204" pitchFamily="34" charset="0"/>
                <a:cs typeface="Times New Roman" panose="02020603050405020304" pitchFamily="18" charset="0"/>
              </a:rPr>
              <a:t> with HIPAA (USA) and GDPR (EU) ensures patient data protection. </a:t>
            </a:r>
            <a:endParaRPr lang="en-IN" sz="160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Telehealth reimbursement policies</a:t>
            </a:r>
            <a:r>
              <a:rPr lang="en-US" sz="1600">
                <a:latin typeface="Times New Roman" panose="02020603050405020304" pitchFamily="18" charset="0"/>
                <a:ea typeface="Calibri" panose="020F0502020204030204" pitchFamily="34" charset="0"/>
                <a:cs typeface="Times New Roman" panose="02020603050405020304" pitchFamily="18" charset="0"/>
              </a:rPr>
              <a:t>: Many countries now reimburse remote physiotherapy sessions, increasing adoption (Who, 2024). </a:t>
            </a:r>
            <a:endParaRPr lang="en-IN" sz="160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Medical device approvals</a:t>
            </a:r>
            <a:r>
              <a:rPr lang="en-US" sz="1600">
                <a:latin typeface="Times New Roman" panose="02020603050405020304" pitchFamily="18" charset="0"/>
                <a:ea typeface="Calibri" panose="020F0502020204030204" pitchFamily="34" charset="0"/>
                <a:cs typeface="Times New Roman" panose="02020603050405020304" pitchFamily="18" charset="0"/>
              </a:rPr>
              <a:t>: FDA and CE marking ensure safety and efficacy of AI-enabled rehab platforms (Ota, 2025). </a:t>
            </a:r>
            <a:endParaRPr lang="en-IN" sz="160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Digital inclusion policies</a:t>
            </a:r>
            <a:r>
              <a:rPr lang="en-US" sz="1600">
                <a:latin typeface="Times New Roman" panose="02020603050405020304" pitchFamily="18" charset="0"/>
                <a:ea typeface="Calibri" panose="020F0502020204030204" pitchFamily="34" charset="0"/>
                <a:cs typeface="Times New Roman" panose="02020603050405020304" pitchFamily="18" charset="0"/>
              </a:rPr>
              <a:t>: National strategies aim to increase digital literacy and access, reducing inequities (Who.int.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6" name="Picture 5">
            <a:extLst>
              <a:ext uri="{FF2B5EF4-FFF2-40B4-BE49-F238E27FC236}">
                <a16:creationId xmlns:a16="http://schemas.microsoft.com/office/drawing/2014/main" xmlns="" id="{F0AF08A7-C2B6-4D66-9F9A-B2600A94D866}"/>
              </a:ext>
            </a:extLst>
          </p:cNvPr>
          <p:cNvPicPr>
            <a:picLocks noChangeAspect="1"/>
          </p:cNvPicPr>
          <p:nvPr/>
        </p:nvPicPr>
        <p:blipFill>
          <a:blip r:embed="rId2"/>
          <a:stretch>
            <a:fillRect/>
          </a:stretch>
        </p:blipFill>
        <p:spPr>
          <a:xfrm>
            <a:off x="6875106" y="2057400"/>
            <a:ext cx="4495800" cy="3352800"/>
          </a:xfrm>
          <a:prstGeom prst="rect">
            <a:avLst/>
          </a:prstGeom>
        </p:spPr>
      </p:pic>
    </p:spTree>
    <p:extLst>
      <p:ext uri="{BB962C8B-B14F-4D97-AF65-F5344CB8AC3E}">
        <p14:creationId xmlns:p14="http://schemas.microsoft.com/office/powerpoint/2010/main" xmlns="" val="3832743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22682"/>
            <a:ext cx="10515600" cy="930275"/>
          </a:xfrm>
        </p:spPr>
        <p:txBody>
          <a:bodyPr>
            <a:normAutofit/>
          </a:bodyPr>
          <a:lstStyle/>
          <a:p>
            <a:pPr algn="ctr"/>
            <a:r>
              <a:rPr lang="en-US" sz="3200" b="1" dirty="0">
                <a:latin typeface="Times New Roman" panose="02020603050405020304" pitchFamily="18" charset="0"/>
                <a:ea typeface="Calibri" panose="020F0502020204030204" pitchFamily="34" charset="0"/>
              </a:rPr>
              <a:t>Benefit 2: Cost Benefits of Digital Health Interventions</a:t>
            </a:r>
            <a:endParaRPr lang="en-US" sz="3200" dirty="0"/>
          </a:p>
        </p:txBody>
      </p:sp>
      <p:sp>
        <p:nvSpPr>
          <p:cNvPr id="3" name="Content Placeholder 2"/>
          <p:cNvSpPr>
            <a:spLocks noGrp="1"/>
          </p:cNvSpPr>
          <p:nvPr>
            <p:ph idx="1"/>
          </p:nvPr>
        </p:nvSpPr>
        <p:spPr>
          <a:xfrm>
            <a:off x="6306800" y="1969984"/>
            <a:ext cx="5257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Reduced hospital visits</a:t>
            </a:r>
            <a:r>
              <a:rPr lang="en-US" sz="1600" dirty="0">
                <a:latin typeface="Times New Roman" panose="02020603050405020304" pitchFamily="18" charset="0"/>
                <a:ea typeface="Calibri" panose="020F0502020204030204" pitchFamily="34" charset="0"/>
                <a:cs typeface="Times New Roman" panose="02020603050405020304" pitchFamily="18" charset="0"/>
              </a:rPr>
              <a:t>: Remote rehab decreases in-person appointments, lowering travel and staffing costs.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Scalability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One digital platform can serve hundreds of patients, improving cost-efficiency (Who.int.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Improved adherence</a:t>
            </a:r>
            <a:r>
              <a:rPr lang="en-US" sz="1600" dirty="0">
                <a:latin typeface="Times New Roman" panose="02020603050405020304" pitchFamily="18" charset="0"/>
                <a:ea typeface="Calibri" panose="020F0502020204030204" pitchFamily="34" charset="0"/>
                <a:cs typeface="Times New Roman" panose="02020603050405020304" pitchFamily="18" charset="0"/>
              </a:rPr>
              <a:t>: Higher engagement reduces treatment failure costs, avoiding prolonged care expenses (Ota,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Data-driven resource allocation</a:t>
            </a:r>
            <a:r>
              <a:rPr lang="en-US" sz="1600" dirty="0">
                <a:latin typeface="Times New Roman" panose="02020603050405020304" pitchFamily="18" charset="0"/>
                <a:ea typeface="Calibri" panose="020F0502020204030204" pitchFamily="34" charset="0"/>
                <a:cs typeface="Times New Roman" panose="02020603050405020304" pitchFamily="18" charset="0"/>
              </a:rPr>
              <a:t>: Analytics allow optimized staff deployment and targeted interventions, lowering operational costs (Who.int.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xmlns="" id="{C41F925F-5893-4939-9449-B9AA6FDDD163}"/>
              </a:ext>
            </a:extLst>
          </p:cNvPr>
          <p:cNvPicPr>
            <a:picLocks noChangeAspect="1"/>
          </p:cNvPicPr>
          <p:nvPr/>
        </p:nvPicPr>
        <p:blipFill>
          <a:blip r:embed="rId2"/>
          <a:stretch>
            <a:fillRect/>
          </a:stretch>
        </p:blipFill>
        <p:spPr>
          <a:xfrm>
            <a:off x="838200" y="2057400"/>
            <a:ext cx="5002451" cy="3033713"/>
          </a:xfrm>
          <a:prstGeom prst="rect">
            <a:avLst/>
          </a:prstGeom>
        </p:spPr>
      </p:pic>
    </p:spTree>
    <p:extLst>
      <p:ext uri="{BB962C8B-B14F-4D97-AF65-F5344CB8AC3E}">
        <p14:creationId xmlns:p14="http://schemas.microsoft.com/office/powerpoint/2010/main" xmlns="" val="8376442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7FC0D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9624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3: Personalised Therapy and Monitoring</a:t>
            </a:r>
            <a:endParaRPr lang="en-US" sz="3200" dirty="0"/>
          </a:p>
        </p:txBody>
      </p:sp>
      <p:sp>
        <p:nvSpPr>
          <p:cNvPr id="3" name="Content Placeholder 2"/>
          <p:cNvSpPr>
            <a:spLocks noGrp="1"/>
          </p:cNvSpPr>
          <p:nvPr>
            <p:ph idx="1"/>
          </p:nvPr>
        </p:nvSpPr>
        <p:spPr>
          <a:xfrm>
            <a:off x="838200" y="16002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AI-driven platforms tailor exercises based on patient progress and needs.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Continuous monitoring detects improvements or setbacks in real time.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Enables clinicians to adjust plans dynamically, improving recovery speed.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xmlns="" id="{170A1EA0-9004-4345-B54D-E346B62F0987}"/>
              </a:ext>
            </a:extLst>
          </p:cNvPr>
          <p:cNvPicPr>
            <a:picLocks noChangeAspect="1"/>
          </p:cNvPicPr>
          <p:nvPr/>
        </p:nvPicPr>
        <p:blipFill>
          <a:blip r:embed="rId2"/>
          <a:stretch>
            <a:fillRect/>
          </a:stretch>
        </p:blipFill>
        <p:spPr>
          <a:xfrm>
            <a:off x="6071118" y="3227744"/>
            <a:ext cx="5435082" cy="3057234"/>
          </a:xfrm>
          <a:prstGeom prst="rect">
            <a:avLst/>
          </a:prstGeom>
        </p:spPr>
      </p:pic>
    </p:spTree>
    <p:extLst>
      <p:ext uri="{BB962C8B-B14F-4D97-AF65-F5344CB8AC3E}">
        <p14:creationId xmlns:p14="http://schemas.microsoft.com/office/powerpoint/2010/main" xmlns="" val="39846685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33897"/>
            <a:ext cx="10515600" cy="854075"/>
          </a:xfrm>
        </p:spPr>
        <p:txBody>
          <a:bodyPr>
            <a:normAutofit/>
          </a:bodyPr>
          <a:lstStyle/>
          <a:p>
            <a:pPr algn="ctr">
              <a:lnSpc>
                <a:spcPct val="100000"/>
              </a:lnSpc>
            </a:pPr>
            <a:r>
              <a:rPr lang="en-US" sz="3200" b="1" dirty="0">
                <a:latin typeface="Times New Roman" panose="02020603050405020304" pitchFamily="18" charset="0"/>
                <a:ea typeface="Calibri" panose="020F0502020204030204" pitchFamily="34" charset="0"/>
              </a:rPr>
              <a:t>Benefit 4: Cost-Effectiveness</a:t>
            </a:r>
            <a:endParaRPr lang="en-US" sz="3200" dirty="0"/>
          </a:p>
        </p:txBody>
      </p:sp>
      <p:sp>
        <p:nvSpPr>
          <p:cNvPr id="3" name="Content Placeholder 2"/>
          <p:cNvSpPr>
            <a:spLocks noGrp="1"/>
          </p:cNvSpPr>
          <p:nvPr>
            <p:ph idx="1"/>
          </p:nvPr>
        </p:nvSpPr>
        <p:spPr>
          <a:xfrm>
            <a:off x="838200" y="1825625"/>
            <a:ext cx="10515600" cy="16795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Reduces hospital visits and associated healthcare costs.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Minimises need for extensive in-person staff time while maintaining quality care (Ota,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Allows for scalable delivery to a larger population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xmlns="" id="{F3A65E31-1872-4F27-82FE-4FAD8A7C09A5}"/>
              </a:ext>
            </a:extLst>
          </p:cNvPr>
          <p:cNvPicPr>
            <a:picLocks noChangeAspect="1"/>
          </p:cNvPicPr>
          <p:nvPr/>
        </p:nvPicPr>
        <p:blipFill>
          <a:blip r:embed="rId2" cstate="print"/>
          <a:stretch>
            <a:fillRect/>
          </a:stretch>
        </p:blipFill>
        <p:spPr>
          <a:xfrm>
            <a:off x="6858000" y="3276600"/>
            <a:ext cx="4686300" cy="3124200"/>
          </a:xfrm>
          <a:prstGeom prst="rect">
            <a:avLst/>
          </a:prstGeom>
        </p:spPr>
      </p:pic>
    </p:spTree>
    <p:extLst>
      <p:ext uri="{BB962C8B-B14F-4D97-AF65-F5344CB8AC3E}">
        <p14:creationId xmlns:p14="http://schemas.microsoft.com/office/powerpoint/2010/main" xmlns="" val="39640777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67041"/>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Benefit 5:</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Data-Driven Insights and Research</a:t>
            </a:r>
            <a:endParaRPr lang="en-US" sz="3200" dirty="0"/>
          </a:p>
        </p:txBody>
      </p:sp>
      <p:sp>
        <p:nvSpPr>
          <p:cNvPr id="3" name="Content Placeholder 2"/>
          <p:cNvSpPr>
            <a:spLocks noGrp="1"/>
          </p:cNvSpPr>
          <p:nvPr>
            <p:ph idx="1"/>
          </p:nvPr>
        </p:nvSpPr>
        <p:spPr>
          <a:xfrm>
            <a:off x="838200" y="2590800"/>
            <a:ext cx="6057945" cy="2248639"/>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Aggregated anonymised data helps improve therapy protocols and clinical guidelines.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Facilitates early identification of trends, risks, or complications.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Supports evidence-based decision-making for both patients and clinicians (Gowda,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xmlns="" id="{5ADD824F-6044-4DEF-86C3-1264CE3813AB}"/>
              </a:ext>
            </a:extLst>
          </p:cNvPr>
          <p:cNvPicPr>
            <a:picLocks noChangeAspect="1"/>
          </p:cNvPicPr>
          <p:nvPr/>
        </p:nvPicPr>
        <p:blipFill rotWithShape="1">
          <a:blip r:embed="rId2"/>
          <a:srcRect l="23097" t="5555" r="16889" b="9727"/>
          <a:stretch/>
        </p:blipFill>
        <p:spPr>
          <a:xfrm>
            <a:off x="7239000" y="2057400"/>
            <a:ext cx="4305345" cy="3773174"/>
          </a:xfrm>
          <a:prstGeom prst="rect">
            <a:avLst/>
          </a:prstGeom>
        </p:spPr>
      </p:pic>
    </p:spTree>
    <p:extLst>
      <p:ext uri="{BB962C8B-B14F-4D97-AF65-F5344CB8AC3E}">
        <p14:creationId xmlns:p14="http://schemas.microsoft.com/office/powerpoint/2010/main" xmlns="" val="22081729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4338" name="Picture 2" descr="9. Benefits and limitations of treatment with medication - Quality  prescribing for chronic pain 2026-2029: consultation - gov.scot"/>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5943601" y="25400"/>
            <a:ext cx="6223000" cy="68326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838200" y="365125"/>
            <a:ext cx="4572000" cy="10064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Expected Outcome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74643" y="2362200"/>
            <a:ext cx="4572000" cy="2593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intervention is expected to achieve 30% reduction in the pain intensity within 12 weeks of commencement (</a:t>
            </a:r>
            <a:r>
              <a:rPr lang="en-US" sz="1600" dirty="0" err="1">
                <a:latin typeface="Times New Roman" panose="02020603050405020304" pitchFamily="18" charset="0"/>
                <a:ea typeface="Calibri" panose="020F0502020204030204" pitchFamily="34" charset="0"/>
                <a:cs typeface="Times New Roman" panose="02020603050405020304" pitchFamily="18" charset="0"/>
              </a:rPr>
              <a:t>Hörder</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We have anticipated 50% to 60% of participants will reach clinically meaningful improvement in terms of disability.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790447" y="6324600"/>
            <a:ext cx="239681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(Right Decisions, 2025)</a:t>
            </a:r>
            <a:endParaRPr lang="en-US" dirty="0"/>
          </a:p>
        </p:txBody>
      </p:sp>
      <p:sp>
        <p:nvSpPr>
          <p:cNvPr id="6" name="Rectangle 5"/>
          <p:cNvSpPr/>
          <p:nvPr/>
        </p:nvSpPr>
        <p:spPr>
          <a:xfrm>
            <a:off x="213611" y="25400"/>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xmlns="" val="20667304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381000"/>
            <a:ext cx="10210800" cy="762000"/>
          </a:xfrm>
        </p:spPr>
        <p:txBody>
          <a:bodyPr>
            <a:no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Implication of the selected digital health promotion intervention on policies </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86600" y="1950304"/>
            <a:ext cx="4267200" cy="3432175"/>
          </a:xfrm>
        </p:spPr>
        <p:txBody>
          <a:bodyPr>
            <a:normAutofit lnSpcReduction="100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Implementation of digital self-management platforms are necessary for chronic low back pain which can drive the health policy towards reimbursing telehealth physiotherapy services.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digital interventions are cost-effective (e.g. €10,000 per QALY), which supports policy framework and prioritizes the scalable and digital health promotions.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38200" y="1600198"/>
            <a:ext cx="5257800" cy="4132385"/>
          </a:xfrm>
          <a:prstGeom prst="rect">
            <a:avLst/>
          </a:prstGeom>
        </p:spPr>
      </p:pic>
      <p:sp>
        <p:nvSpPr>
          <p:cNvPr id="5" name="Rectangle 4"/>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xmlns="" val="39512577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5362" name="Picture 2" descr="https://www.physio-pedia.com/images/4/49/DH.jpg"/>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8467" y="0"/>
            <a:ext cx="7459133"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7696200" y="838200"/>
            <a:ext cx="4284134" cy="1325563"/>
          </a:xfrm>
        </p:spPr>
        <p:txBody>
          <a:bodyPr>
            <a:norm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Implications of selected digital health interventions on education</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848600" y="2748756"/>
            <a:ext cx="3657600" cy="3575844"/>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education tools in physiotherapy curricula improves the practical skills in a significant manner.</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For the patients, digitally-delivered exercise and education programmers has achieved clinically meaningful pain reduction in 58.5% of participants (</a:t>
            </a:r>
            <a:r>
              <a:rPr lang="en-US" sz="1600" dirty="0" err="1">
                <a:solidFill>
                  <a:srgbClr val="FF0000"/>
                </a:solidFill>
                <a:latin typeface="Times New Roman" panose="02020603050405020304" pitchFamily="18" charset="0"/>
                <a:ea typeface="Calibri" panose="020F0502020204030204" pitchFamily="34" charset="0"/>
                <a:cs typeface="Times New Roman" panose="02020603050405020304" pitchFamily="18" charset="0"/>
              </a:rPr>
              <a:t>Hörder</a:t>
            </a:r>
            <a:r>
              <a:rPr lang="en-US" sz="16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t>
            </a:r>
            <a:r>
              <a:rPr lang="en-US" sz="1600" i="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2022</a:t>
            </a:r>
            <a:r>
              <a:rPr lang="en-US" sz="1600" dirty="0">
                <a:latin typeface="Times New Roman" panose="02020603050405020304" pitchFamily="18" charset="0"/>
                <a:ea typeface="Calibri" panose="020F0502020204030204" pitchFamily="34" charset="0"/>
                <a:cs typeface="Times New Roman" panose="02020603050405020304" pitchFamily="18" charset="0"/>
              </a:rPr>
              <a: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xmlns="" val="29314923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966843" y="648353"/>
            <a:ext cx="5029200" cy="13112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Implications of selected digital health promotion intervention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54402" y="2514600"/>
            <a:ext cx="4876800" cy="24415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intervention will contribute to the research by clarifying which patient sub-group will gain most benefits.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It will enable the development of standardized evaluation instruments and frameworks.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400800" y="533400"/>
            <a:ext cx="5235595" cy="5643563"/>
          </a:xfrm>
          <a:prstGeom prst="rect">
            <a:avLst/>
          </a:prstGeom>
        </p:spPr>
      </p:pic>
      <p:sp>
        <p:nvSpPr>
          <p:cNvPr id="6" name="Rectangle 5"/>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xmlns="" val="4854601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6386" name="Picture 2" descr="5+ Thousand Conclusion Presentation Royalty-Free Images, Stock Photos &amp;  Pictures | Shutterstock"/>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0" y="-33868"/>
            <a:ext cx="12192000" cy="6891867"/>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609600" y="2895600"/>
            <a:ext cx="6629400" cy="2286001"/>
          </a:xfrm>
        </p:spPr>
        <p:txBody>
          <a:bodyPr>
            <a:normAutofit/>
          </a:bodyPr>
          <a:lstStyle/>
          <a:p>
            <a:pPr marL="0" indent="0" algn="ctr">
              <a:lnSpc>
                <a:spcPct val="150000"/>
              </a:lnSpc>
              <a:spcAft>
                <a:spcPts val="800"/>
              </a:spcAft>
              <a:buNone/>
            </a:pPr>
            <a:r>
              <a:rPr lang="en-US" sz="1800"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Summarizing the group presentation   </a:t>
            </a:r>
            <a:endParaRPr lang="en-IN"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presentation addresses design, implementation and impact of the digital health promotion interventions.</a:t>
            </a:r>
            <a:endParaRPr lang="en-IN"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Key points include planning models, barriers and ethical issues. </a:t>
            </a:r>
            <a:endParaRPr lang="en-IN"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solidFill>
                  <a:schemeClr val="bg1"/>
                </a:solidFill>
                <a:latin typeface="Times New Roman" panose="02020603050405020304" pitchFamily="18" charset="0"/>
                <a:ea typeface="Calibri" panose="020F0502020204030204" pitchFamily="34" charset="0"/>
              </a:rPr>
              <a:t>Jaykumar</a:t>
            </a:r>
            <a:r>
              <a:rPr lang="en-US" b="1" dirty="0">
                <a:solidFill>
                  <a:schemeClr val="bg1"/>
                </a:solidFill>
                <a:latin typeface="Times New Roman" panose="02020603050405020304" pitchFamily="18" charset="0"/>
                <a:ea typeface="Calibri" panose="020F0502020204030204" pitchFamily="34" charset="0"/>
              </a:rPr>
              <a:t> </a:t>
            </a:r>
            <a:r>
              <a:rPr lang="en-US" b="1" dirty="0" err="1">
                <a:solidFill>
                  <a:schemeClr val="bg1"/>
                </a:solidFill>
                <a:latin typeface="Times New Roman" panose="02020603050405020304" pitchFamily="18" charset="0"/>
                <a:ea typeface="Calibri" panose="020F0502020204030204" pitchFamily="34" charset="0"/>
              </a:rPr>
              <a:t>Thakor</a:t>
            </a:r>
            <a:r>
              <a:rPr lang="en-US" b="1" dirty="0">
                <a:solidFill>
                  <a:schemeClr val="bg1"/>
                </a:solidFill>
                <a:latin typeface="Times New Roman" panose="02020603050405020304" pitchFamily="18" charset="0"/>
                <a:ea typeface="Calibri" panose="020F0502020204030204" pitchFamily="34" charset="0"/>
              </a:rPr>
              <a:t>, 2332485</a:t>
            </a:r>
            <a:endParaRPr lang="en-US" dirty="0">
              <a:solidFill>
                <a:schemeClr val="bg1"/>
              </a:solidFill>
            </a:endParaRPr>
          </a:p>
        </p:txBody>
      </p:sp>
    </p:spTree>
    <p:extLst>
      <p:ext uri="{BB962C8B-B14F-4D97-AF65-F5344CB8AC3E}">
        <p14:creationId xmlns:p14="http://schemas.microsoft.com/office/powerpoint/2010/main" xmlns="" val="2350651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0698" y="4419600"/>
            <a:ext cx="4038600" cy="2141505"/>
          </a:xfrm>
          <a:prstGeom prst="rect">
            <a:avLst/>
          </a:prstGeom>
        </p:spPr>
      </p:pic>
      <p:sp>
        <p:nvSpPr>
          <p:cNvPr id="2" name="Title 1"/>
          <p:cNvSpPr>
            <a:spLocks noGrp="1"/>
          </p:cNvSpPr>
          <p:nvPr>
            <p:ph type="title"/>
          </p:nvPr>
        </p:nvSpPr>
        <p:spPr>
          <a:xfrm>
            <a:off x="838200" y="216958"/>
            <a:ext cx="10515600" cy="7778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Highlighting the need of interventions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95800" y="1790700"/>
            <a:ext cx="4038600" cy="3276600"/>
          </a:xfrm>
        </p:spPr>
        <p:txBody>
          <a:bodyPr>
            <a:normAutofit/>
          </a:bodyPr>
          <a:lstStyle/>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Increasing chronic disease rates and unhealthy behaviors might emphasize urgent need for digital health interventions.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rPr>
              <a:t>National health strategies prioritise the digital interventions for reducing the healthcare disparities.</a:t>
            </a:r>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763000" y="1028700"/>
            <a:ext cx="3238500" cy="2019300"/>
          </a:xfrm>
          <a:prstGeom prst="rect">
            <a:avLst/>
          </a:prstGeom>
        </p:spPr>
      </p:pic>
      <p:pic>
        <p:nvPicPr>
          <p:cNvPr id="6" name="Picture 5"/>
          <p:cNvPicPr>
            <a:picLocks noChangeAspect="1"/>
          </p:cNvPicPr>
          <p:nvPr/>
        </p:nvPicPr>
        <p:blipFill>
          <a:blip r:embed="rId4"/>
          <a:stretch>
            <a:fillRect/>
          </a:stretch>
        </p:blipFill>
        <p:spPr>
          <a:xfrm>
            <a:off x="9591675" y="4647389"/>
            <a:ext cx="2409825" cy="1685925"/>
          </a:xfrm>
          <a:prstGeom prst="rect">
            <a:avLst/>
          </a:prstGeom>
        </p:spPr>
      </p:pic>
      <p:pic>
        <p:nvPicPr>
          <p:cNvPr id="7" name="Picture 6"/>
          <p:cNvPicPr>
            <a:picLocks noChangeAspect="1"/>
          </p:cNvPicPr>
          <p:nvPr/>
        </p:nvPicPr>
        <p:blipFill>
          <a:blip r:embed="rId5"/>
          <a:stretch>
            <a:fillRect/>
          </a:stretch>
        </p:blipFill>
        <p:spPr>
          <a:xfrm>
            <a:off x="190500" y="1032013"/>
            <a:ext cx="2359153" cy="1843088"/>
          </a:xfrm>
          <a:prstGeom prst="rect">
            <a:avLst/>
          </a:prstGeom>
        </p:spPr>
      </p:pic>
      <p:sp>
        <p:nvSpPr>
          <p:cNvPr id="8" name="Rectangle 7"/>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xmlns="" val="10652972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8434" name="Picture 2" descr="1,424,900+ Future Planning Stock Photos, Pictures &amp; Royalty-Free Images -  iStock"/>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0" y="-25400"/>
            <a:ext cx="12192000" cy="68834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a:xfrm>
            <a:off x="838200" y="365125"/>
            <a:ext cx="6096000" cy="1006475"/>
          </a:xfrm>
        </p:spPr>
        <p:txBody>
          <a:bodyPr>
            <a:normAutofit/>
          </a:bodyPr>
          <a:lstStyle/>
          <a:p>
            <a:pPr algn="ctr">
              <a:lnSpc>
                <a:spcPct val="100000"/>
              </a:lnSpc>
            </a:pPr>
            <a:r>
              <a:rPr lang="en-US" sz="2800" b="1" dirty="0">
                <a:solidFill>
                  <a:schemeClr val="bg1"/>
                </a:solidFill>
                <a:latin typeface="Times New Roman" panose="02020603050405020304" pitchFamily="18" charset="0"/>
                <a:cs typeface="Times New Roman" panose="02020603050405020304" pitchFamily="18" charset="0"/>
              </a:rPr>
              <a:t>Future plans</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52400" y="1371600"/>
            <a:ext cx="8763000" cy="12192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Expansion of digital interventions is needed nationally through better collaborations with healthcare providers and public health organisations.</a:t>
            </a:r>
            <a:endParaRPr lang="en-IN" sz="1800"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276600" y="5562600"/>
            <a:ext cx="8229600" cy="873572"/>
          </a:xfrm>
          <a:prstGeom prst="rect">
            <a:avLst/>
          </a:prstGeom>
        </p:spPr>
        <p:txBody>
          <a:bodyPr wrap="square">
            <a:spAutoFit/>
          </a:bodyPr>
          <a:lstStyle/>
          <a:p>
            <a:pPr>
              <a:lnSpc>
                <a:spcPct val="150000"/>
              </a:lnSpc>
            </a:pPr>
            <a:r>
              <a:rPr lang="en-US"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Integrating the AI and real-time analytics are necessary for prioritising user experiences.</a:t>
            </a:r>
            <a:endParaRPr lang="en-IN"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305800" y="291880"/>
            <a:ext cx="2893100" cy="369332"/>
          </a:xfrm>
          <a:prstGeom prst="rect">
            <a:avLst/>
          </a:prstGeom>
        </p:spPr>
        <p:txBody>
          <a:bodyPr wrap="none">
            <a:spAutoFit/>
          </a:bodyPr>
          <a:lstStyle/>
          <a:p>
            <a:r>
              <a:rPr lang="en-US" b="1" dirty="0" err="1">
                <a:solidFill>
                  <a:schemeClr val="bg1"/>
                </a:solidFill>
                <a:latin typeface="Times New Roman" panose="02020603050405020304" pitchFamily="18" charset="0"/>
                <a:ea typeface="Calibri" panose="020F0502020204030204" pitchFamily="34" charset="0"/>
              </a:rPr>
              <a:t>Jaykumar</a:t>
            </a:r>
            <a:r>
              <a:rPr lang="en-US" b="1" dirty="0">
                <a:solidFill>
                  <a:schemeClr val="bg1"/>
                </a:solidFill>
                <a:latin typeface="Times New Roman" panose="02020603050405020304" pitchFamily="18" charset="0"/>
                <a:ea typeface="Calibri" panose="020F0502020204030204" pitchFamily="34" charset="0"/>
              </a:rPr>
              <a:t> </a:t>
            </a:r>
            <a:r>
              <a:rPr lang="en-US" b="1" dirty="0" err="1">
                <a:solidFill>
                  <a:schemeClr val="bg1"/>
                </a:solidFill>
                <a:latin typeface="Times New Roman" panose="02020603050405020304" pitchFamily="18" charset="0"/>
                <a:ea typeface="Calibri" panose="020F0502020204030204" pitchFamily="34" charset="0"/>
              </a:rPr>
              <a:t>Thakor</a:t>
            </a:r>
            <a:r>
              <a:rPr lang="en-US" b="1" dirty="0">
                <a:solidFill>
                  <a:schemeClr val="bg1"/>
                </a:solidFill>
                <a:latin typeface="Times New Roman" panose="02020603050405020304" pitchFamily="18" charset="0"/>
                <a:ea typeface="Calibri" panose="020F0502020204030204" pitchFamily="34" charset="0"/>
              </a:rPr>
              <a:t>, 2332485</a:t>
            </a:r>
            <a:endParaRPr lang="en-US" dirty="0">
              <a:solidFill>
                <a:schemeClr val="bg1"/>
              </a:solidFill>
            </a:endParaRPr>
          </a:p>
        </p:txBody>
      </p:sp>
    </p:spTree>
    <p:extLst>
      <p:ext uri="{BB962C8B-B14F-4D97-AF65-F5344CB8AC3E}">
        <p14:creationId xmlns:p14="http://schemas.microsoft.com/office/powerpoint/2010/main" xmlns="" val="1999903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3252"/>
            <a:ext cx="10515600" cy="6254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References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66700" y="638727"/>
            <a:ext cx="11658600" cy="6106630"/>
          </a:xfrm>
        </p:spPr>
        <p:style>
          <a:lnRef idx="2">
            <a:schemeClr val="accent6"/>
          </a:lnRef>
          <a:fillRef idx="1">
            <a:schemeClr val="lt1"/>
          </a:fillRef>
          <a:effectRef idx="0">
            <a:schemeClr val="accent6"/>
          </a:effectRef>
          <a:fontRef idx="minor">
            <a:schemeClr val="dk1"/>
          </a:fontRef>
        </p:style>
        <p:txBody>
          <a:bodyPr>
            <a:noAutofit/>
          </a:bodyPr>
          <a:lstStyle/>
          <a:p>
            <a:pPr>
              <a:lnSpc>
                <a:spcPct val="100000"/>
              </a:lnSpc>
            </a:pPr>
            <a:r>
              <a:rPr lang="en-US" sz="1200" dirty="0" err="1">
                <a:latin typeface="Times New Roman" panose="02020603050405020304" pitchFamily="18" charset="0"/>
                <a:cs typeface="Times New Roman" panose="02020603050405020304" pitchFamily="18" charset="0"/>
              </a:rPr>
              <a:t>Aprilaba</a:t>
            </a:r>
            <a:r>
              <a:rPr lang="en-US" sz="1200" dirty="0">
                <a:latin typeface="Times New Roman" panose="02020603050405020304" pitchFamily="18" charset="0"/>
                <a:cs typeface="Times New Roman" panose="02020603050405020304" pitchFamily="18" charset="0"/>
              </a:rPr>
              <a:t> (2025). </a:t>
            </a:r>
            <a:r>
              <a:rPr lang="en-US" sz="1200" i="1" dirty="0">
                <a:latin typeface="Times New Roman" panose="02020603050405020304" pitchFamily="18" charset="0"/>
                <a:cs typeface="Times New Roman" panose="02020603050405020304" pitchFamily="18" charset="0"/>
              </a:rPr>
              <a:t>57 Back Pain Statistics</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2"/>
              </a:rPr>
              <a:t>https://www.aprilaba.com/resources/57-back-pain-statistics</a:t>
            </a:r>
            <a:r>
              <a:rPr lang="en-US" sz="1200" dirty="0">
                <a:latin typeface="Times New Roman" panose="02020603050405020304" pitchFamily="18" charset="0"/>
                <a:cs typeface="Times New Roman" panose="02020603050405020304" pitchFamily="18" charset="0"/>
              </a:rPr>
              <a:t> (Accessed on 31st Oct 2025)</a:t>
            </a:r>
          </a:p>
          <a:p>
            <a:pPr>
              <a:lnSpc>
                <a:spcPct val="100000"/>
              </a:lnSpc>
            </a:pPr>
            <a:r>
              <a:rPr lang="en-US" sz="1200" dirty="0">
                <a:latin typeface="Times New Roman" panose="02020603050405020304" pitchFamily="18" charset="0"/>
                <a:cs typeface="Times New Roman" panose="02020603050405020304" pitchFamily="18" charset="0"/>
              </a:rPr>
              <a:t>Borges do </a:t>
            </a:r>
            <a:r>
              <a:rPr lang="en-US" sz="1200" dirty="0" err="1">
                <a:latin typeface="Times New Roman" panose="02020603050405020304" pitchFamily="18" charset="0"/>
                <a:cs typeface="Times New Roman" panose="02020603050405020304" pitchFamily="18" charset="0"/>
              </a:rPr>
              <a:t>Nascimento</a:t>
            </a:r>
            <a:r>
              <a:rPr lang="en-US" sz="1200" dirty="0">
                <a:latin typeface="Times New Roman" panose="02020603050405020304" pitchFamily="18" charset="0"/>
                <a:cs typeface="Times New Roman" panose="02020603050405020304" pitchFamily="18" charset="0"/>
              </a:rPr>
              <a:t>, I.J., </a:t>
            </a:r>
            <a:r>
              <a:rPr lang="en-US" sz="1200" dirty="0" err="1">
                <a:latin typeface="Times New Roman" panose="02020603050405020304" pitchFamily="18" charset="0"/>
                <a:cs typeface="Times New Roman" panose="02020603050405020304" pitchFamily="18" charset="0"/>
              </a:rPr>
              <a:t>Abdulazeem</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Vasanthan</a:t>
            </a:r>
            <a:r>
              <a:rPr lang="en-US" sz="1200" dirty="0">
                <a:latin typeface="Times New Roman" panose="02020603050405020304" pitchFamily="18" charset="0"/>
                <a:cs typeface="Times New Roman" panose="02020603050405020304" pitchFamily="18" charset="0"/>
              </a:rPr>
              <a:t>, L.T., Martinez, E.Z., </a:t>
            </a:r>
            <a:r>
              <a:rPr lang="en-US" sz="1200" dirty="0" err="1">
                <a:latin typeface="Times New Roman" panose="02020603050405020304" pitchFamily="18" charset="0"/>
                <a:cs typeface="Times New Roman" panose="02020603050405020304" pitchFamily="18" charset="0"/>
              </a:rPr>
              <a:t>Zucoloto</a:t>
            </a:r>
            <a:r>
              <a:rPr lang="en-US" sz="1200" dirty="0">
                <a:latin typeface="Times New Roman" panose="02020603050405020304" pitchFamily="18" charset="0"/>
                <a:cs typeface="Times New Roman" panose="02020603050405020304" pitchFamily="18" charset="0"/>
              </a:rPr>
              <a:t>, M.L., </a:t>
            </a:r>
            <a:r>
              <a:rPr lang="en-US" sz="1200" dirty="0" err="1">
                <a:latin typeface="Times New Roman" panose="02020603050405020304" pitchFamily="18" charset="0"/>
                <a:cs typeface="Times New Roman" panose="02020603050405020304" pitchFamily="18" charset="0"/>
              </a:rPr>
              <a:t>Østengaard</a:t>
            </a:r>
            <a:r>
              <a:rPr lang="en-US" sz="1200" dirty="0">
                <a:latin typeface="Times New Roman" panose="02020603050405020304" pitchFamily="18" charset="0"/>
                <a:cs typeface="Times New Roman" panose="02020603050405020304" pitchFamily="18" charset="0"/>
              </a:rPr>
              <a:t>, L., Azzopardi-Muscat, N., Zapata, T. and </a:t>
            </a:r>
            <a:r>
              <a:rPr lang="en-US" sz="1200" dirty="0" err="1">
                <a:latin typeface="Times New Roman" panose="02020603050405020304" pitchFamily="18" charset="0"/>
                <a:cs typeface="Times New Roman" panose="02020603050405020304" pitchFamily="18" charset="0"/>
              </a:rPr>
              <a:t>Novillo</a:t>
            </a:r>
            <a:r>
              <a:rPr lang="en-US" sz="1200" dirty="0">
                <a:latin typeface="Times New Roman" panose="02020603050405020304" pitchFamily="18" charset="0"/>
                <a:cs typeface="Times New Roman" panose="02020603050405020304" pitchFamily="18" charset="0"/>
              </a:rPr>
              <a:t>-Ortiz, D. (2023). Barriers and facilitators to utilizing digital health technologies by healthcare professionals.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p.161. Available at: </a:t>
            </a:r>
            <a:r>
              <a:rPr lang="en-US" sz="1200" u="sng" dirty="0">
                <a:latin typeface="Times New Roman" panose="02020603050405020304" pitchFamily="18" charset="0"/>
                <a:cs typeface="Times New Roman" panose="02020603050405020304" pitchFamily="18" charset="0"/>
                <a:hlinkClick r:id="rId3"/>
              </a:rPr>
              <a:t>https://www.nature.com/articles/s41746-023-00899-4.pdf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Chambers, C.T., </a:t>
            </a:r>
            <a:r>
              <a:rPr lang="en-US" sz="1200" dirty="0" err="1">
                <a:latin typeface="Times New Roman" panose="02020603050405020304" pitchFamily="18" charset="0"/>
                <a:cs typeface="Times New Roman" panose="02020603050405020304" pitchFamily="18" charset="0"/>
              </a:rPr>
              <a:t>Dol</a:t>
            </a:r>
            <a:r>
              <a:rPr lang="en-US" sz="1200" dirty="0">
                <a:latin typeface="Times New Roman" panose="02020603050405020304" pitchFamily="18" charset="0"/>
                <a:cs typeface="Times New Roman" panose="02020603050405020304" pitchFamily="18" charset="0"/>
              </a:rPr>
              <a:t>, J., </a:t>
            </a:r>
            <a:r>
              <a:rPr lang="en-US" sz="1200" dirty="0" err="1">
                <a:latin typeface="Times New Roman" panose="02020603050405020304" pitchFamily="18" charset="0"/>
                <a:cs typeface="Times New Roman" panose="02020603050405020304" pitchFamily="18" charset="0"/>
              </a:rPr>
              <a:t>Tutelman</a:t>
            </a:r>
            <a:r>
              <a:rPr lang="en-US" sz="1200" dirty="0">
                <a:latin typeface="Times New Roman" panose="02020603050405020304" pitchFamily="18" charset="0"/>
                <a:cs typeface="Times New Roman" panose="02020603050405020304" pitchFamily="18" charset="0"/>
              </a:rPr>
              <a:t>, P.R., Langley, C.L., Parker, J.A., Cormier, B.T., Macfarlane, G.J., Jones, G.T., Chapman, D., Proudfoot, N. and Grant, A. (2024). The prevalence of chronic pain in children and adolescents: a systematic review update and meta-analysis. </a:t>
            </a:r>
            <a:r>
              <a:rPr lang="en-US" sz="1200" i="1" dirty="0">
                <a:latin typeface="Times New Roman" panose="02020603050405020304" pitchFamily="18" charset="0"/>
                <a:cs typeface="Times New Roman" panose="02020603050405020304" pitchFamily="18" charset="0"/>
              </a:rPr>
              <a:t>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165</a:t>
            </a:r>
            <a:r>
              <a:rPr lang="en-US" sz="1200" dirty="0">
                <a:latin typeface="Times New Roman" panose="02020603050405020304" pitchFamily="18" charset="0"/>
                <a:cs typeface="Times New Roman" panose="02020603050405020304" pitchFamily="18" charset="0"/>
              </a:rPr>
              <a:t>(10), pp.2215-2234. Available at: </a:t>
            </a:r>
            <a:r>
              <a:rPr lang="en-US" sz="1200" u="sng" dirty="0">
                <a:latin typeface="Times New Roman" panose="02020603050405020304" pitchFamily="18" charset="0"/>
                <a:cs typeface="Times New Roman" panose="02020603050405020304" pitchFamily="18" charset="0"/>
                <a:hlinkClick r:id="rId4"/>
              </a:rPr>
              <a:t>https://journals.lww.com/pain/_layouts/15/oaks.journals/downloadpdf.aspx?an=00006396-202410000-00009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Chen, S., Chen, M., Wu, X., Lin, S., Tao, C., Cao, H., Shao, Z. and Xiao, G. (2022). Global, regional and national burden of low back pain 1990–2019: A systematic analysis of the Global Burden of Disease study 2019. </a:t>
            </a:r>
            <a:r>
              <a:rPr lang="en-US" sz="1200" i="1" dirty="0">
                <a:latin typeface="Times New Roman" panose="02020603050405020304" pitchFamily="18" charset="0"/>
                <a:cs typeface="Times New Roman" panose="02020603050405020304" pitchFamily="18" charset="0"/>
              </a:rPr>
              <a:t>Journal of </a:t>
            </a:r>
            <a:r>
              <a:rPr lang="en-US" sz="1200" i="1" dirty="0" err="1">
                <a:latin typeface="Times New Roman" panose="02020603050405020304" pitchFamily="18" charset="0"/>
                <a:cs typeface="Times New Roman" panose="02020603050405020304" pitchFamily="18" charset="0"/>
              </a:rPr>
              <a:t>orthopaedic</a:t>
            </a:r>
            <a:r>
              <a:rPr lang="en-US" sz="1200" i="1" dirty="0">
                <a:latin typeface="Times New Roman" panose="02020603050405020304" pitchFamily="18" charset="0"/>
                <a:cs typeface="Times New Roman" panose="02020603050405020304" pitchFamily="18" charset="0"/>
              </a:rPr>
              <a:t> translation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32</a:t>
            </a:r>
            <a:r>
              <a:rPr lang="en-US" sz="1200" dirty="0">
                <a:latin typeface="Times New Roman" panose="02020603050405020304" pitchFamily="18" charset="0"/>
                <a:cs typeface="Times New Roman" panose="02020603050405020304" pitchFamily="18" charset="0"/>
              </a:rPr>
              <a:t>, pp.49-58. Available at: </a:t>
            </a:r>
            <a:r>
              <a:rPr lang="en-US" sz="1200" u="sng" dirty="0">
                <a:latin typeface="Times New Roman" panose="02020603050405020304" pitchFamily="18" charset="0"/>
                <a:cs typeface="Times New Roman" panose="02020603050405020304" pitchFamily="18" charset="0"/>
                <a:hlinkClick r:id="rId5"/>
              </a:rPr>
              <a:t>https://www.sciencedirect.com/science/article/pii/S2214031X21000590</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Chikaka</a:t>
            </a:r>
            <a:r>
              <a:rPr lang="en-US" sz="1200" dirty="0">
                <a:latin typeface="Times New Roman" panose="02020603050405020304" pitchFamily="18" charset="0"/>
                <a:cs typeface="Times New Roman" panose="02020603050405020304" pitchFamily="18" charset="0"/>
              </a:rPr>
              <a:t>, T. and Keller, M.M. (2024). Low back pain treatment adherence barriers in </a:t>
            </a:r>
            <a:r>
              <a:rPr lang="en-US" sz="1200" dirty="0" err="1">
                <a:latin typeface="Times New Roman" panose="02020603050405020304" pitchFamily="18" charset="0"/>
                <a:cs typeface="Times New Roman" panose="02020603050405020304" pitchFamily="18" charset="0"/>
              </a:rPr>
              <a:t>Eswatini</a:t>
            </a:r>
            <a:r>
              <a:rPr lang="en-US" sz="1200" dirty="0">
                <a:latin typeface="Times New Roman" panose="02020603050405020304" pitchFamily="18" charset="0"/>
                <a:cs typeface="Times New Roman" panose="02020603050405020304" pitchFamily="18" charset="0"/>
              </a:rPr>
              <a:t> private physiotherapy practices: A pilot study. </a:t>
            </a:r>
            <a:r>
              <a:rPr lang="en-US" sz="1200" i="1" dirty="0">
                <a:latin typeface="Times New Roman" panose="02020603050405020304" pitchFamily="18" charset="0"/>
                <a:cs typeface="Times New Roman" panose="02020603050405020304" pitchFamily="18" charset="0"/>
              </a:rPr>
              <a:t>South African Journal of Physiotherapy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80</a:t>
            </a:r>
            <a:r>
              <a:rPr lang="en-US" sz="1200" dirty="0">
                <a:latin typeface="Times New Roman" panose="02020603050405020304" pitchFamily="18" charset="0"/>
                <a:cs typeface="Times New Roman" panose="02020603050405020304" pitchFamily="18" charset="0"/>
              </a:rPr>
              <a:t>(1), p.2077. Available at: </a:t>
            </a:r>
            <a:r>
              <a:rPr lang="en-US" sz="1200" u="sng" dirty="0">
                <a:latin typeface="Times New Roman" panose="02020603050405020304" pitchFamily="18" charset="0"/>
                <a:cs typeface="Times New Roman" panose="02020603050405020304" pitchFamily="18" charset="0"/>
                <a:hlinkClick r:id="rId6"/>
              </a:rPr>
              <a:t>https://journals.co.za/doi/pdf/10.4102/sajp.v80i1.2077</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Cui, D., </a:t>
            </a:r>
            <a:r>
              <a:rPr lang="en-US" sz="1200" dirty="0" err="1">
                <a:latin typeface="Times New Roman" panose="02020603050405020304" pitchFamily="18" charset="0"/>
                <a:cs typeface="Times New Roman" panose="02020603050405020304" pitchFamily="18" charset="0"/>
              </a:rPr>
              <a:t>Janela</a:t>
            </a:r>
            <a:r>
              <a:rPr lang="en-US" sz="1200" dirty="0">
                <a:latin typeface="Times New Roman" panose="02020603050405020304" pitchFamily="18" charset="0"/>
                <a:cs typeface="Times New Roman" panose="02020603050405020304" pitchFamily="18" charset="0"/>
              </a:rPr>
              <a:t>, D., Costa, F., </a:t>
            </a:r>
            <a:r>
              <a:rPr lang="en-US" sz="1200" dirty="0" err="1">
                <a:latin typeface="Times New Roman" panose="02020603050405020304" pitchFamily="18" charset="0"/>
                <a:cs typeface="Times New Roman" panose="02020603050405020304" pitchFamily="18" charset="0"/>
              </a:rPr>
              <a:t>Molinos</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Areias</a:t>
            </a:r>
            <a:r>
              <a:rPr lang="en-US" sz="1200" dirty="0">
                <a:latin typeface="Times New Roman" panose="02020603050405020304" pitchFamily="18" charset="0"/>
                <a:cs typeface="Times New Roman" panose="02020603050405020304" pitchFamily="18" charset="0"/>
              </a:rPr>
              <a:t>, A.C., </a:t>
            </a:r>
            <a:r>
              <a:rPr lang="en-US" sz="1200" dirty="0" err="1">
                <a:latin typeface="Times New Roman" panose="02020603050405020304" pitchFamily="18" charset="0"/>
                <a:cs typeface="Times New Roman" panose="02020603050405020304" pitchFamily="18" charset="0"/>
              </a:rPr>
              <a:t>Moulder</a:t>
            </a:r>
            <a:r>
              <a:rPr lang="en-US" sz="1200" dirty="0">
                <a:latin typeface="Times New Roman" panose="02020603050405020304" pitchFamily="18" charset="0"/>
                <a:cs typeface="Times New Roman" panose="02020603050405020304" pitchFamily="18" charset="0"/>
              </a:rPr>
              <a:t>, R.G., </a:t>
            </a:r>
            <a:r>
              <a:rPr lang="en-US" sz="1200" dirty="0" err="1">
                <a:latin typeface="Times New Roman" panose="02020603050405020304" pitchFamily="18" charset="0"/>
                <a:cs typeface="Times New Roman" panose="02020603050405020304" pitchFamily="18" charset="0"/>
              </a:rPr>
              <a:t>Scheer</a:t>
            </a:r>
            <a:r>
              <a:rPr lang="en-US" sz="1200" dirty="0">
                <a:latin typeface="Times New Roman" panose="02020603050405020304" pitchFamily="18" charset="0"/>
                <a:cs typeface="Times New Roman" panose="02020603050405020304" pitchFamily="18" charset="0"/>
              </a:rPr>
              <a:t>, J.K., Bento, V., Cohen, S.P., </a:t>
            </a:r>
            <a:r>
              <a:rPr lang="en-US" sz="1200" dirty="0" err="1">
                <a:latin typeface="Times New Roman" panose="02020603050405020304" pitchFamily="18" charset="0"/>
                <a:cs typeface="Times New Roman" panose="02020603050405020304" pitchFamily="18" charset="0"/>
              </a:rPr>
              <a:t>Yanamadala</a:t>
            </a:r>
            <a:r>
              <a:rPr lang="en-US" sz="1200" dirty="0">
                <a:latin typeface="Times New Roman" panose="02020603050405020304" pitchFamily="18" charset="0"/>
                <a:cs typeface="Times New Roman" panose="02020603050405020304" pitchFamily="18" charset="0"/>
              </a:rPr>
              <a:t>, V. and </a:t>
            </a:r>
            <a:r>
              <a:rPr lang="en-US" sz="1200" dirty="0" err="1">
                <a:latin typeface="Times New Roman" panose="02020603050405020304" pitchFamily="18" charset="0"/>
                <a:cs typeface="Times New Roman" panose="02020603050405020304" pitchFamily="18" charset="0"/>
              </a:rPr>
              <a:t>Correia</a:t>
            </a:r>
            <a:r>
              <a:rPr lang="en-US" sz="1200" dirty="0">
                <a:latin typeface="Times New Roman" panose="02020603050405020304" pitchFamily="18" charset="0"/>
                <a:cs typeface="Times New Roman" panose="02020603050405020304" pitchFamily="18" charset="0"/>
              </a:rPr>
              <a:t>, F.D. (2023). Randomized-controlled trial assessing a digital care program versus conventional physiotherapy for chronic low back pain.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p.121. Available at: </a:t>
            </a:r>
            <a:r>
              <a:rPr lang="en-US" sz="1200" u="sng" dirty="0">
                <a:latin typeface="Times New Roman" panose="02020603050405020304" pitchFamily="18" charset="0"/>
                <a:cs typeface="Times New Roman" panose="02020603050405020304" pitchFamily="18" charset="0"/>
                <a:hlinkClick r:id="rId7"/>
              </a:rPr>
              <a:t>https://www.nature.com/articles/s41746-023-00870-3.pdf</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De Souza, I.M.B., </a:t>
            </a:r>
            <a:r>
              <a:rPr lang="en-US" sz="1200" dirty="0" err="1">
                <a:latin typeface="Times New Roman" panose="02020603050405020304" pitchFamily="18" charset="0"/>
                <a:cs typeface="Times New Roman" panose="02020603050405020304" pitchFamily="18" charset="0"/>
              </a:rPr>
              <a:t>Sakaguchi</a:t>
            </a:r>
            <a:r>
              <a:rPr lang="en-US" sz="1200" dirty="0">
                <a:latin typeface="Times New Roman" panose="02020603050405020304" pitchFamily="18" charset="0"/>
                <a:cs typeface="Times New Roman" panose="02020603050405020304" pitchFamily="18" charset="0"/>
              </a:rPr>
              <a:t>, T.F., Yuan, S.L.K., </a:t>
            </a:r>
            <a:r>
              <a:rPr lang="en-US" sz="1200" dirty="0" err="1">
                <a:latin typeface="Times New Roman" panose="02020603050405020304" pitchFamily="18" charset="0"/>
                <a:cs typeface="Times New Roman" panose="02020603050405020304" pitchFamily="18" charset="0"/>
              </a:rPr>
              <a:t>Matsutani</a:t>
            </a:r>
            <a:r>
              <a:rPr lang="en-US" sz="1200" dirty="0">
                <a:latin typeface="Times New Roman" panose="02020603050405020304" pitchFamily="18" charset="0"/>
                <a:cs typeface="Times New Roman" panose="02020603050405020304" pitchFamily="18" charset="0"/>
              </a:rPr>
              <a:t>, L.A., do </a:t>
            </a:r>
            <a:r>
              <a:rPr lang="en-US" sz="1200" dirty="0" err="1">
                <a:latin typeface="Times New Roman" panose="02020603050405020304" pitchFamily="18" charset="0"/>
                <a:cs typeface="Times New Roman" panose="02020603050405020304" pitchFamily="18" charset="0"/>
              </a:rPr>
              <a:t>Espírito</a:t>
            </a:r>
            <a:r>
              <a:rPr lang="en-US" sz="1200" dirty="0">
                <a:latin typeface="Times New Roman" panose="02020603050405020304" pitchFamily="18" charset="0"/>
                <a:cs typeface="Times New Roman" panose="02020603050405020304" pitchFamily="18" charset="0"/>
              </a:rPr>
              <a:t>-Santo, A.D.S., Pereira, C.A.D.B. and Marques, A.P. (2019). Prevalence of low back pain in the elderly population: a systematic review. </a:t>
            </a:r>
            <a:r>
              <a:rPr lang="en-US" sz="1200" i="1" dirty="0">
                <a:latin typeface="Times New Roman" panose="02020603050405020304" pitchFamily="18" charset="0"/>
                <a:cs typeface="Times New Roman" panose="02020603050405020304" pitchFamily="18" charset="0"/>
              </a:rPr>
              <a:t>Clinics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74</a:t>
            </a:r>
            <a:r>
              <a:rPr lang="en-US" sz="1200" dirty="0">
                <a:latin typeface="Times New Roman" panose="02020603050405020304" pitchFamily="18" charset="0"/>
                <a:cs typeface="Times New Roman" panose="02020603050405020304" pitchFamily="18" charset="0"/>
              </a:rPr>
              <a:t>, p.e789. Available at: </a:t>
            </a:r>
            <a:r>
              <a:rPr lang="en-US" sz="1200" u="sng" dirty="0">
                <a:latin typeface="Times New Roman" panose="02020603050405020304" pitchFamily="18" charset="0"/>
                <a:cs typeface="Times New Roman" panose="02020603050405020304" pitchFamily="18" charset="0"/>
                <a:hlinkClick r:id="rId8"/>
              </a:rPr>
              <a:t>https://scholar.google.com/scholar?output=instlink&amp;q=info:ExgL4U0NxS4J:scholar.google.com/&amp;hl=en&amp;as_sdt=0,5&amp;as_ylo=2018&amp;scillfp=13907592494356066251&amp;oi=lle</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Fayaz</a:t>
            </a:r>
            <a:r>
              <a:rPr lang="en-US" sz="1200" dirty="0">
                <a:latin typeface="Times New Roman" panose="02020603050405020304" pitchFamily="18" charset="0"/>
                <a:cs typeface="Times New Roman" panose="02020603050405020304" pitchFamily="18" charset="0"/>
              </a:rPr>
              <a:t>, A., Croft, P., Langford, R. M., Donaldson, L. J., and Jones, G. T. (2016). Prevalence of chronic pain in the UK: a systematic review and meta-analysis of population studies. </a:t>
            </a:r>
            <a:r>
              <a:rPr lang="en-US" sz="1200" i="1" dirty="0">
                <a:latin typeface="Times New Roman" panose="02020603050405020304" pitchFamily="18" charset="0"/>
                <a:cs typeface="Times New Roman" panose="02020603050405020304" pitchFamily="18" charset="0"/>
              </a:rPr>
              <a:t>BMJ open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(6), e010364. Available at: </a:t>
            </a:r>
            <a:r>
              <a:rPr lang="en-US" sz="1200" u="sng" dirty="0">
                <a:latin typeface="Times New Roman" panose="02020603050405020304" pitchFamily="18" charset="0"/>
                <a:cs typeface="Times New Roman" panose="02020603050405020304" pitchFamily="18" charset="0"/>
                <a:hlinkClick r:id="rId9"/>
              </a:rPr>
              <a:t>https://bmjopen.bmj.com/content/6/6/e010364?cpetoc</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Feldman, D.E. and </a:t>
            </a:r>
            <a:r>
              <a:rPr lang="en-US" sz="1200" dirty="0" err="1">
                <a:latin typeface="Times New Roman" panose="02020603050405020304" pitchFamily="18" charset="0"/>
                <a:cs typeface="Times New Roman" panose="02020603050405020304" pitchFamily="18" charset="0"/>
              </a:rPr>
              <a:t>Nahin</a:t>
            </a:r>
            <a:r>
              <a:rPr lang="en-US" sz="1200" dirty="0">
                <a:latin typeface="Times New Roman" panose="02020603050405020304" pitchFamily="18" charset="0"/>
                <a:cs typeface="Times New Roman" panose="02020603050405020304" pitchFamily="18" charset="0"/>
              </a:rPr>
              <a:t>, R.L. (2022). Disability among persons with chronic severe back pain: results from a nationally representative population-based sample. </a:t>
            </a:r>
            <a:r>
              <a:rPr lang="en-US" sz="1200" i="1" dirty="0">
                <a:latin typeface="Times New Roman" panose="02020603050405020304" pitchFamily="18" charset="0"/>
                <a:cs typeface="Times New Roman" panose="02020603050405020304" pitchFamily="18" charset="0"/>
              </a:rPr>
              <a:t>The Journal of 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23</a:t>
            </a:r>
            <a:r>
              <a:rPr lang="en-US" sz="1200" dirty="0">
                <a:latin typeface="Times New Roman" panose="02020603050405020304" pitchFamily="18" charset="0"/>
                <a:cs typeface="Times New Roman" panose="02020603050405020304" pitchFamily="18" charset="0"/>
              </a:rPr>
              <a:t>(12), pp.2144-2154. Available at: </a:t>
            </a:r>
            <a:r>
              <a:rPr lang="en-US" sz="1200" u="sng" dirty="0">
                <a:latin typeface="Times New Roman" panose="02020603050405020304" pitchFamily="18" charset="0"/>
                <a:cs typeface="Times New Roman" panose="02020603050405020304" pitchFamily="18" charset="0"/>
                <a:hlinkClick r:id="rId10"/>
              </a:rPr>
              <a:t>https://www.sciencedirect.com/science/article/pii/S1526590022003832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Ferreira, M.L., De Luca, K., Haile, L.M., Steinmetz, J.D., </a:t>
            </a:r>
            <a:r>
              <a:rPr lang="en-US" sz="1200" dirty="0" err="1">
                <a:latin typeface="Times New Roman" panose="02020603050405020304" pitchFamily="18" charset="0"/>
                <a:cs typeface="Times New Roman" panose="02020603050405020304" pitchFamily="18" charset="0"/>
              </a:rPr>
              <a:t>Culbreth</a:t>
            </a:r>
            <a:r>
              <a:rPr lang="en-US" sz="1200" dirty="0">
                <a:latin typeface="Times New Roman" panose="02020603050405020304" pitchFamily="18" charset="0"/>
                <a:cs typeface="Times New Roman" panose="02020603050405020304" pitchFamily="18" charset="0"/>
              </a:rPr>
              <a:t>, G.T., Cross, M., </a:t>
            </a:r>
            <a:r>
              <a:rPr lang="en-US" sz="1200" dirty="0" err="1">
                <a:latin typeface="Times New Roman" panose="02020603050405020304" pitchFamily="18" charset="0"/>
                <a:cs typeface="Times New Roman" panose="02020603050405020304" pitchFamily="18" charset="0"/>
              </a:rPr>
              <a:t>Kopec</a:t>
            </a:r>
            <a:r>
              <a:rPr lang="en-US" sz="1200" dirty="0">
                <a:latin typeface="Times New Roman" panose="02020603050405020304" pitchFamily="18" charset="0"/>
                <a:cs typeface="Times New Roman" panose="02020603050405020304" pitchFamily="18" charset="0"/>
              </a:rPr>
              <a:t>, J.A., Ferreira, P.H., Blyth, F.M., </a:t>
            </a:r>
            <a:r>
              <a:rPr lang="en-US" sz="1200" dirty="0" err="1">
                <a:latin typeface="Times New Roman" panose="02020603050405020304" pitchFamily="18" charset="0"/>
                <a:cs typeface="Times New Roman" panose="02020603050405020304" pitchFamily="18" charset="0"/>
              </a:rPr>
              <a:t>Buchbinder</a:t>
            </a:r>
            <a:r>
              <a:rPr lang="en-US" sz="1200" dirty="0">
                <a:latin typeface="Times New Roman" panose="02020603050405020304" pitchFamily="18" charset="0"/>
                <a:cs typeface="Times New Roman" panose="02020603050405020304" pitchFamily="18" charset="0"/>
              </a:rPr>
              <a:t>, R. and </a:t>
            </a:r>
            <a:r>
              <a:rPr lang="en-US" sz="1200" dirty="0" err="1">
                <a:latin typeface="Times New Roman" panose="02020603050405020304" pitchFamily="18" charset="0"/>
                <a:cs typeface="Times New Roman" panose="02020603050405020304" pitchFamily="18" charset="0"/>
              </a:rPr>
              <a:t>Hartvigsen</a:t>
            </a:r>
            <a:r>
              <a:rPr lang="en-US" sz="1200" dirty="0">
                <a:latin typeface="Times New Roman" panose="02020603050405020304" pitchFamily="18" charset="0"/>
                <a:cs typeface="Times New Roman" panose="02020603050405020304" pitchFamily="18" charset="0"/>
              </a:rPr>
              <a:t>, J. (2023). Global, regional, and national burden of low back pain, 1990–2020, its attributable risk factors, and projections to 2050: a systematic analysis of the Global Burden of Disease Study 2021. </a:t>
            </a:r>
            <a:r>
              <a:rPr lang="en-US" sz="1200" i="1" dirty="0">
                <a:latin typeface="Times New Roman" panose="02020603050405020304" pitchFamily="18" charset="0"/>
                <a:cs typeface="Times New Roman" panose="02020603050405020304" pitchFamily="18" charset="0"/>
              </a:rPr>
              <a:t>The Lancet Rheumatology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5</a:t>
            </a:r>
            <a:r>
              <a:rPr lang="en-US" sz="1200" dirty="0">
                <a:latin typeface="Times New Roman" panose="02020603050405020304" pitchFamily="18" charset="0"/>
                <a:cs typeface="Times New Roman" panose="02020603050405020304" pitchFamily="18" charset="0"/>
              </a:rPr>
              <a:t>(6), pp.e316-e329. Available at: </a:t>
            </a:r>
            <a:r>
              <a:rPr lang="en-US" sz="1200" u="sng" dirty="0">
                <a:latin typeface="Times New Roman" panose="02020603050405020304" pitchFamily="18" charset="0"/>
                <a:cs typeface="Times New Roman" panose="02020603050405020304" pitchFamily="18" charset="0"/>
                <a:hlinkClick r:id="rId11"/>
              </a:rPr>
              <a:t>https://www.thelancet.com/pdfs/journals/lanrhe/PIIS2665-9913(23)00098-X.pdf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Fpm (2025). </a:t>
            </a:r>
            <a:r>
              <a:rPr lang="en-US" sz="1200" i="1" dirty="0">
                <a:latin typeface="Times New Roman" panose="02020603050405020304" pitchFamily="18" charset="0"/>
                <a:cs typeface="Times New Roman" panose="02020603050405020304" pitchFamily="18" charset="0"/>
              </a:rPr>
              <a:t>There are a large number of messages used for chronic pain by a variety of </a:t>
            </a:r>
            <a:r>
              <a:rPr lang="en-US" sz="1200" i="1" dirty="0" err="1">
                <a:latin typeface="Times New Roman" panose="02020603050405020304" pitchFamily="18" charset="0"/>
                <a:cs typeface="Times New Roman" panose="02020603050405020304" pitchFamily="18" charset="0"/>
              </a:rPr>
              <a:t>organisations</a:t>
            </a:r>
            <a:r>
              <a:rPr lang="en-US" sz="1200" i="1" dirty="0">
                <a:latin typeface="Times New Roman" panose="02020603050405020304" pitchFamily="18" charset="0"/>
                <a:cs typeface="Times New Roman" panose="02020603050405020304" pitchFamily="18" charset="0"/>
              </a:rPr>
              <a:t>.</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12"/>
              </a:rPr>
              <a:t>https://fpm.ac.uk/patients/uk-pain-key-messages</a:t>
            </a:r>
            <a:r>
              <a:rPr lang="en-US" sz="1200" dirty="0">
                <a:latin typeface="Times New Roman" panose="02020603050405020304" pitchFamily="18" charset="0"/>
                <a:cs typeface="Times New Roman" panose="02020603050405020304" pitchFamily="18" charset="0"/>
              </a:rPr>
              <a:t> (Accessed on 31st Oct 2025)</a:t>
            </a:r>
          </a:p>
        </p:txBody>
      </p:sp>
    </p:spTree>
    <p:extLst>
      <p:ext uri="{BB962C8B-B14F-4D97-AF65-F5344CB8AC3E}">
        <p14:creationId xmlns:p14="http://schemas.microsoft.com/office/powerpoint/2010/main" xmlns="" val="7283196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3963148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3040440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r>
              <a:rPr lang="en-IN" sz="1200" dirty="0" err="1"/>
              <a:t>Dagnino</a:t>
            </a:r>
            <a:r>
              <a:rPr lang="en-IN" sz="1200" dirty="0"/>
              <a:t>, P.A., and Campos, M., M., (2022). Chronic Pain in the Elderly: Mechanisms and Perspectives. </a:t>
            </a:r>
            <a:r>
              <a:rPr lang="en-IN" sz="1200" i="1" dirty="0" err="1"/>
              <a:t>Frontiersin</a:t>
            </a:r>
            <a:r>
              <a:rPr lang="en-IN" sz="1200" dirty="0"/>
              <a:t>. Available at: </a:t>
            </a:r>
            <a:r>
              <a:rPr lang="en-IN" sz="1200" u="sng" dirty="0">
                <a:hlinkClick r:id="rId2"/>
              </a:rPr>
              <a:t>https://www.frontiersin.org/journals/human-neuroscience/articles/10.3389/fnhum.2022.736688/full</a:t>
            </a:r>
            <a:r>
              <a:rPr lang="en-IN" sz="1200" dirty="0"/>
              <a:t> (Accessed on 2nd Nov 2025)</a:t>
            </a:r>
            <a:endParaRPr lang="en-US" sz="1200" dirty="0"/>
          </a:p>
          <a:p>
            <a:r>
              <a:rPr lang="en-IN" sz="1200" dirty="0" err="1"/>
              <a:t>Bmj</a:t>
            </a:r>
            <a:r>
              <a:rPr lang="en-IN" sz="1200" dirty="0"/>
              <a:t>. (2023). </a:t>
            </a:r>
            <a:r>
              <a:rPr lang="en-IN" sz="1200" i="1" dirty="0"/>
              <a:t>Infographic: management of back pain</a:t>
            </a:r>
            <a:r>
              <a:rPr lang="en-IN" sz="1200" dirty="0"/>
              <a:t>. Available at: </a:t>
            </a:r>
            <a:r>
              <a:rPr lang="en-IN" sz="1200" u="sng" dirty="0">
                <a:hlinkClick r:id="rId3"/>
              </a:rPr>
              <a:t>https://pn.bmj.com/content/17/3/243</a:t>
            </a:r>
            <a:r>
              <a:rPr lang="en-IN" sz="1200" dirty="0"/>
              <a:t> (Accessed on 2nd Nov 2025)</a:t>
            </a:r>
            <a:endParaRPr lang="en-US" sz="1200" dirty="0"/>
          </a:p>
          <a:p>
            <a:r>
              <a:rPr lang="en-IN" sz="1200" dirty="0"/>
              <a:t>Nia, A., R. (2025). The total cost comparison of meta-heuristic algorithms. </a:t>
            </a:r>
            <a:r>
              <a:rPr lang="en-IN" sz="1200" i="1" dirty="0" err="1"/>
              <a:t>ReserachGate</a:t>
            </a:r>
            <a:r>
              <a:rPr lang="en-IN" sz="1200" i="1" dirty="0"/>
              <a:t>. </a:t>
            </a:r>
            <a:r>
              <a:rPr lang="en-IN" sz="1200" dirty="0"/>
              <a:t>Available at: </a:t>
            </a:r>
            <a:r>
              <a:rPr lang="en-IN" sz="1200" u="sng" dirty="0">
                <a:hlinkClick r:id="rId4"/>
              </a:rPr>
              <a:t>https://www.researchgate.net/figure/The-total-cost-comparison-of-meta-heuristic-algorithms-Step-2_fig15_321172814</a:t>
            </a:r>
            <a:r>
              <a:rPr lang="en-IN" sz="1200" dirty="0"/>
              <a:t> (Accessed on 2nd Nov 2025)</a:t>
            </a:r>
            <a:endParaRPr lang="en-US" sz="1200" dirty="0"/>
          </a:p>
          <a:p>
            <a:r>
              <a:rPr lang="en-IN" sz="1200" dirty="0"/>
              <a:t>Hussain, S., (2024). Can Chiropractors Help With Chronic Pain? </a:t>
            </a:r>
            <a:r>
              <a:rPr lang="en-IN" sz="1200" i="1" dirty="0" err="1"/>
              <a:t>Finessechiro</a:t>
            </a:r>
            <a:r>
              <a:rPr lang="en-IN" sz="1200" dirty="0"/>
              <a:t>. Available at: </a:t>
            </a:r>
            <a:r>
              <a:rPr lang="en-IN" sz="1200" u="sng" dirty="0">
                <a:hlinkClick r:id="rId5"/>
              </a:rPr>
              <a:t>https://finessechiro.co.uk/can-chiropractors-help-with-chronic-pain/</a:t>
            </a:r>
            <a:r>
              <a:rPr lang="en-IN" sz="1200" dirty="0"/>
              <a:t> (Accessed on 2nd Nov 2025)</a:t>
            </a:r>
            <a:endParaRPr lang="en-US" sz="1200" dirty="0"/>
          </a:p>
          <a:p>
            <a:r>
              <a:rPr lang="en-IN" sz="1200" dirty="0" err="1"/>
              <a:t>Researchgate</a:t>
            </a:r>
            <a:r>
              <a:rPr lang="en-IN" sz="1200" dirty="0"/>
              <a:t> (2023). </a:t>
            </a:r>
            <a:r>
              <a:rPr lang="en-IN" sz="1200" i="1" dirty="0"/>
              <a:t>Guidelines for developing people to acquire digital health literacy</a:t>
            </a:r>
            <a:r>
              <a:rPr lang="en-IN" sz="1200" dirty="0"/>
              <a:t>. Available at: </a:t>
            </a:r>
            <a:r>
              <a:rPr lang="en-IN" sz="1200" u="sng" dirty="0">
                <a:hlinkClick r:id="rId6"/>
              </a:rPr>
              <a:t>https://www.researchgate.net/figure/Guidelines-for-developing-people-to-acquire-digital-health-literacy_fig2_358918115</a:t>
            </a:r>
            <a:r>
              <a:rPr lang="en-IN" sz="1200" dirty="0"/>
              <a:t> (Accessed on 2nd Nov 2025)</a:t>
            </a:r>
            <a:endParaRPr lang="en-US" sz="1200" dirty="0"/>
          </a:p>
          <a:p>
            <a:r>
              <a:rPr lang="en-US" sz="1200" dirty="0" err="1"/>
              <a:t>Rohaj</a:t>
            </a:r>
            <a:r>
              <a:rPr lang="en-US" sz="1200" dirty="0"/>
              <a:t>, A. and </a:t>
            </a:r>
            <a:r>
              <a:rPr lang="en-US" sz="1200" dirty="0" err="1"/>
              <a:t>Bulaj</a:t>
            </a:r>
            <a:r>
              <a:rPr lang="en-US" sz="1200" dirty="0"/>
              <a:t>, G. (2023), May. Digital therapeutics (</a:t>
            </a:r>
            <a:r>
              <a:rPr lang="en-US" sz="1200" dirty="0" err="1"/>
              <a:t>DTx</a:t>
            </a:r>
            <a:r>
              <a:rPr lang="en-US" sz="1200" dirty="0"/>
              <a:t>) expand multimodal treatment options for chronic low back pain: the nexus of precision medicine, patient education, and public health. In </a:t>
            </a:r>
            <a:r>
              <a:rPr lang="en-US" sz="1200" i="1" dirty="0"/>
              <a:t>Healthcare</a:t>
            </a:r>
            <a:r>
              <a:rPr lang="en-US" sz="1200" dirty="0"/>
              <a:t> (Vol. 11, No. 10, p. 1469). MDPI. </a:t>
            </a:r>
            <a:r>
              <a:rPr lang="en-IN" sz="1200" dirty="0"/>
              <a:t>Available at: </a:t>
            </a:r>
            <a:r>
              <a:rPr lang="en-IN" sz="1200" u="sng" dirty="0">
                <a:hlinkClick r:id="rId7"/>
              </a:rPr>
              <a:t>https://www.mdpi.com/2227-9032/11/10/1469</a:t>
            </a:r>
            <a:r>
              <a:rPr lang="en-IN" sz="1200" dirty="0"/>
              <a:t> </a:t>
            </a:r>
            <a:endParaRPr lang="en-US" sz="1200" dirty="0"/>
          </a:p>
          <a:p>
            <a:r>
              <a:rPr lang="en-IN" sz="1200" dirty="0" err="1"/>
              <a:t>Rightdecisions</a:t>
            </a:r>
            <a:r>
              <a:rPr lang="en-IN" sz="1200" dirty="0"/>
              <a:t> (2025).</a:t>
            </a:r>
            <a:r>
              <a:rPr lang="en-IN" sz="1200" i="1" dirty="0"/>
              <a:t> Polypharmacy</a:t>
            </a:r>
            <a:r>
              <a:rPr lang="en-IN" sz="1200" dirty="0"/>
              <a:t> - 7 Steps process. Available at: </a:t>
            </a:r>
            <a:r>
              <a:rPr lang="en-IN" sz="1200" u="sng" dirty="0">
                <a:hlinkClick r:id="rId8"/>
              </a:rPr>
              <a:t>https://rightdecisions.scot.nhs.uk/benzodiazepines-and-z-drugs-quality-prescribing-a-guide-for-improvement/polypharmacy-7-steps-process/</a:t>
            </a:r>
            <a:r>
              <a:rPr lang="en-IN" sz="1200" dirty="0"/>
              <a:t> (Accessed on 2nd Nov 2025)</a:t>
            </a:r>
            <a:endParaRPr lang="en-US" sz="1200" dirty="0"/>
          </a:p>
          <a:p>
            <a:r>
              <a:rPr lang="en-US" sz="1200" dirty="0"/>
              <a:t>Who (2025). </a:t>
            </a:r>
            <a:r>
              <a:rPr lang="en-US" sz="1200" i="1" dirty="0"/>
              <a:t>Low back pain.</a:t>
            </a:r>
            <a:r>
              <a:rPr lang="en-US" sz="1200" dirty="0"/>
              <a:t> </a:t>
            </a:r>
            <a:r>
              <a:rPr lang="en-IN" sz="1200" dirty="0"/>
              <a:t>Available at: </a:t>
            </a:r>
            <a:r>
              <a:rPr lang="en-IN" sz="1200" u="sng" dirty="0">
                <a:hlinkClick r:id="rId9"/>
              </a:rPr>
              <a:t>https://www.who.int/news-room/fact-sheets/detail/low-back-pain</a:t>
            </a:r>
            <a:r>
              <a:rPr lang="en-IN" sz="1200" dirty="0"/>
              <a:t> (Accessed on 2nd Nov 2025)</a:t>
            </a:r>
            <a:endParaRPr lang="en-US" sz="1200" dirty="0"/>
          </a:p>
          <a:p>
            <a:r>
              <a:rPr lang="en-IN" sz="1200" dirty="0"/>
              <a:t>Nice (2024). </a:t>
            </a:r>
            <a:r>
              <a:rPr lang="en-IN" sz="1200" i="1" dirty="0"/>
              <a:t>Low back pain and sciatica in over 16s: assessment and management</a:t>
            </a:r>
            <a:r>
              <a:rPr lang="en-IN" sz="1200" dirty="0"/>
              <a:t>. Available at: </a:t>
            </a:r>
            <a:r>
              <a:rPr lang="en-US" sz="1200" u="sng" dirty="0">
                <a:hlinkClick r:id="rId10"/>
              </a:rPr>
              <a:t>https://www.nice.org.uk/guidance/ng59</a:t>
            </a:r>
            <a:r>
              <a:rPr lang="en-US" sz="1200" dirty="0"/>
              <a:t> (</a:t>
            </a:r>
            <a:r>
              <a:rPr lang="en-IN" sz="1200" dirty="0"/>
              <a:t>Accessed on 2nd Nov 2025</a:t>
            </a:r>
            <a:r>
              <a:rPr lang="en-US" sz="1200" dirty="0"/>
              <a:t>)</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065060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4554</Words>
  <Application>Microsoft Office PowerPoint</Application>
  <PresentationFormat>Custom</PresentationFormat>
  <Paragraphs>385</Paragraphs>
  <Slides>60</Slides>
  <Notes>1</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Programme: MSc Public Health and Social Care in Practice  Module: Population Health and Digital Health Promotion Module code: LCHS7009 TOPIC: MoveAgain-Digital Physiotherapy self-Management for Chronic Low Back Pain Lecturer Name : Dr Besty Jose  </vt:lpstr>
      <vt:lpstr>Content and Aim of the Activity </vt:lpstr>
      <vt:lpstr>Content and Aim of the Activity </vt:lpstr>
      <vt:lpstr>Introduction Selected digital technology: MoveAgain (Digital physiotherapy platform)</vt:lpstr>
      <vt:lpstr>Clinical Innovation &amp; Regulatory Recognition </vt:lpstr>
      <vt:lpstr>User Impact, Market Need &amp; Technological Capability </vt:lpstr>
      <vt:lpstr>Why it is a problem? </vt:lpstr>
      <vt:lpstr>Continued… </vt:lpstr>
      <vt:lpstr>Intervention Name </vt:lpstr>
      <vt:lpstr>Target group or setting</vt:lpstr>
      <vt:lpstr>Justification</vt:lpstr>
      <vt:lpstr>Statistics </vt:lpstr>
      <vt:lpstr>Continued…</vt:lpstr>
      <vt:lpstr>Comparison with countries </vt:lpstr>
      <vt:lpstr>Consequences of not addressing the problem</vt:lpstr>
      <vt:lpstr>Digital health promotion interventions</vt:lpstr>
      <vt:lpstr>Unique selling point</vt:lpstr>
      <vt:lpstr>Rationale for the selected target group</vt:lpstr>
      <vt:lpstr>Other similar types of interventions</vt:lpstr>
      <vt:lpstr>Planning tool </vt:lpstr>
      <vt:lpstr>Process Model </vt:lpstr>
      <vt:lpstr>Simnette Model </vt:lpstr>
      <vt:lpstr>Justifying the usage of the model</vt:lpstr>
      <vt:lpstr>Continued…</vt:lpstr>
      <vt:lpstr>Applying planning model to the digital health promotion interventions</vt:lpstr>
      <vt:lpstr>Adherence &amp; Engagement in Physiotherapy </vt:lpstr>
      <vt:lpstr>Effectiveness &amp; Digital Delivery Impact </vt:lpstr>
      <vt:lpstr>Critical assessment of selected model’s usage</vt:lpstr>
      <vt:lpstr>Strengths of Applying the Model </vt:lpstr>
      <vt:lpstr>Limitations &amp; Challenges </vt:lpstr>
      <vt:lpstr>Implications for Implementation </vt:lpstr>
      <vt:lpstr>Barriers </vt:lpstr>
      <vt:lpstr>Identifying the potential barriers to successful application and delivery of digital health promotion intervention </vt:lpstr>
      <vt:lpstr>Solutions to overcome the barriers</vt:lpstr>
      <vt:lpstr>Solution Barrier 2 </vt:lpstr>
      <vt:lpstr>Solution Barrier 3 </vt:lpstr>
      <vt:lpstr>Describing legal and ethical issues associated with implementation and delivery of digital health interventions</vt:lpstr>
      <vt:lpstr>Legal Issues in Digital Health Interventions</vt:lpstr>
      <vt:lpstr>Ethical Issues in Digital Health Interventions</vt:lpstr>
      <vt:lpstr>Addressing the legal and ethical issues</vt:lpstr>
      <vt:lpstr>Legal Issues</vt:lpstr>
      <vt:lpstr>Ethical Issues</vt:lpstr>
      <vt:lpstr>Implementation Considerations</vt:lpstr>
      <vt:lpstr>Benefits </vt:lpstr>
      <vt:lpstr>Benefit 1: Policies Supporting Digital Health Interventions</vt:lpstr>
      <vt:lpstr>Benefit 2: Cost Benefits of Digital Health Interventions</vt:lpstr>
      <vt:lpstr>Benefit 3: Personalised Therapy and Monitoring</vt:lpstr>
      <vt:lpstr>Benefit 4: Cost-Effectiveness</vt:lpstr>
      <vt:lpstr>Benefit 5: Data-Driven Insights and Research</vt:lpstr>
      <vt:lpstr>Expected Outcome </vt:lpstr>
      <vt:lpstr>Implication of the selected digital health promotion intervention on policies </vt:lpstr>
      <vt:lpstr>Implications of selected digital health interventions on education</vt:lpstr>
      <vt:lpstr>Implications of selected digital health promotion intervention</vt:lpstr>
      <vt:lpstr>Slide 54</vt:lpstr>
      <vt:lpstr>Highlighting the need of interventions </vt:lpstr>
      <vt:lpstr>Future plans</vt:lpstr>
      <vt:lpstr>References </vt:lpstr>
      <vt:lpstr>Slide 58</vt:lpstr>
      <vt:lpstr>Slide 59</vt:lpstr>
      <vt:lpstr>Slide 60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Population Health and Digital Health Promotion Module code: LCHS7009 TOPIC: MoveAgain-Digital Physiotherapy self-Management for Chronic Low Back Pain Lecturer Name : Dr Besty Jose</dc:title>
  <dc:creator/>
  <cp:lastModifiedBy/>
  <cp:revision>2</cp:revision>
  <dcterms:created xsi:type="dcterms:W3CDTF">2025-11-04T09:36:20Z</dcterms:created>
  <dcterms:modified xsi:type="dcterms:W3CDTF">2025-11-10T00:04:01Z</dcterms:modified>
</cp:coreProperties>
</file>