
<file path=[Content_Types].xml><?xml version="1.0" encoding="utf-8"?>
<Types xmlns="http://schemas.openxmlformats.org/package/2006/content-types">
  <Default Extension="gif" ContentType="image/gif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0" r:id="rId4"/>
  </p:sldMasterIdLst>
  <p:sldIdLst>
    <p:sldId id="258" r:id="rId5"/>
    <p:sldId id="263" r:id="rId6"/>
    <p:sldId id="264" r:id="rId7"/>
    <p:sldId id="266" r:id="rId8"/>
    <p:sldId id="285" r:id="rId9"/>
    <p:sldId id="271" r:id="rId10"/>
    <p:sldId id="272" r:id="rId11"/>
    <p:sldId id="273" r:id="rId12"/>
    <p:sldId id="267" r:id="rId13"/>
    <p:sldId id="268" r:id="rId14"/>
    <p:sldId id="269" r:id="rId15"/>
    <p:sldId id="274" r:id="rId16"/>
    <p:sldId id="275" r:id="rId17"/>
    <p:sldId id="277" r:id="rId18"/>
    <p:sldId id="278" r:id="rId19"/>
    <p:sldId id="279" r:id="rId20"/>
    <p:sldId id="280" r:id="rId21"/>
    <p:sldId id="281" r:id="rId22"/>
    <p:sldId id="287" r:id="rId23"/>
    <p:sldId id="288" r:id="rId24"/>
  </p:sldIdLst>
  <p:sldSz cx="17068800" cy="96012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ssenox" initials="E" lastIdx="1" clrIdx="0">
    <p:extLst>
      <p:ext uri="{19B8F6BF-5375-455C-9EA6-DF929625EA0E}">
        <p15:presenceInfo xmlns:p15="http://schemas.microsoft.com/office/powerpoint/2012/main" userId="Essenox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3A9BB"/>
    <a:srgbClr val="26103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908F9EB-2C9E-4FBD-AB19-01DBD5C178F0}" v="1" dt="2026-02-20T13:11:33.9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2" d="100"/>
          <a:sy n="42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e Akpan (2309192)" userId="7bb0eaf4-a082-4fd6-bc93-ed8652f5265d" providerId="ADAL" clId="{93DB085C-0DEA-461C-B100-E6024D9C00F7}"/>
    <pc:docChg chg="modSld">
      <pc:chgData name="Rose Akpan (2309192)" userId="7bb0eaf4-a082-4fd6-bc93-ed8652f5265d" providerId="ADAL" clId="{93DB085C-0DEA-461C-B100-E6024D9C00F7}" dt="2026-02-20T13:54:37.725" v="1"/>
      <pc:docMkLst>
        <pc:docMk/>
      </pc:docMkLst>
      <pc:sldChg chg="addSp modSp">
        <pc:chgData name="Rose Akpan (2309192)" userId="7bb0eaf4-a082-4fd6-bc93-ed8652f5265d" providerId="ADAL" clId="{93DB085C-0DEA-461C-B100-E6024D9C00F7}" dt="2026-02-20T13:54:37.725" v="1"/>
        <pc:sldMkLst>
          <pc:docMk/>
          <pc:sldMk cId="3933176916" sldId="258"/>
        </pc:sldMkLst>
        <pc:graphicFrameChg chg="mod">
          <ac:chgData name="Rose Akpan (2309192)" userId="7bb0eaf4-a082-4fd6-bc93-ed8652f5265d" providerId="ADAL" clId="{93DB085C-0DEA-461C-B100-E6024D9C00F7}" dt="2026-02-20T13:54:37.725" v="1"/>
          <ac:graphicFrameMkLst>
            <pc:docMk/>
            <pc:sldMk cId="3933176916" sldId="258"/>
            <ac:graphicFrameMk id="2" creationId="{979EE349-9DD6-4BF1-A2B6-FF2544CFAEFE}"/>
          </ac:graphicFrameMkLst>
        </pc:graphicFrameChg>
        <pc:picChg chg="add mod">
          <ac:chgData name="Rose Akpan (2309192)" userId="7bb0eaf4-a082-4fd6-bc93-ed8652f5265d" providerId="ADAL" clId="{93DB085C-0DEA-461C-B100-E6024D9C00F7}" dt="2026-02-20T13:11:33.919" v="0"/>
          <ac:picMkLst>
            <pc:docMk/>
            <pc:sldMk cId="3933176916" sldId="258"/>
            <ac:picMk id="5" creationId="{68596066-5E01-9861-42A0-703509F98F74}"/>
          </ac:picMkLst>
        </pc:picChg>
      </pc:sldChg>
      <pc:sldChg chg="addSp modSp">
        <pc:chgData name="Rose Akpan (2309192)" userId="7bb0eaf4-a082-4fd6-bc93-ed8652f5265d" providerId="ADAL" clId="{93DB085C-0DEA-461C-B100-E6024D9C00F7}" dt="2026-02-20T13:11:33.919" v="0"/>
        <pc:sldMkLst>
          <pc:docMk/>
          <pc:sldMk cId="66739056" sldId="263"/>
        </pc:sldMkLst>
        <pc:picChg chg="add mod">
          <ac:chgData name="Rose Akpan (2309192)" userId="7bb0eaf4-a082-4fd6-bc93-ed8652f5265d" providerId="ADAL" clId="{93DB085C-0DEA-461C-B100-E6024D9C00F7}" dt="2026-02-20T13:11:33.919" v="0"/>
          <ac:picMkLst>
            <pc:docMk/>
            <pc:sldMk cId="66739056" sldId="263"/>
            <ac:picMk id="6" creationId="{863F7677-53CC-1D5C-830A-FBDD61B3CB3F}"/>
          </ac:picMkLst>
        </pc:picChg>
      </pc:sldChg>
      <pc:sldChg chg="addSp modSp">
        <pc:chgData name="Rose Akpan (2309192)" userId="7bb0eaf4-a082-4fd6-bc93-ed8652f5265d" providerId="ADAL" clId="{93DB085C-0DEA-461C-B100-E6024D9C00F7}" dt="2026-02-20T13:11:33.919" v="0"/>
        <pc:sldMkLst>
          <pc:docMk/>
          <pc:sldMk cId="561235465" sldId="264"/>
        </pc:sldMkLst>
        <pc:picChg chg="add mod">
          <ac:chgData name="Rose Akpan (2309192)" userId="7bb0eaf4-a082-4fd6-bc93-ed8652f5265d" providerId="ADAL" clId="{93DB085C-0DEA-461C-B100-E6024D9C00F7}" dt="2026-02-20T13:11:33.919" v="0"/>
          <ac:picMkLst>
            <pc:docMk/>
            <pc:sldMk cId="561235465" sldId="264"/>
            <ac:picMk id="4" creationId="{BCCCAD8D-5A71-48D8-AEF3-A19BDC88328D}"/>
          </ac:picMkLst>
        </pc:picChg>
      </pc:sldChg>
      <pc:sldChg chg="addSp modSp">
        <pc:chgData name="Rose Akpan (2309192)" userId="7bb0eaf4-a082-4fd6-bc93-ed8652f5265d" providerId="ADAL" clId="{93DB085C-0DEA-461C-B100-E6024D9C00F7}" dt="2026-02-20T13:11:33.919" v="0"/>
        <pc:sldMkLst>
          <pc:docMk/>
          <pc:sldMk cId="101093983" sldId="266"/>
        </pc:sldMkLst>
        <pc:picChg chg="add mod">
          <ac:chgData name="Rose Akpan (2309192)" userId="7bb0eaf4-a082-4fd6-bc93-ed8652f5265d" providerId="ADAL" clId="{93DB085C-0DEA-461C-B100-E6024D9C00F7}" dt="2026-02-20T13:11:33.919" v="0"/>
          <ac:picMkLst>
            <pc:docMk/>
            <pc:sldMk cId="101093983" sldId="266"/>
            <ac:picMk id="5" creationId="{4680D5FE-68CB-4AAD-CF72-8D1AC5E53F7A}"/>
          </ac:picMkLst>
        </pc:picChg>
      </pc:sldChg>
      <pc:sldChg chg="addSp modSp">
        <pc:chgData name="Rose Akpan (2309192)" userId="7bb0eaf4-a082-4fd6-bc93-ed8652f5265d" providerId="ADAL" clId="{93DB085C-0DEA-461C-B100-E6024D9C00F7}" dt="2026-02-20T13:11:33.919" v="0"/>
        <pc:sldMkLst>
          <pc:docMk/>
          <pc:sldMk cId="1919126393" sldId="267"/>
        </pc:sldMkLst>
        <pc:picChg chg="add mod">
          <ac:chgData name="Rose Akpan (2309192)" userId="7bb0eaf4-a082-4fd6-bc93-ed8652f5265d" providerId="ADAL" clId="{93DB085C-0DEA-461C-B100-E6024D9C00F7}" dt="2026-02-20T13:11:33.919" v="0"/>
          <ac:picMkLst>
            <pc:docMk/>
            <pc:sldMk cId="1919126393" sldId="267"/>
            <ac:picMk id="4" creationId="{B09C06A6-751B-721B-8FC6-1E4D5A9DB95E}"/>
          </ac:picMkLst>
        </pc:picChg>
      </pc:sldChg>
      <pc:sldChg chg="addSp modSp">
        <pc:chgData name="Rose Akpan (2309192)" userId="7bb0eaf4-a082-4fd6-bc93-ed8652f5265d" providerId="ADAL" clId="{93DB085C-0DEA-461C-B100-E6024D9C00F7}" dt="2026-02-20T13:11:33.919" v="0"/>
        <pc:sldMkLst>
          <pc:docMk/>
          <pc:sldMk cId="1194702909" sldId="268"/>
        </pc:sldMkLst>
        <pc:picChg chg="add mod">
          <ac:chgData name="Rose Akpan (2309192)" userId="7bb0eaf4-a082-4fd6-bc93-ed8652f5265d" providerId="ADAL" clId="{93DB085C-0DEA-461C-B100-E6024D9C00F7}" dt="2026-02-20T13:11:33.919" v="0"/>
          <ac:picMkLst>
            <pc:docMk/>
            <pc:sldMk cId="1194702909" sldId="268"/>
            <ac:picMk id="5" creationId="{90BCB08C-F992-788F-5DBD-B7A2F7AAA167}"/>
          </ac:picMkLst>
        </pc:picChg>
      </pc:sldChg>
      <pc:sldChg chg="addSp modSp">
        <pc:chgData name="Rose Akpan (2309192)" userId="7bb0eaf4-a082-4fd6-bc93-ed8652f5265d" providerId="ADAL" clId="{93DB085C-0DEA-461C-B100-E6024D9C00F7}" dt="2026-02-20T13:11:33.919" v="0"/>
        <pc:sldMkLst>
          <pc:docMk/>
          <pc:sldMk cId="244287875" sldId="269"/>
        </pc:sldMkLst>
        <pc:picChg chg="add mod">
          <ac:chgData name="Rose Akpan (2309192)" userId="7bb0eaf4-a082-4fd6-bc93-ed8652f5265d" providerId="ADAL" clId="{93DB085C-0DEA-461C-B100-E6024D9C00F7}" dt="2026-02-20T13:11:33.919" v="0"/>
          <ac:picMkLst>
            <pc:docMk/>
            <pc:sldMk cId="244287875" sldId="269"/>
            <ac:picMk id="5" creationId="{B02F3606-A133-C5D7-3267-3403229C4519}"/>
          </ac:picMkLst>
        </pc:picChg>
      </pc:sldChg>
      <pc:sldChg chg="addSp modSp">
        <pc:chgData name="Rose Akpan (2309192)" userId="7bb0eaf4-a082-4fd6-bc93-ed8652f5265d" providerId="ADAL" clId="{93DB085C-0DEA-461C-B100-E6024D9C00F7}" dt="2026-02-20T13:11:33.919" v="0"/>
        <pc:sldMkLst>
          <pc:docMk/>
          <pc:sldMk cId="4014709640" sldId="271"/>
        </pc:sldMkLst>
        <pc:picChg chg="add mod">
          <ac:chgData name="Rose Akpan (2309192)" userId="7bb0eaf4-a082-4fd6-bc93-ed8652f5265d" providerId="ADAL" clId="{93DB085C-0DEA-461C-B100-E6024D9C00F7}" dt="2026-02-20T13:11:33.919" v="0"/>
          <ac:picMkLst>
            <pc:docMk/>
            <pc:sldMk cId="4014709640" sldId="271"/>
            <ac:picMk id="5" creationId="{3E3D10DB-9367-4389-AF19-DD9C789C737F}"/>
          </ac:picMkLst>
        </pc:picChg>
      </pc:sldChg>
      <pc:sldChg chg="addSp modSp">
        <pc:chgData name="Rose Akpan (2309192)" userId="7bb0eaf4-a082-4fd6-bc93-ed8652f5265d" providerId="ADAL" clId="{93DB085C-0DEA-461C-B100-E6024D9C00F7}" dt="2026-02-20T13:11:33.919" v="0"/>
        <pc:sldMkLst>
          <pc:docMk/>
          <pc:sldMk cId="2915841224" sldId="272"/>
        </pc:sldMkLst>
        <pc:picChg chg="add mod">
          <ac:chgData name="Rose Akpan (2309192)" userId="7bb0eaf4-a082-4fd6-bc93-ed8652f5265d" providerId="ADAL" clId="{93DB085C-0DEA-461C-B100-E6024D9C00F7}" dt="2026-02-20T13:11:33.919" v="0"/>
          <ac:picMkLst>
            <pc:docMk/>
            <pc:sldMk cId="2915841224" sldId="272"/>
            <ac:picMk id="5" creationId="{771ECF24-F31A-A348-96C6-F0016C2CF3D1}"/>
          </ac:picMkLst>
        </pc:picChg>
      </pc:sldChg>
      <pc:sldChg chg="addSp modSp">
        <pc:chgData name="Rose Akpan (2309192)" userId="7bb0eaf4-a082-4fd6-bc93-ed8652f5265d" providerId="ADAL" clId="{93DB085C-0DEA-461C-B100-E6024D9C00F7}" dt="2026-02-20T13:11:33.919" v="0"/>
        <pc:sldMkLst>
          <pc:docMk/>
          <pc:sldMk cId="1759269179" sldId="273"/>
        </pc:sldMkLst>
        <pc:picChg chg="add mod">
          <ac:chgData name="Rose Akpan (2309192)" userId="7bb0eaf4-a082-4fd6-bc93-ed8652f5265d" providerId="ADAL" clId="{93DB085C-0DEA-461C-B100-E6024D9C00F7}" dt="2026-02-20T13:11:33.919" v="0"/>
          <ac:picMkLst>
            <pc:docMk/>
            <pc:sldMk cId="1759269179" sldId="273"/>
            <ac:picMk id="5" creationId="{487DF909-F540-732C-9C69-45966DA0B1EB}"/>
          </ac:picMkLst>
        </pc:picChg>
      </pc:sldChg>
      <pc:sldChg chg="addSp modSp">
        <pc:chgData name="Rose Akpan (2309192)" userId="7bb0eaf4-a082-4fd6-bc93-ed8652f5265d" providerId="ADAL" clId="{93DB085C-0DEA-461C-B100-E6024D9C00F7}" dt="2026-02-20T13:11:33.919" v="0"/>
        <pc:sldMkLst>
          <pc:docMk/>
          <pc:sldMk cId="356798834" sldId="274"/>
        </pc:sldMkLst>
        <pc:picChg chg="add mod">
          <ac:chgData name="Rose Akpan (2309192)" userId="7bb0eaf4-a082-4fd6-bc93-ed8652f5265d" providerId="ADAL" clId="{93DB085C-0DEA-461C-B100-E6024D9C00F7}" dt="2026-02-20T13:11:33.919" v="0"/>
          <ac:picMkLst>
            <pc:docMk/>
            <pc:sldMk cId="356798834" sldId="274"/>
            <ac:picMk id="5" creationId="{582A019E-C7B0-CF47-945E-F5A919A4B512}"/>
          </ac:picMkLst>
        </pc:picChg>
      </pc:sldChg>
      <pc:sldChg chg="addSp modSp">
        <pc:chgData name="Rose Akpan (2309192)" userId="7bb0eaf4-a082-4fd6-bc93-ed8652f5265d" providerId="ADAL" clId="{93DB085C-0DEA-461C-B100-E6024D9C00F7}" dt="2026-02-20T13:11:33.919" v="0"/>
        <pc:sldMkLst>
          <pc:docMk/>
          <pc:sldMk cId="1979083006" sldId="275"/>
        </pc:sldMkLst>
        <pc:picChg chg="add mod">
          <ac:chgData name="Rose Akpan (2309192)" userId="7bb0eaf4-a082-4fd6-bc93-ed8652f5265d" providerId="ADAL" clId="{93DB085C-0DEA-461C-B100-E6024D9C00F7}" dt="2026-02-20T13:11:33.919" v="0"/>
          <ac:picMkLst>
            <pc:docMk/>
            <pc:sldMk cId="1979083006" sldId="275"/>
            <ac:picMk id="4" creationId="{74B65A7C-CA4D-9962-2255-B9729341C9B8}"/>
          </ac:picMkLst>
        </pc:picChg>
      </pc:sldChg>
      <pc:sldChg chg="addSp modSp">
        <pc:chgData name="Rose Akpan (2309192)" userId="7bb0eaf4-a082-4fd6-bc93-ed8652f5265d" providerId="ADAL" clId="{93DB085C-0DEA-461C-B100-E6024D9C00F7}" dt="2026-02-20T13:11:33.919" v="0"/>
        <pc:sldMkLst>
          <pc:docMk/>
          <pc:sldMk cId="2312734198" sldId="277"/>
        </pc:sldMkLst>
        <pc:picChg chg="add mod">
          <ac:chgData name="Rose Akpan (2309192)" userId="7bb0eaf4-a082-4fd6-bc93-ed8652f5265d" providerId="ADAL" clId="{93DB085C-0DEA-461C-B100-E6024D9C00F7}" dt="2026-02-20T13:11:33.919" v="0"/>
          <ac:picMkLst>
            <pc:docMk/>
            <pc:sldMk cId="2312734198" sldId="277"/>
            <ac:picMk id="4" creationId="{3F8318F8-980A-4ED3-4F1D-31F08E410BC3}"/>
          </ac:picMkLst>
        </pc:picChg>
      </pc:sldChg>
      <pc:sldChg chg="addSp modSp">
        <pc:chgData name="Rose Akpan (2309192)" userId="7bb0eaf4-a082-4fd6-bc93-ed8652f5265d" providerId="ADAL" clId="{93DB085C-0DEA-461C-B100-E6024D9C00F7}" dt="2026-02-20T13:11:33.919" v="0"/>
        <pc:sldMkLst>
          <pc:docMk/>
          <pc:sldMk cId="2721729853" sldId="278"/>
        </pc:sldMkLst>
        <pc:picChg chg="add mod">
          <ac:chgData name="Rose Akpan (2309192)" userId="7bb0eaf4-a082-4fd6-bc93-ed8652f5265d" providerId="ADAL" clId="{93DB085C-0DEA-461C-B100-E6024D9C00F7}" dt="2026-02-20T13:11:33.919" v="0"/>
          <ac:picMkLst>
            <pc:docMk/>
            <pc:sldMk cId="2721729853" sldId="278"/>
            <ac:picMk id="4" creationId="{144D3E48-DB4E-7C0E-B243-243407402864}"/>
          </ac:picMkLst>
        </pc:picChg>
      </pc:sldChg>
      <pc:sldChg chg="addSp modSp">
        <pc:chgData name="Rose Akpan (2309192)" userId="7bb0eaf4-a082-4fd6-bc93-ed8652f5265d" providerId="ADAL" clId="{93DB085C-0DEA-461C-B100-E6024D9C00F7}" dt="2026-02-20T13:11:33.919" v="0"/>
        <pc:sldMkLst>
          <pc:docMk/>
          <pc:sldMk cId="4197049948" sldId="279"/>
        </pc:sldMkLst>
        <pc:picChg chg="add mod">
          <ac:chgData name="Rose Akpan (2309192)" userId="7bb0eaf4-a082-4fd6-bc93-ed8652f5265d" providerId="ADAL" clId="{93DB085C-0DEA-461C-B100-E6024D9C00F7}" dt="2026-02-20T13:11:33.919" v="0"/>
          <ac:picMkLst>
            <pc:docMk/>
            <pc:sldMk cId="4197049948" sldId="279"/>
            <ac:picMk id="4" creationId="{8712DCA5-4492-F8EB-47CA-3CEB9AEC0FD4}"/>
          </ac:picMkLst>
        </pc:picChg>
      </pc:sldChg>
      <pc:sldChg chg="addSp modSp">
        <pc:chgData name="Rose Akpan (2309192)" userId="7bb0eaf4-a082-4fd6-bc93-ed8652f5265d" providerId="ADAL" clId="{93DB085C-0DEA-461C-B100-E6024D9C00F7}" dt="2026-02-20T13:11:33.919" v="0"/>
        <pc:sldMkLst>
          <pc:docMk/>
          <pc:sldMk cId="3904064719" sldId="280"/>
        </pc:sldMkLst>
        <pc:picChg chg="add mod">
          <ac:chgData name="Rose Akpan (2309192)" userId="7bb0eaf4-a082-4fd6-bc93-ed8652f5265d" providerId="ADAL" clId="{93DB085C-0DEA-461C-B100-E6024D9C00F7}" dt="2026-02-20T13:11:33.919" v="0"/>
          <ac:picMkLst>
            <pc:docMk/>
            <pc:sldMk cId="3904064719" sldId="280"/>
            <ac:picMk id="4" creationId="{1888A6BF-62CE-FB96-01A0-D2CF2A557992}"/>
          </ac:picMkLst>
        </pc:picChg>
      </pc:sldChg>
      <pc:sldChg chg="addSp modSp">
        <pc:chgData name="Rose Akpan (2309192)" userId="7bb0eaf4-a082-4fd6-bc93-ed8652f5265d" providerId="ADAL" clId="{93DB085C-0DEA-461C-B100-E6024D9C00F7}" dt="2026-02-20T13:11:33.919" v="0"/>
        <pc:sldMkLst>
          <pc:docMk/>
          <pc:sldMk cId="1924279072" sldId="285"/>
        </pc:sldMkLst>
        <pc:picChg chg="add mod">
          <ac:chgData name="Rose Akpan (2309192)" userId="7bb0eaf4-a082-4fd6-bc93-ed8652f5265d" providerId="ADAL" clId="{93DB085C-0DEA-461C-B100-E6024D9C00F7}" dt="2026-02-20T13:11:33.919" v="0"/>
          <ac:picMkLst>
            <pc:docMk/>
            <pc:sldMk cId="1924279072" sldId="285"/>
            <ac:picMk id="5" creationId="{0A159C0F-2C77-6A02-6C34-8FDD1B96807E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5DEAA7-8523-4E53-86FF-4D45D44AE222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NG"/>
        </a:p>
      </dgm:t>
    </dgm:pt>
    <dgm:pt modelId="{5CA4718C-4D2D-413A-917E-3D041E07B6B7}">
      <dgm:prSet phldrT="[Text]" custT="1"/>
      <dgm:spPr>
        <a:solidFill>
          <a:schemeClr val="bg1"/>
        </a:solidFill>
      </dgm:spPr>
      <dgm:t>
        <a:bodyPr/>
        <a:lstStyle/>
        <a:p>
          <a:r>
            <a:rPr lang="en-US" sz="3100" b="1">
              <a:latin typeface="Arial" panose="020B0604020202020204" pitchFamily="34" charset="0"/>
              <a:cs typeface="Arial" panose="020B0604020202020204" pitchFamily="34" charset="0"/>
            </a:rPr>
            <a:t>STUDENT NAME: </a:t>
          </a:r>
          <a:r>
            <a:rPr lang="en-US" sz="4000" b="1">
              <a:latin typeface="Arial" panose="020B0604020202020204" pitchFamily="34" charset="0"/>
              <a:cs typeface="Arial" panose="020B0604020202020204" pitchFamily="34" charset="0"/>
            </a:rPr>
            <a:t>ROSE EMEKA AKPAN</a:t>
          </a:r>
        </a:p>
      </dgm:t>
    </dgm:pt>
    <dgm:pt modelId="{44ECB20E-F7E5-48A6-B46B-C73770964A82}" type="parTrans" cxnId="{5FBCB191-0B3C-445E-9988-AD49A8E15F02}">
      <dgm:prSet/>
      <dgm:spPr/>
      <dgm:t>
        <a:bodyPr/>
        <a:lstStyle/>
        <a:p>
          <a:endParaRPr lang="en-NG"/>
        </a:p>
      </dgm:t>
    </dgm:pt>
    <dgm:pt modelId="{92C7DBE9-9FCA-4532-AC1C-C9E4DB478DA3}" type="sibTrans" cxnId="{5FBCB191-0B3C-445E-9988-AD49A8E15F02}">
      <dgm:prSet/>
      <dgm:spPr/>
      <dgm:t>
        <a:bodyPr/>
        <a:lstStyle/>
        <a:p>
          <a:endParaRPr lang="en-NG"/>
        </a:p>
      </dgm:t>
    </dgm:pt>
    <dgm:pt modelId="{EABA3759-FA82-48E7-A0E2-B2F5C7238341}">
      <dgm:prSet phldrT="[Text]" custT="1"/>
      <dgm:spPr>
        <a:solidFill>
          <a:schemeClr val="bg1"/>
        </a:solidFill>
      </dgm:spPr>
      <dgm:t>
        <a:bodyPr/>
        <a:lstStyle/>
        <a:p>
          <a:r>
            <a:rPr lang="en-US" sz="3100" b="1">
              <a:latin typeface="Arial" panose="020B0604020202020204" pitchFamily="34" charset="0"/>
              <a:cs typeface="Arial" panose="020B0604020202020204" pitchFamily="34" charset="0"/>
            </a:rPr>
            <a:t>STUDENT NUMBER: </a:t>
          </a:r>
          <a:r>
            <a:rPr lang="en-US" sz="4000" b="1">
              <a:latin typeface="Arial" panose="020B0604020202020204" pitchFamily="34" charset="0"/>
              <a:cs typeface="Arial" panose="020B0604020202020204" pitchFamily="34" charset="0"/>
            </a:rPr>
            <a:t>2309192</a:t>
          </a:r>
          <a:endParaRPr lang="en-NG" sz="40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787313-FCA2-4FA3-B82F-0C627F04D769}" type="parTrans" cxnId="{0C807649-EA6F-4C61-9A8F-39F487899E35}">
      <dgm:prSet/>
      <dgm:spPr/>
      <dgm:t>
        <a:bodyPr/>
        <a:lstStyle/>
        <a:p>
          <a:endParaRPr lang="en-NG"/>
        </a:p>
      </dgm:t>
    </dgm:pt>
    <dgm:pt modelId="{6476F25C-0EBE-4DEB-A569-AC5F91636BC8}" type="sibTrans" cxnId="{0C807649-EA6F-4C61-9A8F-39F487899E35}">
      <dgm:prSet/>
      <dgm:spPr/>
      <dgm:t>
        <a:bodyPr/>
        <a:lstStyle/>
        <a:p>
          <a:endParaRPr lang="en-NG"/>
        </a:p>
      </dgm:t>
    </dgm:pt>
    <dgm:pt modelId="{7B23938A-CD3B-4C12-A105-4329D9BC656E}">
      <dgm:prSet custT="1"/>
      <dgm:spPr>
        <a:solidFill>
          <a:schemeClr val="bg1"/>
        </a:solidFill>
      </dgm:spPr>
      <dgm:t>
        <a:bodyPr/>
        <a:lstStyle/>
        <a:p>
          <a:r>
            <a:rPr lang="en-US" sz="3100" b="1">
              <a:latin typeface="Arial" panose="020B0604020202020204" pitchFamily="34" charset="0"/>
              <a:cs typeface="Arial" panose="020B0604020202020204" pitchFamily="34" charset="0"/>
            </a:rPr>
            <a:t>MODULE CODE: </a:t>
          </a:r>
          <a:r>
            <a:rPr lang="en-US" sz="4000" b="1">
              <a:latin typeface="Arial" panose="020B0604020202020204" pitchFamily="34" charset="0"/>
              <a:cs typeface="Arial" panose="020B0604020202020204" pitchFamily="34" charset="0"/>
            </a:rPr>
            <a:t>BMHP6027-BIRM</a:t>
          </a:r>
        </a:p>
      </dgm:t>
    </dgm:pt>
    <dgm:pt modelId="{7E03ACE8-A1E1-4DCD-A5E4-D2FD45CDC687}" type="parTrans" cxnId="{8E1B67AF-ACF7-442C-A6E9-27C156CA5DCC}">
      <dgm:prSet/>
      <dgm:spPr/>
      <dgm:t>
        <a:bodyPr/>
        <a:lstStyle/>
        <a:p>
          <a:endParaRPr lang="en-NG"/>
        </a:p>
      </dgm:t>
    </dgm:pt>
    <dgm:pt modelId="{EBF71756-9481-42EC-8E79-6445668E2FA8}" type="sibTrans" cxnId="{8E1B67AF-ACF7-442C-A6E9-27C156CA5DCC}">
      <dgm:prSet/>
      <dgm:spPr/>
      <dgm:t>
        <a:bodyPr/>
        <a:lstStyle/>
        <a:p>
          <a:endParaRPr lang="en-NG"/>
        </a:p>
      </dgm:t>
    </dgm:pt>
    <dgm:pt modelId="{13C14258-9899-43E2-9534-D0E79B395DB2}">
      <dgm:prSet custT="1"/>
      <dgm:spPr>
        <a:solidFill>
          <a:schemeClr val="bg1"/>
        </a:solidFill>
      </dgm:spPr>
      <dgm:t>
        <a:bodyPr/>
        <a:lstStyle/>
        <a:p>
          <a:r>
            <a:rPr lang="nb-NO" sz="3100" b="1">
              <a:latin typeface="Arial" panose="020B0604020202020204" pitchFamily="34" charset="0"/>
              <a:cs typeface="Arial" panose="020B0604020202020204" pitchFamily="34" charset="0"/>
            </a:rPr>
            <a:t>LECTURER’S NAME</a:t>
          </a:r>
          <a:r>
            <a:rPr lang="nb-NO" sz="300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nb-NO" sz="4000" b="1">
              <a:latin typeface="Arial" panose="020B0604020202020204" pitchFamily="34" charset="0"/>
              <a:cs typeface="Arial" panose="020B0604020202020204" pitchFamily="34" charset="0"/>
            </a:rPr>
            <a:t>DR. RIZWAM NADIM </a:t>
          </a:r>
          <a:endParaRPr lang="en-NG" sz="40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F7FA4F-0FC7-44DC-9EDA-4BC4054432B1}" type="parTrans" cxnId="{3F11F2DD-9FED-4F25-8DEC-65D323547DF8}">
      <dgm:prSet/>
      <dgm:spPr/>
      <dgm:t>
        <a:bodyPr/>
        <a:lstStyle/>
        <a:p>
          <a:endParaRPr lang="en-NG"/>
        </a:p>
      </dgm:t>
    </dgm:pt>
    <dgm:pt modelId="{AD395831-0912-49C1-BF8F-3FA3BA08A739}" type="sibTrans" cxnId="{3F11F2DD-9FED-4F25-8DEC-65D323547DF8}">
      <dgm:prSet/>
      <dgm:spPr/>
      <dgm:t>
        <a:bodyPr/>
        <a:lstStyle/>
        <a:p>
          <a:endParaRPr lang="en-NG"/>
        </a:p>
      </dgm:t>
    </dgm:pt>
    <dgm:pt modelId="{C3E3A73B-3D0B-4A63-B222-DA44F2FC4FB6}">
      <dgm:prSet custT="1"/>
      <dgm:spPr>
        <a:solidFill>
          <a:schemeClr val="bg1"/>
        </a:solidFill>
      </dgm:spPr>
      <dgm:t>
        <a:bodyPr/>
        <a:lstStyle/>
        <a:p>
          <a:r>
            <a:rPr lang="en-US" sz="3100" b="1">
              <a:latin typeface="Arial" panose="020B0604020202020204" pitchFamily="34" charset="0"/>
              <a:cs typeface="Arial" panose="020B0604020202020204" pitchFamily="34" charset="0"/>
            </a:rPr>
            <a:t>TITLE OF ASSESSMENT: </a:t>
          </a:r>
          <a:r>
            <a:rPr lang="en-US" sz="3600" b="1">
              <a:latin typeface="Arial" panose="020B0604020202020204" pitchFamily="34" charset="0"/>
              <a:cs typeface="Arial" panose="020B0604020202020204" pitchFamily="34" charset="0"/>
            </a:rPr>
            <a:t>EVALUATING THE CARE AND SUPPORT 				     NEEDS OF OLDER PEOPLE IN THE UK</a:t>
          </a:r>
          <a:endParaRPr lang="en-NG" sz="36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F12DA0-94C5-4B22-A197-41A837BD36BD}" type="sibTrans" cxnId="{A958F03F-BE5E-49D0-AF40-5C5485818166}">
      <dgm:prSet/>
      <dgm:spPr/>
      <dgm:t>
        <a:bodyPr/>
        <a:lstStyle/>
        <a:p>
          <a:endParaRPr lang="en-NG"/>
        </a:p>
      </dgm:t>
    </dgm:pt>
    <dgm:pt modelId="{A0740641-9E7A-415E-85DE-BF10F286E466}" type="parTrans" cxnId="{A958F03F-BE5E-49D0-AF40-5C5485818166}">
      <dgm:prSet/>
      <dgm:spPr/>
      <dgm:t>
        <a:bodyPr/>
        <a:lstStyle/>
        <a:p>
          <a:endParaRPr lang="en-NG"/>
        </a:p>
      </dgm:t>
    </dgm:pt>
    <dgm:pt modelId="{AD46C284-0093-49DA-8F70-BB43B7C65456}" type="pres">
      <dgm:prSet presAssocID="{D45DEAA7-8523-4E53-86FF-4D45D44AE222}" presName="linear" presStyleCnt="0">
        <dgm:presLayoutVars>
          <dgm:dir/>
          <dgm:animLvl val="lvl"/>
          <dgm:resizeHandles val="exact"/>
        </dgm:presLayoutVars>
      </dgm:prSet>
      <dgm:spPr/>
    </dgm:pt>
    <dgm:pt modelId="{950B4118-C296-48B9-95DC-2EDE462CDFA6}" type="pres">
      <dgm:prSet presAssocID="{5CA4718C-4D2D-413A-917E-3D041E07B6B7}" presName="parentLin" presStyleCnt="0"/>
      <dgm:spPr/>
    </dgm:pt>
    <dgm:pt modelId="{9E35EE72-20CC-4E46-81A3-A6E9FAAE2221}" type="pres">
      <dgm:prSet presAssocID="{5CA4718C-4D2D-413A-917E-3D041E07B6B7}" presName="parentLeftMargin" presStyleLbl="node1" presStyleIdx="0" presStyleCnt="5"/>
      <dgm:spPr/>
    </dgm:pt>
    <dgm:pt modelId="{1B7612B1-D236-4EED-B1A5-05DE61C6869A}" type="pres">
      <dgm:prSet presAssocID="{5CA4718C-4D2D-413A-917E-3D041E07B6B7}" presName="parentText" presStyleLbl="node1" presStyleIdx="0" presStyleCnt="5" custScaleX="92724" custLinFactNeighborX="16820" custLinFactNeighborY="-6892">
        <dgm:presLayoutVars>
          <dgm:chMax val="0"/>
          <dgm:bulletEnabled val="1"/>
        </dgm:presLayoutVars>
      </dgm:prSet>
      <dgm:spPr/>
    </dgm:pt>
    <dgm:pt modelId="{2F3ECBA4-D1F0-4D42-A583-0C4E4A8C9D5E}" type="pres">
      <dgm:prSet presAssocID="{5CA4718C-4D2D-413A-917E-3D041E07B6B7}" presName="negativeSpace" presStyleCnt="0"/>
      <dgm:spPr/>
    </dgm:pt>
    <dgm:pt modelId="{1815A0F0-77C2-435E-9B0E-5406D3E13D12}" type="pres">
      <dgm:prSet presAssocID="{5CA4718C-4D2D-413A-917E-3D041E07B6B7}" presName="childText" presStyleLbl="conFgAcc1" presStyleIdx="0" presStyleCnt="5">
        <dgm:presLayoutVars>
          <dgm:bulletEnabled val="1"/>
        </dgm:presLayoutVars>
      </dgm:prSet>
      <dgm:spPr/>
    </dgm:pt>
    <dgm:pt modelId="{2602A369-8935-42E0-B7E2-DE08198AF27E}" type="pres">
      <dgm:prSet presAssocID="{92C7DBE9-9FCA-4532-AC1C-C9E4DB478DA3}" presName="spaceBetweenRectangles" presStyleCnt="0"/>
      <dgm:spPr/>
    </dgm:pt>
    <dgm:pt modelId="{DC571B11-0DEB-43E7-B0D4-3D1D96F0FEFD}" type="pres">
      <dgm:prSet presAssocID="{EABA3759-FA82-48E7-A0E2-B2F5C7238341}" presName="parentLin" presStyleCnt="0"/>
      <dgm:spPr/>
    </dgm:pt>
    <dgm:pt modelId="{C2ECFBDC-0153-45CC-89CD-37900AC1C770}" type="pres">
      <dgm:prSet presAssocID="{EABA3759-FA82-48E7-A0E2-B2F5C7238341}" presName="parentLeftMargin" presStyleLbl="node1" presStyleIdx="0" presStyleCnt="5"/>
      <dgm:spPr/>
    </dgm:pt>
    <dgm:pt modelId="{6CA96616-D341-4EA0-A6E6-1456DD55ED3E}" type="pres">
      <dgm:prSet presAssocID="{EABA3759-FA82-48E7-A0E2-B2F5C7238341}" presName="parentText" presStyleLbl="node1" presStyleIdx="1" presStyleCnt="5" custScaleX="90735" custLinFactNeighborY="6378">
        <dgm:presLayoutVars>
          <dgm:chMax val="0"/>
          <dgm:bulletEnabled val="1"/>
        </dgm:presLayoutVars>
      </dgm:prSet>
      <dgm:spPr/>
    </dgm:pt>
    <dgm:pt modelId="{2624A917-0FDC-47F6-A147-304355D22DD7}" type="pres">
      <dgm:prSet presAssocID="{EABA3759-FA82-48E7-A0E2-B2F5C7238341}" presName="negativeSpace" presStyleCnt="0"/>
      <dgm:spPr/>
    </dgm:pt>
    <dgm:pt modelId="{A3C3815F-9AC4-4038-833B-6B9A584D2C54}" type="pres">
      <dgm:prSet presAssocID="{EABA3759-FA82-48E7-A0E2-B2F5C7238341}" presName="childText" presStyleLbl="conFgAcc1" presStyleIdx="1" presStyleCnt="5">
        <dgm:presLayoutVars>
          <dgm:bulletEnabled val="1"/>
        </dgm:presLayoutVars>
      </dgm:prSet>
      <dgm:spPr/>
    </dgm:pt>
    <dgm:pt modelId="{A69D5EE0-AAED-4A37-848B-EDEF4682D4B8}" type="pres">
      <dgm:prSet presAssocID="{6476F25C-0EBE-4DEB-A569-AC5F91636BC8}" presName="spaceBetweenRectangles" presStyleCnt="0"/>
      <dgm:spPr/>
    </dgm:pt>
    <dgm:pt modelId="{82EBFF12-76ED-4F28-BAF0-205C9E9D340E}" type="pres">
      <dgm:prSet presAssocID="{13C14258-9899-43E2-9534-D0E79B395DB2}" presName="parentLin" presStyleCnt="0"/>
      <dgm:spPr/>
    </dgm:pt>
    <dgm:pt modelId="{19579DAA-2A78-42BF-8023-33AF5E55EEA0}" type="pres">
      <dgm:prSet presAssocID="{13C14258-9899-43E2-9534-D0E79B395DB2}" presName="parentLeftMargin" presStyleLbl="node1" presStyleIdx="1" presStyleCnt="5"/>
      <dgm:spPr/>
    </dgm:pt>
    <dgm:pt modelId="{6F445110-1F99-4172-83F6-ED903ADDE89F}" type="pres">
      <dgm:prSet presAssocID="{13C14258-9899-43E2-9534-D0E79B395DB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ED92A8D-095F-40CC-9E10-50E60F0DED7E}" type="pres">
      <dgm:prSet presAssocID="{13C14258-9899-43E2-9534-D0E79B395DB2}" presName="negativeSpace" presStyleCnt="0"/>
      <dgm:spPr/>
    </dgm:pt>
    <dgm:pt modelId="{67F0C39D-6800-4C85-8F9F-08AECD4EA00A}" type="pres">
      <dgm:prSet presAssocID="{13C14258-9899-43E2-9534-D0E79B395DB2}" presName="childText" presStyleLbl="conFgAcc1" presStyleIdx="2" presStyleCnt="5">
        <dgm:presLayoutVars>
          <dgm:bulletEnabled val="1"/>
        </dgm:presLayoutVars>
      </dgm:prSet>
      <dgm:spPr/>
    </dgm:pt>
    <dgm:pt modelId="{581F6FD2-2736-4316-B74B-9FC98365F282}" type="pres">
      <dgm:prSet presAssocID="{AD395831-0912-49C1-BF8F-3FA3BA08A739}" presName="spaceBetweenRectangles" presStyleCnt="0"/>
      <dgm:spPr/>
    </dgm:pt>
    <dgm:pt modelId="{06D66485-EB34-48E7-84C5-9D80F7EF078A}" type="pres">
      <dgm:prSet presAssocID="{7B23938A-CD3B-4C12-A105-4329D9BC656E}" presName="parentLin" presStyleCnt="0"/>
      <dgm:spPr/>
    </dgm:pt>
    <dgm:pt modelId="{8DCCB259-D062-43B4-9528-4F7BF0471430}" type="pres">
      <dgm:prSet presAssocID="{7B23938A-CD3B-4C12-A105-4329D9BC656E}" presName="parentLeftMargin" presStyleLbl="node1" presStyleIdx="2" presStyleCnt="5"/>
      <dgm:spPr/>
    </dgm:pt>
    <dgm:pt modelId="{B80CFC3B-586C-40CF-B632-0C430CB77B45}" type="pres">
      <dgm:prSet presAssocID="{7B23938A-CD3B-4C12-A105-4329D9BC656E}" presName="parentText" presStyleLbl="node1" presStyleIdx="3" presStyleCnt="5" custScaleX="85668" custScaleY="82514" custLinFactNeighborX="-10766" custLinFactNeighborY="12558">
        <dgm:presLayoutVars>
          <dgm:chMax val="0"/>
          <dgm:bulletEnabled val="1"/>
        </dgm:presLayoutVars>
      </dgm:prSet>
      <dgm:spPr/>
    </dgm:pt>
    <dgm:pt modelId="{441C4115-5C7F-4A64-A02A-93F2E3D1CFA0}" type="pres">
      <dgm:prSet presAssocID="{7B23938A-CD3B-4C12-A105-4329D9BC656E}" presName="negativeSpace" presStyleCnt="0"/>
      <dgm:spPr/>
    </dgm:pt>
    <dgm:pt modelId="{8D93B7D9-F212-4518-8A79-68CA4716677A}" type="pres">
      <dgm:prSet presAssocID="{7B23938A-CD3B-4C12-A105-4329D9BC656E}" presName="childText" presStyleLbl="conFgAcc1" presStyleIdx="3" presStyleCnt="5">
        <dgm:presLayoutVars>
          <dgm:bulletEnabled val="1"/>
        </dgm:presLayoutVars>
      </dgm:prSet>
      <dgm:spPr/>
    </dgm:pt>
    <dgm:pt modelId="{51575C03-AB0B-4096-91CD-011990EABDD7}" type="pres">
      <dgm:prSet presAssocID="{EBF71756-9481-42EC-8E79-6445668E2FA8}" presName="spaceBetweenRectangles" presStyleCnt="0"/>
      <dgm:spPr/>
    </dgm:pt>
    <dgm:pt modelId="{3B1F6DF2-3513-4478-A563-FB81250F9823}" type="pres">
      <dgm:prSet presAssocID="{C3E3A73B-3D0B-4A63-B222-DA44F2FC4FB6}" presName="parentLin" presStyleCnt="0"/>
      <dgm:spPr/>
    </dgm:pt>
    <dgm:pt modelId="{1338C9A0-7E2A-4EE0-A02E-EDD481586A84}" type="pres">
      <dgm:prSet presAssocID="{C3E3A73B-3D0B-4A63-B222-DA44F2FC4FB6}" presName="parentLeftMargin" presStyleLbl="node1" presStyleIdx="3" presStyleCnt="5"/>
      <dgm:spPr/>
    </dgm:pt>
    <dgm:pt modelId="{57FADE92-986A-45B3-B31C-6774AF3873A8}" type="pres">
      <dgm:prSet presAssocID="{C3E3A73B-3D0B-4A63-B222-DA44F2FC4FB6}" presName="parentText" presStyleLbl="node1" presStyleIdx="4" presStyleCnt="5" custScaleX="132987" custScaleY="153039">
        <dgm:presLayoutVars>
          <dgm:chMax val="0"/>
          <dgm:bulletEnabled val="1"/>
        </dgm:presLayoutVars>
      </dgm:prSet>
      <dgm:spPr/>
    </dgm:pt>
    <dgm:pt modelId="{96CE88D3-FF29-4A22-80F0-D126F820411F}" type="pres">
      <dgm:prSet presAssocID="{C3E3A73B-3D0B-4A63-B222-DA44F2FC4FB6}" presName="negativeSpace" presStyleCnt="0"/>
      <dgm:spPr/>
    </dgm:pt>
    <dgm:pt modelId="{EB75AEAE-3E19-42E3-845F-E724C6A0CBA2}" type="pres">
      <dgm:prSet presAssocID="{C3E3A73B-3D0B-4A63-B222-DA44F2FC4FB6}" presName="childText" presStyleLbl="conFgAcc1" presStyleIdx="4" presStyleCnt="5" custLinFactY="62444" custLinFactNeighborX="-513" custLinFactNeighborY="100000">
        <dgm:presLayoutVars>
          <dgm:bulletEnabled val="1"/>
        </dgm:presLayoutVars>
      </dgm:prSet>
      <dgm:spPr/>
    </dgm:pt>
  </dgm:ptLst>
  <dgm:cxnLst>
    <dgm:cxn modelId="{EF17880F-29AA-42DF-870A-28769D410CC1}" type="presOf" srcId="{EABA3759-FA82-48E7-A0E2-B2F5C7238341}" destId="{6CA96616-D341-4EA0-A6E6-1456DD55ED3E}" srcOrd="1" destOrd="0" presId="urn:microsoft.com/office/officeart/2005/8/layout/list1"/>
    <dgm:cxn modelId="{A958F03F-BE5E-49D0-AF40-5C5485818166}" srcId="{D45DEAA7-8523-4E53-86FF-4D45D44AE222}" destId="{C3E3A73B-3D0B-4A63-B222-DA44F2FC4FB6}" srcOrd="4" destOrd="0" parTransId="{A0740641-9E7A-415E-85DE-BF10F286E466}" sibTransId="{11F12DA0-94C5-4B22-A197-41A837BD36BD}"/>
    <dgm:cxn modelId="{92C6805D-066A-41D7-A0E1-F707155C9144}" type="presOf" srcId="{D45DEAA7-8523-4E53-86FF-4D45D44AE222}" destId="{AD46C284-0093-49DA-8F70-BB43B7C65456}" srcOrd="0" destOrd="0" presId="urn:microsoft.com/office/officeart/2005/8/layout/list1"/>
    <dgm:cxn modelId="{0C807649-EA6F-4C61-9A8F-39F487899E35}" srcId="{D45DEAA7-8523-4E53-86FF-4D45D44AE222}" destId="{EABA3759-FA82-48E7-A0E2-B2F5C7238341}" srcOrd="1" destOrd="0" parTransId="{33787313-FCA2-4FA3-B82F-0C627F04D769}" sibTransId="{6476F25C-0EBE-4DEB-A569-AC5F91636BC8}"/>
    <dgm:cxn modelId="{C21FB154-EC6E-4EA5-B83A-CB4E549C148A}" type="presOf" srcId="{13C14258-9899-43E2-9534-D0E79B395DB2}" destId="{6F445110-1F99-4172-83F6-ED903ADDE89F}" srcOrd="1" destOrd="0" presId="urn:microsoft.com/office/officeart/2005/8/layout/list1"/>
    <dgm:cxn modelId="{7F205676-3DAB-4C4E-8AED-24E9EE2029A5}" type="presOf" srcId="{13C14258-9899-43E2-9534-D0E79B395DB2}" destId="{19579DAA-2A78-42BF-8023-33AF5E55EEA0}" srcOrd="0" destOrd="0" presId="urn:microsoft.com/office/officeart/2005/8/layout/list1"/>
    <dgm:cxn modelId="{5FBCB191-0B3C-445E-9988-AD49A8E15F02}" srcId="{D45DEAA7-8523-4E53-86FF-4D45D44AE222}" destId="{5CA4718C-4D2D-413A-917E-3D041E07B6B7}" srcOrd="0" destOrd="0" parTransId="{44ECB20E-F7E5-48A6-B46B-C73770964A82}" sibTransId="{92C7DBE9-9FCA-4532-AC1C-C9E4DB478DA3}"/>
    <dgm:cxn modelId="{01C37C9F-1883-4518-AC07-621D6865C4A8}" type="presOf" srcId="{C3E3A73B-3D0B-4A63-B222-DA44F2FC4FB6}" destId="{57FADE92-986A-45B3-B31C-6774AF3873A8}" srcOrd="1" destOrd="0" presId="urn:microsoft.com/office/officeart/2005/8/layout/list1"/>
    <dgm:cxn modelId="{8E1B67AF-ACF7-442C-A6E9-27C156CA5DCC}" srcId="{D45DEAA7-8523-4E53-86FF-4D45D44AE222}" destId="{7B23938A-CD3B-4C12-A105-4329D9BC656E}" srcOrd="3" destOrd="0" parTransId="{7E03ACE8-A1E1-4DCD-A5E4-D2FD45CDC687}" sibTransId="{EBF71756-9481-42EC-8E79-6445668E2FA8}"/>
    <dgm:cxn modelId="{2BB80EC3-C956-4C16-9C44-6D1F9A0CEBFB}" type="presOf" srcId="{EABA3759-FA82-48E7-A0E2-B2F5C7238341}" destId="{C2ECFBDC-0153-45CC-89CD-37900AC1C770}" srcOrd="0" destOrd="0" presId="urn:microsoft.com/office/officeart/2005/8/layout/list1"/>
    <dgm:cxn modelId="{6D10FDCD-85B2-4FD3-B30D-6389F6D481C3}" type="presOf" srcId="{5CA4718C-4D2D-413A-917E-3D041E07B6B7}" destId="{9E35EE72-20CC-4E46-81A3-A6E9FAAE2221}" srcOrd="0" destOrd="0" presId="urn:microsoft.com/office/officeart/2005/8/layout/list1"/>
    <dgm:cxn modelId="{FF105DD0-7126-40C4-AAFF-00CB82CDBFFA}" type="presOf" srcId="{7B23938A-CD3B-4C12-A105-4329D9BC656E}" destId="{8DCCB259-D062-43B4-9528-4F7BF0471430}" srcOrd="0" destOrd="0" presId="urn:microsoft.com/office/officeart/2005/8/layout/list1"/>
    <dgm:cxn modelId="{284ED8D6-019A-4F9A-A7B9-F3DFF29148FA}" type="presOf" srcId="{C3E3A73B-3D0B-4A63-B222-DA44F2FC4FB6}" destId="{1338C9A0-7E2A-4EE0-A02E-EDD481586A84}" srcOrd="0" destOrd="0" presId="urn:microsoft.com/office/officeart/2005/8/layout/list1"/>
    <dgm:cxn modelId="{63F036DA-3EDE-4BAF-BC3E-71219BDBC84D}" type="presOf" srcId="{7B23938A-CD3B-4C12-A105-4329D9BC656E}" destId="{B80CFC3B-586C-40CF-B632-0C430CB77B45}" srcOrd="1" destOrd="0" presId="urn:microsoft.com/office/officeart/2005/8/layout/list1"/>
    <dgm:cxn modelId="{3F11F2DD-9FED-4F25-8DEC-65D323547DF8}" srcId="{D45DEAA7-8523-4E53-86FF-4D45D44AE222}" destId="{13C14258-9899-43E2-9534-D0E79B395DB2}" srcOrd="2" destOrd="0" parTransId="{9AF7FA4F-0FC7-44DC-9EDA-4BC4054432B1}" sibTransId="{AD395831-0912-49C1-BF8F-3FA3BA08A739}"/>
    <dgm:cxn modelId="{5B6B8BF9-455E-49A1-AC0C-63C12DF88A9F}" type="presOf" srcId="{5CA4718C-4D2D-413A-917E-3D041E07B6B7}" destId="{1B7612B1-D236-4EED-B1A5-05DE61C6869A}" srcOrd="1" destOrd="0" presId="urn:microsoft.com/office/officeart/2005/8/layout/list1"/>
    <dgm:cxn modelId="{A979D49A-91DD-4778-A363-8D12B2ED30BE}" type="presParOf" srcId="{AD46C284-0093-49DA-8F70-BB43B7C65456}" destId="{950B4118-C296-48B9-95DC-2EDE462CDFA6}" srcOrd="0" destOrd="0" presId="urn:microsoft.com/office/officeart/2005/8/layout/list1"/>
    <dgm:cxn modelId="{6642D9C8-01BC-4B73-84D0-8AB38971B35A}" type="presParOf" srcId="{950B4118-C296-48B9-95DC-2EDE462CDFA6}" destId="{9E35EE72-20CC-4E46-81A3-A6E9FAAE2221}" srcOrd="0" destOrd="0" presId="urn:microsoft.com/office/officeart/2005/8/layout/list1"/>
    <dgm:cxn modelId="{CCB36CF4-AF1F-45F7-990D-CB2183DACC88}" type="presParOf" srcId="{950B4118-C296-48B9-95DC-2EDE462CDFA6}" destId="{1B7612B1-D236-4EED-B1A5-05DE61C6869A}" srcOrd="1" destOrd="0" presId="urn:microsoft.com/office/officeart/2005/8/layout/list1"/>
    <dgm:cxn modelId="{3BF43B7B-AD26-4E74-89DB-2291C7DB0F67}" type="presParOf" srcId="{AD46C284-0093-49DA-8F70-BB43B7C65456}" destId="{2F3ECBA4-D1F0-4D42-A583-0C4E4A8C9D5E}" srcOrd="1" destOrd="0" presId="urn:microsoft.com/office/officeart/2005/8/layout/list1"/>
    <dgm:cxn modelId="{D642D58C-5A84-4025-9CF1-CFA6D2AE2E2C}" type="presParOf" srcId="{AD46C284-0093-49DA-8F70-BB43B7C65456}" destId="{1815A0F0-77C2-435E-9B0E-5406D3E13D12}" srcOrd="2" destOrd="0" presId="urn:microsoft.com/office/officeart/2005/8/layout/list1"/>
    <dgm:cxn modelId="{021E2622-A621-4129-8378-0BBE5FF45421}" type="presParOf" srcId="{AD46C284-0093-49DA-8F70-BB43B7C65456}" destId="{2602A369-8935-42E0-B7E2-DE08198AF27E}" srcOrd="3" destOrd="0" presId="urn:microsoft.com/office/officeart/2005/8/layout/list1"/>
    <dgm:cxn modelId="{C705F681-5D39-4A4B-924D-962762B4B0C3}" type="presParOf" srcId="{AD46C284-0093-49DA-8F70-BB43B7C65456}" destId="{DC571B11-0DEB-43E7-B0D4-3D1D96F0FEFD}" srcOrd="4" destOrd="0" presId="urn:microsoft.com/office/officeart/2005/8/layout/list1"/>
    <dgm:cxn modelId="{436180C9-BD8C-4D39-8ED7-EA8416661AE6}" type="presParOf" srcId="{DC571B11-0DEB-43E7-B0D4-3D1D96F0FEFD}" destId="{C2ECFBDC-0153-45CC-89CD-37900AC1C770}" srcOrd="0" destOrd="0" presId="urn:microsoft.com/office/officeart/2005/8/layout/list1"/>
    <dgm:cxn modelId="{A76A0F99-4461-400C-8B64-C14AA745DC7C}" type="presParOf" srcId="{DC571B11-0DEB-43E7-B0D4-3D1D96F0FEFD}" destId="{6CA96616-D341-4EA0-A6E6-1456DD55ED3E}" srcOrd="1" destOrd="0" presId="urn:microsoft.com/office/officeart/2005/8/layout/list1"/>
    <dgm:cxn modelId="{7CDD5B62-34B5-4F64-827D-A2B7C37AD02A}" type="presParOf" srcId="{AD46C284-0093-49DA-8F70-BB43B7C65456}" destId="{2624A917-0FDC-47F6-A147-304355D22DD7}" srcOrd="5" destOrd="0" presId="urn:microsoft.com/office/officeart/2005/8/layout/list1"/>
    <dgm:cxn modelId="{6F19F3EB-CA31-4816-8ACE-2DA8023489B5}" type="presParOf" srcId="{AD46C284-0093-49DA-8F70-BB43B7C65456}" destId="{A3C3815F-9AC4-4038-833B-6B9A584D2C54}" srcOrd="6" destOrd="0" presId="urn:microsoft.com/office/officeart/2005/8/layout/list1"/>
    <dgm:cxn modelId="{1C328E17-C1F6-4D2C-A940-338D1437E841}" type="presParOf" srcId="{AD46C284-0093-49DA-8F70-BB43B7C65456}" destId="{A69D5EE0-AAED-4A37-848B-EDEF4682D4B8}" srcOrd="7" destOrd="0" presId="urn:microsoft.com/office/officeart/2005/8/layout/list1"/>
    <dgm:cxn modelId="{C9DBB01F-3A66-4B73-A5A2-F9FDAB1A02D3}" type="presParOf" srcId="{AD46C284-0093-49DA-8F70-BB43B7C65456}" destId="{82EBFF12-76ED-4F28-BAF0-205C9E9D340E}" srcOrd="8" destOrd="0" presId="urn:microsoft.com/office/officeart/2005/8/layout/list1"/>
    <dgm:cxn modelId="{46DC0125-9E9D-4FE8-A6F1-6B60A2B14620}" type="presParOf" srcId="{82EBFF12-76ED-4F28-BAF0-205C9E9D340E}" destId="{19579DAA-2A78-42BF-8023-33AF5E55EEA0}" srcOrd="0" destOrd="0" presId="urn:microsoft.com/office/officeart/2005/8/layout/list1"/>
    <dgm:cxn modelId="{31343238-BC92-48CB-921B-FDEB071CB14C}" type="presParOf" srcId="{82EBFF12-76ED-4F28-BAF0-205C9E9D340E}" destId="{6F445110-1F99-4172-83F6-ED903ADDE89F}" srcOrd="1" destOrd="0" presId="urn:microsoft.com/office/officeart/2005/8/layout/list1"/>
    <dgm:cxn modelId="{75A55F94-E924-4264-8FB6-52FBF5B6DE89}" type="presParOf" srcId="{AD46C284-0093-49DA-8F70-BB43B7C65456}" destId="{5ED92A8D-095F-40CC-9E10-50E60F0DED7E}" srcOrd="9" destOrd="0" presId="urn:microsoft.com/office/officeart/2005/8/layout/list1"/>
    <dgm:cxn modelId="{7C1B2FD9-4AC5-48A5-A770-B2EDBC255C7E}" type="presParOf" srcId="{AD46C284-0093-49DA-8F70-BB43B7C65456}" destId="{67F0C39D-6800-4C85-8F9F-08AECD4EA00A}" srcOrd="10" destOrd="0" presId="urn:microsoft.com/office/officeart/2005/8/layout/list1"/>
    <dgm:cxn modelId="{DECF9777-5387-4997-97DA-5E412231D61B}" type="presParOf" srcId="{AD46C284-0093-49DA-8F70-BB43B7C65456}" destId="{581F6FD2-2736-4316-B74B-9FC98365F282}" srcOrd="11" destOrd="0" presId="urn:microsoft.com/office/officeart/2005/8/layout/list1"/>
    <dgm:cxn modelId="{5F598BC1-D170-4F88-A16E-C472D201C125}" type="presParOf" srcId="{AD46C284-0093-49DA-8F70-BB43B7C65456}" destId="{06D66485-EB34-48E7-84C5-9D80F7EF078A}" srcOrd="12" destOrd="0" presId="urn:microsoft.com/office/officeart/2005/8/layout/list1"/>
    <dgm:cxn modelId="{E369ED24-0A84-4482-8A78-B54B2F473BD3}" type="presParOf" srcId="{06D66485-EB34-48E7-84C5-9D80F7EF078A}" destId="{8DCCB259-D062-43B4-9528-4F7BF0471430}" srcOrd="0" destOrd="0" presId="urn:microsoft.com/office/officeart/2005/8/layout/list1"/>
    <dgm:cxn modelId="{F918546C-2A38-4790-9AE2-416591DB5C41}" type="presParOf" srcId="{06D66485-EB34-48E7-84C5-9D80F7EF078A}" destId="{B80CFC3B-586C-40CF-B632-0C430CB77B45}" srcOrd="1" destOrd="0" presId="urn:microsoft.com/office/officeart/2005/8/layout/list1"/>
    <dgm:cxn modelId="{4EFEB1E9-B8B1-4FCB-9644-380A2A3665F1}" type="presParOf" srcId="{AD46C284-0093-49DA-8F70-BB43B7C65456}" destId="{441C4115-5C7F-4A64-A02A-93F2E3D1CFA0}" srcOrd="13" destOrd="0" presId="urn:microsoft.com/office/officeart/2005/8/layout/list1"/>
    <dgm:cxn modelId="{173F98E1-23CF-4E68-B94C-6F3F3FC7FBEE}" type="presParOf" srcId="{AD46C284-0093-49DA-8F70-BB43B7C65456}" destId="{8D93B7D9-F212-4518-8A79-68CA4716677A}" srcOrd="14" destOrd="0" presId="urn:microsoft.com/office/officeart/2005/8/layout/list1"/>
    <dgm:cxn modelId="{67521D17-065B-435E-BD7B-C256B0AD2561}" type="presParOf" srcId="{AD46C284-0093-49DA-8F70-BB43B7C65456}" destId="{51575C03-AB0B-4096-91CD-011990EABDD7}" srcOrd="15" destOrd="0" presId="urn:microsoft.com/office/officeart/2005/8/layout/list1"/>
    <dgm:cxn modelId="{98193899-7962-4C04-A49F-BFEF6C8CAFBA}" type="presParOf" srcId="{AD46C284-0093-49DA-8F70-BB43B7C65456}" destId="{3B1F6DF2-3513-4478-A563-FB81250F9823}" srcOrd="16" destOrd="0" presId="urn:microsoft.com/office/officeart/2005/8/layout/list1"/>
    <dgm:cxn modelId="{030AAF4E-6480-4932-8A1E-345FDAA8D266}" type="presParOf" srcId="{3B1F6DF2-3513-4478-A563-FB81250F9823}" destId="{1338C9A0-7E2A-4EE0-A02E-EDD481586A84}" srcOrd="0" destOrd="0" presId="urn:microsoft.com/office/officeart/2005/8/layout/list1"/>
    <dgm:cxn modelId="{257EC8B8-F294-4D30-AEAE-C582F8C50C34}" type="presParOf" srcId="{3B1F6DF2-3513-4478-A563-FB81250F9823}" destId="{57FADE92-986A-45B3-B31C-6774AF3873A8}" srcOrd="1" destOrd="0" presId="urn:microsoft.com/office/officeart/2005/8/layout/list1"/>
    <dgm:cxn modelId="{4ED11692-436D-483E-B247-186B98E1EB5D}" type="presParOf" srcId="{AD46C284-0093-49DA-8F70-BB43B7C65456}" destId="{96CE88D3-FF29-4A22-80F0-D126F820411F}" srcOrd="17" destOrd="0" presId="urn:microsoft.com/office/officeart/2005/8/layout/list1"/>
    <dgm:cxn modelId="{C8C11518-9E92-44B8-BE84-3EE8AAE3C1EF}" type="presParOf" srcId="{AD46C284-0093-49DA-8F70-BB43B7C65456}" destId="{EB75AEAE-3E19-42E3-845F-E724C6A0CBA2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15A0F0-77C2-435E-9B0E-5406D3E13D12}">
      <dsp:nvSpPr>
        <dsp:cNvPr id="0" name=""/>
        <dsp:cNvSpPr/>
      </dsp:nvSpPr>
      <dsp:spPr>
        <a:xfrm>
          <a:off x="0" y="565411"/>
          <a:ext cx="16050638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7612B1-D236-4EED-B1A5-05DE61C6869A}">
      <dsp:nvSpPr>
        <dsp:cNvPr id="0" name=""/>
        <dsp:cNvSpPr/>
      </dsp:nvSpPr>
      <dsp:spPr>
        <a:xfrm>
          <a:off x="937517" y="0"/>
          <a:ext cx="10417955" cy="1092240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4673" tIns="0" rIns="424673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>
              <a:latin typeface="Arial" panose="020B0604020202020204" pitchFamily="34" charset="0"/>
              <a:cs typeface="Arial" panose="020B0604020202020204" pitchFamily="34" charset="0"/>
            </a:rPr>
            <a:t>STUDENT NAME: </a:t>
          </a:r>
          <a:r>
            <a:rPr lang="en-US" sz="4000" b="1" kern="1200">
              <a:latin typeface="Arial" panose="020B0604020202020204" pitchFamily="34" charset="0"/>
              <a:cs typeface="Arial" panose="020B0604020202020204" pitchFamily="34" charset="0"/>
            </a:rPr>
            <a:t>ROSE EMEKA AKPAN</a:t>
          </a:r>
        </a:p>
      </dsp:txBody>
      <dsp:txXfrm>
        <a:off x="990836" y="53319"/>
        <a:ext cx="10311317" cy="985602"/>
      </dsp:txXfrm>
    </dsp:sp>
    <dsp:sp modelId="{A3C3815F-9AC4-4038-833B-6B9A584D2C54}">
      <dsp:nvSpPr>
        <dsp:cNvPr id="0" name=""/>
        <dsp:cNvSpPr/>
      </dsp:nvSpPr>
      <dsp:spPr>
        <a:xfrm>
          <a:off x="0" y="2243731"/>
          <a:ext cx="16050638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A96616-D341-4EA0-A6E6-1456DD55ED3E}">
      <dsp:nvSpPr>
        <dsp:cNvPr id="0" name=""/>
        <dsp:cNvSpPr/>
      </dsp:nvSpPr>
      <dsp:spPr>
        <a:xfrm>
          <a:off x="802531" y="1767274"/>
          <a:ext cx="10194482" cy="1092240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4673" tIns="0" rIns="424673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>
              <a:latin typeface="Arial" panose="020B0604020202020204" pitchFamily="34" charset="0"/>
              <a:cs typeface="Arial" panose="020B0604020202020204" pitchFamily="34" charset="0"/>
            </a:rPr>
            <a:t>STUDENT NUMBER: </a:t>
          </a:r>
          <a:r>
            <a:rPr lang="en-US" sz="4000" b="1" kern="1200">
              <a:latin typeface="Arial" panose="020B0604020202020204" pitchFamily="34" charset="0"/>
              <a:cs typeface="Arial" panose="020B0604020202020204" pitchFamily="34" charset="0"/>
            </a:rPr>
            <a:t>2309192</a:t>
          </a:r>
          <a:endParaRPr lang="en-NG" sz="40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55850" y="1820593"/>
        <a:ext cx="10087844" cy="985602"/>
      </dsp:txXfrm>
    </dsp:sp>
    <dsp:sp modelId="{67F0C39D-6800-4C85-8F9F-08AECD4EA00A}">
      <dsp:nvSpPr>
        <dsp:cNvPr id="0" name=""/>
        <dsp:cNvSpPr/>
      </dsp:nvSpPr>
      <dsp:spPr>
        <a:xfrm>
          <a:off x="0" y="3922051"/>
          <a:ext cx="16050638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445110-1F99-4172-83F6-ED903ADDE89F}">
      <dsp:nvSpPr>
        <dsp:cNvPr id="0" name=""/>
        <dsp:cNvSpPr/>
      </dsp:nvSpPr>
      <dsp:spPr>
        <a:xfrm>
          <a:off x="802531" y="3375931"/>
          <a:ext cx="11235446" cy="1092240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4673" tIns="0" rIns="424673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nb-NO" sz="3100" b="1" kern="1200">
              <a:latin typeface="Arial" panose="020B0604020202020204" pitchFamily="34" charset="0"/>
              <a:cs typeface="Arial" panose="020B0604020202020204" pitchFamily="34" charset="0"/>
            </a:rPr>
            <a:t>LECTURER’S NAME</a:t>
          </a:r>
          <a:r>
            <a:rPr lang="nb-NO" sz="3000" kern="120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nb-NO" sz="4000" b="1" kern="1200">
              <a:latin typeface="Arial" panose="020B0604020202020204" pitchFamily="34" charset="0"/>
              <a:cs typeface="Arial" panose="020B0604020202020204" pitchFamily="34" charset="0"/>
            </a:rPr>
            <a:t>DR. RIZWAM NADIM </a:t>
          </a:r>
          <a:endParaRPr lang="en-NG" sz="40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55850" y="3429250"/>
        <a:ext cx="11128808" cy="985602"/>
      </dsp:txXfrm>
    </dsp:sp>
    <dsp:sp modelId="{8D93B7D9-F212-4518-8A79-68CA4716677A}">
      <dsp:nvSpPr>
        <dsp:cNvPr id="0" name=""/>
        <dsp:cNvSpPr/>
      </dsp:nvSpPr>
      <dsp:spPr>
        <a:xfrm>
          <a:off x="0" y="5409382"/>
          <a:ext cx="16050638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0CFC3B-586C-40CF-B632-0C430CB77B45}">
      <dsp:nvSpPr>
        <dsp:cNvPr id="0" name=""/>
        <dsp:cNvSpPr/>
      </dsp:nvSpPr>
      <dsp:spPr>
        <a:xfrm>
          <a:off x="716131" y="5191414"/>
          <a:ext cx="9625182" cy="901250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4673" tIns="0" rIns="424673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>
              <a:latin typeface="Arial" panose="020B0604020202020204" pitchFamily="34" charset="0"/>
              <a:cs typeface="Arial" panose="020B0604020202020204" pitchFamily="34" charset="0"/>
            </a:rPr>
            <a:t>MODULE CODE: </a:t>
          </a:r>
          <a:r>
            <a:rPr lang="en-US" sz="4000" b="1" kern="1200">
              <a:latin typeface="Arial" panose="020B0604020202020204" pitchFamily="34" charset="0"/>
              <a:cs typeface="Arial" panose="020B0604020202020204" pitchFamily="34" charset="0"/>
            </a:rPr>
            <a:t>BMHP6027-BIRM</a:t>
          </a:r>
        </a:p>
      </dsp:txBody>
      <dsp:txXfrm>
        <a:off x="760126" y="5235409"/>
        <a:ext cx="9537192" cy="813260"/>
      </dsp:txXfrm>
    </dsp:sp>
    <dsp:sp modelId="{EB75AEAE-3E19-42E3-845F-E724C6A0CBA2}">
      <dsp:nvSpPr>
        <dsp:cNvPr id="0" name=""/>
        <dsp:cNvSpPr/>
      </dsp:nvSpPr>
      <dsp:spPr>
        <a:xfrm>
          <a:off x="0" y="7686307"/>
          <a:ext cx="16050638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FADE92-986A-45B3-B31C-6774AF3873A8}">
      <dsp:nvSpPr>
        <dsp:cNvPr id="0" name=""/>
        <dsp:cNvSpPr/>
      </dsp:nvSpPr>
      <dsp:spPr>
        <a:xfrm>
          <a:off x="802531" y="6541582"/>
          <a:ext cx="14941683" cy="1671553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4673" tIns="0" rIns="424673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>
              <a:latin typeface="Arial" panose="020B0604020202020204" pitchFamily="34" charset="0"/>
              <a:cs typeface="Arial" panose="020B0604020202020204" pitchFamily="34" charset="0"/>
            </a:rPr>
            <a:t>TITLE OF ASSESSMENT: </a:t>
          </a:r>
          <a:r>
            <a:rPr lang="en-US" sz="3600" b="1" kern="1200">
              <a:latin typeface="Arial" panose="020B0604020202020204" pitchFamily="34" charset="0"/>
              <a:cs typeface="Arial" panose="020B0604020202020204" pitchFamily="34" charset="0"/>
            </a:rPr>
            <a:t>EVALUATING THE CARE AND SUPPORT 				     NEEDS OF OLDER PEOPLE IN THE UK</a:t>
          </a:r>
          <a:endParaRPr lang="en-NG" sz="36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84129" y="6623180"/>
        <a:ext cx="14778487" cy="15083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25210"/>
            <a:ext cx="17068800" cy="3475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0240" y="2524767"/>
            <a:ext cx="13228320" cy="2555134"/>
          </a:xfrm>
        </p:spPr>
        <p:txBody>
          <a:bodyPr anchor="b">
            <a:normAutofit/>
          </a:bodyPr>
          <a:lstStyle>
            <a:lvl1pPr algn="l">
              <a:defRPr sz="8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0240" y="5085081"/>
            <a:ext cx="13228320" cy="960120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073385" y="6040059"/>
            <a:ext cx="4075176" cy="524499"/>
          </a:xfrm>
        </p:spPr>
        <p:txBody>
          <a:bodyPr/>
          <a:lstStyle/>
          <a:p>
            <a:fld id="{5D98E6E1-6FB3-4AB1-8EA6-8A606A2C07E7}" type="datetimeFigureOut">
              <a:rPr lang="en-NG" smtClean="0"/>
              <a:t>02/20/2026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0240" y="6053384"/>
            <a:ext cx="8961120" cy="511175"/>
          </a:xfrm>
        </p:spPr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308080" y="2003213"/>
            <a:ext cx="3840480" cy="511175"/>
          </a:xfrm>
        </p:spPr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41976417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8E6E1-6FB3-4AB1-8EA6-8A606A2C07E7}" type="datetimeFigureOut">
              <a:rPr lang="en-NG" smtClean="0"/>
              <a:t>02/20/2026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73262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25210"/>
            <a:ext cx="17068800" cy="3475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1" y="1054947"/>
            <a:ext cx="15148559" cy="3922709"/>
          </a:xfrm>
        </p:spPr>
        <p:txBody>
          <a:bodyPr anchor="b">
            <a:normAutofit/>
          </a:bodyPr>
          <a:lstStyle>
            <a:lvl1pPr algn="r"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34254" y="5098416"/>
            <a:ext cx="14686280" cy="1337945"/>
          </a:xfrm>
        </p:spPr>
        <p:txBody>
          <a:bodyPr>
            <a:normAutofit/>
          </a:bodyPr>
          <a:lstStyle>
            <a:lvl1pPr marL="0" indent="0" algn="r">
              <a:buNone/>
              <a:defRPr sz="3080">
                <a:solidFill>
                  <a:schemeClr val="tx1">
                    <a:tint val="75000"/>
                  </a:schemeClr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940233" y="533401"/>
            <a:ext cx="4075176" cy="511175"/>
          </a:xfrm>
        </p:spPr>
        <p:txBody>
          <a:bodyPr/>
          <a:lstStyle>
            <a:lvl1pPr algn="r">
              <a:defRPr/>
            </a:lvl1pPr>
          </a:lstStyle>
          <a:p>
            <a:fld id="{5D98E6E1-6FB3-4AB1-8EA6-8A606A2C07E7}" type="datetimeFigureOut">
              <a:rPr lang="en-NG" smtClean="0"/>
              <a:t>02/20/2026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60120" y="533402"/>
            <a:ext cx="9788089" cy="509691"/>
          </a:xfrm>
        </p:spPr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5207433" y="533401"/>
            <a:ext cx="901247" cy="511175"/>
          </a:xfrm>
        </p:spPr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886945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60120" y="3072383"/>
            <a:ext cx="7467600" cy="56337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41080" y="3072383"/>
            <a:ext cx="7467600" cy="56337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8E6E1-6FB3-4AB1-8EA6-8A606A2C07E7}" type="datetimeFigureOut">
              <a:rPr lang="en-NG" smtClean="0"/>
              <a:t>02/20/2026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135930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53840" y="1066800"/>
            <a:ext cx="12054840" cy="181356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0174" y="3057323"/>
            <a:ext cx="7111987" cy="1153477"/>
          </a:xfrm>
        </p:spPr>
        <p:txBody>
          <a:bodyPr anchor="b">
            <a:normAutofit/>
          </a:bodyPr>
          <a:lstStyle>
            <a:lvl1pPr marL="0" indent="0">
              <a:buNone/>
              <a:defRPr sz="392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60121" y="4385733"/>
            <a:ext cx="7436485" cy="43204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961120" y="3057323"/>
            <a:ext cx="7147560" cy="1153477"/>
          </a:xfrm>
        </p:spPr>
        <p:txBody>
          <a:bodyPr anchor="b">
            <a:normAutofit/>
          </a:bodyPr>
          <a:lstStyle>
            <a:lvl1pPr marL="0" indent="0">
              <a:buNone/>
              <a:defRPr sz="392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8641080" y="4385733"/>
            <a:ext cx="7467600" cy="43204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8E6E1-6FB3-4AB1-8EA6-8A606A2C07E7}" type="datetimeFigureOut">
              <a:rPr lang="en-NG" smtClean="0"/>
              <a:t>02/20/2026</a:t>
            </a:fld>
            <a:endParaRPr lang="en-NG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001128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8E6E1-6FB3-4AB1-8EA6-8A606A2C07E7}" type="datetimeFigureOut">
              <a:rPr lang="en-NG" smtClean="0"/>
              <a:t>02/20/2026</a:t>
            </a:fld>
            <a:endParaRPr lang="en-N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987962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8E6E1-6FB3-4AB1-8EA6-8A606A2C07E7}" type="datetimeFigureOut">
              <a:rPr lang="en-NG" smtClean="0"/>
              <a:t>02/20/2026</a:t>
            </a:fld>
            <a:endParaRPr lang="en-NG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617154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2133600"/>
            <a:ext cx="5760720" cy="2240280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93815" y="1045463"/>
            <a:ext cx="9114865" cy="766069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0120" y="4373879"/>
            <a:ext cx="5760720" cy="4332279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8E6E1-6FB3-4AB1-8EA6-8A606A2C07E7}" type="datetimeFigureOut">
              <a:rPr lang="en-NG" smtClean="0"/>
              <a:t>02/20/2026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690918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2133600"/>
            <a:ext cx="9622536" cy="2240280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005733" y="1051738"/>
            <a:ext cx="5102947" cy="7654420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0120" y="4373879"/>
            <a:ext cx="9622536" cy="4332279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8E6E1-6FB3-4AB1-8EA6-8A606A2C07E7}" type="datetimeFigureOut">
              <a:rPr lang="en-NG" smtClean="0"/>
              <a:t>02/20/2026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460521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088" y="6576305"/>
            <a:ext cx="15150848" cy="1147097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54418" y="1318016"/>
            <a:ext cx="15150576" cy="486942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0120" y="7723402"/>
            <a:ext cx="15148560" cy="982757"/>
          </a:xfrm>
        </p:spPr>
        <p:txBody>
          <a:bodyPr/>
          <a:lstStyle>
            <a:lvl1pPr marL="0" indent="0" algn="l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8E6E1-6FB3-4AB1-8EA6-8A606A2C07E7}" type="datetimeFigureOut">
              <a:rPr lang="en-NG" smtClean="0"/>
              <a:t>02/20/2026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911049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25210"/>
            <a:ext cx="17068800" cy="3475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1054945"/>
            <a:ext cx="15148560" cy="3923454"/>
          </a:xfrm>
        </p:spPr>
        <p:txBody>
          <a:bodyPr anchor="ctr"/>
          <a:lstStyle>
            <a:lvl1pPr algn="l">
              <a:defRPr sz="448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4254" y="5108787"/>
            <a:ext cx="14182722" cy="1398694"/>
          </a:xfrm>
        </p:spPr>
        <p:txBody>
          <a:bodyPr anchor="ctr"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940233" y="533401"/>
            <a:ext cx="4075176" cy="511175"/>
          </a:xfrm>
        </p:spPr>
        <p:txBody>
          <a:bodyPr/>
          <a:lstStyle>
            <a:lvl1pPr algn="r">
              <a:defRPr/>
            </a:lvl1pPr>
          </a:lstStyle>
          <a:p>
            <a:fld id="{5D98E6E1-6FB3-4AB1-8EA6-8A606A2C07E7}" type="datetimeFigureOut">
              <a:rPr lang="en-NG" smtClean="0"/>
              <a:t>02/20/2026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60120" y="531918"/>
            <a:ext cx="9788089" cy="511175"/>
          </a:xfrm>
        </p:spPr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207433" y="533401"/>
            <a:ext cx="901247" cy="511175"/>
          </a:xfrm>
        </p:spPr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2710746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25210"/>
            <a:ext cx="17068800" cy="3475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4255" y="1054947"/>
            <a:ext cx="14212146" cy="3646293"/>
          </a:xfrm>
        </p:spPr>
        <p:txBody>
          <a:bodyPr anchor="ctr"/>
          <a:lstStyle>
            <a:lvl1pPr algn="l">
              <a:defRPr sz="448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825411" y="4711779"/>
            <a:ext cx="13429830" cy="622220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4255" y="5543808"/>
            <a:ext cx="14212146" cy="951819"/>
          </a:xfrm>
        </p:spPr>
        <p:txBody>
          <a:bodyPr anchor="ctr">
            <a:normAutofit/>
          </a:bodyPr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940233" y="533401"/>
            <a:ext cx="4075176" cy="511175"/>
          </a:xfrm>
        </p:spPr>
        <p:txBody>
          <a:bodyPr/>
          <a:lstStyle>
            <a:lvl1pPr algn="r">
              <a:defRPr/>
            </a:lvl1pPr>
          </a:lstStyle>
          <a:p>
            <a:fld id="{5D98E6E1-6FB3-4AB1-8EA6-8A606A2C07E7}" type="datetimeFigureOut">
              <a:rPr lang="en-NG" smtClean="0"/>
              <a:t>02/20/2026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60120" y="531918"/>
            <a:ext cx="9788089" cy="511175"/>
          </a:xfrm>
        </p:spPr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207433" y="533401"/>
            <a:ext cx="901247" cy="511175"/>
          </a:xfrm>
        </p:spPr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  <p:sp>
        <p:nvSpPr>
          <p:cNvPr id="9" name="TextBox 8"/>
          <p:cNvSpPr txBox="1"/>
          <p:nvPr/>
        </p:nvSpPr>
        <p:spPr>
          <a:xfrm>
            <a:off x="666750" y="1306830"/>
            <a:ext cx="853440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12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5377922" y="3781806"/>
            <a:ext cx="853440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12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216825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25210"/>
            <a:ext cx="17068800" cy="3475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4293" y="1574582"/>
            <a:ext cx="14204660" cy="3516569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4254" y="5107642"/>
            <a:ext cx="14202516" cy="1399839"/>
          </a:xfrm>
        </p:spPr>
        <p:txBody>
          <a:bodyPr anchor="t"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940233" y="530437"/>
            <a:ext cx="4075176" cy="511175"/>
          </a:xfrm>
        </p:spPr>
        <p:txBody>
          <a:bodyPr/>
          <a:lstStyle>
            <a:lvl1pPr algn="r">
              <a:defRPr/>
            </a:lvl1pPr>
          </a:lstStyle>
          <a:p>
            <a:fld id="{5D98E6E1-6FB3-4AB1-8EA6-8A606A2C07E7}" type="datetimeFigureOut">
              <a:rPr lang="en-NG" smtClean="0"/>
              <a:t>02/20/2026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60120" y="530437"/>
            <a:ext cx="9788089" cy="511175"/>
          </a:xfrm>
        </p:spPr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207433" y="533401"/>
            <a:ext cx="901247" cy="511175"/>
          </a:xfrm>
        </p:spPr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8303766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4053841" y="1066799"/>
            <a:ext cx="12054839" cy="182541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60120" y="3082912"/>
            <a:ext cx="4839005" cy="864248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60119" y="4066391"/>
            <a:ext cx="4839005" cy="4639785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16320" y="3081866"/>
            <a:ext cx="4839005" cy="877148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6113601" y="4065694"/>
            <a:ext cx="4839005" cy="4640465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1272520" y="3070012"/>
            <a:ext cx="4839005" cy="877148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11272521" y="4066391"/>
            <a:ext cx="4839005" cy="4639785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8E6E1-6FB3-4AB1-8EA6-8A606A2C07E7}" type="datetimeFigureOut">
              <a:rPr lang="en-NG" smtClean="0"/>
              <a:t>02/20/2026</a:t>
            </a:fld>
            <a:endParaRPr lang="en-N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1504614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4053841" y="1066800"/>
            <a:ext cx="12054839" cy="181356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64065" y="5867401"/>
            <a:ext cx="4832215" cy="955871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64065" y="3307080"/>
            <a:ext cx="4832215" cy="21336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64065" y="6823271"/>
            <a:ext cx="4832215" cy="1882889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3969" y="5867401"/>
            <a:ext cx="4828509" cy="955871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6123968" y="3307080"/>
            <a:ext cx="4828510" cy="21336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6123970" y="6823269"/>
            <a:ext cx="4828509" cy="1882889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1269624" y="5867401"/>
            <a:ext cx="4839057" cy="955871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11269797" y="3307080"/>
            <a:ext cx="4827029" cy="21336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11269624" y="6823266"/>
            <a:ext cx="4833423" cy="1882889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8E6E1-6FB3-4AB1-8EA6-8A606A2C07E7}" type="datetimeFigureOut">
              <a:rPr lang="en-NG" smtClean="0"/>
              <a:t>02/20/2026</a:t>
            </a:fld>
            <a:endParaRPr lang="en-N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6324639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60120" y="3072383"/>
            <a:ext cx="15148560" cy="56337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8E6E1-6FB3-4AB1-8EA6-8A606A2C07E7}" type="datetimeFigureOut">
              <a:rPr lang="en-NG" smtClean="0"/>
              <a:t>02/20/2026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42282710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25210"/>
            <a:ext cx="17068800" cy="347599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228320" y="1043093"/>
            <a:ext cx="2880360" cy="546438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34253" y="1043095"/>
            <a:ext cx="11485881" cy="54643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940233" y="531918"/>
            <a:ext cx="4075176" cy="511175"/>
          </a:xfrm>
        </p:spPr>
        <p:txBody>
          <a:bodyPr/>
          <a:lstStyle>
            <a:lvl1pPr algn="r">
              <a:defRPr/>
            </a:lvl1pPr>
          </a:lstStyle>
          <a:p>
            <a:fld id="{5D98E6E1-6FB3-4AB1-8EA6-8A606A2C07E7}" type="datetimeFigureOut">
              <a:rPr lang="en-NG" smtClean="0"/>
              <a:t>02/20/2026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60120" y="533401"/>
            <a:ext cx="9788089" cy="511175"/>
          </a:xfrm>
        </p:spPr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5207433" y="533401"/>
            <a:ext cx="901247" cy="511175"/>
          </a:xfrm>
        </p:spPr>
        <p:txBody>
          <a:bodyPr/>
          <a:lstStyle/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605783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068800" cy="201803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053840" y="1070122"/>
            <a:ext cx="12054840" cy="18102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0120" y="3072385"/>
            <a:ext cx="15148560" cy="56337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33504" y="8898891"/>
            <a:ext cx="4075176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7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98E6E1-6FB3-4AB1-8EA6-8A606A2C07E7}" type="datetimeFigureOut">
              <a:rPr lang="en-NG" smtClean="0"/>
              <a:t>02/20/2026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60120" y="8898184"/>
            <a:ext cx="10881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7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268200" y="533401"/>
            <a:ext cx="384048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7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FD5CAB-F569-47E4-9F2D-BDF92B465C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5398873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71" r:id="rId1"/>
    <p:sldLayoutId id="2147483872" r:id="rId2"/>
    <p:sldLayoutId id="2147483873" r:id="rId3"/>
    <p:sldLayoutId id="2147483874" r:id="rId4"/>
    <p:sldLayoutId id="2147483875" r:id="rId5"/>
    <p:sldLayoutId id="2147483876" r:id="rId6"/>
    <p:sldLayoutId id="2147483877" r:id="rId7"/>
    <p:sldLayoutId id="2147483878" r:id="rId8"/>
    <p:sldLayoutId id="2147483879" r:id="rId9"/>
    <p:sldLayoutId id="2147483880" r:id="rId10"/>
    <p:sldLayoutId id="2147483881" r:id="rId11"/>
    <p:sldLayoutId id="2147483882" r:id="rId12"/>
    <p:sldLayoutId id="2147483883" r:id="rId13"/>
    <p:sldLayoutId id="2147483884" r:id="rId14"/>
    <p:sldLayoutId id="2147483885" r:id="rId15"/>
    <p:sldLayoutId id="2147483886" r:id="rId16"/>
    <p:sldLayoutId id="2147483887" r:id="rId17"/>
  </p:sldLayoutIdLst>
  <p:txStyles>
    <p:titleStyle>
      <a:lvl1pPr algn="r" defTabSz="1280160" rtl="0" eaLnBrk="1" latinLnBrk="0" hangingPunct="1">
        <a:lnSpc>
          <a:spcPct val="90000"/>
        </a:lnSpc>
        <a:spcBef>
          <a:spcPct val="0"/>
        </a:spcBef>
        <a:buNone/>
        <a:defRPr sz="5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08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3.png"/><Relationship Id="rId5" Type="http://schemas.openxmlformats.org/officeDocument/2006/relationships/image" Target="../media/image17.png"/><Relationship Id="rId4" Type="http://schemas.openxmlformats.org/officeDocument/2006/relationships/image" Target="../media/image16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3.png"/><Relationship Id="rId5" Type="http://schemas.openxmlformats.org/officeDocument/2006/relationships/image" Target="../media/image18.png"/><Relationship Id="rId4" Type="http://schemas.openxmlformats.org/officeDocument/2006/relationships/image" Target="../media/image16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3.png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3.png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79EE349-9DD6-4BF1-A2B6-FF2544CFAE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40239191"/>
              </p:ext>
            </p:extLst>
          </p:nvPr>
        </p:nvGraphicFramePr>
        <p:xfrm>
          <a:off x="466928" y="622570"/>
          <a:ext cx="16050638" cy="86187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8596066-5E01-9861-42A0-703509F98F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304375" t="-304375" r="-304375" b="-304375"/>
          <a:stretch>
            <a:fillRect/>
          </a:stretch>
        </p:blipFill>
        <p:spPr>
          <a:xfrm>
            <a:off x="14073226" y="6605626"/>
            <a:ext cx="2880360" cy="288036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33176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031"/>
    </mc:Choice>
    <mc:Fallback>
      <p:transition spd="slow" advTm="470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8BAB523-BE6E-4CE1-B7AE-070CB4738757}"/>
              </a:ext>
            </a:extLst>
          </p:cNvPr>
          <p:cNvSpPr txBox="1"/>
          <p:nvPr/>
        </p:nvSpPr>
        <p:spPr>
          <a:xfrm>
            <a:off x="0" y="0"/>
            <a:ext cx="17068800" cy="102057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60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</a:t>
            </a:r>
            <a:endParaRPr lang="en-NG" sz="6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Ageing involves biological, psychological, and social changes over time</a:t>
            </a:r>
            <a:r>
              <a:rPr lang="en-US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(López-</a:t>
            </a:r>
            <a:r>
              <a:rPr lang="en-NG" sz="48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Otín</a:t>
            </a: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et al., 2023)</a:t>
            </a:r>
            <a:r>
              <a:rPr lang="en-US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07000"/>
              </a:lnSpc>
            </a:pPr>
            <a:endParaRPr lang="en-NG" sz="1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UK’s ageing population presents growing care and </a:t>
            </a:r>
            <a:r>
              <a:rPr lang="en-US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</a:t>
            </a: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support challenges</a:t>
            </a:r>
            <a:r>
              <a:rPr lang="en-US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 algn="just">
              <a:lnSpc>
                <a:spcPct val="107000"/>
              </a:lnSpc>
            </a:pPr>
            <a:endParaRPr lang="en-NG" sz="1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NG" sz="48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Focus:</a:t>
            </a: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ageing theories, policy</a:t>
            </a:r>
            <a:endParaRPr lang="en-US" sz="480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7000"/>
              </a:lnSpc>
            </a:pPr>
            <a:r>
              <a:rPr lang="en-US" sz="48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legislation, and evaluation</a:t>
            </a:r>
            <a:endParaRPr lang="en-US" sz="480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7000"/>
              </a:lnSpc>
            </a:pPr>
            <a:r>
              <a:rPr lang="en-US" sz="48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 care settings</a:t>
            </a:r>
            <a:endParaRPr lang="en-US" sz="480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7000"/>
              </a:lnSpc>
            </a:pPr>
            <a:r>
              <a:rPr lang="en-US" sz="48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(Shanahan et al., 2016)</a:t>
            </a:r>
            <a:r>
              <a:rPr lang="en-US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 algn="just">
              <a:lnSpc>
                <a:spcPct val="107000"/>
              </a:lnSpc>
            </a:pPr>
            <a:endParaRPr lang="en-US" sz="100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71500" lvl="0" indent="-571500" algn="just">
              <a:lnSpc>
                <a:spcPct val="107000"/>
              </a:lnSpc>
              <a:buFont typeface="Wingdings" panose="05000000000000000000" pitchFamily="2" charset="2"/>
              <a:buChar char="v"/>
            </a:pP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Emphasis on independence, </a:t>
            </a:r>
            <a:endParaRPr lang="en-US" sz="480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7000"/>
              </a:lnSpc>
            </a:pPr>
            <a:r>
              <a:rPr lang="en-US" sz="48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empowerment and wellbeing.</a:t>
            </a:r>
            <a:endParaRPr lang="en-NG" sz="4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4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NG" sz="4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791EC0-F428-45AC-893A-649F55BAE9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38727" y="3694922"/>
            <a:ext cx="8130073" cy="5906278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63F7677-53CC-1D5C-830A-FBDD61B3CB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04375" t="-304375" r="-304375" b="-304375"/>
          <a:stretch>
            <a:fillRect/>
          </a:stretch>
        </p:blipFill>
        <p:spPr>
          <a:xfrm>
            <a:off x="14073226" y="6605626"/>
            <a:ext cx="2880360" cy="288036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6739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411"/>
    </mc:Choice>
    <mc:Fallback>
      <p:transition spd="slow" advTm="694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34BE32F-B731-4584-AC23-B5BFC2BA559A}"/>
              </a:ext>
            </a:extLst>
          </p:cNvPr>
          <p:cNvSpPr txBox="1"/>
          <p:nvPr/>
        </p:nvSpPr>
        <p:spPr>
          <a:xfrm>
            <a:off x="0" y="0"/>
            <a:ext cx="10636898" cy="92392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60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SIGNIFICANCE OF </a:t>
            </a:r>
            <a:r>
              <a:rPr lang="en-US" sz="6000" b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</a:t>
            </a:r>
            <a:r>
              <a:rPr lang="en-NG" sz="60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AGEING POPULATION</a:t>
            </a:r>
            <a:endParaRPr lang="en-NG" sz="6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NG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Rising older population in the UK (</a:t>
            </a:r>
            <a:r>
              <a:rPr lang="en-US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Randall</a:t>
            </a:r>
            <a:r>
              <a:rPr lang="en-NG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2017)</a:t>
            </a:r>
            <a:r>
              <a:rPr lang="en-US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07000"/>
              </a:lnSpc>
            </a:pPr>
            <a:endParaRPr lang="en-NG" sz="5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NG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Increased demand for health and social care</a:t>
            </a:r>
            <a:r>
              <a:rPr lang="en-US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Age UK</a:t>
            </a:r>
            <a:r>
              <a:rPr lang="en-NG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</a:t>
            </a:r>
            <a:r>
              <a:rPr lang="en-US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24</a:t>
            </a:r>
            <a:r>
              <a:rPr lang="en-NG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US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07000"/>
              </a:lnSpc>
            </a:pPr>
            <a:endParaRPr lang="en-NG" sz="5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NG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Implications for workforce and resources</a:t>
            </a:r>
            <a:r>
              <a:rPr lang="en-US" sz="54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NG" sz="5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2EE280-23DA-42FB-9D86-6D06629D18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23510" y="0"/>
            <a:ext cx="6245290" cy="9601200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CCCAD8D-5A71-48D8-AEF3-A19BDC8832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04375" t="-304375" r="-304375" b="-304375"/>
          <a:stretch>
            <a:fillRect/>
          </a:stretch>
        </p:blipFill>
        <p:spPr>
          <a:xfrm>
            <a:off x="14073226" y="6605626"/>
            <a:ext cx="2880360" cy="288036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61235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730"/>
    </mc:Choice>
    <mc:Fallback>
      <p:transition spd="slow" advTm="477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C1B50EF-B75E-4A67-AA26-A5D7A6AA9BDC}"/>
              </a:ext>
            </a:extLst>
          </p:cNvPr>
          <p:cNvSpPr txBox="1"/>
          <p:nvPr/>
        </p:nvSpPr>
        <p:spPr>
          <a:xfrm>
            <a:off x="0" y="0"/>
            <a:ext cx="17068800" cy="92430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60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GLOBAL PERCEPTIONS </a:t>
            </a:r>
            <a:r>
              <a:rPr lang="en-US" sz="60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</a:t>
            </a:r>
            <a:r>
              <a:rPr lang="en-NG" sz="60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AGEISM</a:t>
            </a:r>
            <a:endParaRPr lang="en-NG" sz="6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NG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Negative stereotypes of ageing</a:t>
            </a:r>
            <a:r>
              <a:rPr lang="en-US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</a:t>
            </a:r>
            <a:r>
              <a:rPr lang="en-NG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</a:t>
            </a:r>
            <a:r>
              <a:rPr lang="en-US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21</a:t>
            </a:r>
            <a:r>
              <a:rPr lang="en-NG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US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indent="-342900">
              <a:lnSpc>
                <a:spcPct val="107000"/>
              </a:lnSpc>
              <a:buFont typeface="Courier New" panose="02070309020205020404" pitchFamily="49" charset="0"/>
              <a:buChar char="o"/>
            </a:pPr>
            <a:endParaRPr lang="en-US" sz="540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US" sz="5400">
                <a:latin typeface="Arial" panose="020B0604020202020204" pitchFamily="34" charset="0"/>
                <a:ea typeface="Calibri" panose="020F0502020204030204" pitchFamily="34" charset="0"/>
              </a:rPr>
              <a:t>Discrimination </a:t>
            </a:r>
            <a:r>
              <a:rPr lang="en-NG" sz="54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based on age</a:t>
            </a:r>
            <a:endParaRPr lang="en-US" sz="540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</a:pPr>
            <a:r>
              <a:rPr lang="en-NG" sz="54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remains a global concern</a:t>
            </a:r>
            <a:r>
              <a:rPr lang="en-US" sz="54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endParaRPr lang="en-US" sz="540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</a:pPr>
            <a:endParaRPr lang="en-NG" sz="5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NG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Impact on policy and practice</a:t>
            </a:r>
            <a:r>
              <a:rPr lang="en-US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07000"/>
              </a:lnSpc>
            </a:pPr>
            <a:endParaRPr lang="en-NG" sz="5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NG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Need for empowerment-focused</a:t>
            </a:r>
            <a:endParaRPr lang="en-US" sz="540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NG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care</a:t>
            </a:r>
            <a:r>
              <a:rPr lang="en-US" sz="5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NG" sz="5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7ECDB9-5F2B-4001-B651-9DFB2E2486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19656" y="2369976"/>
            <a:ext cx="6749143" cy="7231224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680D5FE-68CB-4AAD-CF72-8D1AC5E53F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04375" t="-304375" r="-304375" b="-304375"/>
          <a:stretch>
            <a:fillRect/>
          </a:stretch>
        </p:blipFill>
        <p:spPr>
          <a:xfrm>
            <a:off x="14073226" y="6605626"/>
            <a:ext cx="2880360" cy="288036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1093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366"/>
    </mc:Choice>
    <mc:Fallback>
      <p:transition spd="slow" advTm="443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3AFC24-6955-4E16-8805-9B708B817D78}"/>
              </a:ext>
            </a:extLst>
          </p:cNvPr>
          <p:cNvSpPr txBox="1"/>
          <p:nvPr/>
        </p:nvSpPr>
        <p:spPr>
          <a:xfrm>
            <a:off x="1" y="0"/>
            <a:ext cx="12036490" cy="90218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54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OVERVIEW OF UK CARE SERVICES</a:t>
            </a:r>
            <a:endParaRPr lang="en-NG" sz="5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NG" sz="52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Domiciliary care</a:t>
            </a:r>
            <a:endParaRPr lang="en-US" sz="520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</a:pPr>
            <a:endParaRPr lang="en-NG" sz="5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NG" sz="52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Residential care</a:t>
            </a:r>
            <a:endParaRPr lang="en-US" sz="520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</a:pPr>
            <a:endParaRPr lang="en-NG" sz="5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NG" sz="52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Day centres and hospices (Glasby, 2017)</a:t>
            </a:r>
            <a:r>
              <a:rPr lang="en-US" sz="52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07000"/>
              </a:lnSpc>
            </a:pPr>
            <a:endParaRPr lang="en-NG" sz="5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52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Community-based support</a:t>
            </a:r>
            <a:r>
              <a:rPr lang="en-US" sz="52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52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52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Wiles et al.</a:t>
            </a:r>
            <a:r>
              <a:rPr lang="en-NG" sz="52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</a:t>
            </a:r>
            <a:r>
              <a:rPr lang="en-US" sz="52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NG" sz="52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US" sz="52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90C52A-8D34-426D-8313-A0EDCCE8F5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1140751" y="2108718"/>
            <a:ext cx="5928044" cy="7492482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A159C0F-2C77-6A02-6C34-8FDD1B9680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04375" t="-304375" r="-304375" b="-304375"/>
          <a:stretch>
            <a:fillRect/>
          </a:stretch>
        </p:blipFill>
        <p:spPr>
          <a:xfrm>
            <a:off x="14073226" y="6605626"/>
            <a:ext cx="2880360" cy="288036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24279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034"/>
    </mc:Choice>
    <mc:Fallback>
      <p:transition spd="slow" advTm="500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5224193-7554-4DAB-8249-54BF7B937508}"/>
              </a:ext>
            </a:extLst>
          </p:cNvPr>
          <p:cNvSpPr txBox="1"/>
          <p:nvPr/>
        </p:nvSpPr>
        <p:spPr>
          <a:xfrm>
            <a:off x="0" y="0"/>
            <a:ext cx="17068800" cy="70070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60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DOMICILIARY CARE EVALUATION</a:t>
            </a:r>
            <a:endParaRPr lang="en-NG" sz="6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NG" sz="50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Strengths: </a:t>
            </a:r>
            <a:r>
              <a:rPr lang="en-US" sz="50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flexible, </a:t>
            </a:r>
            <a:r>
              <a:rPr lang="en-NG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personalised, home-based support</a:t>
            </a:r>
            <a:r>
              <a:rPr lang="en-US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Fenton et al.</a:t>
            </a:r>
            <a:r>
              <a:rPr lang="en-NG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</a:t>
            </a:r>
            <a:r>
              <a:rPr lang="en-US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21</a:t>
            </a:r>
            <a:r>
              <a:rPr lang="en-NG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US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07000"/>
              </a:lnSpc>
            </a:pPr>
            <a:endParaRPr lang="en-NG" sz="5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NG" sz="50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Limitations: </a:t>
            </a:r>
            <a:r>
              <a:rPr lang="en-NG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funding, workforce shortages, variability</a:t>
            </a:r>
            <a:r>
              <a:rPr lang="en-US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07000"/>
              </a:lnSpc>
            </a:pPr>
            <a:endParaRPr lang="en-NG" sz="5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NG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Links to ageing theories</a:t>
            </a:r>
            <a:endParaRPr lang="en-US" sz="500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NG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(Continuity &amp; Activity)</a:t>
            </a:r>
            <a:r>
              <a:rPr lang="en-US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NG" sz="5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5FC278-264F-4A64-BEB4-7D592ED899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184" y="4460033"/>
            <a:ext cx="9697616" cy="5141167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3E3D10DB-9367-4389-AF19-DD9C789C73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04375" t="-304375" r="-304375" b="-304375"/>
          <a:stretch>
            <a:fillRect/>
          </a:stretch>
        </p:blipFill>
        <p:spPr>
          <a:xfrm>
            <a:off x="14073226" y="6605626"/>
            <a:ext cx="2880360" cy="288036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14709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853"/>
    </mc:Choice>
    <mc:Fallback>
      <p:transition spd="slow" advTm="498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72C7282-4EE9-4846-BFA8-E9F3D80EE4FC}"/>
              </a:ext>
            </a:extLst>
          </p:cNvPr>
          <p:cNvSpPr txBox="1"/>
          <p:nvPr/>
        </p:nvSpPr>
        <p:spPr>
          <a:xfrm>
            <a:off x="0" y="0"/>
            <a:ext cx="17068800" cy="45019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54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RESIDENTIAL CARE EVALUATION</a:t>
            </a:r>
            <a:endParaRPr lang="en-NG" sz="5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85800" indent="-685800">
              <a:lnSpc>
                <a:spcPct val="107000"/>
              </a:lnSpc>
              <a:buFont typeface="Wingdings" panose="05000000000000000000" pitchFamily="2" charset="2"/>
              <a:buChar char="v"/>
            </a:pPr>
            <a:r>
              <a:rPr lang="en-NG" sz="48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Strengths: </a:t>
            </a: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24-hour support, structured environment</a:t>
            </a:r>
            <a:r>
              <a:rPr lang="en-US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professional oversight </a:t>
            </a: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 Boer et al.</a:t>
            </a: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</a:t>
            </a:r>
            <a:r>
              <a:rPr lang="en-US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21</a:t>
            </a: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US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</a:pPr>
            <a:endParaRPr lang="en-NG" sz="9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85800" lvl="0" indent="-685800">
              <a:lnSpc>
                <a:spcPct val="107000"/>
              </a:lnSpc>
              <a:buFont typeface="Wingdings" panose="05000000000000000000" pitchFamily="2" charset="2"/>
              <a:buChar char="v"/>
            </a:pPr>
            <a:r>
              <a:rPr lang="en-NG" sz="48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Limitations: </a:t>
            </a: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institutionalisation, reduced autonomy</a:t>
            </a:r>
            <a:r>
              <a:rPr lang="en-US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07000"/>
              </a:lnSpc>
            </a:pPr>
            <a:endParaRPr lang="en-NG" sz="9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85800" lvl="0" indent="-6858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Links to Disengagement Theory</a:t>
            </a:r>
            <a:r>
              <a:rPr lang="en-US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NG" sz="4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E10DA93-1B6F-4159-92EB-A4DBEF040C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694683"/>
            <a:ext cx="17068800" cy="4906517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71ECF24-F31A-A348-96C6-F0016C2CF3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04375" t="-304375" r="-304375" b="-304375"/>
          <a:stretch>
            <a:fillRect/>
          </a:stretch>
        </p:blipFill>
        <p:spPr>
          <a:xfrm>
            <a:off x="14073226" y="6605626"/>
            <a:ext cx="2880360" cy="288036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15841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990"/>
    </mc:Choice>
    <mc:Fallback>
      <p:transition spd="slow" advTm="569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4A971CA-700F-45B7-865B-7528A03AFC72}"/>
              </a:ext>
            </a:extLst>
          </p:cNvPr>
          <p:cNvSpPr txBox="1"/>
          <p:nvPr/>
        </p:nvSpPr>
        <p:spPr>
          <a:xfrm>
            <a:off x="0" y="0"/>
            <a:ext cx="17068800" cy="69082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54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CHALLENGES IN MAINTAINING INDEPENDENCE</a:t>
            </a:r>
            <a:endParaRPr lang="en-NG" sz="5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NG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Physical and cognitive decline (López-</a:t>
            </a:r>
            <a:r>
              <a:rPr lang="en-NG" sz="50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Otín</a:t>
            </a:r>
            <a:r>
              <a:rPr lang="en-NG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et al., 2023)</a:t>
            </a:r>
            <a:r>
              <a:rPr lang="en-US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07000"/>
              </a:lnSpc>
            </a:pPr>
            <a:endParaRPr lang="en-NG" sz="5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NG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isolation and environmental barriers (Age UK, 2024)</a:t>
            </a:r>
            <a:r>
              <a:rPr lang="en-US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07000"/>
              </a:lnSpc>
            </a:pPr>
            <a:endParaRPr lang="en-NG" sz="5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"/>
            </a:pPr>
            <a:r>
              <a:rPr lang="en-NG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 to appropriate care </a:t>
            </a:r>
            <a:endParaRPr lang="en-US" sz="500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US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</a:t>
            </a:r>
            <a:r>
              <a:rPr lang="en-US" sz="50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support</a:t>
            </a:r>
            <a:r>
              <a:rPr lang="en-US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NG" sz="5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D9043AD-08E2-4C87-9FB4-7F00E23530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6923" y="3535062"/>
            <a:ext cx="8801878" cy="5888856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87DF909-F540-732C-9C69-45966DA0B1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04375" t="-304375" r="-304375" b="-304375"/>
          <a:stretch>
            <a:fillRect/>
          </a:stretch>
        </p:blipFill>
        <p:spPr>
          <a:xfrm>
            <a:off x="14073226" y="6605626"/>
            <a:ext cx="2880360" cy="288036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59269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193"/>
    </mc:Choice>
    <mc:Fallback>
      <p:transition spd="slow" advTm="531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5EEF308-FD45-4406-B306-160F19BE8F8F}"/>
              </a:ext>
            </a:extLst>
          </p:cNvPr>
          <p:cNvSpPr txBox="1"/>
          <p:nvPr/>
        </p:nvSpPr>
        <p:spPr>
          <a:xfrm>
            <a:off x="0" y="0"/>
            <a:ext cx="9255967" cy="89417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50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THEORETICAL FRAMEWORK</a:t>
            </a:r>
            <a:endParaRPr lang="en-NG" sz="5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NG" sz="6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Disengagement Theory</a:t>
            </a:r>
            <a:endParaRPr lang="en-US" sz="600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</a:pPr>
            <a:endParaRPr lang="en-NG" sz="6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NG" sz="6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Activity Theory</a:t>
            </a:r>
            <a:endParaRPr lang="en-US" sz="600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</a:pPr>
            <a:endParaRPr lang="en-NG" sz="6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NG" sz="6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Continuity Theory</a:t>
            </a:r>
            <a:endParaRPr lang="en-US" sz="600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</a:pPr>
            <a:endParaRPr lang="en-NG" sz="6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"/>
            </a:pPr>
            <a:r>
              <a:rPr lang="en-NG" sz="6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Life Course Perspective </a:t>
            </a:r>
            <a:endParaRPr lang="en-US" sz="600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US" sz="60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6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(Shanahan et al., 2016)</a:t>
            </a:r>
            <a:r>
              <a:rPr lang="en-US" sz="6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NG" sz="6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BEAED7-D5B2-4A86-B7D3-169C41ECD0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5967" y="0"/>
            <a:ext cx="7812832" cy="9601200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09C06A6-751B-721B-8FC6-1E4D5A9DB9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04375" t="-304375" r="-304375" b="-304375"/>
          <a:stretch>
            <a:fillRect/>
          </a:stretch>
        </p:blipFill>
        <p:spPr>
          <a:xfrm>
            <a:off x="14073226" y="6605626"/>
            <a:ext cx="2880360" cy="288036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19126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051"/>
    </mc:Choice>
    <mc:Fallback>
      <p:transition spd="slow" advTm="540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0215C45-9BC1-4056-AB39-2FC706BC0825}"/>
              </a:ext>
            </a:extLst>
          </p:cNvPr>
          <p:cNvSpPr txBox="1"/>
          <p:nvPr/>
        </p:nvSpPr>
        <p:spPr>
          <a:xfrm>
            <a:off x="0" y="0"/>
            <a:ext cx="17068800" cy="33684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60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RELEVANT LEGISLATION</a:t>
            </a:r>
            <a:endParaRPr lang="en-NG" sz="6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NG" sz="4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 Act 2014 – wellbeing and personalisation</a:t>
            </a:r>
            <a:r>
              <a:rPr lang="en-US" sz="4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4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(Care Act</a:t>
            </a:r>
            <a:r>
              <a:rPr lang="en-US" sz="4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</a:t>
            </a:r>
            <a:r>
              <a:rPr lang="en-NG" sz="4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2014</a:t>
            </a:r>
            <a:r>
              <a:rPr lang="en-US" sz="4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</a:p>
          <a:p>
            <a:pPr lvl="0">
              <a:lnSpc>
                <a:spcPct val="107000"/>
              </a:lnSpc>
            </a:pPr>
            <a:endParaRPr lang="en-NG" sz="45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NG" sz="4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Equality Act 2010 – anti-discrimination (Equality Act</a:t>
            </a:r>
            <a:r>
              <a:rPr lang="en-US" sz="4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</a:t>
            </a:r>
            <a:r>
              <a:rPr lang="en-NG" sz="4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2010)</a:t>
            </a:r>
            <a:r>
              <a:rPr lang="en-US" sz="4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NG" sz="45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7DD18F-1EA7-435C-AFEE-BFEAD3CECE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769567"/>
            <a:ext cx="17068800" cy="5831633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0BCB08C-F992-788F-5DBD-B7A2F7AAA1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04375" t="-304375" r="-304375" b="-304375"/>
          <a:stretch>
            <a:fillRect/>
          </a:stretch>
        </p:blipFill>
        <p:spPr>
          <a:xfrm>
            <a:off x="14073226" y="6605626"/>
            <a:ext cx="2880360" cy="288036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94702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369"/>
    </mc:Choice>
    <mc:Fallback>
      <p:transition spd="slow" advTm="523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C4BF6AF-B260-47D0-8C36-096998E0F6F4}"/>
              </a:ext>
            </a:extLst>
          </p:cNvPr>
          <p:cNvSpPr txBox="1"/>
          <p:nvPr/>
        </p:nvSpPr>
        <p:spPr>
          <a:xfrm>
            <a:off x="0" y="0"/>
            <a:ext cx="17068800" cy="64349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60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LONG TERM PLAN</a:t>
            </a:r>
            <a:endParaRPr lang="en-NG" sz="6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NG" sz="4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Focus on ageing population</a:t>
            </a:r>
            <a:r>
              <a:rPr lang="en-US" sz="4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07000"/>
              </a:lnSpc>
            </a:pPr>
            <a:endParaRPr lang="en-NG" sz="45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NG" sz="4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Prevention, integrated care and community support (</a:t>
            </a:r>
            <a:r>
              <a:rPr lang="en-NG" sz="45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Alderwick</a:t>
            </a:r>
            <a:r>
              <a:rPr lang="en-NG" sz="4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&amp; Dixon, 2019)</a:t>
            </a:r>
            <a:r>
              <a:rPr lang="en-US" sz="4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07000"/>
              </a:lnSpc>
            </a:pPr>
            <a:endParaRPr lang="en-NG" sz="45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"/>
            </a:pPr>
            <a:r>
              <a:rPr lang="en-NG" sz="4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Role in maintaining</a:t>
            </a:r>
            <a:endParaRPr lang="en-US" sz="450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US" sz="45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4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independence</a:t>
            </a:r>
            <a:r>
              <a:rPr lang="en-US" sz="4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NG" sz="45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0F7929-352F-4E13-94C4-5CA9655DEA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73012" y="3529012"/>
            <a:ext cx="11395788" cy="6072188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02F3606-A133-C5D7-3267-3403229C45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04375" t="-304375" r="-304375" b="-304375"/>
          <a:stretch>
            <a:fillRect/>
          </a:stretch>
        </p:blipFill>
        <p:spPr>
          <a:xfrm>
            <a:off x="14073226" y="6605626"/>
            <a:ext cx="2880360" cy="288036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4287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566"/>
    </mc:Choice>
    <mc:Fallback>
      <p:transition spd="slow" advTm="475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ECF09D0-5AF1-4043-B7DD-20C3E503273F}"/>
              </a:ext>
            </a:extLst>
          </p:cNvPr>
          <p:cNvSpPr txBox="1"/>
          <p:nvPr/>
        </p:nvSpPr>
        <p:spPr>
          <a:xfrm>
            <a:off x="0" y="0"/>
            <a:ext cx="9535886" cy="8715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60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TECHNOLOGICAL INNOVATIONS</a:t>
            </a:r>
            <a:endParaRPr lang="en-NG" sz="6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NG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Telecare and remote monitoring</a:t>
            </a:r>
            <a:r>
              <a:rPr lang="en-US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US" sz="50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Fothergil</a:t>
            </a:r>
            <a:r>
              <a:rPr lang="en-NG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et al., 202</a:t>
            </a:r>
            <a:r>
              <a:rPr lang="en-US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</a:t>
            </a:r>
            <a:r>
              <a:rPr lang="en-NG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US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07000"/>
              </a:lnSpc>
            </a:pPr>
            <a:endParaRPr lang="en-NG" sz="5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NG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Dementia-focused technology</a:t>
            </a:r>
            <a:r>
              <a:rPr lang="en-US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US" sz="50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Fothergil</a:t>
            </a:r>
            <a:r>
              <a:rPr lang="en-NG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et al., 202</a:t>
            </a:r>
            <a:r>
              <a:rPr lang="en-US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</a:t>
            </a:r>
            <a:r>
              <a:rPr lang="en-NG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US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07000"/>
              </a:lnSpc>
            </a:pPr>
            <a:endParaRPr lang="en-NG" sz="5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NG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Assistive robotics (</a:t>
            </a:r>
            <a:r>
              <a:rPr lang="en-NG" sz="50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Jaana</a:t>
            </a:r>
            <a:r>
              <a:rPr lang="en-NG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et al., 2024; Seifert et al., 2021)</a:t>
            </a:r>
            <a:r>
              <a:rPr lang="en-US" sz="5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NG" sz="5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3B91BFA-9052-49A8-A87B-60B4BFD6AC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6596" y="1"/>
            <a:ext cx="7682204" cy="960120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82A019E-C7B0-CF47-945E-F5A919A4B5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04375" t="-304375" r="-304375" b="-304375"/>
          <a:stretch>
            <a:fillRect/>
          </a:stretch>
        </p:blipFill>
        <p:spPr>
          <a:xfrm>
            <a:off x="14073226" y="6605626"/>
            <a:ext cx="2880360" cy="288036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6798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187"/>
    </mc:Choice>
    <mc:Fallback>
      <p:transition spd="slow" advTm="441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8574FB4-C181-4E48-A5BE-CEA7730907CD}"/>
              </a:ext>
            </a:extLst>
          </p:cNvPr>
          <p:cNvSpPr txBox="1"/>
          <p:nvPr/>
        </p:nvSpPr>
        <p:spPr>
          <a:xfrm>
            <a:off x="1" y="0"/>
            <a:ext cx="10394302" cy="98221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42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BENEFITS OF TECHNOLOGY</a:t>
            </a:r>
            <a:endParaRPr lang="en-NG" sz="4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NG" sz="4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Increased autonomy and safety</a:t>
            </a:r>
            <a:r>
              <a:rPr lang="en-US" sz="4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4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NG" sz="40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Jaana</a:t>
            </a:r>
            <a:r>
              <a:rPr lang="en-NG" sz="4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sz="400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</a:pPr>
            <a:r>
              <a:rPr lang="en-US" sz="4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4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 al., 2024</a:t>
            </a:r>
            <a:r>
              <a:rPr lang="en-US" sz="4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</a:p>
          <a:p>
            <a:pPr lvl="0">
              <a:lnSpc>
                <a:spcPct val="107000"/>
              </a:lnSpc>
            </a:pPr>
            <a:endParaRPr lang="en-NG" sz="4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NG" sz="4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Supports independent living</a:t>
            </a:r>
            <a:r>
              <a:rPr lang="en-US" sz="4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07000"/>
              </a:lnSpc>
            </a:pPr>
            <a:endParaRPr lang="en-NG" sz="4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"/>
            </a:pPr>
            <a:r>
              <a:rPr lang="en-NG" sz="4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Enables monitoring and rapid response</a:t>
            </a:r>
            <a:r>
              <a:rPr lang="en-US" sz="4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endParaRPr lang="en-US" sz="420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42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LIMITATIONS OF TECHNOLOGY</a:t>
            </a:r>
            <a:endParaRPr lang="en-NG" sz="4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NG" sz="4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exclusion (Seifert et al., 2021)</a:t>
            </a:r>
            <a:r>
              <a:rPr lang="en-US" sz="4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07000"/>
              </a:lnSpc>
            </a:pPr>
            <a:endParaRPr lang="en-NG" sz="4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NG" sz="4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Training and literacy requirements</a:t>
            </a:r>
            <a:r>
              <a:rPr lang="en-US" sz="4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07000"/>
              </a:lnSpc>
            </a:pPr>
            <a:endParaRPr lang="en-NG" sz="4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NG" sz="4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Equity and access concerns</a:t>
            </a:r>
            <a:r>
              <a:rPr lang="en-US" sz="4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NG" sz="4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7C203A-F92A-4672-B137-A7F1B82B70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29192" y="0"/>
            <a:ext cx="7439608" cy="9601200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4B65A7C-CA4D-9962-2255-B9729341C9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04375" t="-304375" r="-304375" b="-304375"/>
          <a:stretch>
            <a:fillRect/>
          </a:stretch>
        </p:blipFill>
        <p:spPr>
          <a:xfrm>
            <a:off x="14073226" y="6605626"/>
            <a:ext cx="2880360" cy="288036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79083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338"/>
    </mc:Choice>
    <mc:Fallback>
      <p:transition spd="slow" advTm="443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24EA13C-9F2C-4B4C-953B-DA848BBA48E2}"/>
              </a:ext>
            </a:extLst>
          </p:cNvPr>
          <p:cNvSpPr txBox="1"/>
          <p:nvPr/>
        </p:nvSpPr>
        <p:spPr>
          <a:xfrm>
            <a:off x="0" y="0"/>
            <a:ext cx="17068800" cy="66792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54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CASE STUDY 1: </a:t>
            </a:r>
            <a:r>
              <a:rPr lang="en-NG" sz="5400" b="1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RELATIONSHIP-CENTRED CARE</a:t>
            </a:r>
            <a:endParaRPr lang="en-NG" sz="5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Blip>
                <a:blip r:embed="rId4"/>
              </a:buBlip>
            </a:pP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Emphasis on dignity, trust, and family involvement (Gurung &amp; Chaudhury, 2025)</a:t>
            </a:r>
            <a:r>
              <a:rPr lang="en-US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07000"/>
              </a:lnSpc>
            </a:pPr>
            <a:endParaRPr lang="en-NG" sz="4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Blip>
                <a:blip r:embed="rId4"/>
              </a:buBlip>
            </a:pP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Enhances psychosocial wellbeing</a:t>
            </a:r>
            <a:r>
              <a:rPr lang="en-US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07000"/>
              </a:lnSpc>
            </a:pPr>
            <a:endParaRPr lang="en-NG" sz="4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Blip>
                <a:blip r:embed="rId4"/>
              </a:buBlip>
            </a:pP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Aligns with person-centred care </a:t>
            </a:r>
            <a:endParaRPr lang="en-US" sz="480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US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principles</a:t>
            </a:r>
            <a:r>
              <a:rPr lang="en-US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NG" sz="4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6041F0-02B8-42D0-9BF7-0BA0EE4F5EA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15805" y="2108718"/>
            <a:ext cx="7252996" cy="7492482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F8318F8-980A-4ED3-4F1D-31F08E410B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304375" t="-304375" r="-304375" b="-304375"/>
          <a:stretch>
            <a:fillRect/>
          </a:stretch>
        </p:blipFill>
        <p:spPr>
          <a:xfrm>
            <a:off x="14073226" y="6605626"/>
            <a:ext cx="2880360" cy="288036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12734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687"/>
    </mc:Choice>
    <mc:Fallback>
      <p:transition spd="slow" advTm="486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641036C-7252-459F-983A-85A2261AAA45}"/>
              </a:ext>
            </a:extLst>
          </p:cNvPr>
          <p:cNvSpPr txBox="1"/>
          <p:nvPr/>
        </p:nvSpPr>
        <p:spPr>
          <a:xfrm>
            <a:off x="0" y="0"/>
            <a:ext cx="17068800" cy="65310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45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CASE STUDY 2: </a:t>
            </a:r>
            <a:r>
              <a:rPr lang="en-NG" sz="4500" b="1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HOMESTEAD DEMENTIA CARE MODEL</a:t>
            </a:r>
            <a:endParaRPr lang="en-NG" sz="45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Blip>
                <a:blip r:embed="rId4"/>
              </a:buBlip>
            </a:pP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Co-created, home-like environment (de Boer et al., 2021)</a:t>
            </a:r>
            <a:endParaRPr lang="en-US" sz="480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</a:pPr>
            <a:endParaRPr lang="en-NG" sz="4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Blip>
                <a:blip r:embed="rId4"/>
              </a:buBlip>
            </a:pP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Supports autonomy and social</a:t>
            </a:r>
            <a:endParaRPr lang="en-US" sz="480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</a:pPr>
            <a:r>
              <a:rPr lang="en-US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engagement</a:t>
            </a:r>
            <a:r>
              <a:rPr lang="en-US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lvl="0">
              <a:lnSpc>
                <a:spcPct val="107000"/>
              </a:lnSpc>
            </a:pPr>
            <a:endParaRPr lang="en-NG" sz="4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Blip>
                <a:blip r:embed="rId4"/>
              </a:buBlip>
            </a:pP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Positive functional and psychological</a:t>
            </a:r>
            <a:endParaRPr lang="en-US" sz="480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US" sz="48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outcomes</a:t>
            </a:r>
            <a:r>
              <a:rPr lang="en-US" sz="4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NG" sz="4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8D5ADC-7973-47B7-A51B-74B739E326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99576" y="1903444"/>
            <a:ext cx="6469224" cy="7697755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44D3E48-DB4E-7C0E-B243-2434074028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304375" t="-304375" r="-304375" b="-304375"/>
          <a:stretch>
            <a:fillRect/>
          </a:stretch>
        </p:blipFill>
        <p:spPr>
          <a:xfrm>
            <a:off x="14073226" y="6605626"/>
            <a:ext cx="2880360" cy="288036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21729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998"/>
    </mc:Choice>
    <mc:Fallback>
      <p:transition spd="slow" advTm="429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9E6FF60-B960-4DB9-9561-6A3A28061A62}"/>
              </a:ext>
            </a:extLst>
          </p:cNvPr>
          <p:cNvSpPr txBox="1"/>
          <p:nvPr/>
        </p:nvSpPr>
        <p:spPr>
          <a:xfrm>
            <a:off x="0" y="0"/>
            <a:ext cx="10991461" cy="10304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54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RECOMMENDATIONS</a:t>
            </a:r>
            <a:r>
              <a:rPr lang="en-NG" sz="60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NG" sz="6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4A58DC-8FA2-4ACF-A8AB-D3C8BC7E4620}"/>
              </a:ext>
            </a:extLst>
          </p:cNvPr>
          <p:cNvSpPr txBox="1"/>
          <p:nvPr/>
        </p:nvSpPr>
        <p:spPr>
          <a:xfrm>
            <a:off x="0" y="858416"/>
            <a:ext cx="11271380" cy="8749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NG" sz="4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Strengthen workforce training in person-centred care (Care Act 2014; Gurung &amp; Chaudhury, 2025).</a:t>
            </a:r>
            <a:endParaRPr lang="en-NG" sz="4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NG" sz="4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Expand community and preventative services to support ageing in place (Wiles et al., 2012).</a:t>
            </a:r>
            <a:endParaRPr lang="en-NG" sz="4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NG" sz="4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Improve digital inclusion alongside assistive technology (Seifert et al., 2021).</a:t>
            </a:r>
            <a:endParaRPr lang="en-NG" sz="4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NG" sz="4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Reform long-term funding to ensure sustainability (Hancock et al., 2022).</a:t>
            </a:r>
            <a:endParaRPr lang="en-NG" sz="4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44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Address barriers: </a:t>
            </a:r>
            <a:r>
              <a:rPr lang="en-NG" sz="4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workforce shortages, funding limits, digital literacy gaps.</a:t>
            </a:r>
            <a:endParaRPr lang="en-NG" sz="4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D20D75-AF68-4958-B683-8E14709AA9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71380" y="0"/>
            <a:ext cx="5797420" cy="9601200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712DCA5-4492-F8EB-47CA-3CEB9AEC0F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04375" t="-304375" r="-304375" b="-304375"/>
          <a:stretch>
            <a:fillRect/>
          </a:stretch>
        </p:blipFill>
        <p:spPr>
          <a:xfrm>
            <a:off x="14073226" y="6605626"/>
            <a:ext cx="2880360" cy="288036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97049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8303"/>
    </mc:Choice>
    <mc:Fallback>
      <p:transition spd="slow" advTm="1183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32FFBA0-21B8-4D36-8B57-3EED898D0EF7}"/>
              </a:ext>
            </a:extLst>
          </p:cNvPr>
          <p:cNvSpPr txBox="1"/>
          <p:nvPr/>
        </p:nvSpPr>
        <p:spPr>
          <a:xfrm>
            <a:off x="0" y="0"/>
            <a:ext cx="10562253" cy="9366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54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endParaRPr lang="en-NG" sz="5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48F74A-72F1-40D0-BF75-DE829F54CE07}"/>
              </a:ext>
            </a:extLst>
          </p:cNvPr>
          <p:cNvSpPr txBox="1"/>
          <p:nvPr/>
        </p:nvSpPr>
        <p:spPr>
          <a:xfrm>
            <a:off x="0" y="821095"/>
            <a:ext cx="10562253" cy="83860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NG" sz="46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ageing population increases demand on health and social care services.</a:t>
            </a:r>
            <a:endParaRPr lang="en-NG" sz="4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NG" sz="46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Independence and wellbeing are shaped by biological, social, and environmental factors.</a:t>
            </a:r>
            <a:endParaRPr lang="en-NG" sz="4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NG" sz="46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Theory informs practice; policy enables protection and empowerment.</a:t>
            </a:r>
            <a:endParaRPr lang="en-NG" sz="4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NG" sz="46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Sustainable funding, workforce development, and inclusion are essential for improved outcomes.</a:t>
            </a:r>
            <a:endParaRPr lang="en-NG" sz="4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AE733A8-E632-45FE-BE31-E79B703295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67527" y="0"/>
            <a:ext cx="6301273" cy="9601200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888A6BF-62CE-FB96-01A0-D2CF2A5579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04375" t="-304375" r="-304375" b="-304375"/>
          <a:stretch>
            <a:fillRect/>
          </a:stretch>
        </p:blipFill>
        <p:spPr>
          <a:xfrm>
            <a:off x="14073226" y="6605626"/>
            <a:ext cx="2880360" cy="288036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04064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1122"/>
    </mc:Choice>
    <mc:Fallback>
      <p:transition spd="slow" advTm="1211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DBFAD6E-28EE-4C4F-8EBC-4598F986CD33}"/>
              </a:ext>
            </a:extLst>
          </p:cNvPr>
          <p:cNvSpPr txBox="1"/>
          <p:nvPr/>
        </p:nvSpPr>
        <p:spPr>
          <a:xfrm>
            <a:off x="0" y="0"/>
            <a:ext cx="11961844" cy="98613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US" sz="40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endParaRPr lang="en-NG" sz="4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Act, E., 2010. Equality act. </a:t>
            </a:r>
            <a:r>
              <a:rPr lang="en-NG" sz="27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Stationary Office, London.</a:t>
            </a:r>
            <a:endParaRPr lang="en-NG" sz="27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Age UK</a:t>
            </a:r>
            <a:r>
              <a:rPr lang="en-US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2024</a:t>
            </a:r>
            <a:r>
              <a:rPr lang="en-US" sz="27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The State of Health and Care of Older People in England </a:t>
            </a:r>
            <a:r>
              <a:rPr lang="en-US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2024.</a:t>
            </a:r>
            <a:r>
              <a:rPr lang="en-US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27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London: Age</a:t>
            </a:r>
            <a:r>
              <a:rPr lang="en-US" sz="27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27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UK. </a:t>
            </a: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Retrieved</a:t>
            </a:r>
            <a:r>
              <a:rPr lang="en-US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US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 	https://www.ageuk.org.uk/discover/2024/September/state-of-health	and-care-of-older-people-in-England-2024</a:t>
            </a:r>
            <a:r>
              <a:rPr lang="en-US" sz="27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</a:t>
            </a:r>
            <a:r>
              <a:rPr lang="en-US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13</a:t>
            </a:r>
            <a:r>
              <a:rPr lang="en-US" sz="2700" baseline="300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 	</a:t>
            </a:r>
            <a:r>
              <a:rPr lang="en-US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February, 	2026</a:t>
            </a: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  <a:endParaRPr lang="en-NG" sz="27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NG" sz="27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Alderwick</a:t>
            </a: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H. and Dixon, J., 2019. The NHS long term plan. </a:t>
            </a:r>
            <a:r>
              <a:rPr lang="en-NG" sz="2700" i="1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bmj</a:t>
            </a:r>
            <a:r>
              <a:rPr lang="en-NG" sz="27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364.</a:t>
            </a:r>
            <a:endParaRPr lang="en-NG" sz="27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Clements, L., 2014. </a:t>
            </a:r>
            <a:r>
              <a:rPr lang="en-NG" sz="27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Care Act 2014</a:t>
            </a: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27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overview</a:t>
            </a:r>
            <a:r>
              <a:rPr lang="en-US" sz="27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NG" sz="27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 Boer, B., </a:t>
            </a:r>
            <a:r>
              <a:rPr lang="en-NG" sz="27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Bozdemir</a:t>
            </a: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B., Jansen, J., </a:t>
            </a:r>
            <a:r>
              <a:rPr lang="en-NG" sz="27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Hermans</a:t>
            </a: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NG" sz="27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Hamers</a:t>
            </a: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J.P. and </a:t>
            </a:r>
            <a:r>
              <a:rPr lang="en-US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Verbeek, H.,</a:t>
            </a:r>
            <a:r>
              <a:rPr lang="en-US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2021.</a:t>
            </a:r>
            <a:r>
              <a:rPr lang="en-US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homestead:</a:t>
            </a:r>
            <a:r>
              <a:rPr lang="en-US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developing</a:t>
            </a:r>
            <a:r>
              <a:rPr lang="en-US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US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conceptual </a:t>
            </a:r>
            <a:r>
              <a:rPr lang="en-US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framework through co-creation for innovating long-term dementia care </a:t>
            </a:r>
            <a:r>
              <a:rPr lang="en-US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environments. </a:t>
            </a:r>
            <a:r>
              <a:rPr lang="en-NG" sz="27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Environmental </a:t>
            </a:r>
            <a:r>
              <a:rPr lang="en-US" sz="27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7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</a:t>
            </a:r>
            <a:r>
              <a:rPr lang="en-US" sz="27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7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</a:t>
            </a:r>
            <a:r>
              <a:rPr lang="en-US" sz="27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7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Public Health, 18(1), p.57.</a:t>
            </a:r>
            <a:endParaRPr lang="en-NG" sz="27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2F8B29-22FC-4867-8F23-8AEF34B9B9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61844" y="0"/>
            <a:ext cx="5106956" cy="960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9934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DBFAD6E-28EE-4C4F-8EBC-4598F986CD33}"/>
              </a:ext>
            </a:extLst>
          </p:cNvPr>
          <p:cNvSpPr txBox="1"/>
          <p:nvPr/>
        </p:nvSpPr>
        <p:spPr>
          <a:xfrm>
            <a:off x="0" y="-261257"/>
            <a:ext cx="11849878" cy="9162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US" sz="40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endParaRPr lang="en-NG" sz="4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2F8B29-22FC-4867-8F23-8AEF34B9B9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99166" y="0"/>
            <a:ext cx="4733731" cy="96012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AF8B0C3-4D51-41EC-B5A0-7D925CFA4E3F}"/>
              </a:ext>
            </a:extLst>
          </p:cNvPr>
          <p:cNvSpPr txBox="1"/>
          <p:nvPr/>
        </p:nvSpPr>
        <p:spPr>
          <a:xfrm>
            <a:off x="0" y="671804"/>
            <a:ext cx="11999166" cy="89847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NG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Fenton, W., Polzin, G., Price, R., McCaffrey, R. and </a:t>
            </a:r>
            <a:r>
              <a:rPr lang="en-NG" sz="25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Fozzard</a:t>
            </a:r>
            <a:r>
              <a:rPr lang="en-NG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T., 2021. The </a:t>
            </a:r>
            <a:r>
              <a:rPr lang="en-US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state of the adult social care sector and workforce in England. </a:t>
            </a:r>
            <a:r>
              <a:rPr lang="en-NG" sz="25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Leeds, Skills </a:t>
            </a:r>
            <a:r>
              <a:rPr lang="en-US" sz="25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5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 Care.</a:t>
            </a:r>
            <a:endParaRPr lang="en-NG" sz="25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NG" sz="25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Fothergill</a:t>
            </a:r>
            <a:r>
              <a:rPr lang="en-NG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L., Hayes, N., Latham, Y., Hamilton, J., Ahmed, S. and Holland, </a:t>
            </a:r>
            <a:r>
              <a:rPr lang="en-US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C., </a:t>
            </a:r>
            <a:r>
              <a:rPr lang="en-US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2025. Understanding how, for whom and under what circumstances </a:t>
            </a:r>
            <a:r>
              <a:rPr lang="en-US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telecare </a:t>
            </a:r>
            <a:r>
              <a:rPr lang="en-US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 support independence in community-dwelling older adults: a </a:t>
            </a:r>
            <a:r>
              <a:rPr lang="en-US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realist </a:t>
            </a:r>
            <a:r>
              <a:rPr lang="en-US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review. </a:t>
            </a:r>
            <a:r>
              <a:rPr lang="en-NG" sz="25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BMC geriatrics, 25(1), p.59</a:t>
            </a:r>
            <a:r>
              <a:rPr lang="en-US" sz="25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NG" sz="25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NG" sz="25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Glasby, J., 2017. </a:t>
            </a:r>
            <a:r>
              <a:rPr lang="en-NG" sz="2500" i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Partnership working in health and social care</a:t>
            </a:r>
            <a:r>
              <a:rPr lang="en-NG" sz="25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(pp. 71-94). </a:t>
            </a:r>
            <a:r>
              <a:rPr lang="en-US" sz="25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	</a:t>
            </a:r>
            <a:r>
              <a:rPr lang="en-NG" sz="25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Policy Press</a:t>
            </a:r>
            <a:endParaRPr lang="en-US" sz="250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NG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Gurung, S. and Chaudhury, H., 2025. Relationship-</a:t>
            </a:r>
            <a:r>
              <a:rPr lang="en-NG" sz="25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centered</a:t>
            </a:r>
            <a:r>
              <a:rPr lang="en-NG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care for older </a:t>
            </a:r>
            <a:r>
              <a:rPr lang="en-US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adults in long-term care homes: A scoping review. </a:t>
            </a:r>
            <a:r>
              <a:rPr lang="en-NG" sz="25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</a:t>
            </a:r>
            <a:r>
              <a:rPr lang="en-US" sz="25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5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Applied </a:t>
            </a:r>
            <a:r>
              <a:rPr lang="en-US" sz="25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5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Gerontology</a:t>
            </a:r>
            <a:r>
              <a:rPr lang="en-NG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p.07334648241309761.</a:t>
            </a:r>
            <a:endParaRPr lang="en-NG" sz="25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NG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Hancock, R., Hu, B., Wittenberg, R., King, D. and </a:t>
            </a:r>
            <a:r>
              <a:rPr lang="en-NG" sz="25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Morciano</a:t>
            </a:r>
            <a:r>
              <a:rPr lang="en-NG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2022. </a:t>
            </a:r>
            <a:r>
              <a:rPr lang="en-US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Reforming the funding of adult social care: Costs and impacts of </a:t>
            </a:r>
            <a:r>
              <a:rPr lang="en-US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</a:t>
            </a:r>
            <a:r>
              <a:rPr lang="en-US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5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government’s proposal. </a:t>
            </a:r>
            <a:r>
              <a:rPr lang="en-NG" sz="25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 Policy and Evaluation Centre, London.</a:t>
            </a:r>
            <a:endParaRPr lang="en-NG" sz="2500"/>
          </a:p>
        </p:txBody>
      </p:sp>
    </p:spTree>
    <p:extLst>
      <p:ext uri="{BB962C8B-B14F-4D97-AF65-F5344CB8AC3E}">
        <p14:creationId xmlns:p14="http://schemas.microsoft.com/office/powerpoint/2010/main" val="30179681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DBFAD6E-28EE-4C4F-8EBC-4598F986CD33}"/>
              </a:ext>
            </a:extLst>
          </p:cNvPr>
          <p:cNvSpPr txBox="1"/>
          <p:nvPr/>
        </p:nvSpPr>
        <p:spPr>
          <a:xfrm>
            <a:off x="0" y="-261257"/>
            <a:ext cx="11849878" cy="9162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US" sz="40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endParaRPr lang="en-NG" sz="4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2F8B29-22FC-4867-8F23-8AEF34B9B9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99166" y="0"/>
            <a:ext cx="4733731" cy="96012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AF8B0C3-4D51-41EC-B5A0-7D925CFA4E3F}"/>
              </a:ext>
            </a:extLst>
          </p:cNvPr>
          <p:cNvSpPr txBox="1"/>
          <p:nvPr/>
        </p:nvSpPr>
        <p:spPr>
          <a:xfrm>
            <a:off x="0" y="671804"/>
            <a:ext cx="11999166" cy="89582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NG" sz="24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Jaana</a:t>
            </a:r>
            <a:r>
              <a:rPr lang="en-NG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MacPhee, E., Sherrard, H. and Walker, M., 2024. Sustaining e-health</a:t>
            </a:r>
            <a:r>
              <a:rPr lang="en-US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	</a:t>
            </a:r>
            <a:r>
              <a:rPr lang="en-NG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innovations in a complex</a:t>
            </a:r>
            <a:r>
              <a:rPr lang="en-US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hospital environment: learning through</a:t>
            </a:r>
            <a:r>
              <a:rPr lang="en-US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evidence.	     			</a:t>
            </a:r>
            <a:r>
              <a:rPr lang="en-NG" sz="24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in Digital Health, 6, p.1346085.</a:t>
            </a:r>
            <a:endParaRPr lang="en-NG" sz="2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NG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López-</a:t>
            </a:r>
            <a:r>
              <a:rPr lang="en-NG" sz="24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Otín</a:t>
            </a:r>
            <a:r>
              <a:rPr lang="en-NG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C., </a:t>
            </a:r>
            <a:r>
              <a:rPr lang="en-NG" sz="24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Blasco</a:t>
            </a:r>
            <a:r>
              <a:rPr lang="en-NG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M.A., Partridge, L., Serrano, M. and Kroemer, G., 2023. 	</a:t>
            </a:r>
            <a:r>
              <a:rPr lang="en-US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</a:t>
            </a:r>
            <a:r>
              <a:rPr lang="en-NG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Hallmarks of aging: An expanding universe. </a:t>
            </a:r>
            <a:r>
              <a:rPr lang="en-NG" sz="24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Cell, </a:t>
            </a:r>
            <a:r>
              <a:rPr lang="en-US" sz="24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4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186(2), pp.243-278.</a:t>
            </a:r>
            <a:endParaRPr lang="en-NG" sz="2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NG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Randall, M., 2017. Overview of the UK population: July 2017. </a:t>
            </a:r>
            <a:r>
              <a:rPr lang="en-NG" sz="24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London, UK: Office of </a:t>
            </a:r>
            <a:r>
              <a:rPr lang="en-US" sz="24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</a:t>
            </a:r>
            <a:r>
              <a:rPr lang="en-NG" sz="24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Statistics.</a:t>
            </a:r>
            <a:endParaRPr lang="en-NG" sz="2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NG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Seifert, A., </a:t>
            </a:r>
            <a:r>
              <a:rPr lang="en-NG" sz="24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Cotten</a:t>
            </a:r>
            <a:r>
              <a:rPr lang="en-NG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S.R. and </a:t>
            </a:r>
            <a:r>
              <a:rPr lang="en-NG" sz="24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Xie</a:t>
            </a:r>
            <a:r>
              <a:rPr lang="en-NG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B., 2021. A double burden of exclusion? Digital and 	</a:t>
            </a:r>
            <a:r>
              <a:rPr lang="en-US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exclusion of older adults in times of COVID-</a:t>
            </a:r>
            <a:r>
              <a:rPr lang="en-US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19.</a:t>
            </a:r>
            <a:r>
              <a:rPr lang="en-US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24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</a:t>
            </a:r>
            <a:r>
              <a:rPr lang="en-US" sz="24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24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Journals of </a:t>
            </a:r>
            <a:r>
              <a:rPr lang="en-US" sz="24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		</a:t>
            </a:r>
            <a:r>
              <a:rPr lang="en-NG" sz="24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Gerontology: Series B</a:t>
            </a:r>
            <a:r>
              <a:rPr lang="en-NG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76(3), pp.e99-e103.</a:t>
            </a:r>
            <a:endParaRPr lang="en-NG" sz="2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NG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Shanahan, M.J., Mortimer, J.T. and Johnson, M.K. eds., 2016. </a:t>
            </a:r>
            <a:r>
              <a:rPr lang="en-NG" sz="24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Handbook of the life </a:t>
            </a:r>
            <a:r>
              <a:rPr lang="en-US" sz="24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</a:t>
            </a:r>
            <a:r>
              <a:rPr lang="en-NG" sz="24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course</a:t>
            </a:r>
            <a:r>
              <a:rPr lang="en-NG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(Vol. 2). New York: Springer.</a:t>
            </a:r>
            <a:endParaRPr lang="en-NG" sz="2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NG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Wiles, J.L., </a:t>
            </a:r>
            <a:r>
              <a:rPr lang="en-NG" sz="24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Leibing</a:t>
            </a:r>
            <a:r>
              <a:rPr lang="en-NG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NG" sz="24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Guberman</a:t>
            </a:r>
            <a:r>
              <a:rPr lang="en-NG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N., Reeve, J. and Allen, R.E., 2012. The meaning </a:t>
            </a:r>
            <a:r>
              <a:rPr lang="en-US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</a:t>
            </a:r>
            <a:r>
              <a:rPr lang="en-NG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 “aging in place” to older people. </a:t>
            </a:r>
            <a:r>
              <a:rPr lang="en-NG" sz="24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</a:t>
            </a:r>
            <a:r>
              <a:rPr lang="en-US" sz="24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4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gerontologist, 52</a:t>
            </a:r>
            <a:r>
              <a:rPr lang="en-NG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(3), pp.357-366.</a:t>
            </a:r>
            <a:endParaRPr lang="en-NG" sz="2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NG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Organization, 2021. Global report on ageism.</a:t>
            </a:r>
            <a:endParaRPr lang="en-NG" sz="2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791390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5" ma:contentTypeDescription="Create a new document." ma:contentTypeScope="" ma:versionID="e975c61e2b1dd6636e1dcae2a0f66b77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5761fe7639aa885dfef4f1d15ce9e997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AutoTags" minOccurs="0"/>
                <xsd:element ref="ns3:MediaLengthInSeconds" minOccurs="0"/>
                <xsd:element ref="ns3:MediaServiceDateTaken" minOccurs="0"/>
                <xsd:element ref="ns3:MediaServiceSystem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7D12614-F315-4CA7-85AB-AFFBFF6D1A11}">
  <ds:schemaRefs>
    <ds:schemaRef ds:uri="http://schemas.microsoft.com/office/2006/metadata/properties"/>
    <ds:schemaRef ds:uri="http://purl.org/dc/dcmitype/"/>
    <ds:schemaRef ds:uri="http://schemas.microsoft.com/office/2006/documentManagement/types"/>
    <ds:schemaRef ds:uri="http://purl.org/dc/terms/"/>
    <ds:schemaRef ds:uri="http://purl.org/dc/elements/1.1/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47a3e2db-67be-4841-b3a5-2f2fb1d7c7b3"/>
    <ds:schemaRef ds:uri="60ab93c2-c2e2-4a82-ab36-09e8ba3f753e"/>
  </ds:schemaRefs>
</ds:datastoreItem>
</file>

<file path=customXml/itemProps2.xml><?xml version="1.0" encoding="utf-8"?>
<ds:datastoreItem xmlns:ds="http://schemas.openxmlformats.org/officeDocument/2006/customXml" ds:itemID="{46BAAAC3-5F78-4727-83A9-4A2505822BE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07DB2F9-8E22-48C8-84DF-B33439138712}">
  <ds:schemaRefs>
    <ds:schemaRef ds:uri="47a3e2db-67be-4841-b3a5-2f2fb1d7c7b3"/>
    <ds:schemaRef ds:uri="60ab93c2-c2e2-4a82-ab36-09e8ba3f753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0</TotalTime>
  <Words>1359</Words>
  <Application>Microsoft Office PowerPoint</Application>
  <PresentationFormat>Custom</PresentationFormat>
  <Paragraphs>148</Paragraphs>
  <Slides>20</Slides>
  <Notes>0</Notes>
  <HiddenSlides>0</HiddenSlides>
  <MMClips>17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Century Gothic</vt:lpstr>
      <vt:lpstr>Courier New</vt:lpstr>
      <vt:lpstr>Symbol</vt:lpstr>
      <vt:lpstr>Wingdings</vt:lpstr>
      <vt:lpstr>Vapor Trail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</dc:title>
  <dc:creator>Essenox</dc:creator>
  <cp:lastModifiedBy>Rose Akpan (2309192)</cp:lastModifiedBy>
  <cp:revision>1</cp:revision>
  <dcterms:created xsi:type="dcterms:W3CDTF">2025-10-05T09:21:55Z</dcterms:created>
  <dcterms:modified xsi:type="dcterms:W3CDTF">2026-02-20T13:57:07Z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