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471" r:id="rId3"/>
    <p:sldId id="472" r:id="rId4"/>
    <p:sldId id="474" r:id="rId5"/>
    <p:sldId id="475" r:id="rId6"/>
    <p:sldId id="473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4E793D-CE0A-9FC2-A572-CDA6968AC6F9}" v="49" dt="2025-03-21T11:44:38.885"/>
    <p1510:client id="{904B27F4-F8C4-839B-8EC5-97DF9460B46D}" v="20" dt="2025-03-21T11:54:55.7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21/03/2025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commissioner.gov.uk/resource/childrens-involvement-in-the-2024-riots/" TargetMode="External"/><Relationship Id="rId2" Type="http://schemas.openxmlformats.org/officeDocument/2006/relationships/hyperlink" Target="https://commonslibrary.parliament.uk/policing-response-to-the-2024-summer-rio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irr.org.uk/article/irr-statement-on-research-findings-on-charging-and-sentencing-patterns-following-the-summer-2024-racist-riots/" TargetMode="External"/><Relationship Id="rId4" Type="http://schemas.openxmlformats.org/officeDocument/2006/relationships/hyperlink" Target="https://forrefugees.org/the-summer-2024-riots-in-the-uk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micfrs.justiceinspectorates.gov.uk/publication-html/police-response-to-public-disorder-in-july-and-august-2024-tranche-1/" TargetMode="External"/><Relationship Id="rId2" Type="http://schemas.openxmlformats.org/officeDocument/2006/relationships/hyperlink" Target="https://www.manchester.ac.uk/about/news/university-of-manchester-reflects-on-2024-uk-riots-with-solutions-focused-panel-discuss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s://bristoluniversitypressdigital.com/view/journals/jpr/aop/article-10.1332-26352338Y2025D000000037/article-10.1332-26352338Y2025D000000037.x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rxiv.org/abs/2502.17331" TargetMode="External"/><Relationship Id="rId2" Type="http://schemas.openxmlformats.org/officeDocument/2006/relationships/hyperlink" Target="https://doi.org/10.1177/0032258X24129962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researchgate.net/profile/Joseph-Choonara/publication/384628347_Confronting_Britain's_far-right_problem/links/66ffdd66b753fa724d5896c1/Confronting-Britains-far-right-problem.pdf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gresham.ac.uk/watch-now/free-speech-idiocy-and-challenge-citizenship?_gl=1*18qbize*_up*MQ..*_gs*MQ..&amp;gclid=EAIaIQobChMIssr_o4ubjAMVFwYGAB1pVDa0EAAYASAAEgI5Z_D_Bw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Week 9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Assignment 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walking in a crowd&#10;&#10;AI-generated content may be incorrect.">
            <a:extLst>
              <a:ext uri="{FF2B5EF4-FFF2-40B4-BE49-F238E27FC236}">
                <a16:creationId xmlns:a16="http://schemas.microsoft.com/office/drawing/2014/main" id="{F7134D82-2CA9-9F53-109E-BB34BBE073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0559" y="2354333"/>
            <a:ext cx="3737164" cy="2163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3C6B5-56DD-0376-B2F8-E61ED93D33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2F058-9656-BEF4-5A76-321811A3F4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effectLst/>
                <a:latin typeface="+mj-lt"/>
                <a:ea typeface="Times New Roman" panose="02020603050405020304" pitchFamily="18" charset="0"/>
              </a:rPr>
              <a:t>Critically evaluate the causes, impacts, and responses to the UK anti-immigration riots in 2024, focusing on the attacks against asylum seekers.</a:t>
            </a:r>
            <a:endParaRPr lang="en-GB" dirty="0">
              <a:effectLst/>
              <a:latin typeface="+mj-lt"/>
              <a:ea typeface="Times New Roman" panose="02020603050405020304" pitchFamily="18" charset="0"/>
            </a:endParaRPr>
          </a:p>
          <a:p>
            <a:pPr algn="l">
              <a:buNone/>
            </a:pPr>
            <a:r>
              <a:rPr lang="en-GB" b="0" i="0" dirty="0">
                <a:effectLst/>
                <a:latin typeface="+mj-lt"/>
              </a:rPr>
              <a:t>False information spread by far-right groups</a:t>
            </a:r>
          </a:p>
          <a:p>
            <a:pPr algn="l">
              <a:buNone/>
            </a:pPr>
            <a:r>
              <a:rPr lang="en-GB" b="0" i="0" dirty="0">
                <a:effectLst/>
                <a:latin typeface="+mj-lt"/>
              </a:rPr>
              <a:t>fuelling anti-immigrant/racism</a:t>
            </a:r>
          </a:p>
          <a:p>
            <a:pPr>
              <a:buNone/>
            </a:pPr>
            <a:r>
              <a:rPr lang="en-GB" b="0" i="0" dirty="0">
                <a:effectLst/>
                <a:latin typeface="+mj-lt"/>
              </a:rPr>
              <a:t>This misinformation, combined with existing xenophobia, Islamophobia, and nationalism, led to widespread unrest.</a:t>
            </a:r>
          </a:p>
          <a:p>
            <a:pPr>
              <a:buNone/>
            </a:pPr>
            <a:r>
              <a:rPr lang="en-GB" dirty="0">
                <a:latin typeface="+mj-lt"/>
              </a:rPr>
              <a:t>Violence / many arrests / Damage / communities scared / further break down</a:t>
            </a:r>
          </a:p>
          <a:p>
            <a:pPr>
              <a:buNone/>
            </a:pPr>
            <a:endParaRPr lang="en-GB" dirty="0">
              <a:solidFill>
                <a:srgbClr val="242424"/>
              </a:solidFill>
              <a:latin typeface="+mj-lt"/>
            </a:endParaRPr>
          </a:p>
          <a:p>
            <a:pPr>
              <a:buNone/>
            </a:pPr>
            <a:endParaRPr lang="en-GB" b="0" i="0" dirty="0">
              <a:solidFill>
                <a:srgbClr val="242424"/>
              </a:solidFill>
              <a:effectLst/>
              <a:latin typeface="+mj-lt"/>
            </a:endParaRPr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6089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61331-2100-C123-DDB0-C43B98A03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resources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05D21-2628-E257-5DCA-A507FC18C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hlinkClick r:id="rId2"/>
              </a:rPr>
              <a:t>Policing response to the 2024 summer riots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Children’s involvement in the 2024 riots | Children's Commissioner for England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The Summer 2024 Riots in the UK - forRefugees</a:t>
            </a:r>
          </a:p>
          <a:p>
            <a:r>
              <a:rPr lang="en-GB" dirty="0">
                <a:ea typeface="+mn-lt"/>
                <a:cs typeface="+mn-lt"/>
                <a:hlinkClick r:id="rId5"/>
              </a:rPr>
              <a:t>IRR statement on research findings on charging and sentencing patterns following the summer 2024 racist riots - Institute of Race Relations</a:t>
            </a:r>
          </a:p>
          <a:p>
            <a:endParaRPr lang="en-GB" dirty="0"/>
          </a:p>
        </p:txBody>
      </p:sp>
      <p:pic>
        <p:nvPicPr>
          <p:cNvPr id="4" name="Picture 3" descr="A finger pointing at a sign&#10;&#10;AI-generated content may be incorrect.">
            <a:extLst>
              <a:ext uri="{FF2B5EF4-FFF2-40B4-BE49-F238E27FC236}">
                <a16:creationId xmlns:a16="http://schemas.microsoft.com/office/drawing/2014/main" id="{D413DAA9-9AD5-7056-E3EA-BAFE4D5DAD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32151" y="5081049"/>
            <a:ext cx="2124075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20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E2135-0F53-BBE0-ACF1-47F00C9D2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3199A-438E-52DF-CD0A-7679A6AB57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University of Manchester reflects on 2024 UK riots with solutions-focused panel discussion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An inspection of the police response to the public disorder in July and August 2024: Tranche 1 - His Majesty’s Inspectorate of Constabulary and Fire &amp; Rescue Services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United against hate: lessons from the far-right riots in England in: Justice, Power and Resistance - Ahead of print</a:t>
            </a:r>
          </a:p>
          <a:p>
            <a:endParaRPr lang="en-GB" dirty="0"/>
          </a:p>
        </p:txBody>
      </p:sp>
      <p:pic>
        <p:nvPicPr>
          <p:cNvPr id="5" name="Picture 4" descr="A finger pointing at a sign&#10;&#10;AI-generated content may be incorrect.">
            <a:extLst>
              <a:ext uri="{FF2B5EF4-FFF2-40B4-BE49-F238E27FC236}">
                <a16:creationId xmlns:a16="http://schemas.microsoft.com/office/drawing/2014/main" id="{1F98E7D1-F0D1-1ACD-8551-0A35E4DCD3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8302" y="480294"/>
            <a:ext cx="3734338" cy="109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272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8A2B5-89C0-ABF8-290E-10D453084B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F4F46-7C13-FDD0-9C10-4480680683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Willmott, D., Long, M., </a:t>
            </a:r>
            <a:r>
              <a:rPr lang="en-GB" sz="240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Agneswaran</a:t>
            </a:r>
            <a:r>
              <a:rPr lang="en-GB" sz="24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, A., &amp; </a:t>
            </a:r>
            <a:r>
              <a:rPr lang="en-GB" sz="2400" err="1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Labhardt</a:t>
            </a:r>
            <a:r>
              <a:rPr lang="en-GB" sz="24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, D. (2024). Why do people riot? Examining rioter motivations and the role of the police. </a:t>
            </a:r>
            <a:r>
              <a:rPr lang="en-GB" sz="2400" i="1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The Police Journal</a:t>
            </a:r>
            <a:r>
              <a:rPr lang="en-GB" sz="24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, </a:t>
            </a:r>
            <a:r>
              <a:rPr lang="en-GB" sz="2400" i="1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0</a:t>
            </a:r>
            <a:r>
              <a:rPr lang="en-GB" sz="2400" dirty="0">
                <a:solidFill>
                  <a:srgbClr val="333333"/>
                </a:solidFill>
                <a:latin typeface="Calibri"/>
                <a:ea typeface="Open Sans"/>
                <a:cs typeface="Open Sans"/>
              </a:rPr>
              <a:t>(0). </a:t>
            </a:r>
            <a:r>
              <a:rPr lang="en-GB" sz="2400" u="sng" dirty="0">
                <a:solidFill>
                  <a:srgbClr val="046FF8"/>
                </a:solidFill>
                <a:latin typeface="Calibri"/>
                <a:ea typeface="Open Sans"/>
                <a:cs typeface="Open Sans"/>
                <a:hlinkClick r:id="rId2"/>
              </a:rPr>
              <a:t>https://doi.org/10.1177/0032258X241299620</a:t>
            </a:r>
            <a:endParaRPr lang="en-GB" sz="2400" u="sng" dirty="0">
              <a:solidFill>
                <a:srgbClr val="046FF8"/>
              </a:solidFill>
              <a:latin typeface="Calibri"/>
              <a:ea typeface="Open Sans"/>
              <a:cs typeface="Open Sans"/>
            </a:endParaRPr>
          </a:p>
          <a:p>
            <a:endParaRPr lang="en-GB" sz="2400" u="sng" dirty="0">
              <a:solidFill>
                <a:srgbClr val="046FF8"/>
              </a:solidFill>
              <a:latin typeface="Calibri"/>
              <a:ea typeface="Open Sans"/>
              <a:cs typeface="Open Sans"/>
            </a:endParaRPr>
          </a:p>
          <a:p>
            <a:r>
              <a:rPr lang="en-GB" sz="2400" dirty="0">
                <a:solidFill>
                  <a:srgbClr val="046FF8"/>
                </a:solidFill>
                <a:latin typeface="Calibri"/>
                <a:ea typeface="+mn-lt"/>
                <a:cs typeface="+mn-lt"/>
                <a:hlinkClick r:id="rId3"/>
              </a:rPr>
              <a:t>[2502.17331] City riots fed by transnational and trans-topic web-of-influence</a:t>
            </a:r>
            <a:endParaRPr lang="en-GB" sz="2400" u="sng" dirty="0">
              <a:solidFill>
                <a:srgbClr val="046FF8"/>
              </a:solidFill>
              <a:latin typeface="Calibri"/>
              <a:ea typeface="Open Sans"/>
              <a:cs typeface="Open Sans"/>
            </a:endParaRPr>
          </a:p>
          <a:p>
            <a:endParaRPr lang="en-GB" sz="2400" dirty="0">
              <a:solidFill>
                <a:srgbClr val="046FF8"/>
              </a:solidFill>
              <a:latin typeface="Calibri"/>
              <a:ea typeface="Open Sans"/>
              <a:cs typeface="Open Sans"/>
            </a:endParaRPr>
          </a:p>
          <a:p>
            <a:r>
              <a:rPr lang="en-GB" sz="2400" dirty="0">
                <a:solidFill>
                  <a:srgbClr val="046FF8"/>
                </a:solidFill>
                <a:ea typeface="+mn-lt"/>
                <a:cs typeface="+mn-lt"/>
                <a:hlinkClick r:id="rId4"/>
              </a:rPr>
              <a:t>Confronting-Britains-far-right-problem.pdf</a:t>
            </a:r>
            <a:endParaRPr lang="en-GB" sz="2400" dirty="0">
              <a:solidFill>
                <a:srgbClr val="046FF8"/>
              </a:solidFill>
              <a:latin typeface="Calibri"/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0052784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FEA307-CCA4-F10C-EB3B-869D3AC19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4234393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Gresham College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DCF22-B0ED-3088-95C6-962B4E5CA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234394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>
                <a:ea typeface="+mn-lt"/>
                <a:cs typeface="+mn-lt"/>
                <a:hlinkClick r:id="rId2"/>
              </a:rPr>
              <a:t>Free Speech, Idiocy and the Challenge of Citizenship</a:t>
            </a:r>
            <a:endParaRPr lang="en-GB" sz="2000"/>
          </a:p>
        </p:txBody>
      </p:sp>
      <p:pic>
        <p:nvPicPr>
          <p:cNvPr id="4" name="Picture 3" descr="A close-up of a paper&#10;&#10;AI-generated content may be incorrect.">
            <a:extLst>
              <a:ext uri="{FF2B5EF4-FFF2-40B4-BE49-F238E27FC236}">
                <a16:creationId xmlns:a16="http://schemas.microsoft.com/office/drawing/2014/main" id="{8D4CBD82-E267-2AC0-7114-FD3E76A609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478" b="1"/>
          <a:stretch/>
        </p:blipFill>
        <p:spPr>
          <a:xfrm>
            <a:off x="5854890" y="877414"/>
            <a:ext cx="5453545" cy="4984683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87421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258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Calibri</vt:lpstr>
      <vt:lpstr>office theme</vt:lpstr>
      <vt:lpstr>Week 9</vt:lpstr>
      <vt:lpstr>Question </vt:lpstr>
      <vt:lpstr>Some resources </vt:lpstr>
      <vt:lpstr>PowerPoint Presentation</vt:lpstr>
      <vt:lpstr>PowerPoint Presentation</vt:lpstr>
      <vt:lpstr>Gresham College Video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Jane Davies</cp:lastModifiedBy>
  <cp:revision>43</cp:revision>
  <dcterms:created xsi:type="dcterms:W3CDTF">2025-03-21T11:38:17Z</dcterms:created>
  <dcterms:modified xsi:type="dcterms:W3CDTF">2025-03-21T11:55:47Z</dcterms:modified>
</cp:coreProperties>
</file>