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7" r:id="rId3"/>
  </p:sldIdLst>
  <p:sldSz cx="30275213" cy="42803763"/>
  <p:notesSz cx="6858000" cy="9144000"/>
  <p:defaultTextStyle>
    <a:defPPr>
      <a:defRPr lang="en-US"/>
    </a:defPPr>
    <a:lvl1pPr marL="0" algn="l" defTabSz="3507730" rtl="0" eaLnBrk="1" latinLnBrk="0" hangingPunct="1">
      <a:defRPr sz="6905" kern="1200">
        <a:solidFill>
          <a:schemeClr val="tx1"/>
        </a:solidFill>
        <a:latin typeface="+mn-lt"/>
        <a:ea typeface="+mn-ea"/>
        <a:cs typeface="+mn-cs"/>
      </a:defRPr>
    </a:lvl1pPr>
    <a:lvl2pPr marL="1753865" algn="l" defTabSz="3507730" rtl="0" eaLnBrk="1" latinLnBrk="0" hangingPunct="1">
      <a:defRPr sz="6905" kern="1200">
        <a:solidFill>
          <a:schemeClr val="tx1"/>
        </a:solidFill>
        <a:latin typeface="+mn-lt"/>
        <a:ea typeface="+mn-ea"/>
        <a:cs typeface="+mn-cs"/>
      </a:defRPr>
    </a:lvl2pPr>
    <a:lvl3pPr marL="3507730" algn="l" defTabSz="3507730" rtl="0" eaLnBrk="1" latinLnBrk="0" hangingPunct="1">
      <a:defRPr sz="6905" kern="1200">
        <a:solidFill>
          <a:schemeClr val="tx1"/>
        </a:solidFill>
        <a:latin typeface="+mn-lt"/>
        <a:ea typeface="+mn-ea"/>
        <a:cs typeface="+mn-cs"/>
      </a:defRPr>
    </a:lvl3pPr>
    <a:lvl4pPr marL="5261595" algn="l" defTabSz="3507730" rtl="0" eaLnBrk="1" latinLnBrk="0" hangingPunct="1">
      <a:defRPr sz="6905" kern="1200">
        <a:solidFill>
          <a:schemeClr val="tx1"/>
        </a:solidFill>
        <a:latin typeface="+mn-lt"/>
        <a:ea typeface="+mn-ea"/>
        <a:cs typeface="+mn-cs"/>
      </a:defRPr>
    </a:lvl4pPr>
    <a:lvl5pPr marL="7015460" algn="l" defTabSz="3507730" rtl="0" eaLnBrk="1" latinLnBrk="0" hangingPunct="1">
      <a:defRPr sz="6905" kern="1200">
        <a:solidFill>
          <a:schemeClr val="tx1"/>
        </a:solidFill>
        <a:latin typeface="+mn-lt"/>
        <a:ea typeface="+mn-ea"/>
        <a:cs typeface="+mn-cs"/>
      </a:defRPr>
    </a:lvl5pPr>
    <a:lvl6pPr marL="8769325" algn="l" defTabSz="3507730" rtl="0" eaLnBrk="1" latinLnBrk="0" hangingPunct="1">
      <a:defRPr sz="6905" kern="1200">
        <a:solidFill>
          <a:schemeClr val="tx1"/>
        </a:solidFill>
        <a:latin typeface="+mn-lt"/>
        <a:ea typeface="+mn-ea"/>
        <a:cs typeface="+mn-cs"/>
      </a:defRPr>
    </a:lvl6pPr>
    <a:lvl7pPr marL="10523190" algn="l" defTabSz="3507730" rtl="0" eaLnBrk="1" latinLnBrk="0" hangingPunct="1">
      <a:defRPr sz="6905" kern="1200">
        <a:solidFill>
          <a:schemeClr val="tx1"/>
        </a:solidFill>
        <a:latin typeface="+mn-lt"/>
        <a:ea typeface="+mn-ea"/>
        <a:cs typeface="+mn-cs"/>
      </a:defRPr>
    </a:lvl7pPr>
    <a:lvl8pPr marL="12277054" algn="l" defTabSz="3507730" rtl="0" eaLnBrk="1" latinLnBrk="0" hangingPunct="1">
      <a:defRPr sz="6905" kern="1200">
        <a:solidFill>
          <a:schemeClr val="tx1"/>
        </a:solidFill>
        <a:latin typeface="+mn-lt"/>
        <a:ea typeface="+mn-ea"/>
        <a:cs typeface="+mn-cs"/>
      </a:defRPr>
    </a:lvl8pPr>
    <a:lvl9pPr marL="14030919" algn="l" defTabSz="3507730" rtl="0" eaLnBrk="1" latinLnBrk="0" hangingPunct="1">
      <a:defRPr sz="6905"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6B60BA71-0A73-4B81-9173-6E1E794CD09F}">
          <p14:sldIdLst>
            <p14:sldId id="258"/>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3C4943-5EAA-4224-A1B6-1905BC67EC8E}" v="25" dt="2026-07-03T10:38:36.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10" d="100"/>
          <a:sy n="10" d="100"/>
        </p:scale>
        <p:origin x="227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5CD230-2D3E-4E45-8BE0-547483E0B4FC}" type="datetimeFigureOut">
              <a:rPr lang="en-IN" smtClean="0"/>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1967095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5CD230-2D3E-4E45-8BE0-547483E0B4FC}" type="datetimeFigureOut">
              <a:rPr lang="en-IN" smtClean="0"/>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3952264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5CD230-2D3E-4E45-8BE0-547483E0B4FC}" type="datetimeFigureOut">
              <a:rPr lang="en-IN" smtClean="0"/>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3775189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5CD230-2D3E-4E45-8BE0-547483E0B4FC}"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78161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5CD230-2D3E-4E45-8BE0-547483E0B4FC}" type="datetimeFigureOut">
              <a:rPr lang="en-IN" smtClean="0"/>
              <a:t>03-07-2026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2467590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5CD230-2D3E-4E45-8BE0-547483E0B4FC}" type="datetimeFigureOut">
              <a:rPr lang="en-IN" smtClean="0"/>
              <a:t>03-07-2026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1478315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5CD230-2D3E-4E45-8BE0-547483E0B4FC}" type="datetimeFigureOut">
              <a:rPr lang="en-IN" smtClean="0"/>
              <a:t>03-07-2026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1818065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8B5CD230-2D3E-4E45-8BE0-547483E0B4FC}"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4119716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8B5CD230-2D3E-4E45-8BE0-547483E0B4FC}" type="datetimeFigureOut">
              <a:rPr lang="en-IN" smtClean="0"/>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3666236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5CD230-2D3E-4E45-8BE0-547483E0B4FC}" type="datetimeFigureOut">
              <a:rPr lang="en-IN" smtClean="0"/>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1220735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5CD230-2D3E-4E45-8BE0-547483E0B4FC}" type="datetimeFigureOut">
              <a:rPr lang="en-IN" smtClean="0"/>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142FF5-92D6-481C-A950-28BE32046B72}" type="slidenum">
              <a:rPr lang="en-IN" smtClean="0"/>
              <a:t>‹#›</a:t>
            </a:fld>
            <a:endParaRPr lang="en-IN"/>
          </a:p>
        </p:txBody>
      </p:sp>
    </p:spTree>
    <p:extLst>
      <p:ext uri="{BB962C8B-B14F-4D97-AF65-F5344CB8AC3E}">
        <p14:creationId xmlns:p14="http://schemas.microsoft.com/office/powerpoint/2010/main" val="1738149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8B5CD230-2D3E-4E45-8BE0-547483E0B4FC}" type="datetimeFigureOut">
              <a:rPr lang="en-IN" smtClean="0"/>
              <a:t>03-07-2026</a:t>
            </a:fld>
            <a:endParaRPr lang="en-IN"/>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28142FF5-92D6-481C-A950-28BE32046B72}" type="slidenum">
              <a:rPr lang="en-IN" smtClean="0"/>
              <a:t>‹#›</a:t>
            </a:fld>
            <a:endParaRPr lang="en-IN"/>
          </a:p>
        </p:txBody>
      </p:sp>
    </p:spTree>
    <p:extLst>
      <p:ext uri="{BB962C8B-B14F-4D97-AF65-F5344CB8AC3E}">
        <p14:creationId xmlns:p14="http://schemas.microsoft.com/office/powerpoint/2010/main" val="24832780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NULL"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4F76A1F7-A6DC-5539-AFBE-63DB429DD042}"/>
              </a:ext>
            </a:extLst>
          </p:cNvPr>
          <p:cNvSpPr>
            <a:spLocks noChangeArrowheads="1"/>
          </p:cNvSpPr>
          <p:nvPr/>
        </p:nvSpPr>
        <p:spPr bwMode="auto">
          <a:xfrm>
            <a:off x="0" y="0"/>
            <a:ext cx="302752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19" name="Picture 18" descr="Discover University of Wales Trinity Saint David">
            <a:extLst>
              <a:ext uri="{FF2B5EF4-FFF2-40B4-BE49-F238E27FC236}">
                <a16:creationId xmlns:a16="http://schemas.microsoft.com/office/drawing/2014/main" id="{BA931278-B487-505A-A218-E1848BBE1BF8}"/>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6335486" y="1959429"/>
            <a:ext cx="16459200" cy="4833257"/>
          </a:xfrm>
          <a:prstGeom prst="rect">
            <a:avLst/>
          </a:prstGeom>
          <a:noFill/>
          <a:ln>
            <a:noFill/>
          </a:ln>
        </p:spPr>
      </p:pic>
      <p:sp>
        <p:nvSpPr>
          <p:cNvPr id="22" name="TextBox 21">
            <a:extLst>
              <a:ext uri="{FF2B5EF4-FFF2-40B4-BE49-F238E27FC236}">
                <a16:creationId xmlns:a16="http://schemas.microsoft.com/office/drawing/2014/main" id="{2715CBF0-870A-03F8-9ACE-A74E43969965}"/>
              </a:ext>
            </a:extLst>
          </p:cNvPr>
          <p:cNvSpPr txBox="1"/>
          <p:nvPr/>
        </p:nvSpPr>
        <p:spPr>
          <a:xfrm>
            <a:off x="3331029" y="6475127"/>
            <a:ext cx="22337484" cy="26609207"/>
          </a:xfrm>
          <a:prstGeom prst="rect">
            <a:avLst/>
          </a:prstGeom>
          <a:noFill/>
        </p:spPr>
        <p:txBody>
          <a:bodyPr wrap="square">
            <a:spAutoFit/>
          </a:bodyPr>
          <a:lstStyle/>
          <a:p>
            <a:pPr marL="0" marR="0">
              <a:lnSpc>
                <a:spcPct val="150000"/>
              </a:lnSpc>
              <a:spcAft>
                <a:spcPts val="800"/>
              </a:spcAft>
              <a:buNone/>
            </a:pPr>
            <a:endParaRPr lang="en-GB" sz="7200" b="1" dirty="0">
              <a:effectLst/>
              <a:latin typeface="Times New Roman" panose="02020603050405020304" pitchFamily="18" charset="0"/>
              <a:ea typeface="Calibri" panose="020F0502020204030204" pitchFamily="34" charset="0"/>
              <a:cs typeface="Shruti" panose="02000500000000000000" pitchFamily="2"/>
            </a:endParaRPr>
          </a:p>
          <a:p>
            <a:pPr marL="0" marR="0">
              <a:lnSpc>
                <a:spcPct val="150000"/>
              </a:lnSpc>
              <a:spcAft>
                <a:spcPts val="800"/>
              </a:spcAft>
              <a:buNone/>
            </a:pPr>
            <a:r>
              <a:rPr lang="en-GB" sz="7200" b="1" dirty="0">
                <a:effectLst/>
                <a:latin typeface="Times New Roman" panose="02020603050405020304" pitchFamily="18" charset="0"/>
                <a:ea typeface="Calibri" panose="020F0502020204030204" pitchFamily="34" charset="0"/>
                <a:cs typeface="Shruti" panose="02000500000000000000" pitchFamily="2"/>
              </a:rPr>
              <a:t>Student Name: </a:t>
            </a:r>
            <a:r>
              <a:rPr lang="en-GB" sz="7200" dirty="0">
                <a:effectLst/>
                <a:latin typeface="Times New Roman" panose="02020603050405020304" pitchFamily="18" charset="0"/>
                <a:ea typeface="Calibri" panose="020F0502020204030204" pitchFamily="34" charset="0"/>
                <a:cs typeface="Shruti" panose="02000500000000000000" pitchFamily="2"/>
              </a:rPr>
              <a:t>Shivani Bharatbhai Patel</a:t>
            </a:r>
            <a:r>
              <a:rPr lang="en-GB" sz="7200" b="1" dirty="0">
                <a:effectLst/>
                <a:latin typeface="Times New Roman" panose="02020603050405020304" pitchFamily="18" charset="0"/>
                <a:ea typeface="Calibri" panose="020F0502020204030204" pitchFamily="34" charset="0"/>
                <a:cs typeface="Shruti" panose="02000500000000000000" pitchFamily="2"/>
              </a:rPr>
              <a:t> </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b="1" dirty="0">
                <a:effectLst/>
                <a:latin typeface="Times New Roman" panose="02020603050405020304" pitchFamily="18" charset="0"/>
                <a:ea typeface="Calibri" panose="020F0502020204030204" pitchFamily="34" charset="0"/>
                <a:cs typeface="Shruti" panose="02000500000000000000" pitchFamily="2"/>
              </a:rPr>
              <a:t>Student ID: </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dirty="0">
                <a:effectLst/>
                <a:latin typeface="Times New Roman" panose="02020603050405020304" pitchFamily="18" charset="0"/>
                <a:ea typeface="Calibri" panose="020F0502020204030204" pitchFamily="34" charset="0"/>
                <a:cs typeface="Shruti" panose="02000500000000000000" pitchFamily="2"/>
              </a:rPr>
              <a:t>2508120</a:t>
            </a:r>
            <a:br>
              <a:rPr lang="en-GB" sz="7200" dirty="0">
                <a:effectLst/>
                <a:latin typeface="Times New Roman" panose="02020603050405020304" pitchFamily="18" charset="0"/>
                <a:ea typeface="Calibri" panose="020F0502020204030204" pitchFamily="34" charset="0"/>
                <a:cs typeface="Shruti" panose="02000500000000000000" pitchFamily="2"/>
              </a:rPr>
            </a:br>
            <a:r>
              <a:rPr lang="en-GB" sz="7200" b="1" dirty="0">
                <a:effectLst/>
                <a:latin typeface="Times New Roman" panose="02020603050405020304" pitchFamily="18" charset="0"/>
                <a:ea typeface="Calibri" panose="020F0502020204030204" pitchFamily="34" charset="0"/>
                <a:cs typeface="Shruti" panose="02000500000000000000" pitchFamily="2"/>
              </a:rPr>
              <a:t>Programme:</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dirty="0">
                <a:effectLst/>
                <a:latin typeface="Times New Roman" panose="02020603050405020304" pitchFamily="18" charset="0"/>
                <a:ea typeface="Calibri" panose="020F0502020204030204" pitchFamily="34" charset="0"/>
                <a:cs typeface="Shruti" panose="02000500000000000000" pitchFamily="2"/>
              </a:rPr>
              <a:t>MSc Public Health and Social Care in Practice</a:t>
            </a:r>
            <a:br>
              <a:rPr lang="en-GB" sz="7200" dirty="0">
                <a:effectLst/>
                <a:latin typeface="Times New Roman" panose="02020603050405020304" pitchFamily="18" charset="0"/>
                <a:ea typeface="Calibri" panose="020F0502020204030204" pitchFamily="34" charset="0"/>
                <a:cs typeface="Shruti" panose="02000500000000000000" pitchFamily="2"/>
              </a:rPr>
            </a:br>
            <a:r>
              <a:rPr lang="en-GB" sz="7200" b="1" dirty="0">
                <a:effectLst/>
                <a:latin typeface="Times New Roman" panose="02020603050405020304" pitchFamily="18" charset="0"/>
                <a:ea typeface="Calibri" panose="020F0502020204030204" pitchFamily="34" charset="0"/>
                <a:cs typeface="Shruti" panose="02000500000000000000" pitchFamily="2"/>
              </a:rPr>
              <a:t>Module Code:</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dirty="0">
                <a:effectLst/>
                <a:latin typeface="Times New Roman" panose="02020603050405020304" pitchFamily="18" charset="0"/>
                <a:ea typeface="Calibri" panose="020F0502020204030204" pitchFamily="34" charset="0"/>
                <a:cs typeface="Shruti" panose="02000500000000000000" pitchFamily="2"/>
              </a:rPr>
              <a:t>LCHS7009</a:t>
            </a:r>
            <a:br>
              <a:rPr lang="en-GB" sz="7200" dirty="0">
                <a:effectLst/>
                <a:latin typeface="Times New Roman" panose="02020603050405020304" pitchFamily="18" charset="0"/>
                <a:ea typeface="Calibri" panose="020F0502020204030204" pitchFamily="34" charset="0"/>
                <a:cs typeface="Shruti" panose="02000500000000000000" pitchFamily="2"/>
              </a:rPr>
            </a:br>
            <a:r>
              <a:rPr lang="en-GB" sz="7200" b="1" dirty="0">
                <a:effectLst/>
                <a:latin typeface="Times New Roman" panose="02020603050405020304" pitchFamily="18" charset="0"/>
                <a:ea typeface="Calibri" panose="020F0502020204030204" pitchFamily="34" charset="0"/>
                <a:cs typeface="Shruti" panose="02000500000000000000" pitchFamily="2"/>
              </a:rPr>
              <a:t>Module Title:</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dirty="0">
                <a:effectLst/>
                <a:latin typeface="Times New Roman" panose="02020603050405020304" pitchFamily="18" charset="0"/>
                <a:ea typeface="Calibri" panose="020F0502020204030204" pitchFamily="34" charset="0"/>
                <a:cs typeface="Shruti" panose="02000500000000000000" pitchFamily="2"/>
              </a:rPr>
              <a:t>Population Health and Digital Health Promotion</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b="1" dirty="0">
                <a:effectLst/>
                <a:latin typeface="Times New Roman" panose="02020603050405020304" pitchFamily="18" charset="0"/>
                <a:ea typeface="Calibri" panose="020F0502020204030204" pitchFamily="34" charset="0"/>
                <a:cs typeface="Shruti" panose="02000500000000000000" pitchFamily="2"/>
              </a:rPr>
              <a:t>Assessment Title:</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dirty="0">
                <a:effectLst/>
                <a:latin typeface="Times New Roman" panose="02020603050405020304" pitchFamily="18" charset="0"/>
                <a:ea typeface="Calibri" panose="020F0502020204030204" pitchFamily="34" charset="0"/>
                <a:cs typeface="Shruti" panose="02000500000000000000" pitchFamily="2"/>
              </a:rPr>
              <a:t>Component 2 (Poster)</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b="1" dirty="0">
                <a:effectLst/>
                <a:latin typeface="Times New Roman" panose="02020603050405020304" pitchFamily="18" charset="0"/>
                <a:ea typeface="Calibri" panose="020F0502020204030204" pitchFamily="34" charset="0"/>
                <a:cs typeface="Shruti" panose="02000500000000000000" pitchFamily="2"/>
              </a:rPr>
              <a:t>Lecturer:</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dirty="0">
                <a:effectLst/>
                <a:latin typeface="Times New Roman" panose="02020603050405020304" pitchFamily="18" charset="0"/>
                <a:ea typeface="Calibri" panose="020F0502020204030204" pitchFamily="34" charset="0"/>
                <a:cs typeface="Shruti" panose="02000500000000000000" pitchFamily="2"/>
              </a:rPr>
              <a:t> Dr. Raheela Shaikh </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b="1" dirty="0">
                <a:effectLst/>
                <a:latin typeface="Times New Roman" panose="02020603050405020304" pitchFamily="18" charset="0"/>
                <a:ea typeface="Calibri" panose="020F0502020204030204" pitchFamily="34" charset="0"/>
                <a:cs typeface="Shruti" panose="02000500000000000000" pitchFamily="2"/>
              </a:rPr>
              <a:t>Submission Date:</a:t>
            </a:r>
            <a:br>
              <a:rPr lang="en-GB" sz="7200" b="1" dirty="0">
                <a:effectLst/>
                <a:latin typeface="Times New Roman" panose="02020603050405020304" pitchFamily="18" charset="0"/>
                <a:ea typeface="Calibri" panose="020F0502020204030204" pitchFamily="34" charset="0"/>
                <a:cs typeface="Shruti" panose="02000500000000000000" pitchFamily="2"/>
              </a:rPr>
            </a:br>
            <a:r>
              <a:rPr lang="en-GB" sz="7200" dirty="0">
                <a:effectLst/>
                <a:latin typeface="Times New Roman" panose="02020603050405020304" pitchFamily="18" charset="0"/>
                <a:ea typeface="Calibri" panose="020F0502020204030204" pitchFamily="34" charset="0"/>
                <a:cs typeface="Shruti" panose="02000500000000000000" pitchFamily="2"/>
              </a:rPr>
              <a:t>03 July 2026</a:t>
            </a:r>
            <a:endParaRPr lang="en-IN" sz="5400" dirty="0">
              <a:effectLst/>
              <a:latin typeface="Calibri" panose="020F0502020204030204" pitchFamily="34" charset="0"/>
              <a:ea typeface="Calibri" panose="020F0502020204030204" pitchFamily="34" charset="0"/>
              <a:cs typeface="Shruti" panose="02000500000000000000" pitchFamily="2"/>
            </a:endParaRPr>
          </a:p>
        </p:txBody>
      </p:sp>
    </p:spTree>
    <p:extLst>
      <p:ext uri="{BB962C8B-B14F-4D97-AF65-F5344CB8AC3E}">
        <p14:creationId xmlns:p14="http://schemas.microsoft.com/office/powerpoint/2010/main" val="705214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6600" y="660400"/>
            <a:ext cx="28346400" cy="20320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a:latin typeface="Times New Roman" panose="02020603050405020304" pitchFamily="18" charset="0"/>
                <a:cs typeface="Times New Roman" panose="02020603050405020304" pitchFamily="18" charset="0"/>
              </a:rPr>
              <a:t>Population Health and Digital Health Promotion- T2D</a:t>
            </a:r>
            <a:endParaRPr lang="en-IN" b="1" dirty="0">
              <a:latin typeface="Times New Roman" panose="02020603050405020304" pitchFamily="18" charset="0"/>
              <a:cs typeface="Times New Roman" panose="02020603050405020304" pitchFamily="18" charset="0"/>
            </a:endParaRPr>
          </a:p>
        </p:txBody>
      </p:sp>
      <p:sp>
        <p:nvSpPr>
          <p:cNvPr id="3" name="Rectangle 2"/>
          <p:cNvSpPr/>
          <p:nvPr/>
        </p:nvSpPr>
        <p:spPr>
          <a:xfrm>
            <a:off x="304800" y="3200399"/>
            <a:ext cx="9271000" cy="92096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IN" sz="4000" b="1" dirty="0">
                <a:latin typeface="Times New Roman" panose="02020603050405020304" pitchFamily="18" charset="0"/>
                <a:cs typeface="Times New Roman" panose="02020603050405020304" pitchFamily="18" charset="0"/>
              </a:rPr>
              <a:t>Background</a:t>
            </a:r>
          </a:p>
        </p:txBody>
      </p:sp>
      <p:sp>
        <p:nvSpPr>
          <p:cNvPr id="4" name="Rectangle 3"/>
          <p:cNvSpPr/>
          <p:nvPr/>
        </p:nvSpPr>
        <p:spPr>
          <a:xfrm>
            <a:off x="21472618" y="4381710"/>
            <a:ext cx="8334282" cy="791823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sz="3200" dirty="0">
                <a:latin typeface="Times New Roman" panose="02020603050405020304" pitchFamily="18" charset="0"/>
                <a:cs typeface="Times New Roman" panose="02020603050405020304" pitchFamily="18" charset="0"/>
              </a:rPr>
              <a:t>Ottawa Charter (WHO, 1986) principles – equity, empowerment, community participation, holistic wellbeing and social justice guide health promotion. It aims to enable people to increase control over their own health. GlucoGuide+ has been designed to meet these principles through its multilingual and offline capabilities to minimise access barriers, personalised feedback from AI for self-management, trustworthy engagement of community pharmacists as access facilitators within the marginalised communities it supports and a comprehensive approach to addressing modifiable lifestyle risk factors, including diet, activity, and medication adherence rather than focus on symptoms.</a:t>
            </a:r>
            <a:endParaRPr lang="en-IN" sz="3200" dirty="0">
              <a:latin typeface="Times New Roman" panose="02020603050405020304" pitchFamily="18" charset="0"/>
              <a:cs typeface="Times New Roman" panose="02020603050405020304" pitchFamily="18" charset="0"/>
            </a:endParaRPr>
          </a:p>
        </p:txBody>
      </p:sp>
      <p:sp>
        <p:nvSpPr>
          <p:cNvPr id="5" name="Rectangle 4"/>
          <p:cNvSpPr/>
          <p:nvPr/>
        </p:nvSpPr>
        <p:spPr>
          <a:xfrm>
            <a:off x="21472618" y="3401401"/>
            <a:ext cx="8334282" cy="785866"/>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3600" b="1" dirty="0">
                <a:latin typeface="Times New Roman" panose="02020603050405020304" pitchFamily="18" charset="0"/>
                <a:cs typeface="Times New Roman" panose="02020603050405020304" pitchFamily="18" charset="0"/>
              </a:rPr>
              <a:t>Health promotion values and principles</a:t>
            </a:r>
            <a:endParaRPr lang="en-IN" sz="3600" b="1" dirty="0">
              <a:latin typeface="Times New Roman" panose="02020603050405020304" pitchFamily="18" charset="0"/>
              <a:cs typeface="Times New Roman" panose="02020603050405020304" pitchFamily="18" charset="0"/>
            </a:endParaRPr>
          </a:p>
        </p:txBody>
      </p:sp>
      <p:sp>
        <p:nvSpPr>
          <p:cNvPr id="6" name="Rectangle 5"/>
          <p:cNvSpPr/>
          <p:nvPr/>
        </p:nvSpPr>
        <p:spPr>
          <a:xfrm>
            <a:off x="304800" y="4470400"/>
            <a:ext cx="9271000" cy="10007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sz="3200" dirty="0">
                <a:latin typeface="Times New Roman" panose="02020603050405020304" pitchFamily="18" charset="0"/>
                <a:cs typeface="Times New Roman" panose="02020603050405020304" pitchFamily="18" charset="0"/>
              </a:rPr>
              <a:t>In the UK, there are currently more than 4.3 million people with type 2 diabetes (T2D) and it is estimated to cost NHS around £10bn per year. There are also 2.4 million with the disease who have not yet been diagnosed, presenting a high risk of developing it (Diabetes UK, 2023). It is associated with key drivers of health inequality such as increased disease burden among low income and Black or South Asian populations. Many early interventions have been adopted so far including non-digital NHS structured education programmes (DESMOND), face-to-face lifestyle coaching and NHS Diabetes Prevention Programme which is delivered via the digital platform Oviva. The AI-powered digital health platform, proposed as GlucoGuide+ will integrate with real-time NHS EHR, include personal dietary and activity nudges and peer-facilitated grouped support across multiple languages, specifically targeting digital exclusion.</a:t>
            </a:r>
            <a:endParaRPr lang="en-IN" sz="3200" dirty="0">
              <a:latin typeface="Times New Roman" panose="02020603050405020304" pitchFamily="18" charset="0"/>
              <a:cs typeface="Times New Roman" panose="02020603050405020304" pitchFamily="18" charset="0"/>
            </a:endParaRPr>
          </a:p>
        </p:txBody>
      </p:sp>
      <p:sp>
        <p:nvSpPr>
          <p:cNvPr id="7" name="Rectangle 6"/>
          <p:cNvSpPr/>
          <p:nvPr/>
        </p:nvSpPr>
        <p:spPr>
          <a:xfrm>
            <a:off x="10327830" y="12306300"/>
            <a:ext cx="8610600" cy="88900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3600" b="1" dirty="0">
                <a:latin typeface="Times New Roman" panose="02020603050405020304" pitchFamily="18" charset="0"/>
                <a:cs typeface="Times New Roman" panose="02020603050405020304" pitchFamily="18" charset="0"/>
              </a:rPr>
              <a:t>Behavioural change theory</a:t>
            </a:r>
            <a:endParaRPr lang="en-IN" sz="3600" b="1" dirty="0">
              <a:latin typeface="Times New Roman" panose="02020603050405020304" pitchFamily="18" charset="0"/>
              <a:cs typeface="Times New Roman" panose="02020603050405020304" pitchFamily="18" charset="0"/>
            </a:endParaRPr>
          </a:p>
        </p:txBody>
      </p:sp>
      <p:sp>
        <p:nvSpPr>
          <p:cNvPr id="8" name="Rectangle 7"/>
          <p:cNvSpPr/>
          <p:nvPr/>
        </p:nvSpPr>
        <p:spPr>
          <a:xfrm>
            <a:off x="10327830" y="13385800"/>
            <a:ext cx="8585200" cy="8001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sz="3200" dirty="0">
                <a:latin typeface="Times New Roman" panose="02020603050405020304" pitchFamily="18" charset="0"/>
                <a:cs typeface="Times New Roman" panose="02020603050405020304" pitchFamily="18" charset="0"/>
              </a:rPr>
              <a:t>The development of GlucoGuide+ is based on the COM-B Model of Behaviour Change which states that there are three elements that drive behaviour into the behaviour change: capability (knowledge and skills), opportunity (social and environmental enablers), and motivation (reflected and automatic processes). When used for T2D prevention, the platform is used to build Capability by offering health education and artificial intelligence nudges in learning, the opportunity to draw on community members for peer support, and provide Motivation by using goal visualisation, progress tracking, and personalised feedback. This theory-driven approach will facilitate that interventions target underlying drivers of behaviour, not relying on assumptions for messaging.</a:t>
            </a:r>
            <a:endParaRPr lang="en-IN" sz="3200" dirty="0">
              <a:latin typeface="Times New Roman" panose="02020603050405020304" pitchFamily="18" charset="0"/>
              <a:cs typeface="Times New Roman" panose="02020603050405020304" pitchFamily="18" charset="0"/>
            </a:endParaRPr>
          </a:p>
        </p:txBody>
      </p:sp>
      <p:sp>
        <p:nvSpPr>
          <p:cNvPr id="9" name="Rectangle 8"/>
          <p:cNvSpPr/>
          <p:nvPr/>
        </p:nvSpPr>
        <p:spPr>
          <a:xfrm>
            <a:off x="482600" y="21907500"/>
            <a:ext cx="9283700" cy="95250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3600" b="1" dirty="0">
                <a:latin typeface="Times New Roman" panose="02020603050405020304" pitchFamily="18" charset="0"/>
                <a:cs typeface="Times New Roman" panose="02020603050405020304" pitchFamily="18" charset="0"/>
              </a:rPr>
              <a:t>Expected outcome</a:t>
            </a:r>
            <a:endParaRPr lang="en-IN" sz="3600" b="1" dirty="0">
              <a:latin typeface="Times New Roman" panose="02020603050405020304" pitchFamily="18" charset="0"/>
              <a:cs typeface="Times New Roman" panose="02020603050405020304" pitchFamily="18" charset="0"/>
            </a:endParaRPr>
          </a:p>
        </p:txBody>
      </p:sp>
      <p:sp>
        <p:nvSpPr>
          <p:cNvPr id="10" name="Rectangle 9"/>
          <p:cNvSpPr/>
          <p:nvPr/>
        </p:nvSpPr>
        <p:spPr>
          <a:xfrm>
            <a:off x="482600" y="23063200"/>
            <a:ext cx="9283700" cy="9423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sz="3200" dirty="0">
                <a:latin typeface="Times New Roman" panose="02020603050405020304" pitchFamily="18" charset="0"/>
                <a:cs typeface="Times New Roman" panose="02020603050405020304" pitchFamily="18" charset="0"/>
              </a:rPr>
              <a:t>The use of the COM-B model in GlucoGuide+ is anticipated will lead to long-term behaviour change in key population types for diet, physical activity, and medication adherence. Results of similar digital-scale programs have shown weight loss can be clinically significant up to 37% of program participants (NHS England, 2023). Most importantly, it aims to close the gap on digital exclusion by making the platform available offline and available in multiple languages which can amplify its impact when compared to other platforms. Other benefits anticipated over time include lower incidence and lower progression rates of T2D that can be expected with improved glycaemic control. But there are still significant challenges in the long-term: the need for continuous monitoring and evaluation of AI-generated guidance.</a:t>
            </a:r>
            <a:endParaRPr lang="en-IN" sz="3200" dirty="0">
              <a:latin typeface="Times New Roman" panose="02020603050405020304" pitchFamily="18" charset="0"/>
              <a:cs typeface="Times New Roman" panose="02020603050405020304" pitchFamily="18" charset="0"/>
            </a:endParaRPr>
          </a:p>
        </p:txBody>
      </p:sp>
      <p:sp>
        <p:nvSpPr>
          <p:cNvPr id="11" name="Rectangle 10"/>
          <p:cNvSpPr/>
          <p:nvPr/>
        </p:nvSpPr>
        <p:spPr>
          <a:xfrm>
            <a:off x="23114000" y="31445200"/>
            <a:ext cx="6692900" cy="73660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3600" b="1" dirty="0">
                <a:latin typeface="Times New Roman" panose="02020603050405020304" pitchFamily="18" charset="0"/>
                <a:cs typeface="Times New Roman" panose="02020603050405020304" pitchFamily="18" charset="0"/>
              </a:rPr>
              <a:t>Conclusion</a:t>
            </a:r>
            <a:endParaRPr lang="en-IN" sz="3600" b="1" dirty="0">
              <a:latin typeface="Times New Roman" panose="02020603050405020304" pitchFamily="18" charset="0"/>
              <a:cs typeface="Times New Roman" panose="02020603050405020304" pitchFamily="18" charset="0"/>
            </a:endParaRPr>
          </a:p>
        </p:txBody>
      </p:sp>
      <p:sp>
        <p:nvSpPr>
          <p:cNvPr id="12" name="Rectangle 11"/>
          <p:cNvSpPr/>
          <p:nvPr/>
        </p:nvSpPr>
        <p:spPr>
          <a:xfrm>
            <a:off x="23139400" y="32486600"/>
            <a:ext cx="6667500" cy="10007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sz="3200" dirty="0">
                <a:latin typeface="Times New Roman" panose="02020603050405020304" pitchFamily="18" charset="0"/>
                <a:cs typeface="Times New Roman" panose="02020603050405020304" pitchFamily="18" charset="0"/>
              </a:rPr>
              <a:t>By using digital health interventions based on behavioural theory and jointly developed with marginalised communities, GlucoGuide+ proves that it can achieve a positive and important contribution to health equity. As a policy, this model helps support strategies in health care transformation in the NHS and continues to advocate for commissioning inclusive standards. Educationally, it calls for training in digital health literacy for patients, as well as for health practitioners. It offers future research opportunities in conducting long-term analysis of the performance of personalized/developed AI-based health tools and outcome effectiveness on reducing inequalities in T2D in various groups of the population.</a:t>
            </a:r>
            <a:endParaRPr lang="en-IN" sz="3200" dirty="0">
              <a:latin typeface="Times New Roman" panose="02020603050405020304" pitchFamily="18" charset="0"/>
              <a:cs typeface="Times New Roman" panose="02020603050405020304" pitchFamily="18" charset="0"/>
            </a:endParaRPr>
          </a:p>
        </p:txBody>
      </p:sp>
      <p:sp>
        <p:nvSpPr>
          <p:cNvPr id="13" name="Rectangle 12"/>
          <p:cNvSpPr/>
          <p:nvPr/>
        </p:nvSpPr>
        <p:spPr>
          <a:xfrm>
            <a:off x="482600" y="33248600"/>
            <a:ext cx="9283700" cy="86360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3600" b="1" dirty="0">
                <a:latin typeface="Times New Roman" panose="02020603050405020304" pitchFamily="18" charset="0"/>
                <a:cs typeface="Times New Roman" panose="02020603050405020304" pitchFamily="18" charset="0"/>
              </a:rPr>
              <a:t>References</a:t>
            </a:r>
            <a:endParaRPr lang="en-IN" sz="3600" b="1" dirty="0">
              <a:latin typeface="Times New Roman" panose="02020603050405020304" pitchFamily="18" charset="0"/>
              <a:cs typeface="Times New Roman" panose="02020603050405020304" pitchFamily="18" charset="0"/>
            </a:endParaRPr>
          </a:p>
        </p:txBody>
      </p:sp>
      <p:sp>
        <p:nvSpPr>
          <p:cNvPr id="14" name="Rectangle 13"/>
          <p:cNvSpPr/>
          <p:nvPr/>
        </p:nvSpPr>
        <p:spPr>
          <a:xfrm>
            <a:off x="368300" y="34620200"/>
            <a:ext cx="9398000" cy="7874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IN" sz="3600" dirty="0">
                <a:latin typeface="Times New Roman" panose="02020603050405020304" pitchFamily="18" charset="0"/>
                <a:cs typeface="Times New Roman" panose="02020603050405020304" pitchFamily="18" charset="0"/>
              </a:rPr>
              <a:t>Diabetes UK (2023) Diabetes statistics. Available at: www.diabetes.org.uk/professionals/position-statements-reports/statistics [Accessed: 10 June 2026].</a:t>
            </a:r>
          </a:p>
          <a:p>
            <a:pPr algn="just"/>
            <a:r>
              <a:rPr lang="en-IN" sz="3600" dirty="0">
                <a:latin typeface="Times New Roman" panose="02020603050405020304" pitchFamily="18" charset="0"/>
                <a:cs typeface="Times New Roman" panose="02020603050405020304" pitchFamily="18" charset="0"/>
              </a:rPr>
              <a:t>NHS England (2023) NHS Diabetes Prevention Programme: Annual report. London: NHS England.</a:t>
            </a:r>
          </a:p>
          <a:p>
            <a:pPr algn="just"/>
            <a:r>
              <a:rPr lang="en-IN" sz="3600" dirty="0">
                <a:latin typeface="Times New Roman" panose="02020603050405020304" pitchFamily="18" charset="0"/>
                <a:cs typeface="Times New Roman" panose="02020603050405020304" pitchFamily="18" charset="0"/>
              </a:rPr>
              <a:t>Public Health England (2021) Health profile for England: 2021. London: PHE</a:t>
            </a:r>
          </a:p>
          <a:p>
            <a:pPr algn="just"/>
            <a:r>
              <a:rPr lang="en-IN" sz="3600" dirty="0">
                <a:latin typeface="Times New Roman" panose="02020603050405020304" pitchFamily="18" charset="0"/>
                <a:cs typeface="Times New Roman" panose="02020603050405020304" pitchFamily="18" charset="0"/>
              </a:rPr>
              <a:t>World Health Organization (2023) Diabetes: Key facts. Available at: www.who.int/news-room/fact-sheets/detail/diabetes [Accessed: 10 June 2026].</a:t>
            </a:r>
          </a:p>
        </p:txBody>
      </p:sp>
      <p:pic>
        <p:nvPicPr>
          <p:cNvPr id="15" name="Picture 14" descr="C:\Users\HP\Downloads\glucoguide_logo_framework.pn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10800" y="22225000"/>
            <a:ext cx="12141200" cy="10693400"/>
          </a:xfrm>
          <a:prstGeom prst="rect">
            <a:avLst/>
          </a:prstGeom>
          <a:noFill/>
          <a:ln>
            <a:noFill/>
          </a:ln>
        </p:spPr>
      </p:pic>
      <p:pic>
        <p:nvPicPr>
          <p:cNvPr id="16" name="Pictur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475889" y="32918400"/>
            <a:ext cx="9611021" cy="8762990"/>
          </a:xfrm>
          <a:prstGeom prst="rect">
            <a:avLst/>
          </a:prstGeom>
        </p:spPr>
      </p:pic>
      <p:pic>
        <p:nvPicPr>
          <p:cNvPr id="17" name="Picture 16"/>
          <p:cNvPicPr>
            <a:picLocks noChangeAspect="1"/>
          </p:cNvPicPr>
          <p:nvPr/>
        </p:nvPicPr>
        <p:blipFill>
          <a:blip r:embed="rId4"/>
          <a:stretch>
            <a:fillRect/>
          </a:stretch>
        </p:blipFill>
        <p:spPr>
          <a:xfrm>
            <a:off x="20020660" y="12785831"/>
            <a:ext cx="9371081" cy="7956338"/>
          </a:xfrm>
          <a:prstGeom prst="rect">
            <a:avLst/>
          </a:prstGeom>
        </p:spPr>
      </p:pic>
      <p:pic>
        <p:nvPicPr>
          <p:cNvPr id="1028" name="Picture 4" descr="Health Matters: Preventing Type 2 diabetes – UK Health Security Agenc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02885" y="3276600"/>
            <a:ext cx="10991848" cy="81915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ealth Matters: Preventing Type 2 diabetes – UK Health Security Agenc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8300" y="15049499"/>
            <a:ext cx="9144000" cy="609600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ransforming Diabetes Care in the United Kingdom | Glooko"/>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796500" y="21145500"/>
            <a:ext cx="5984782" cy="598478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nyone can develop type 2 diabetes, but certain factors can increase your  risk, such as being over 40. Check your risk using the Diabetes UK risk  tool. It could be the most"/>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698200" y="27435082"/>
            <a:ext cx="4673600" cy="3929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2329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35</TotalTime>
  <Words>811</Words>
  <Application>Microsoft Office PowerPoint</Application>
  <PresentationFormat>Custom</PresentationFormat>
  <Paragraphs>18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Patel Shivani</cp:lastModifiedBy>
  <cp:revision>14</cp:revision>
  <dcterms:created xsi:type="dcterms:W3CDTF">2026-06-12T06:25:03Z</dcterms:created>
  <dcterms:modified xsi:type="dcterms:W3CDTF">2026-07-03T10:40:51Z</dcterms:modified>
</cp:coreProperties>
</file>