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7" r:id="rId2"/>
    <p:sldId id="258" r:id="rId3"/>
    <p:sldId id="264"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77" d="100"/>
          <a:sy n="77" d="100"/>
        </p:scale>
        <p:origin x="126" y="7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464A63D-8A94-41BE-BDFF-1859B95204BF}"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464777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464A63D-8A94-41BE-BDFF-1859B95204BF}"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22441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64A63D-8A94-41BE-BDFF-1859B95204BF}"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1964964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464A63D-8A94-41BE-BDFF-1859B95204BF}"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1697602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464A63D-8A94-41BE-BDFF-1859B95204BF}"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1815967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464A63D-8A94-41BE-BDFF-1859B95204BF}" type="datetimeFigureOut">
              <a:rPr lang="en-GB" smtClean="0"/>
              <a:t>06/03/2018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3954579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64A63D-8A94-41BE-BDFF-1859B95204BF}" type="datetimeFigureOut">
              <a:rPr lang="en-GB" smtClean="0"/>
              <a:t>06/03/2018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4025173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64A63D-8A94-41BE-BDFF-1859B95204BF}"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399513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464A63D-8A94-41BE-BDFF-1859B95204BF}"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408878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464A63D-8A94-41BE-BDFF-1859B95204BF}"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2707768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464A63D-8A94-41BE-BDFF-1859B95204BF}"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C6998-6E10-47A8-87E5-2207CB4B2D5F}" type="slidenum">
              <a:rPr lang="en-GB" smtClean="0"/>
              <a:t>‹#›</a:t>
            </a:fld>
            <a:endParaRPr lang="en-GB"/>
          </a:p>
        </p:txBody>
      </p:sp>
    </p:spTree>
    <p:extLst>
      <p:ext uri="{BB962C8B-B14F-4D97-AF65-F5344CB8AC3E}">
        <p14:creationId xmlns:p14="http://schemas.microsoft.com/office/powerpoint/2010/main" val="720149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64A63D-8A94-41BE-BDFF-1859B95204BF}" type="datetimeFigureOut">
              <a:rPr lang="en-GB" smtClean="0"/>
              <a:t>06/03/2018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1C6998-6E10-47A8-87E5-2207CB4B2D5F}" type="slidenum">
              <a:rPr lang="en-GB" smtClean="0"/>
              <a:t>‹#›</a:t>
            </a:fld>
            <a:endParaRPr lang="en-GB"/>
          </a:p>
        </p:txBody>
      </p:sp>
    </p:spTree>
    <p:extLst>
      <p:ext uri="{BB962C8B-B14F-4D97-AF65-F5344CB8AC3E}">
        <p14:creationId xmlns:p14="http://schemas.microsoft.com/office/powerpoint/2010/main" val="30267255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www.bifa.org/_attachments/resources/1666_s4.pdf"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theguardian.com/sustainable-business/resource-efficiency"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cerasis.com/2015/11/24/logistics-sustainability/"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www.emeraldinsight.com/doi/pdfplus/10.1108/0140917111117877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1952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19199" y="-76200"/>
            <a:ext cx="10447283" cy="6353175"/>
          </a:xfrm>
          <a:prstGeom prst="rect">
            <a:avLst/>
          </a:prstGeom>
        </p:spPr>
      </p:pic>
    </p:spTree>
    <p:extLst>
      <p:ext uri="{BB962C8B-B14F-4D97-AF65-F5344CB8AC3E}">
        <p14:creationId xmlns:p14="http://schemas.microsoft.com/office/powerpoint/2010/main" val="468964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55F4AD5-70ED-4102-AEB8-F47DF46F6483}"/>
              </a:ext>
            </a:extLst>
          </p:cNvPr>
          <p:cNvSpPr/>
          <p:nvPr/>
        </p:nvSpPr>
        <p:spPr>
          <a:xfrm>
            <a:off x="755374" y="2828836"/>
            <a:ext cx="10840278" cy="923330"/>
          </a:xfrm>
          <a:prstGeom prst="rect">
            <a:avLst/>
          </a:prstGeom>
        </p:spPr>
        <p:txBody>
          <a:bodyPr wrap="square">
            <a:spAutoFit/>
          </a:bodyPr>
          <a:lstStyle/>
          <a:p>
            <a:r>
              <a:rPr lang="en-GB" dirty="0">
                <a:solidFill>
                  <a:srgbClr val="000000"/>
                </a:solidFill>
              </a:rPr>
              <a:t>“A planned and systematic approach aiming to reduce the environmental impact of a. company's activities by improving the efficiency of processes, reducing the use of energy, water and fossil fuel when providing transport and </a:t>
            </a:r>
            <a:r>
              <a:rPr lang="en-GB" b="1" dirty="0">
                <a:solidFill>
                  <a:srgbClr val="000000"/>
                </a:solidFill>
              </a:rPr>
              <a:t>logistics</a:t>
            </a:r>
            <a:r>
              <a:rPr lang="en-GB" dirty="0">
                <a:solidFill>
                  <a:srgbClr val="000000"/>
                </a:solidFill>
              </a:rPr>
              <a:t> services”.</a:t>
            </a:r>
            <a:endParaRPr lang="en-GB" dirty="0"/>
          </a:p>
        </p:txBody>
      </p:sp>
      <p:sp>
        <p:nvSpPr>
          <p:cNvPr id="3" name="TextBox 2">
            <a:extLst>
              <a:ext uri="{FF2B5EF4-FFF2-40B4-BE49-F238E27FC236}">
                <a16:creationId xmlns:a16="http://schemas.microsoft.com/office/drawing/2014/main" xmlns="" id="{FC575D1F-1495-4758-8A93-FEC115F3D135}"/>
              </a:ext>
            </a:extLst>
          </p:cNvPr>
          <p:cNvSpPr txBox="1"/>
          <p:nvPr/>
        </p:nvSpPr>
        <p:spPr>
          <a:xfrm>
            <a:off x="901148" y="5910470"/>
            <a:ext cx="10668000" cy="369332"/>
          </a:xfrm>
          <a:prstGeom prst="rect">
            <a:avLst/>
          </a:prstGeom>
          <a:noFill/>
        </p:spPr>
        <p:txBody>
          <a:bodyPr wrap="square" rtlCol="0">
            <a:spAutoFit/>
          </a:bodyPr>
          <a:lstStyle/>
          <a:p>
            <a:r>
              <a:rPr lang="en-GB" dirty="0">
                <a:hlinkClick r:id="rId2"/>
              </a:rPr>
              <a:t>https://www.bifa.org/_attachments/resources/1666_s4.pdf</a:t>
            </a:r>
            <a:r>
              <a:rPr lang="en-GB" dirty="0"/>
              <a:t> </a:t>
            </a:r>
          </a:p>
        </p:txBody>
      </p:sp>
    </p:spTree>
    <p:extLst>
      <p:ext uri="{BB962C8B-B14F-4D97-AF65-F5344CB8AC3E}">
        <p14:creationId xmlns:p14="http://schemas.microsoft.com/office/powerpoint/2010/main" val="82270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62608" y="-76200"/>
            <a:ext cx="11366938" cy="6659125"/>
          </a:xfrm>
          <a:prstGeom prst="rect">
            <a:avLst/>
          </a:prstGeom>
        </p:spPr>
      </p:pic>
    </p:spTree>
    <p:extLst>
      <p:ext uri="{BB962C8B-B14F-4D97-AF65-F5344CB8AC3E}">
        <p14:creationId xmlns:p14="http://schemas.microsoft.com/office/powerpoint/2010/main" val="3089307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88731" y="-76200"/>
            <a:ext cx="11540359" cy="7010400"/>
          </a:xfrm>
          <a:prstGeom prst="rect">
            <a:avLst/>
          </a:prstGeom>
        </p:spPr>
      </p:pic>
    </p:spTree>
    <p:extLst>
      <p:ext uri="{BB962C8B-B14F-4D97-AF65-F5344CB8AC3E}">
        <p14:creationId xmlns:p14="http://schemas.microsoft.com/office/powerpoint/2010/main" val="1044587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3779" y="1997839"/>
            <a:ext cx="11682249" cy="1477328"/>
          </a:xfrm>
          <a:prstGeom prst="rect">
            <a:avLst/>
          </a:prstGeom>
        </p:spPr>
        <p:txBody>
          <a:bodyPr wrap="square">
            <a:spAutoFit/>
          </a:bodyPr>
          <a:lstStyle/>
          <a:p>
            <a:r>
              <a:rPr lang="en-GB" dirty="0"/>
              <a:t>Sustainability is both a responsibility and an opportunity to secure the future of our businesses and society. We need to embrace a 'do and learn' mindset and be willing to invest now for future gain—it is good supply chains and good business. There is no compromise between sustainable logistics and sustainable profitability, so no argument not to do it.</a:t>
            </a:r>
          </a:p>
          <a:p>
            <a:r>
              <a:rPr lang="en-GB" i="1" dirty="0" err="1"/>
              <a:t>Huw</a:t>
            </a:r>
            <a:r>
              <a:rPr lang="en-GB" i="1" dirty="0"/>
              <a:t> Waters is product supply director for Procter &amp; Gamble UK and Ireland.</a:t>
            </a:r>
            <a:endParaRPr lang="en-GB" dirty="0"/>
          </a:p>
          <a:p>
            <a:r>
              <a:rPr lang="en-GB" i="1" dirty="0"/>
              <a:t>Copy on this page is provided by P&amp;G, supporter of the </a:t>
            </a:r>
            <a:r>
              <a:rPr lang="en-GB" i="1" dirty="0">
                <a:hlinkClick r:id="rId2"/>
              </a:rPr>
              <a:t>resource efficiency hub</a:t>
            </a:r>
            <a:endParaRPr lang="en-GB" dirty="0"/>
          </a:p>
        </p:txBody>
      </p:sp>
    </p:spTree>
    <p:extLst>
      <p:ext uri="{BB962C8B-B14F-4D97-AF65-F5344CB8AC3E}">
        <p14:creationId xmlns:p14="http://schemas.microsoft.com/office/powerpoint/2010/main" val="2247484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1056071E-EEF1-4E63-9FA4-8D8D05BC8226}"/>
              </a:ext>
            </a:extLst>
          </p:cNvPr>
          <p:cNvSpPr txBox="1"/>
          <p:nvPr/>
        </p:nvSpPr>
        <p:spPr>
          <a:xfrm>
            <a:off x="1444487" y="2199861"/>
            <a:ext cx="9435548" cy="369332"/>
          </a:xfrm>
          <a:prstGeom prst="rect">
            <a:avLst/>
          </a:prstGeom>
          <a:noFill/>
        </p:spPr>
        <p:txBody>
          <a:bodyPr wrap="square" rtlCol="0">
            <a:spAutoFit/>
          </a:bodyPr>
          <a:lstStyle/>
          <a:p>
            <a:r>
              <a:rPr lang="en-GB" dirty="0">
                <a:hlinkClick r:id="rId2"/>
              </a:rPr>
              <a:t>http://cerasis.com/2015/11/24/logistics-sustainability/</a:t>
            </a:r>
            <a:r>
              <a:rPr lang="en-GB" dirty="0"/>
              <a:t> </a:t>
            </a:r>
          </a:p>
        </p:txBody>
      </p:sp>
    </p:spTree>
    <p:extLst>
      <p:ext uri="{BB962C8B-B14F-4D97-AF65-F5344CB8AC3E}">
        <p14:creationId xmlns:p14="http://schemas.microsoft.com/office/powerpoint/2010/main" val="3370860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Rectangle 2"/>
          <p:cNvSpPr/>
          <p:nvPr/>
        </p:nvSpPr>
        <p:spPr>
          <a:xfrm>
            <a:off x="3048000" y="3105835"/>
            <a:ext cx="6096000" cy="646331"/>
          </a:xfrm>
          <a:prstGeom prst="rect">
            <a:avLst/>
          </a:prstGeom>
        </p:spPr>
        <p:txBody>
          <a:bodyPr>
            <a:spAutoFit/>
          </a:bodyPr>
          <a:lstStyle/>
          <a:p>
            <a:r>
              <a:rPr lang="en-GB" dirty="0">
                <a:hlinkClick r:id="rId2"/>
              </a:rPr>
              <a:t>http://www.emeraldinsight.com/doi/pdfplus/10.1108/01409171111178774</a:t>
            </a:r>
            <a:r>
              <a:rPr lang="en-GB" dirty="0"/>
              <a:t> </a:t>
            </a:r>
          </a:p>
        </p:txBody>
      </p:sp>
    </p:spTree>
    <p:extLst>
      <p:ext uri="{BB962C8B-B14F-4D97-AF65-F5344CB8AC3E}">
        <p14:creationId xmlns:p14="http://schemas.microsoft.com/office/powerpoint/2010/main" val="3586474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146</Words>
  <Application>Microsoft Office PowerPoint</Application>
  <PresentationFormat>Widescreen</PresentationFormat>
  <Paragraphs>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3</cp:revision>
  <dcterms:created xsi:type="dcterms:W3CDTF">2017-11-28T09:01:40Z</dcterms:created>
  <dcterms:modified xsi:type="dcterms:W3CDTF">2018-03-06T13:31:20Z</dcterms:modified>
</cp:coreProperties>
</file>