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3"/>
  </p:sldMasterIdLst>
  <p:notesMasterIdLst>
    <p:notesMasterId r:id="rId18"/>
  </p:notesMasterIdLst>
  <p:handoutMasterIdLst>
    <p:handoutMasterId r:id="rId19"/>
  </p:handoutMasterIdLst>
  <p:sldIdLst>
    <p:sldId id="256" r:id="rId4"/>
    <p:sldId id="257" r:id="rId5"/>
    <p:sldId id="306" r:id="rId6"/>
    <p:sldId id="296" r:id="rId7"/>
    <p:sldId id="298" r:id="rId8"/>
    <p:sldId id="297" r:id="rId9"/>
    <p:sldId id="299" r:id="rId10"/>
    <p:sldId id="300" r:id="rId11"/>
    <p:sldId id="301" r:id="rId12"/>
    <p:sldId id="305" r:id="rId13"/>
    <p:sldId id="302" r:id="rId14"/>
    <p:sldId id="304" r:id="rId15"/>
    <p:sldId id="307" r:id="rId16"/>
    <p:sldId id="295" r:id="rId17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emi Ademoye" initials="KA" lastIdx="0" clrIdx="0">
    <p:extLst>
      <p:ext uri="{19B8F6BF-5375-455C-9EA6-DF929625EA0E}">
        <p15:presenceInfo xmlns:p15="http://schemas.microsoft.com/office/powerpoint/2012/main" userId="S-1-5-21-809251214-2178901256-4152538893-2668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1BC6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88615" autoAdjust="0"/>
  </p:normalViewPr>
  <p:slideViewPr>
    <p:cSldViewPr>
      <p:cViewPr varScale="1">
        <p:scale>
          <a:sx n="107" d="100"/>
          <a:sy n="107" d="100"/>
        </p:scale>
        <p:origin x="1664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1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9A93B2-AC31-4CC8-8888-43B06E0E59AB}" type="datetimeFigureOut">
              <a:rPr lang="en-GB" smtClean="0"/>
              <a:t>22/02/2024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6CB166-AF45-45F0-8AC9-283301A83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3855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09BF45-866D-408B-BE41-63D4CBED4D11}" type="datetimeFigureOut">
              <a:rPr lang="en-US" smtClean="0"/>
              <a:pPr/>
              <a:t>2/22/24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7F37A7-6CD5-480C-8A9C-8A14678CA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162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4404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2/22/24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000" y="108000"/>
            <a:ext cx="2857500" cy="10001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596000" y="108000"/>
            <a:ext cx="1543050" cy="1143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2/22/24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2/22/24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2/22/24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2/22/24</a:t>
            </a:fld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2/22/24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2/22/24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2/22/24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EFD89C59-280D-43ED-8FC0-545418D6ECAE}" type="datetimeFigureOut">
              <a:rPr lang="en-US" smtClean="0"/>
              <a:pPr/>
              <a:t>2/22/24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2/22/24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2/22/24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2/22/24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SCjfhbwY3KM?start=207&amp;feature=oembed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Testing your Solution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Lecture 5: Problems- Solving Techniques  (PST)</a:t>
            </a:r>
          </a:p>
          <a:p>
            <a:r>
              <a:rPr lang="en-GB" dirty="0"/>
              <a:t>Dr Redhwan Al-amri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Week:</a:t>
            </a:r>
          </a:p>
          <a:p>
            <a:r>
              <a:rPr lang="en-US" dirty="0"/>
              <a:t>22-Feb-2024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Today’s Lecture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Testing and Errors</a:t>
            </a:r>
          </a:p>
          <a:p>
            <a:r>
              <a:rPr lang="en-GB" dirty="0"/>
              <a:t>Trace Tables</a:t>
            </a:r>
          </a:p>
          <a:p>
            <a:r>
              <a:rPr lang="en-GB" dirty="0"/>
              <a:t>Truth Tables???</a:t>
            </a:r>
          </a:p>
        </p:txBody>
      </p:sp>
    </p:spTree>
    <p:extLst>
      <p:ext uri="{BB962C8B-B14F-4D97-AF65-F5344CB8AC3E}">
        <p14:creationId xmlns:p14="http://schemas.microsoft.com/office/powerpoint/2010/main" val="25739502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Problem Solving</a:t>
            </a:r>
          </a:p>
        </p:txBody>
      </p:sp>
      <p:sp>
        <p:nvSpPr>
          <p:cNvPr id="9" name="Freeform 8"/>
          <p:cNvSpPr/>
          <p:nvPr/>
        </p:nvSpPr>
        <p:spPr>
          <a:xfrm>
            <a:off x="3950971" y="1602737"/>
            <a:ext cx="1477007" cy="960054"/>
          </a:xfrm>
          <a:custGeom>
            <a:avLst/>
            <a:gdLst>
              <a:gd name="connsiteX0" fmla="*/ 0 w 1477007"/>
              <a:gd name="connsiteY0" fmla="*/ 160012 h 960054"/>
              <a:gd name="connsiteX1" fmla="*/ 160012 w 1477007"/>
              <a:gd name="connsiteY1" fmla="*/ 0 h 960054"/>
              <a:gd name="connsiteX2" fmla="*/ 1316995 w 1477007"/>
              <a:gd name="connsiteY2" fmla="*/ 0 h 960054"/>
              <a:gd name="connsiteX3" fmla="*/ 1477007 w 1477007"/>
              <a:gd name="connsiteY3" fmla="*/ 160012 h 960054"/>
              <a:gd name="connsiteX4" fmla="*/ 1477007 w 1477007"/>
              <a:gd name="connsiteY4" fmla="*/ 800042 h 960054"/>
              <a:gd name="connsiteX5" fmla="*/ 1316995 w 1477007"/>
              <a:gd name="connsiteY5" fmla="*/ 960054 h 960054"/>
              <a:gd name="connsiteX6" fmla="*/ 160012 w 1477007"/>
              <a:gd name="connsiteY6" fmla="*/ 960054 h 960054"/>
              <a:gd name="connsiteX7" fmla="*/ 0 w 1477007"/>
              <a:gd name="connsiteY7" fmla="*/ 800042 h 960054"/>
              <a:gd name="connsiteX8" fmla="*/ 0 w 1477007"/>
              <a:gd name="connsiteY8" fmla="*/ 160012 h 960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77007" h="960054">
                <a:moveTo>
                  <a:pt x="0" y="160012"/>
                </a:moveTo>
                <a:cubicBezTo>
                  <a:pt x="0" y="71640"/>
                  <a:pt x="71640" y="0"/>
                  <a:pt x="160012" y="0"/>
                </a:cubicBezTo>
                <a:lnTo>
                  <a:pt x="1316995" y="0"/>
                </a:lnTo>
                <a:cubicBezTo>
                  <a:pt x="1405367" y="0"/>
                  <a:pt x="1477007" y="71640"/>
                  <a:pt x="1477007" y="160012"/>
                </a:cubicBezTo>
                <a:lnTo>
                  <a:pt x="1477007" y="800042"/>
                </a:lnTo>
                <a:cubicBezTo>
                  <a:pt x="1477007" y="888414"/>
                  <a:pt x="1405367" y="960054"/>
                  <a:pt x="1316995" y="960054"/>
                </a:cubicBezTo>
                <a:lnTo>
                  <a:pt x="160012" y="960054"/>
                </a:lnTo>
                <a:cubicBezTo>
                  <a:pt x="71640" y="960054"/>
                  <a:pt x="0" y="888414"/>
                  <a:pt x="0" y="800042"/>
                </a:cubicBezTo>
                <a:lnTo>
                  <a:pt x="0" y="160012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6396" tIns="96396" rIns="96396" bIns="96396" numCol="1" spcCol="1270" anchor="ctr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300" kern="1200" dirty="0"/>
              <a:t>1 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300" kern="1200" dirty="0"/>
              <a:t>Identify the Problem</a:t>
            </a:r>
          </a:p>
        </p:txBody>
      </p:sp>
      <p:sp>
        <p:nvSpPr>
          <p:cNvPr id="10" name="Freeform 9"/>
          <p:cNvSpPr/>
          <p:nvPr/>
        </p:nvSpPr>
        <p:spPr>
          <a:xfrm>
            <a:off x="2772746" y="2082764"/>
            <a:ext cx="3833456" cy="3833456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2852769" y="244103"/>
                </a:moveTo>
                <a:arcTo wR="1916728" hR="1916728" stAng="17953945" swAng="1210729"/>
              </a:path>
            </a:pathLst>
          </a:custGeom>
          <a:noFill/>
          <a:ln>
            <a:tailEnd type="arrow"/>
          </a:ln>
        </p:spPr>
        <p:style>
          <a:lnRef idx="1">
            <a:schemeClr val="accent2"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/>
          </a:p>
        </p:txBody>
      </p:sp>
      <p:sp>
        <p:nvSpPr>
          <p:cNvPr id="11" name="Freeform 10"/>
          <p:cNvSpPr/>
          <p:nvPr/>
        </p:nvSpPr>
        <p:spPr>
          <a:xfrm>
            <a:off x="5773888" y="2927164"/>
            <a:ext cx="1477007" cy="960054"/>
          </a:xfrm>
          <a:custGeom>
            <a:avLst/>
            <a:gdLst>
              <a:gd name="connsiteX0" fmla="*/ 0 w 1477007"/>
              <a:gd name="connsiteY0" fmla="*/ 160012 h 960054"/>
              <a:gd name="connsiteX1" fmla="*/ 160012 w 1477007"/>
              <a:gd name="connsiteY1" fmla="*/ 0 h 960054"/>
              <a:gd name="connsiteX2" fmla="*/ 1316995 w 1477007"/>
              <a:gd name="connsiteY2" fmla="*/ 0 h 960054"/>
              <a:gd name="connsiteX3" fmla="*/ 1477007 w 1477007"/>
              <a:gd name="connsiteY3" fmla="*/ 160012 h 960054"/>
              <a:gd name="connsiteX4" fmla="*/ 1477007 w 1477007"/>
              <a:gd name="connsiteY4" fmla="*/ 800042 h 960054"/>
              <a:gd name="connsiteX5" fmla="*/ 1316995 w 1477007"/>
              <a:gd name="connsiteY5" fmla="*/ 960054 h 960054"/>
              <a:gd name="connsiteX6" fmla="*/ 160012 w 1477007"/>
              <a:gd name="connsiteY6" fmla="*/ 960054 h 960054"/>
              <a:gd name="connsiteX7" fmla="*/ 0 w 1477007"/>
              <a:gd name="connsiteY7" fmla="*/ 800042 h 960054"/>
              <a:gd name="connsiteX8" fmla="*/ 0 w 1477007"/>
              <a:gd name="connsiteY8" fmla="*/ 160012 h 960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77007" h="960054">
                <a:moveTo>
                  <a:pt x="0" y="160012"/>
                </a:moveTo>
                <a:cubicBezTo>
                  <a:pt x="0" y="71640"/>
                  <a:pt x="71640" y="0"/>
                  <a:pt x="160012" y="0"/>
                </a:cubicBezTo>
                <a:lnTo>
                  <a:pt x="1316995" y="0"/>
                </a:lnTo>
                <a:cubicBezTo>
                  <a:pt x="1405367" y="0"/>
                  <a:pt x="1477007" y="71640"/>
                  <a:pt x="1477007" y="160012"/>
                </a:cubicBezTo>
                <a:lnTo>
                  <a:pt x="1477007" y="800042"/>
                </a:lnTo>
                <a:cubicBezTo>
                  <a:pt x="1477007" y="888414"/>
                  <a:pt x="1405367" y="960054"/>
                  <a:pt x="1316995" y="960054"/>
                </a:cubicBezTo>
                <a:lnTo>
                  <a:pt x="160012" y="960054"/>
                </a:lnTo>
                <a:cubicBezTo>
                  <a:pt x="71640" y="960054"/>
                  <a:pt x="0" y="888414"/>
                  <a:pt x="0" y="800042"/>
                </a:cubicBezTo>
                <a:lnTo>
                  <a:pt x="0" y="160012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6396" tIns="96396" rIns="96396" bIns="96396" numCol="1" spcCol="1270" anchor="ctr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300" kern="1200" dirty="0"/>
              <a:t>2 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300" kern="1200" dirty="0"/>
              <a:t>Develop Possible Solution(s)</a:t>
            </a:r>
          </a:p>
        </p:txBody>
      </p:sp>
      <p:sp>
        <p:nvSpPr>
          <p:cNvPr id="12" name="Freeform 11"/>
          <p:cNvSpPr/>
          <p:nvPr/>
        </p:nvSpPr>
        <p:spPr>
          <a:xfrm>
            <a:off x="2772746" y="2082764"/>
            <a:ext cx="3833456" cy="3833456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3828848" y="2049558"/>
                </a:moveTo>
                <a:arcTo wR="1916728" hR="1916728" stAng="21838429" swAng="1359100"/>
              </a:path>
            </a:pathLst>
          </a:custGeom>
          <a:noFill/>
          <a:ln>
            <a:tailEnd type="arrow"/>
          </a:ln>
        </p:spPr>
        <p:style>
          <a:lnRef idx="1">
            <a:schemeClr val="accent3"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/>
          </a:p>
        </p:txBody>
      </p:sp>
      <p:sp>
        <p:nvSpPr>
          <p:cNvPr id="14" name="Freeform 13"/>
          <p:cNvSpPr/>
          <p:nvPr/>
        </p:nvSpPr>
        <p:spPr>
          <a:xfrm>
            <a:off x="5077595" y="5070131"/>
            <a:ext cx="1477007" cy="960054"/>
          </a:xfrm>
          <a:custGeom>
            <a:avLst/>
            <a:gdLst>
              <a:gd name="connsiteX0" fmla="*/ 0 w 1477007"/>
              <a:gd name="connsiteY0" fmla="*/ 160012 h 960054"/>
              <a:gd name="connsiteX1" fmla="*/ 160012 w 1477007"/>
              <a:gd name="connsiteY1" fmla="*/ 0 h 960054"/>
              <a:gd name="connsiteX2" fmla="*/ 1316995 w 1477007"/>
              <a:gd name="connsiteY2" fmla="*/ 0 h 960054"/>
              <a:gd name="connsiteX3" fmla="*/ 1477007 w 1477007"/>
              <a:gd name="connsiteY3" fmla="*/ 160012 h 960054"/>
              <a:gd name="connsiteX4" fmla="*/ 1477007 w 1477007"/>
              <a:gd name="connsiteY4" fmla="*/ 800042 h 960054"/>
              <a:gd name="connsiteX5" fmla="*/ 1316995 w 1477007"/>
              <a:gd name="connsiteY5" fmla="*/ 960054 h 960054"/>
              <a:gd name="connsiteX6" fmla="*/ 160012 w 1477007"/>
              <a:gd name="connsiteY6" fmla="*/ 960054 h 960054"/>
              <a:gd name="connsiteX7" fmla="*/ 0 w 1477007"/>
              <a:gd name="connsiteY7" fmla="*/ 800042 h 960054"/>
              <a:gd name="connsiteX8" fmla="*/ 0 w 1477007"/>
              <a:gd name="connsiteY8" fmla="*/ 160012 h 960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77007" h="960054">
                <a:moveTo>
                  <a:pt x="0" y="160012"/>
                </a:moveTo>
                <a:cubicBezTo>
                  <a:pt x="0" y="71640"/>
                  <a:pt x="71640" y="0"/>
                  <a:pt x="160012" y="0"/>
                </a:cubicBezTo>
                <a:lnTo>
                  <a:pt x="1316995" y="0"/>
                </a:lnTo>
                <a:cubicBezTo>
                  <a:pt x="1405367" y="0"/>
                  <a:pt x="1477007" y="71640"/>
                  <a:pt x="1477007" y="160012"/>
                </a:cubicBezTo>
                <a:lnTo>
                  <a:pt x="1477007" y="800042"/>
                </a:lnTo>
                <a:cubicBezTo>
                  <a:pt x="1477007" y="888414"/>
                  <a:pt x="1405367" y="960054"/>
                  <a:pt x="1316995" y="960054"/>
                </a:cubicBezTo>
                <a:lnTo>
                  <a:pt x="160012" y="960054"/>
                </a:lnTo>
                <a:cubicBezTo>
                  <a:pt x="71640" y="960054"/>
                  <a:pt x="0" y="888414"/>
                  <a:pt x="0" y="800042"/>
                </a:cubicBezTo>
                <a:lnTo>
                  <a:pt x="0" y="160012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6396" tIns="96396" rIns="96396" bIns="96396" numCol="1" spcCol="1270" anchor="ctr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300" kern="1200" dirty="0"/>
              <a:t>3 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300" kern="1200" dirty="0"/>
              <a:t>Select Best Solution</a:t>
            </a:r>
          </a:p>
        </p:txBody>
      </p:sp>
      <p:sp>
        <p:nvSpPr>
          <p:cNvPr id="16" name="Freeform 15"/>
          <p:cNvSpPr/>
          <p:nvPr/>
        </p:nvSpPr>
        <p:spPr>
          <a:xfrm>
            <a:off x="2772746" y="2082764"/>
            <a:ext cx="3833456" cy="3833456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2151710" y="3818998"/>
                </a:moveTo>
                <a:arcTo wR="1916728" hR="1916728" stAng="4977485" swAng="845031"/>
              </a:path>
            </a:pathLst>
          </a:custGeom>
          <a:noFill/>
          <a:ln>
            <a:tailEnd type="arrow"/>
          </a:ln>
        </p:spPr>
        <p:style>
          <a:lnRef idx="1">
            <a:schemeClr val="accent4"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/>
          </a:p>
        </p:txBody>
      </p:sp>
      <p:sp>
        <p:nvSpPr>
          <p:cNvPr id="17" name="Freeform 16"/>
          <p:cNvSpPr/>
          <p:nvPr/>
        </p:nvSpPr>
        <p:spPr>
          <a:xfrm>
            <a:off x="2824346" y="5070131"/>
            <a:ext cx="1477007" cy="960054"/>
          </a:xfrm>
          <a:custGeom>
            <a:avLst/>
            <a:gdLst>
              <a:gd name="connsiteX0" fmla="*/ 0 w 1477007"/>
              <a:gd name="connsiteY0" fmla="*/ 160012 h 960054"/>
              <a:gd name="connsiteX1" fmla="*/ 160012 w 1477007"/>
              <a:gd name="connsiteY1" fmla="*/ 0 h 960054"/>
              <a:gd name="connsiteX2" fmla="*/ 1316995 w 1477007"/>
              <a:gd name="connsiteY2" fmla="*/ 0 h 960054"/>
              <a:gd name="connsiteX3" fmla="*/ 1477007 w 1477007"/>
              <a:gd name="connsiteY3" fmla="*/ 160012 h 960054"/>
              <a:gd name="connsiteX4" fmla="*/ 1477007 w 1477007"/>
              <a:gd name="connsiteY4" fmla="*/ 800042 h 960054"/>
              <a:gd name="connsiteX5" fmla="*/ 1316995 w 1477007"/>
              <a:gd name="connsiteY5" fmla="*/ 960054 h 960054"/>
              <a:gd name="connsiteX6" fmla="*/ 160012 w 1477007"/>
              <a:gd name="connsiteY6" fmla="*/ 960054 h 960054"/>
              <a:gd name="connsiteX7" fmla="*/ 0 w 1477007"/>
              <a:gd name="connsiteY7" fmla="*/ 800042 h 960054"/>
              <a:gd name="connsiteX8" fmla="*/ 0 w 1477007"/>
              <a:gd name="connsiteY8" fmla="*/ 160012 h 960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77007" h="960054">
                <a:moveTo>
                  <a:pt x="0" y="160012"/>
                </a:moveTo>
                <a:cubicBezTo>
                  <a:pt x="0" y="71640"/>
                  <a:pt x="71640" y="0"/>
                  <a:pt x="160012" y="0"/>
                </a:cubicBezTo>
                <a:lnTo>
                  <a:pt x="1316995" y="0"/>
                </a:lnTo>
                <a:cubicBezTo>
                  <a:pt x="1405367" y="0"/>
                  <a:pt x="1477007" y="71640"/>
                  <a:pt x="1477007" y="160012"/>
                </a:cubicBezTo>
                <a:lnTo>
                  <a:pt x="1477007" y="800042"/>
                </a:lnTo>
                <a:cubicBezTo>
                  <a:pt x="1477007" y="888414"/>
                  <a:pt x="1405367" y="960054"/>
                  <a:pt x="1316995" y="960054"/>
                </a:cubicBezTo>
                <a:lnTo>
                  <a:pt x="160012" y="960054"/>
                </a:lnTo>
                <a:cubicBezTo>
                  <a:pt x="71640" y="960054"/>
                  <a:pt x="0" y="888414"/>
                  <a:pt x="0" y="800042"/>
                </a:cubicBezTo>
                <a:lnTo>
                  <a:pt x="0" y="160012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6396" tIns="96396" rIns="96396" bIns="96396" numCol="1" spcCol="1270" anchor="ctr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300" kern="1200" dirty="0"/>
              <a:t>4 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300" kern="1200" dirty="0"/>
              <a:t>Implement it</a:t>
            </a:r>
          </a:p>
        </p:txBody>
      </p:sp>
      <p:sp>
        <p:nvSpPr>
          <p:cNvPr id="18" name="Freeform 17"/>
          <p:cNvSpPr/>
          <p:nvPr/>
        </p:nvSpPr>
        <p:spPr>
          <a:xfrm>
            <a:off x="2772746" y="2082764"/>
            <a:ext cx="3833456" cy="3833456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203259" y="2775722"/>
                </a:moveTo>
                <a:arcTo wR="1916728" hR="1916728" stAng="9202471" swAng="1359100"/>
              </a:path>
            </a:pathLst>
          </a:custGeom>
          <a:noFill/>
          <a:ln>
            <a:tailEnd type="arrow"/>
          </a:ln>
        </p:spPr>
        <p:style>
          <a:lnRef idx="1">
            <a:schemeClr val="accent5"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/>
          </a:p>
        </p:txBody>
      </p:sp>
      <p:sp>
        <p:nvSpPr>
          <p:cNvPr id="20" name="Freeform 19"/>
          <p:cNvSpPr/>
          <p:nvPr/>
        </p:nvSpPr>
        <p:spPr>
          <a:xfrm>
            <a:off x="2128054" y="2927164"/>
            <a:ext cx="1477007" cy="960054"/>
          </a:xfrm>
          <a:custGeom>
            <a:avLst/>
            <a:gdLst>
              <a:gd name="connsiteX0" fmla="*/ 0 w 1477007"/>
              <a:gd name="connsiteY0" fmla="*/ 160012 h 960054"/>
              <a:gd name="connsiteX1" fmla="*/ 160012 w 1477007"/>
              <a:gd name="connsiteY1" fmla="*/ 0 h 960054"/>
              <a:gd name="connsiteX2" fmla="*/ 1316995 w 1477007"/>
              <a:gd name="connsiteY2" fmla="*/ 0 h 960054"/>
              <a:gd name="connsiteX3" fmla="*/ 1477007 w 1477007"/>
              <a:gd name="connsiteY3" fmla="*/ 160012 h 960054"/>
              <a:gd name="connsiteX4" fmla="*/ 1477007 w 1477007"/>
              <a:gd name="connsiteY4" fmla="*/ 800042 h 960054"/>
              <a:gd name="connsiteX5" fmla="*/ 1316995 w 1477007"/>
              <a:gd name="connsiteY5" fmla="*/ 960054 h 960054"/>
              <a:gd name="connsiteX6" fmla="*/ 160012 w 1477007"/>
              <a:gd name="connsiteY6" fmla="*/ 960054 h 960054"/>
              <a:gd name="connsiteX7" fmla="*/ 0 w 1477007"/>
              <a:gd name="connsiteY7" fmla="*/ 800042 h 960054"/>
              <a:gd name="connsiteX8" fmla="*/ 0 w 1477007"/>
              <a:gd name="connsiteY8" fmla="*/ 160012 h 960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77007" h="960054">
                <a:moveTo>
                  <a:pt x="0" y="160012"/>
                </a:moveTo>
                <a:cubicBezTo>
                  <a:pt x="0" y="71640"/>
                  <a:pt x="71640" y="0"/>
                  <a:pt x="160012" y="0"/>
                </a:cubicBezTo>
                <a:lnTo>
                  <a:pt x="1316995" y="0"/>
                </a:lnTo>
                <a:cubicBezTo>
                  <a:pt x="1405367" y="0"/>
                  <a:pt x="1477007" y="71640"/>
                  <a:pt x="1477007" y="160012"/>
                </a:cubicBezTo>
                <a:lnTo>
                  <a:pt x="1477007" y="800042"/>
                </a:lnTo>
                <a:cubicBezTo>
                  <a:pt x="1477007" y="888414"/>
                  <a:pt x="1405367" y="960054"/>
                  <a:pt x="1316995" y="960054"/>
                </a:cubicBezTo>
                <a:lnTo>
                  <a:pt x="160012" y="960054"/>
                </a:lnTo>
                <a:cubicBezTo>
                  <a:pt x="71640" y="960054"/>
                  <a:pt x="0" y="888414"/>
                  <a:pt x="0" y="800042"/>
                </a:cubicBezTo>
                <a:lnTo>
                  <a:pt x="0" y="160012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6">
              <a:hueOff val="0"/>
              <a:satOff val="0"/>
              <a:lumOff val="0"/>
              <a:alphaOff val="0"/>
            </a:schemeClr>
          </a:fillRef>
          <a:effectRef idx="0">
            <a:schemeClr val="accent6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6396" tIns="96396" rIns="96396" bIns="96396" numCol="1" spcCol="1270" anchor="ctr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300" kern="1200" dirty="0"/>
              <a:t>5 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300" kern="1200" dirty="0"/>
              <a:t>Test Solution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300" kern="1200" dirty="0"/>
              <a:t>Did it work?</a:t>
            </a:r>
          </a:p>
        </p:txBody>
      </p:sp>
      <p:sp>
        <p:nvSpPr>
          <p:cNvPr id="25" name="Freeform 24"/>
          <p:cNvSpPr/>
          <p:nvPr/>
        </p:nvSpPr>
        <p:spPr>
          <a:xfrm>
            <a:off x="2772746" y="2082764"/>
            <a:ext cx="3833456" cy="3833456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461166" y="669656"/>
                </a:moveTo>
                <a:arcTo wR="1916728" hR="1916728" stAng="13235325" swAng="1210729"/>
              </a:path>
            </a:pathLst>
          </a:custGeom>
          <a:noFill/>
          <a:ln>
            <a:tailEnd type="arrow"/>
          </a:ln>
        </p:spPr>
        <p:style>
          <a:lnRef idx="1">
            <a:schemeClr val="accent6"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6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/>
          </a:p>
        </p:txBody>
      </p:sp>
      <p:grpSp>
        <p:nvGrpSpPr>
          <p:cNvPr id="27" name="Group 26"/>
          <p:cNvGrpSpPr/>
          <p:nvPr/>
        </p:nvGrpSpPr>
        <p:grpSpPr>
          <a:xfrm>
            <a:off x="6959262" y="3183374"/>
            <a:ext cx="2132252" cy="1932066"/>
            <a:chOff x="6959262" y="3183374"/>
            <a:chExt cx="2132252" cy="1932066"/>
          </a:xfrm>
        </p:grpSpPr>
        <p:sp>
          <p:nvSpPr>
            <p:cNvPr id="5" name="Oval 4"/>
            <p:cNvSpPr/>
            <p:nvPr/>
          </p:nvSpPr>
          <p:spPr>
            <a:xfrm>
              <a:off x="7625899" y="3183374"/>
              <a:ext cx="1080120" cy="576064"/>
            </a:xfrm>
            <a:prstGeom prst="ellipse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1200" dirty="0"/>
                <a:t>Solution</a:t>
              </a:r>
              <a:br>
                <a:rPr lang="en-GB" sz="1200" dirty="0"/>
              </a:br>
              <a:r>
                <a:rPr lang="en-GB" sz="1200" dirty="0"/>
                <a:t>1</a:t>
              </a:r>
            </a:p>
          </p:txBody>
        </p:sp>
        <p:sp>
          <p:nvSpPr>
            <p:cNvPr id="6" name="Oval 5"/>
            <p:cNvSpPr/>
            <p:nvPr/>
          </p:nvSpPr>
          <p:spPr>
            <a:xfrm>
              <a:off x="8011394" y="3993017"/>
              <a:ext cx="1080120" cy="576064"/>
            </a:xfrm>
            <a:prstGeom prst="ellipse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1200" dirty="0"/>
                <a:t>Solution</a:t>
              </a:r>
              <a:br>
                <a:rPr lang="en-GB" sz="1200" dirty="0"/>
              </a:br>
              <a:r>
                <a:rPr lang="en-GB" sz="1200" dirty="0"/>
                <a:t>2</a:t>
              </a:r>
            </a:p>
          </p:txBody>
        </p:sp>
        <p:sp>
          <p:nvSpPr>
            <p:cNvPr id="7" name="Oval 6"/>
            <p:cNvSpPr/>
            <p:nvPr/>
          </p:nvSpPr>
          <p:spPr>
            <a:xfrm>
              <a:off x="6959262" y="4539376"/>
              <a:ext cx="1080120" cy="576064"/>
            </a:xfrm>
            <a:prstGeom prst="ellipse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1200" dirty="0"/>
                <a:t>Solution</a:t>
              </a:r>
              <a:br>
                <a:rPr lang="en-GB" sz="1200" dirty="0"/>
              </a:br>
              <a:r>
                <a:rPr lang="en-GB" sz="1200" dirty="0"/>
                <a:t>3</a:t>
              </a:r>
            </a:p>
          </p:txBody>
        </p:sp>
        <p:cxnSp>
          <p:nvCxnSpPr>
            <p:cNvPr id="8" name="Straight Connector 7"/>
            <p:cNvCxnSpPr>
              <a:endCxn id="5" idx="3"/>
            </p:cNvCxnSpPr>
            <p:nvPr/>
          </p:nvCxnSpPr>
          <p:spPr>
            <a:xfrm flipV="1">
              <a:off x="7178972" y="3675075"/>
              <a:ext cx="605107" cy="138602"/>
            </a:xfrm>
            <a:prstGeom prst="line">
              <a:avLst/>
            </a:prstGeom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>
              <a:endCxn id="6" idx="2"/>
            </p:cNvCxnSpPr>
            <p:nvPr/>
          </p:nvCxnSpPr>
          <p:spPr>
            <a:xfrm>
              <a:off x="7178972" y="3828492"/>
              <a:ext cx="832422" cy="452557"/>
            </a:xfrm>
            <a:prstGeom prst="line">
              <a:avLst/>
            </a:prstGeom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>
              <a:endCxn id="7" idx="0"/>
            </p:cNvCxnSpPr>
            <p:nvPr/>
          </p:nvCxnSpPr>
          <p:spPr>
            <a:xfrm>
              <a:off x="7178972" y="3774253"/>
              <a:ext cx="320350" cy="765123"/>
            </a:xfrm>
            <a:prstGeom prst="line">
              <a:avLst/>
            </a:prstGeom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</p:grpSp>
      <p:sp>
        <p:nvSpPr>
          <p:cNvPr id="19" name="TextBox 18"/>
          <p:cNvSpPr txBox="1"/>
          <p:nvPr/>
        </p:nvSpPr>
        <p:spPr>
          <a:xfrm>
            <a:off x="5917362" y="1864125"/>
            <a:ext cx="3174152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/>
              <a:t>Understand it and all the details</a:t>
            </a:r>
          </a:p>
          <a:p>
            <a:r>
              <a:rPr lang="en-GB" sz="1400" b="1" dirty="0"/>
              <a:t>What? Why? When? Where? Who? </a:t>
            </a:r>
            <a:r>
              <a:rPr lang="en-GB" sz="1400" dirty="0"/>
              <a:t>…</a:t>
            </a:r>
          </a:p>
        </p:txBody>
      </p:sp>
      <p:sp>
        <p:nvSpPr>
          <p:cNvPr id="21" name="Oval 20"/>
          <p:cNvSpPr/>
          <p:nvPr/>
        </p:nvSpPr>
        <p:spPr>
          <a:xfrm>
            <a:off x="6931274" y="6125705"/>
            <a:ext cx="1080120" cy="576064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Solution</a:t>
            </a:r>
            <a:br>
              <a:rPr lang="en-GB" sz="1200" dirty="0"/>
            </a:br>
            <a:r>
              <a:rPr lang="en-GB" sz="1200" dirty="0"/>
              <a:t>2</a:t>
            </a:r>
          </a:p>
        </p:txBody>
      </p:sp>
      <p:cxnSp>
        <p:nvCxnSpPr>
          <p:cNvPr id="22" name="Straight Connector 21"/>
          <p:cNvCxnSpPr>
            <a:endCxn id="21" idx="2"/>
          </p:cNvCxnSpPr>
          <p:nvPr/>
        </p:nvCxnSpPr>
        <p:spPr>
          <a:xfrm>
            <a:off x="6012160" y="6036208"/>
            <a:ext cx="919114" cy="377529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 rot="19246753">
            <a:off x="2904944" y="2243352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No </a:t>
            </a:r>
            <a:r>
              <a:rPr lang="en-GB" dirty="0">
                <a:sym typeface="Wingdings" panose="05000000000000000000" pitchFamily="2" charset="2"/>
              </a:rPr>
              <a:t></a:t>
            </a:r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379038" y="2060848"/>
            <a:ext cx="1311385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GB" sz="1400" dirty="0"/>
              <a:t>Yes </a:t>
            </a:r>
            <a:r>
              <a:rPr lang="en-GB" sz="1400" dirty="0">
                <a:sym typeface="Wingdings" panose="05000000000000000000" pitchFamily="2" charset="2"/>
              </a:rPr>
              <a:t></a:t>
            </a:r>
          </a:p>
          <a:p>
            <a:r>
              <a:rPr lang="en-GB" sz="1400" dirty="0">
                <a:sym typeface="Wingdings" panose="05000000000000000000" pitchFamily="2" charset="2"/>
              </a:rPr>
              <a:t>Done - hooray!</a:t>
            </a:r>
            <a:endParaRPr lang="en-GB" sz="1400" dirty="0"/>
          </a:p>
        </p:txBody>
      </p:sp>
      <p:cxnSp>
        <p:nvCxnSpPr>
          <p:cNvPr id="26" name="Straight Arrow Connector 25"/>
          <p:cNvCxnSpPr>
            <a:endCxn id="24" idx="2"/>
          </p:cNvCxnSpPr>
          <p:nvPr/>
        </p:nvCxnSpPr>
        <p:spPr>
          <a:xfrm flipH="1" flipV="1">
            <a:off x="1034731" y="2584068"/>
            <a:ext cx="1231989" cy="10888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541157" y="6033428"/>
            <a:ext cx="1440160" cy="52322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/>
              <a:t>Carry out the chosen solution</a:t>
            </a:r>
          </a:p>
        </p:txBody>
      </p:sp>
      <p:cxnSp>
        <p:nvCxnSpPr>
          <p:cNvPr id="41" name="Straight Connector 40"/>
          <p:cNvCxnSpPr>
            <a:endCxn id="39" idx="3"/>
          </p:cNvCxnSpPr>
          <p:nvPr/>
        </p:nvCxnSpPr>
        <p:spPr>
          <a:xfrm flipH="1">
            <a:off x="1981317" y="5980048"/>
            <a:ext cx="919114" cy="314990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4879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3" grpId="0"/>
      <p:bldP spid="2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Testing your Solution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Is my solution correct?</a:t>
            </a:r>
          </a:p>
          <a:p>
            <a:pPr lvl="1"/>
            <a:r>
              <a:rPr lang="en-GB" dirty="0"/>
              <a:t>You have to test it!</a:t>
            </a:r>
          </a:p>
          <a:p>
            <a:pPr lvl="1"/>
            <a:r>
              <a:rPr lang="en-GB" dirty="0"/>
              <a:t>It is very important you do this and </a:t>
            </a:r>
            <a:r>
              <a:rPr lang="en-GB" b="1" i="1" dirty="0"/>
              <a:t>not just one test</a:t>
            </a:r>
            <a:r>
              <a:rPr lang="en-GB" dirty="0"/>
              <a:t>.</a:t>
            </a:r>
          </a:p>
          <a:p>
            <a:pPr lvl="2"/>
            <a:r>
              <a:rPr lang="en-GB" dirty="0"/>
              <a:t>You need to conduct multiple tests!</a:t>
            </a:r>
          </a:p>
          <a:p>
            <a:r>
              <a:rPr lang="en-GB" dirty="0"/>
              <a:t>You test your solution to discover errors.</a:t>
            </a:r>
          </a:p>
          <a:p>
            <a:r>
              <a:rPr lang="en-GB" dirty="0"/>
              <a:t>In computing, there are two main types of errors:</a:t>
            </a:r>
          </a:p>
          <a:p>
            <a:pPr lvl="1"/>
            <a:r>
              <a:rPr lang="en-GB" dirty="0"/>
              <a:t>Syntax Errors</a:t>
            </a:r>
          </a:p>
          <a:p>
            <a:pPr lvl="1"/>
            <a:r>
              <a:rPr lang="en-GB" dirty="0"/>
              <a:t>Logical Errors</a:t>
            </a:r>
          </a:p>
        </p:txBody>
      </p:sp>
    </p:spTree>
    <p:extLst>
      <p:ext uri="{BB962C8B-B14F-4D97-AF65-F5344CB8AC3E}">
        <p14:creationId xmlns:p14="http://schemas.microsoft.com/office/powerpoint/2010/main" val="2239693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Syntax Errors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Misusing a language’s grammar rules.</a:t>
            </a:r>
          </a:p>
          <a:p>
            <a:r>
              <a:rPr lang="en-GB" dirty="0"/>
              <a:t>In English, for example:</a:t>
            </a:r>
          </a:p>
          <a:p>
            <a:pPr lvl="1"/>
            <a:r>
              <a:rPr lang="en-GB" dirty="0"/>
              <a:t>Misspelling a word</a:t>
            </a:r>
          </a:p>
          <a:p>
            <a:pPr lvl="1"/>
            <a:r>
              <a:rPr lang="en-GB" dirty="0"/>
              <a:t>Using words that do not exist</a:t>
            </a:r>
          </a:p>
          <a:p>
            <a:pPr lvl="1"/>
            <a:r>
              <a:rPr lang="en-GB" dirty="0"/>
              <a:t>Using bad grammar.</a:t>
            </a:r>
          </a:p>
          <a:p>
            <a:r>
              <a:rPr lang="en-GB" dirty="0"/>
              <a:t>In computing, writing a programming language (in our case pseudocode or flowchart) statement incorrectly.</a:t>
            </a:r>
          </a:p>
          <a:p>
            <a:pPr lvl="1"/>
            <a:r>
              <a:rPr lang="en-GB" dirty="0"/>
              <a:t>Some of you would have heard me say you are not using variable names or input/output statements correctly </a:t>
            </a:r>
            <a:r>
              <a:rPr lang="en-GB" dirty="0">
                <a:sym typeface="Wingdings" panose="05000000000000000000" pitchFamily="2" charset="2"/>
              </a:rPr>
              <a:t></a:t>
            </a:r>
            <a:r>
              <a:rPr lang="en-GB" dirty="0"/>
              <a:t>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9413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Syntax Error Example in English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Correct English syntax for telling someone where you have place an item is:</a:t>
            </a:r>
          </a:p>
          <a:p>
            <a:pPr lvl="1"/>
            <a:r>
              <a:rPr lang="en-US" sz="2400" i="1" dirty="0">
                <a:solidFill>
                  <a:srgbClr val="002060"/>
                </a:solidFill>
              </a:rPr>
              <a:t>“I have put it on the table.”</a:t>
            </a:r>
            <a:endParaRPr lang="en-GB" dirty="0"/>
          </a:p>
          <a:p>
            <a:r>
              <a:rPr lang="en-GB" dirty="0"/>
              <a:t>Incorrect English syntax</a:t>
            </a:r>
          </a:p>
          <a:p>
            <a:pPr lvl="1"/>
            <a:r>
              <a:rPr lang="en-US" sz="2400" i="1" dirty="0">
                <a:solidFill>
                  <a:srgbClr val="002060"/>
                </a:solidFill>
              </a:rPr>
              <a:t>“I have it on the table put.”</a:t>
            </a:r>
            <a:endParaRPr lang="en-GB" dirty="0"/>
          </a:p>
          <a:p>
            <a:r>
              <a:rPr lang="en-GB" dirty="0"/>
              <a:t>All the right words are there, but:</a:t>
            </a:r>
          </a:p>
          <a:p>
            <a:pPr lvl="1"/>
            <a:r>
              <a:rPr lang="en-GB" dirty="0"/>
              <a:t>The syntax is wrong!</a:t>
            </a:r>
          </a:p>
          <a:p>
            <a:pPr lvl="1"/>
            <a:r>
              <a:rPr lang="en-GB" dirty="0"/>
              <a:t>It is grammatically incorrect making the sentence sound like gibberish.</a:t>
            </a:r>
          </a:p>
          <a:p>
            <a:r>
              <a:rPr lang="en-GB" dirty="0"/>
              <a:t>I read, however, that translated word for word, the second sentence is correct syntax in German</a:t>
            </a:r>
            <a:r>
              <a:rPr lang="en-GB" baseline="30000" dirty="0"/>
              <a:t>1</a:t>
            </a:r>
            <a:r>
              <a:rPr lang="en-GB" dirty="0"/>
              <a:t>.</a:t>
            </a:r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043608" y="6453336"/>
            <a:ext cx="66011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aseline="30000" dirty="0"/>
              <a:t>1</a:t>
            </a:r>
            <a:r>
              <a:rPr lang="en-GB" dirty="0"/>
              <a:t>Source: </a:t>
            </a:r>
            <a:r>
              <a:rPr lang="en-US" dirty="0"/>
              <a:t>Prelude to Programming, 6th edition by Elizabeth Drake</a:t>
            </a:r>
          </a:p>
        </p:txBody>
      </p:sp>
    </p:spTree>
    <p:extLst>
      <p:ext uri="{BB962C8B-B14F-4D97-AF65-F5344CB8AC3E}">
        <p14:creationId xmlns:p14="http://schemas.microsoft.com/office/powerpoint/2010/main" val="1076182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Syntax Errors in Computing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In computing, it is easy to identify syntax errors.</a:t>
            </a:r>
          </a:p>
          <a:p>
            <a:r>
              <a:rPr lang="en-GB" dirty="0"/>
              <a:t>Your solution will not work if it contains syntax errors.</a:t>
            </a:r>
          </a:p>
          <a:p>
            <a:pPr lvl="1"/>
            <a:r>
              <a:rPr lang="en-GB" dirty="0"/>
              <a:t>The computer program will catch all syntax errors in your solution and display an error message.</a:t>
            </a:r>
          </a:p>
          <a:p>
            <a:pPr lvl="2"/>
            <a:r>
              <a:rPr lang="en-GB" dirty="0"/>
              <a:t>Unfortunately, sometimes these messages can be a bit cryptic! </a:t>
            </a:r>
            <a:r>
              <a:rPr lang="en-GB" dirty="0">
                <a:sym typeface="Wingdings" panose="05000000000000000000" pitchFamily="2" charset="2"/>
              </a:rPr>
              <a:t></a:t>
            </a:r>
            <a:endParaRPr lang="en-GB" dirty="0"/>
          </a:p>
          <a:p>
            <a:pPr lvl="1"/>
            <a:r>
              <a:rPr lang="en-GB" dirty="0"/>
              <a:t>You will not be able to execute your solution until you </a:t>
            </a:r>
            <a:r>
              <a:rPr lang="en-GB" b="1" u="sng" dirty="0"/>
              <a:t>fix all</a:t>
            </a:r>
            <a:r>
              <a:rPr lang="en-GB" dirty="0"/>
              <a:t> the syntax errors.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7567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Logical Errors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The syntax of your solution is correct, but:</a:t>
            </a:r>
          </a:p>
          <a:p>
            <a:pPr lvl="1"/>
            <a:r>
              <a:rPr lang="en-GB" dirty="0"/>
              <a:t>It contains a mistake, resulting in:</a:t>
            </a:r>
          </a:p>
          <a:p>
            <a:pPr lvl="2"/>
            <a:r>
              <a:rPr lang="en-GB" dirty="0"/>
              <a:t>Unexpected Behaviour</a:t>
            </a:r>
          </a:p>
          <a:p>
            <a:pPr lvl="2"/>
            <a:r>
              <a:rPr lang="en-GB" dirty="0"/>
              <a:t>Incorrect Behaviour</a:t>
            </a:r>
          </a:p>
          <a:p>
            <a:r>
              <a:rPr lang="en-GB" dirty="0"/>
              <a:t>A logical error may:</a:t>
            </a:r>
          </a:p>
          <a:p>
            <a:pPr lvl="1"/>
            <a:r>
              <a:rPr lang="en-GB" dirty="0"/>
              <a:t>Produce the wrong output</a:t>
            </a:r>
          </a:p>
          <a:p>
            <a:pPr lvl="1"/>
            <a:r>
              <a:rPr lang="en-GB" dirty="0"/>
              <a:t>Produce an incorrect calculation result</a:t>
            </a:r>
          </a:p>
          <a:p>
            <a:pPr lvl="1"/>
            <a:r>
              <a:rPr lang="en-GB" dirty="0"/>
              <a:t>Cause a program to crash while running</a:t>
            </a:r>
          </a:p>
          <a:p>
            <a:r>
              <a:rPr lang="en-GB" dirty="0"/>
              <a:t>They are commonly referred to as </a:t>
            </a:r>
            <a:r>
              <a:rPr lang="en-GB" b="1" dirty="0"/>
              <a:t>bugs</a:t>
            </a:r>
            <a:r>
              <a:rPr lang="en-GB" dirty="0"/>
              <a:t>.</a:t>
            </a:r>
          </a:p>
          <a:p>
            <a:r>
              <a:rPr lang="en-GB" dirty="0"/>
              <a:t>They are not always easy to recognise.</a:t>
            </a:r>
          </a:p>
        </p:txBody>
      </p:sp>
    </p:spTree>
    <p:extLst>
      <p:ext uri="{BB962C8B-B14F-4D97-AF65-F5344CB8AC3E}">
        <p14:creationId xmlns:p14="http://schemas.microsoft.com/office/powerpoint/2010/main" val="2484682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Source of Logical Errors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Typo errors, for example:</a:t>
            </a:r>
          </a:p>
          <a:p>
            <a:pPr lvl="1"/>
            <a:r>
              <a:rPr lang="en-GB" dirty="0"/>
              <a:t>Mistakenly typing the wrong symbol</a:t>
            </a:r>
          </a:p>
          <a:p>
            <a:pPr lvl="1"/>
            <a:r>
              <a:rPr lang="en-GB" dirty="0"/>
              <a:t>Mistakenly typing the wrong variable name</a:t>
            </a:r>
          </a:p>
          <a:p>
            <a:r>
              <a:rPr lang="en-GB" dirty="0"/>
              <a:t>Incorrect logic by the programmer. For example:</a:t>
            </a:r>
          </a:p>
          <a:p>
            <a:pPr lvl="1"/>
            <a:r>
              <a:rPr lang="en-GB" dirty="0"/>
              <a:t>Using the wrong formula</a:t>
            </a:r>
          </a:p>
          <a:p>
            <a:pPr lvl="1"/>
            <a:r>
              <a:rPr lang="en-GB" dirty="0"/>
              <a:t>Incorrect interpretation of the requirements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6254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Logical Error Examples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For example, a simple solution to check if a person is legally old enough to drive.</a:t>
            </a:r>
          </a:p>
          <a:p>
            <a:r>
              <a:rPr lang="en-GB" dirty="0"/>
              <a:t>Can you spot the error?</a:t>
            </a:r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3212976"/>
            <a:ext cx="7030308" cy="3511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604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Logical Errors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Test your solution, using different types of data:</a:t>
            </a:r>
          </a:p>
          <a:p>
            <a:pPr lvl="1"/>
            <a:r>
              <a:rPr lang="en-GB" dirty="0"/>
              <a:t>Good data: data you know should work.</a:t>
            </a:r>
          </a:p>
          <a:p>
            <a:pPr lvl="1"/>
            <a:r>
              <a:rPr lang="en-GB" dirty="0"/>
              <a:t>Bad data: data you know should not work.</a:t>
            </a:r>
          </a:p>
          <a:p>
            <a:pPr lvl="1"/>
            <a:r>
              <a:rPr lang="en-GB" dirty="0"/>
              <a:t>Data you know the answers for.</a:t>
            </a:r>
          </a:p>
          <a:p>
            <a:pPr lvl="1"/>
            <a:r>
              <a:rPr lang="en-GB" dirty="0"/>
              <a:t>Data you do not know the answer for.</a:t>
            </a:r>
          </a:p>
          <a:p>
            <a:pPr lvl="1"/>
            <a:r>
              <a:rPr lang="en-GB" dirty="0"/>
              <a:t>Etc.</a:t>
            </a:r>
          </a:p>
          <a:p>
            <a:r>
              <a:rPr lang="en-GB" dirty="0"/>
              <a:t>To help us, we are going to be using </a:t>
            </a:r>
            <a:r>
              <a:rPr lang="en-GB" b="1" dirty="0"/>
              <a:t>trace tables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07458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Trace Tables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A technique used to check algorithms, e.g. flowcharts and pseudocode, for logical errors.</a:t>
            </a:r>
          </a:p>
          <a:p>
            <a:r>
              <a:rPr lang="en-GB" dirty="0"/>
              <a:t>Also known as dry running or desk-checking.</a:t>
            </a:r>
          </a:p>
          <a:p>
            <a:r>
              <a:rPr lang="en-GB" dirty="0"/>
              <a:t>You:</a:t>
            </a:r>
          </a:p>
          <a:p>
            <a:pPr lvl="1"/>
            <a:r>
              <a:rPr lang="en-GB" dirty="0"/>
              <a:t>Identify each of the variables in your solution, and</a:t>
            </a:r>
          </a:p>
          <a:p>
            <a:pPr lvl="1"/>
            <a:r>
              <a:rPr lang="en-GB" dirty="0"/>
              <a:t>Trace their values as each line/process in your solution is executed.</a:t>
            </a:r>
          </a:p>
          <a:p>
            <a:r>
              <a:rPr lang="en-GB" dirty="0"/>
              <a:t>As the name suggests, you use a table:</a:t>
            </a:r>
          </a:p>
          <a:p>
            <a:pPr lvl="1"/>
            <a:r>
              <a:rPr lang="en-GB" b="1" dirty="0"/>
              <a:t>Columns</a:t>
            </a:r>
            <a:r>
              <a:rPr lang="en-GB" dirty="0"/>
              <a:t> represent the different </a:t>
            </a:r>
            <a:r>
              <a:rPr lang="en-GB" b="1" dirty="0"/>
              <a:t>variables and their values.</a:t>
            </a:r>
          </a:p>
          <a:p>
            <a:pPr lvl="1"/>
            <a:r>
              <a:rPr lang="en-GB" b="1" dirty="0"/>
              <a:t>Rows</a:t>
            </a:r>
            <a:r>
              <a:rPr lang="en-GB" dirty="0"/>
              <a:t> represent </a:t>
            </a:r>
            <a:r>
              <a:rPr lang="en-GB" b="1" dirty="0"/>
              <a:t>each solution step and process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3791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667F24-FD66-FB36-98AF-6FA0D5B739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 </a:t>
            </a:r>
          </a:p>
        </p:txBody>
      </p:sp>
      <p:pic>
        <p:nvPicPr>
          <p:cNvPr id="4" name="Online Media 3" descr="56. OCR GCSE (J277) 2.1 Trace tables">
            <a:hlinkClick r:id="" action="ppaction://media"/>
            <a:extLst>
              <a:ext uri="{FF2B5EF4-FFF2-40B4-BE49-F238E27FC236}">
                <a16:creationId xmlns:a16="http://schemas.microsoft.com/office/drawing/2014/main" id="{AAD71409-369A-3C11-22AB-0DC719E42311}"/>
              </a:ext>
            </a:extLst>
          </p:cNvPr>
          <p:cNvPicPr>
            <a:picLocks noGrp="1" noRot="1" noChangeAspect="1"/>
          </p:cNvPicPr>
          <p:nvPr>
            <p:ph sz="quarter"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711200" y="1600200"/>
            <a:ext cx="7956550" cy="449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279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Lab Exercise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Examples and Exercises</a:t>
            </a:r>
          </a:p>
          <a:p>
            <a:r>
              <a:rPr lang="en-GB" dirty="0"/>
              <a:t>Download instructions from Moodle</a:t>
            </a:r>
          </a:p>
        </p:txBody>
      </p:sp>
    </p:spTree>
    <p:extLst>
      <p:ext uri="{BB962C8B-B14F-4D97-AF65-F5344CB8AC3E}">
        <p14:creationId xmlns:p14="http://schemas.microsoft.com/office/powerpoint/2010/main" val="328637083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ontrol xmlns="http://schemas.microsoft.com/VisualStudio/2011/storyboarding/control">
  <Id Name="System.Storyboarding.Common.TextInput" Revision="1" Stencil="System.Storyboarding.Common" StencilVersion="0.1"/>
</Control>
</file>

<file path=customXml/item2.xml><?xml version="1.0" encoding="utf-8"?>
<Control xmlns="http://schemas.microsoft.com/VisualStudio/2011/storyboarding/control">
  <Id Name="System.Storyboarding.Backgrounds.WebBrowser" Revision="1" Stencil="System.Storyboarding.Backgrounds" StencilVersion="0.1"/>
</Control>
</file>

<file path=customXml/itemProps1.xml><?xml version="1.0" encoding="utf-8"?>
<ds:datastoreItem xmlns:ds="http://schemas.openxmlformats.org/officeDocument/2006/customXml" ds:itemID="{69CA5B40-25F3-41C0-8BBC-13DDE9C63212}">
  <ds:schemaRefs>
    <ds:schemaRef ds:uri="http://schemas.microsoft.com/VisualStudio/2011/storyboarding/control"/>
  </ds:schemaRefs>
</ds:datastoreItem>
</file>

<file path=customXml/itemProps2.xml><?xml version="1.0" encoding="utf-8"?>
<ds:datastoreItem xmlns:ds="http://schemas.openxmlformats.org/officeDocument/2006/customXml" ds:itemID="{EB7B554C-29BD-42EC-82E7-C9EE7367E9A1}">
  <ds:schemaRefs>
    <ds:schemaRef ds:uri="http://schemas.microsoft.com/VisualStudio/2011/storyboarding/contro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13046</TotalTime>
  <Words>671</Words>
  <Application>Microsoft Macintosh PowerPoint</Application>
  <PresentationFormat>On-screen Show (4:3)</PresentationFormat>
  <Paragraphs>107</Paragraphs>
  <Slides>14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Calibri</vt:lpstr>
      <vt:lpstr>Cambria</vt:lpstr>
      <vt:lpstr>Wingdings</vt:lpstr>
      <vt:lpstr>Wingdings 2</vt:lpstr>
      <vt:lpstr>Median</vt:lpstr>
      <vt:lpstr>Testing your Solution</vt:lpstr>
      <vt:lpstr>Today’s Lecture</vt:lpstr>
      <vt:lpstr>Problem Solving</vt:lpstr>
      <vt:lpstr>Testing your Solution</vt:lpstr>
      <vt:lpstr>Syntax Errors</vt:lpstr>
      <vt:lpstr>Syntax Error Example in English</vt:lpstr>
      <vt:lpstr>Syntax Errors in Computing</vt:lpstr>
      <vt:lpstr>Logical Errors</vt:lpstr>
      <vt:lpstr>Source of Logical Errors</vt:lpstr>
      <vt:lpstr>Logical Error Examples</vt:lpstr>
      <vt:lpstr>Finding Logical Errors</vt:lpstr>
      <vt:lpstr>Trace Tables</vt:lpstr>
      <vt:lpstr>Example </vt:lpstr>
      <vt:lpstr>Lab Exercise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Kemi Ademoye</dc:creator>
  <cp:lastModifiedBy>Redhwan Al-amri</cp:lastModifiedBy>
  <cp:revision>2088</cp:revision>
  <cp:lastPrinted>2014-09-29T16:21:25Z</cp:lastPrinted>
  <dcterms:created xsi:type="dcterms:W3CDTF">2013-09-18T07:00:31Z</dcterms:created>
  <dcterms:modified xsi:type="dcterms:W3CDTF">2024-02-22T16:45:19Z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fs.IsStoryboard">
    <vt:bool>true</vt:bool>
  </property>
</Properties>
</file>