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64" r:id="rId3"/>
    <p:sldId id="257" r:id="rId4"/>
    <p:sldId id="273" r:id="rId5"/>
    <p:sldId id="270" r:id="rId6"/>
    <p:sldId id="275" r:id="rId7"/>
    <p:sldId id="271" r:id="rId8"/>
    <p:sldId id="276" r:id="rId9"/>
    <p:sldId id="272" r:id="rId10"/>
    <p:sldId id="274" r:id="rId11"/>
    <p:sldId id="277" r:id="rId12"/>
    <p:sldId id="27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E4C"/>
    <a:srgbClr val="2C336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81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image" Target="../media/image5.gif"/></Relationships>
</file>

<file path=ppt/diagrams/_rels/data2.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image" Target="../media/image7.gif"/></Relationships>
</file>

<file path=ppt/diagrams/_rels/drawing1.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image" Target="../media/image5.gif"/></Relationships>
</file>

<file path=ppt/diagrams/_rels/drawing2.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image" Target="../media/image7.gif"/></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BF223C-BC32-4974-AFE0-75079EC41BE5}"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6B953418-7DA9-4394-8927-9D40EC6CF956}">
      <dgm:prSet phldrT="[Text]"/>
      <dgm:spPr>
        <a:blipFill dpi="0" rotWithShape="0">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t>
        <a:bodyPr/>
        <a:lstStyle/>
        <a:p>
          <a:r>
            <a:rPr lang="en-GB" dirty="0"/>
            <a:t>.</a:t>
          </a:r>
        </a:p>
      </dgm:t>
    </dgm:pt>
    <dgm:pt modelId="{5DB5C48F-532E-4984-AFB5-F6C472FDB341}" type="parTrans" cxnId="{492F74A5-1339-4D90-AA1E-94D53893495D}">
      <dgm:prSet/>
      <dgm:spPr/>
      <dgm:t>
        <a:bodyPr/>
        <a:lstStyle/>
        <a:p>
          <a:endParaRPr lang="en-GB"/>
        </a:p>
      </dgm:t>
    </dgm:pt>
    <dgm:pt modelId="{9870C1AD-A529-49FC-B0DB-C1ACBF8A36C9}" type="sibTrans" cxnId="{492F74A5-1339-4D90-AA1E-94D53893495D}">
      <dgm:prSet/>
      <dgm:spPr/>
      <dgm:t>
        <a:bodyPr/>
        <a:lstStyle/>
        <a:p>
          <a:endParaRPr lang="en-GB"/>
        </a:p>
      </dgm:t>
    </dgm:pt>
    <dgm:pt modelId="{215D61C7-7CB2-4B34-A78A-D4A979A17460}">
      <dgm:prSet phldrT="[Text]" custT="1"/>
      <dgm:spPr/>
      <dgm:t>
        <a:bodyPr/>
        <a:lstStyle/>
        <a:p>
          <a:pPr algn="ctr"/>
          <a:r>
            <a:rPr lang="en-GB" sz="2000" dirty="0">
              <a:solidFill>
                <a:srgbClr val="000E4C"/>
              </a:solidFill>
            </a:rPr>
            <a:t>Determination </a:t>
          </a:r>
        </a:p>
      </dgm:t>
    </dgm:pt>
    <dgm:pt modelId="{1F9E8BCF-556E-4C89-9DB3-B4DF1A85DAD2}" type="parTrans" cxnId="{A3D4B42F-E610-44E6-A96A-8C1438005485}">
      <dgm:prSet/>
      <dgm:spPr/>
      <dgm:t>
        <a:bodyPr/>
        <a:lstStyle/>
        <a:p>
          <a:endParaRPr lang="en-GB"/>
        </a:p>
      </dgm:t>
    </dgm:pt>
    <dgm:pt modelId="{4A59811A-DE07-44C3-BA78-13AA16BECB74}" type="sibTrans" cxnId="{A3D4B42F-E610-44E6-A96A-8C1438005485}">
      <dgm:prSet/>
      <dgm:spPr/>
      <dgm:t>
        <a:bodyPr/>
        <a:lstStyle/>
        <a:p>
          <a:endParaRPr lang="en-GB"/>
        </a:p>
      </dgm:t>
    </dgm:pt>
    <dgm:pt modelId="{6048AD3A-CB9E-42D3-B560-AC13C984DE11}">
      <dgm:prSet phldrT="[Text]" custT="1"/>
      <dgm:spPr/>
      <dgm:t>
        <a:bodyPr/>
        <a:lstStyle/>
        <a:p>
          <a:pPr algn="ctr"/>
          <a:r>
            <a:rPr lang="en-GB" sz="2000" dirty="0">
              <a:solidFill>
                <a:srgbClr val="000E4C"/>
              </a:solidFill>
            </a:rPr>
            <a:t>Focussed </a:t>
          </a:r>
        </a:p>
      </dgm:t>
    </dgm:pt>
    <dgm:pt modelId="{8E34BB33-3107-473C-B595-9A981C44E49D}" type="parTrans" cxnId="{70939C00-A308-4A99-8B97-9E6706409EE1}">
      <dgm:prSet/>
      <dgm:spPr/>
      <dgm:t>
        <a:bodyPr/>
        <a:lstStyle/>
        <a:p>
          <a:endParaRPr lang="en-GB"/>
        </a:p>
      </dgm:t>
    </dgm:pt>
    <dgm:pt modelId="{495C8E47-D70B-42CA-8710-3AD4D2C19FED}" type="sibTrans" cxnId="{70939C00-A308-4A99-8B97-9E6706409EE1}">
      <dgm:prSet/>
      <dgm:spPr/>
      <dgm:t>
        <a:bodyPr/>
        <a:lstStyle/>
        <a:p>
          <a:endParaRPr lang="en-GB"/>
        </a:p>
      </dgm:t>
    </dgm:pt>
    <dgm:pt modelId="{9FCE3A04-5C88-4552-9885-583744DDDA73}">
      <dgm:prSet phldrT="[Text]"/>
      <dgm:spPr>
        <a:blipFill dpi="0" rotWithShape="0">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t>
        <a:bodyPr/>
        <a:lstStyle/>
        <a:p>
          <a:r>
            <a:rPr lang="en-GB" dirty="0"/>
            <a:t>.</a:t>
          </a:r>
        </a:p>
      </dgm:t>
    </dgm:pt>
    <dgm:pt modelId="{D066A1FA-C55B-4883-B9AF-C4F38E968498}" type="parTrans" cxnId="{76A7273E-C1B9-47E2-965D-DBACF99508C8}">
      <dgm:prSet/>
      <dgm:spPr/>
      <dgm:t>
        <a:bodyPr/>
        <a:lstStyle/>
        <a:p>
          <a:endParaRPr lang="en-GB"/>
        </a:p>
      </dgm:t>
    </dgm:pt>
    <dgm:pt modelId="{FBB4481A-D2A0-434F-A61F-50287055519C}" type="sibTrans" cxnId="{76A7273E-C1B9-47E2-965D-DBACF99508C8}">
      <dgm:prSet/>
      <dgm:spPr/>
      <dgm:t>
        <a:bodyPr/>
        <a:lstStyle/>
        <a:p>
          <a:endParaRPr lang="en-GB"/>
        </a:p>
      </dgm:t>
    </dgm:pt>
    <dgm:pt modelId="{9A351CA1-E5D7-40E4-9E2E-12C2F0057CC2}">
      <dgm:prSet phldrT="[Text]" custT="1"/>
      <dgm:spPr/>
      <dgm:t>
        <a:bodyPr/>
        <a:lstStyle/>
        <a:p>
          <a:pPr algn="ctr">
            <a:buFont typeface="Symbol" panose="05050102010706020507" pitchFamily="18" charset="2"/>
            <a:buChar char=""/>
          </a:pPr>
          <a:r>
            <a:rPr lang="en-GB" sz="2000" dirty="0">
              <a:solidFill>
                <a:srgbClr val="000E4C"/>
              </a:solidFill>
            </a:rPr>
            <a:t>Problem solving</a:t>
          </a:r>
        </a:p>
      </dgm:t>
    </dgm:pt>
    <dgm:pt modelId="{2CBFF869-D67E-4991-B85C-284971045979}" type="parTrans" cxnId="{83FD4C9D-6B0B-425B-859D-47A3C0223FA6}">
      <dgm:prSet/>
      <dgm:spPr/>
      <dgm:t>
        <a:bodyPr/>
        <a:lstStyle/>
        <a:p>
          <a:endParaRPr lang="en-GB"/>
        </a:p>
      </dgm:t>
    </dgm:pt>
    <dgm:pt modelId="{474C1B3B-CA0A-460F-950D-532E5DFA6652}" type="sibTrans" cxnId="{83FD4C9D-6B0B-425B-859D-47A3C0223FA6}">
      <dgm:prSet/>
      <dgm:spPr/>
      <dgm:t>
        <a:bodyPr/>
        <a:lstStyle/>
        <a:p>
          <a:endParaRPr lang="en-GB"/>
        </a:p>
      </dgm:t>
    </dgm:pt>
    <dgm:pt modelId="{B7A3931C-BF7D-42CA-9DE5-8F65E2916C14}">
      <dgm:prSet phldrT="[Text]" custT="1"/>
      <dgm:spPr/>
      <dgm:t>
        <a:bodyPr/>
        <a:lstStyle/>
        <a:p>
          <a:pPr algn="l">
            <a:buNone/>
          </a:pPr>
          <a:r>
            <a:rPr lang="en-GB" sz="1800" dirty="0"/>
            <a:t>(</a:t>
          </a:r>
          <a:r>
            <a:rPr lang="en-GB" sz="1600" dirty="0"/>
            <a:t>Big Ideas Wales, 2018)</a:t>
          </a:r>
        </a:p>
      </dgm:t>
    </dgm:pt>
    <dgm:pt modelId="{0144BE82-319C-4981-AEBD-1C373466B346}" type="parTrans" cxnId="{6EBA23B1-26D4-4922-BD90-26CC68990504}">
      <dgm:prSet/>
      <dgm:spPr/>
      <dgm:t>
        <a:bodyPr/>
        <a:lstStyle/>
        <a:p>
          <a:endParaRPr lang="en-GB"/>
        </a:p>
      </dgm:t>
    </dgm:pt>
    <dgm:pt modelId="{F6E8EAAE-C0A7-46B2-8387-36DAD3600598}" type="sibTrans" cxnId="{6EBA23B1-26D4-4922-BD90-26CC68990504}">
      <dgm:prSet/>
      <dgm:spPr/>
      <dgm:t>
        <a:bodyPr/>
        <a:lstStyle/>
        <a:p>
          <a:endParaRPr lang="en-GB"/>
        </a:p>
      </dgm:t>
    </dgm:pt>
    <dgm:pt modelId="{5CDF57EC-E5B9-44F3-9C09-22147F45700A}">
      <dgm:prSet phldrT="[Text]" custT="1"/>
      <dgm:spPr/>
      <dgm:t>
        <a:bodyPr/>
        <a:lstStyle/>
        <a:p>
          <a:pPr algn="ctr"/>
          <a:r>
            <a:rPr lang="en-GB" sz="2000" dirty="0">
              <a:solidFill>
                <a:srgbClr val="000E4C"/>
              </a:solidFill>
            </a:rPr>
            <a:t>Self-Belief</a:t>
          </a:r>
        </a:p>
      </dgm:t>
    </dgm:pt>
    <dgm:pt modelId="{5AB3D5FB-B958-4261-8ABD-DCF1DAF61413}" type="parTrans" cxnId="{23FFFF6E-CEDB-47DC-9530-706B1D281F45}">
      <dgm:prSet/>
      <dgm:spPr/>
      <dgm:t>
        <a:bodyPr/>
        <a:lstStyle/>
        <a:p>
          <a:endParaRPr lang="en-GB"/>
        </a:p>
      </dgm:t>
    </dgm:pt>
    <dgm:pt modelId="{5A3A5F49-F93F-4CB2-9316-1E3AB690A3CA}" type="sibTrans" cxnId="{23FFFF6E-CEDB-47DC-9530-706B1D281F45}">
      <dgm:prSet/>
      <dgm:spPr/>
      <dgm:t>
        <a:bodyPr/>
        <a:lstStyle/>
        <a:p>
          <a:endParaRPr lang="en-GB"/>
        </a:p>
      </dgm:t>
    </dgm:pt>
    <dgm:pt modelId="{2CB7EDB6-7035-4A63-9E83-41A06A32D8DB}">
      <dgm:prSet phldrT="[Text]" custT="1"/>
      <dgm:spPr/>
      <dgm:t>
        <a:bodyPr/>
        <a:lstStyle/>
        <a:p>
          <a:pPr algn="ctr"/>
          <a:r>
            <a:rPr lang="en-GB" sz="2000" dirty="0">
              <a:solidFill>
                <a:srgbClr val="000E4C"/>
              </a:solidFill>
            </a:rPr>
            <a:t>Using initiative </a:t>
          </a:r>
        </a:p>
      </dgm:t>
    </dgm:pt>
    <dgm:pt modelId="{A6F74B2F-1413-4894-A0D4-61166F134E4D}" type="parTrans" cxnId="{03908862-8CCC-4EC9-A767-A1F743C4811D}">
      <dgm:prSet/>
      <dgm:spPr/>
      <dgm:t>
        <a:bodyPr/>
        <a:lstStyle/>
        <a:p>
          <a:endParaRPr lang="en-GB"/>
        </a:p>
      </dgm:t>
    </dgm:pt>
    <dgm:pt modelId="{9D7A9DD3-A4B5-4446-B3DC-8C79F4CF3591}" type="sibTrans" cxnId="{03908862-8CCC-4EC9-A767-A1F743C4811D}">
      <dgm:prSet/>
      <dgm:spPr/>
      <dgm:t>
        <a:bodyPr/>
        <a:lstStyle/>
        <a:p>
          <a:endParaRPr lang="en-GB"/>
        </a:p>
      </dgm:t>
    </dgm:pt>
    <dgm:pt modelId="{7E13ED4E-BB24-429D-9213-C066F90FB814}">
      <dgm:prSet phldrT="[Text]" custT="1"/>
      <dgm:spPr/>
      <dgm:t>
        <a:bodyPr/>
        <a:lstStyle/>
        <a:p>
          <a:pPr algn="ctr"/>
          <a:endParaRPr lang="en-GB" sz="1600" dirty="0"/>
        </a:p>
      </dgm:t>
    </dgm:pt>
    <dgm:pt modelId="{1CB04324-830F-4C4D-B09B-A96A6A13FE03}" type="parTrans" cxnId="{31B77E82-663B-43A7-83DD-A3AC9D92544A}">
      <dgm:prSet/>
      <dgm:spPr/>
      <dgm:t>
        <a:bodyPr/>
        <a:lstStyle/>
        <a:p>
          <a:endParaRPr lang="en-GB"/>
        </a:p>
      </dgm:t>
    </dgm:pt>
    <dgm:pt modelId="{2B867895-C3C2-4015-B48B-C83B5B30B260}" type="sibTrans" cxnId="{31B77E82-663B-43A7-83DD-A3AC9D92544A}">
      <dgm:prSet/>
      <dgm:spPr/>
      <dgm:t>
        <a:bodyPr/>
        <a:lstStyle/>
        <a:p>
          <a:endParaRPr lang="en-GB"/>
        </a:p>
      </dgm:t>
    </dgm:pt>
    <dgm:pt modelId="{FC8715AD-CBFE-4E68-AD68-8350791BACCF}">
      <dgm:prSet phldrT="[Text]" custT="1"/>
      <dgm:spPr/>
      <dgm:t>
        <a:bodyPr/>
        <a:lstStyle/>
        <a:p>
          <a:pPr algn="ctr">
            <a:buNone/>
          </a:pPr>
          <a:r>
            <a:rPr lang="en-GB" sz="1600" dirty="0"/>
            <a:t>(Big Ideas Wales, 2018) </a:t>
          </a:r>
        </a:p>
      </dgm:t>
    </dgm:pt>
    <dgm:pt modelId="{95D95576-A7D0-4C6A-BA9F-58E2DD6AB735}" type="parTrans" cxnId="{B41186B8-86A1-47ED-930C-CFBD29FA2D4E}">
      <dgm:prSet/>
      <dgm:spPr/>
      <dgm:t>
        <a:bodyPr/>
        <a:lstStyle/>
        <a:p>
          <a:endParaRPr lang="en-GB"/>
        </a:p>
      </dgm:t>
    </dgm:pt>
    <dgm:pt modelId="{D7839741-7F43-4FE8-A19C-72175C2A8764}" type="sibTrans" cxnId="{B41186B8-86A1-47ED-930C-CFBD29FA2D4E}">
      <dgm:prSet/>
      <dgm:spPr/>
      <dgm:t>
        <a:bodyPr/>
        <a:lstStyle/>
        <a:p>
          <a:endParaRPr lang="en-GB"/>
        </a:p>
      </dgm:t>
    </dgm:pt>
    <dgm:pt modelId="{1D30EC0A-E198-4306-84A8-F67357FC6AA6}">
      <dgm:prSet custT="1"/>
      <dgm:spPr/>
      <dgm:t>
        <a:bodyPr/>
        <a:lstStyle/>
        <a:p>
          <a:pPr algn="ctr">
            <a:buFont typeface="Symbol" panose="05050102010706020507" pitchFamily="18" charset="2"/>
            <a:buChar char=""/>
          </a:pPr>
          <a:r>
            <a:rPr lang="en-GB" sz="2000" dirty="0">
              <a:solidFill>
                <a:srgbClr val="000E4C"/>
              </a:solidFill>
            </a:rPr>
            <a:t>Using opportunities to take risks</a:t>
          </a:r>
        </a:p>
      </dgm:t>
    </dgm:pt>
    <dgm:pt modelId="{F6F2EDF1-53AD-464B-A4BD-BA6E11C97CF8}" type="parTrans" cxnId="{CA60D04A-F333-4497-9BCA-AF8A9EDCF820}">
      <dgm:prSet/>
      <dgm:spPr/>
      <dgm:t>
        <a:bodyPr/>
        <a:lstStyle/>
        <a:p>
          <a:endParaRPr lang="en-GB"/>
        </a:p>
      </dgm:t>
    </dgm:pt>
    <dgm:pt modelId="{34D8D94B-E057-47F8-8DBA-DFE5235D22B3}" type="sibTrans" cxnId="{CA60D04A-F333-4497-9BCA-AF8A9EDCF820}">
      <dgm:prSet/>
      <dgm:spPr/>
      <dgm:t>
        <a:bodyPr/>
        <a:lstStyle/>
        <a:p>
          <a:endParaRPr lang="en-GB"/>
        </a:p>
      </dgm:t>
    </dgm:pt>
    <dgm:pt modelId="{A6A91DE9-12F2-45F1-BC7C-E8ED32150F0D}">
      <dgm:prSet custT="1"/>
      <dgm:spPr/>
      <dgm:t>
        <a:bodyPr/>
        <a:lstStyle/>
        <a:p>
          <a:pPr algn="ctr">
            <a:buFont typeface="Symbol" panose="05050102010706020507" pitchFamily="18" charset="2"/>
            <a:buChar char=""/>
          </a:pPr>
          <a:r>
            <a:rPr lang="en-GB" sz="2000" dirty="0">
              <a:solidFill>
                <a:srgbClr val="000E4C"/>
              </a:solidFill>
            </a:rPr>
            <a:t>Brainstorming</a:t>
          </a:r>
        </a:p>
      </dgm:t>
    </dgm:pt>
    <dgm:pt modelId="{B113C09C-EF83-4802-8DCB-85D9A6265B53}" type="parTrans" cxnId="{472A864E-73EE-4165-8271-F004415DA12F}">
      <dgm:prSet/>
      <dgm:spPr/>
      <dgm:t>
        <a:bodyPr/>
        <a:lstStyle/>
        <a:p>
          <a:endParaRPr lang="en-GB"/>
        </a:p>
      </dgm:t>
    </dgm:pt>
    <dgm:pt modelId="{FD8809A9-D5A8-47BF-B17E-EEB9A9E7A864}" type="sibTrans" cxnId="{472A864E-73EE-4165-8271-F004415DA12F}">
      <dgm:prSet/>
      <dgm:spPr/>
      <dgm:t>
        <a:bodyPr/>
        <a:lstStyle/>
        <a:p>
          <a:endParaRPr lang="en-GB"/>
        </a:p>
      </dgm:t>
    </dgm:pt>
    <dgm:pt modelId="{73044032-34D0-4022-AD3E-8BDCB28B26C6}">
      <dgm:prSet custT="1"/>
      <dgm:spPr/>
      <dgm:t>
        <a:bodyPr/>
        <a:lstStyle/>
        <a:p>
          <a:pPr algn="ctr">
            <a:buFont typeface="Symbol" panose="05050102010706020507" pitchFamily="18" charset="2"/>
            <a:buChar char=""/>
          </a:pPr>
          <a:r>
            <a:rPr lang="en-GB" sz="2000" dirty="0">
              <a:solidFill>
                <a:srgbClr val="000E4C"/>
              </a:solidFill>
            </a:rPr>
            <a:t>Imagination skills</a:t>
          </a:r>
        </a:p>
      </dgm:t>
    </dgm:pt>
    <dgm:pt modelId="{53D67F82-09B2-4692-8642-6DE1FEE56E03}" type="parTrans" cxnId="{0130DC92-B26A-486A-9DF2-7FA7749930EF}">
      <dgm:prSet/>
      <dgm:spPr/>
      <dgm:t>
        <a:bodyPr/>
        <a:lstStyle/>
        <a:p>
          <a:endParaRPr lang="en-GB"/>
        </a:p>
      </dgm:t>
    </dgm:pt>
    <dgm:pt modelId="{3F964E3C-195C-40F2-9618-5BCA08A07A41}" type="sibTrans" cxnId="{0130DC92-B26A-486A-9DF2-7FA7749930EF}">
      <dgm:prSet/>
      <dgm:spPr/>
      <dgm:t>
        <a:bodyPr/>
        <a:lstStyle/>
        <a:p>
          <a:endParaRPr lang="en-GB"/>
        </a:p>
      </dgm:t>
    </dgm:pt>
    <dgm:pt modelId="{8450A9BE-6693-4A58-92D7-4BEBE8A224B6}">
      <dgm:prSet custT="1"/>
      <dgm:spPr/>
      <dgm:t>
        <a:bodyPr/>
        <a:lstStyle/>
        <a:p>
          <a:pPr algn="ctr">
            <a:buFont typeface="Symbol" panose="05050102010706020507" pitchFamily="18" charset="2"/>
            <a:buNone/>
          </a:pPr>
          <a:endParaRPr lang="en-GB" sz="2000" dirty="0">
            <a:solidFill>
              <a:srgbClr val="000E4C"/>
            </a:solidFill>
          </a:endParaRPr>
        </a:p>
      </dgm:t>
    </dgm:pt>
    <dgm:pt modelId="{C17FBFFB-6066-4513-84F2-F5380893820D}" type="parTrans" cxnId="{B5B225C8-4BE3-48D3-B45E-402D590CFD03}">
      <dgm:prSet/>
      <dgm:spPr/>
      <dgm:t>
        <a:bodyPr/>
        <a:lstStyle/>
        <a:p>
          <a:endParaRPr lang="en-GB"/>
        </a:p>
      </dgm:t>
    </dgm:pt>
    <dgm:pt modelId="{807B405E-BFAC-471E-84D2-67F3D8CD2142}" type="sibTrans" cxnId="{B5B225C8-4BE3-48D3-B45E-402D590CFD03}">
      <dgm:prSet/>
      <dgm:spPr/>
      <dgm:t>
        <a:bodyPr/>
        <a:lstStyle/>
        <a:p>
          <a:endParaRPr lang="en-GB"/>
        </a:p>
      </dgm:t>
    </dgm:pt>
    <dgm:pt modelId="{E770FBEC-3D95-4900-AEBE-25EA066AA20F}">
      <dgm:prSet phldrT="[Text]" custT="1"/>
      <dgm:spPr/>
      <dgm:t>
        <a:bodyPr/>
        <a:lstStyle/>
        <a:p>
          <a:pPr algn="ctr"/>
          <a:endParaRPr lang="en-GB" sz="2000" dirty="0">
            <a:solidFill>
              <a:srgbClr val="000E4C"/>
            </a:solidFill>
          </a:endParaRPr>
        </a:p>
      </dgm:t>
    </dgm:pt>
    <dgm:pt modelId="{C14706B5-628A-45D4-903D-0E49E1F6E079}" type="parTrans" cxnId="{20DD0AFE-CF72-45C6-84A6-41CD0B611EEE}">
      <dgm:prSet/>
      <dgm:spPr/>
      <dgm:t>
        <a:bodyPr/>
        <a:lstStyle/>
        <a:p>
          <a:endParaRPr lang="en-GB"/>
        </a:p>
      </dgm:t>
    </dgm:pt>
    <dgm:pt modelId="{AE821225-28F4-4A73-89D3-4D9927A9F0E2}" type="sibTrans" cxnId="{20DD0AFE-CF72-45C6-84A6-41CD0B611EEE}">
      <dgm:prSet/>
      <dgm:spPr/>
      <dgm:t>
        <a:bodyPr/>
        <a:lstStyle/>
        <a:p>
          <a:endParaRPr lang="en-GB"/>
        </a:p>
      </dgm:t>
    </dgm:pt>
    <dgm:pt modelId="{2528E371-572C-4E3B-837B-4D04DAF44BCD}" type="pres">
      <dgm:prSet presAssocID="{2EBF223C-BC32-4974-AFE0-75079EC41BE5}" presName="Name0" presStyleCnt="0">
        <dgm:presLayoutVars>
          <dgm:dir/>
          <dgm:animLvl val="lvl"/>
          <dgm:resizeHandles/>
        </dgm:presLayoutVars>
      </dgm:prSet>
      <dgm:spPr/>
    </dgm:pt>
    <dgm:pt modelId="{151BB6DB-9CBE-4B10-959F-075E8DE29699}" type="pres">
      <dgm:prSet presAssocID="{6B953418-7DA9-4394-8927-9D40EC6CF956}" presName="linNode" presStyleCnt="0"/>
      <dgm:spPr/>
    </dgm:pt>
    <dgm:pt modelId="{1447AFCD-0408-48D6-9554-E163B2F8344E}" type="pres">
      <dgm:prSet presAssocID="{6B953418-7DA9-4394-8927-9D40EC6CF956}" presName="parentShp" presStyleLbl="node1" presStyleIdx="0" presStyleCnt="2">
        <dgm:presLayoutVars>
          <dgm:bulletEnabled val="1"/>
        </dgm:presLayoutVars>
      </dgm:prSet>
      <dgm:spPr/>
    </dgm:pt>
    <dgm:pt modelId="{78D8B1E6-18DC-4F2C-B343-2B94E27B8FA8}" type="pres">
      <dgm:prSet presAssocID="{6B953418-7DA9-4394-8927-9D40EC6CF956}" presName="childShp" presStyleLbl="bgAccFollowNode1" presStyleIdx="0" presStyleCnt="2" custLinFactNeighborX="0" custLinFactNeighborY="-26">
        <dgm:presLayoutVars>
          <dgm:bulletEnabled val="1"/>
        </dgm:presLayoutVars>
      </dgm:prSet>
      <dgm:spPr/>
    </dgm:pt>
    <dgm:pt modelId="{2B9EBA42-8906-4F7B-8239-19ED28609159}" type="pres">
      <dgm:prSet presAssocID="{9870C1AD-A529-49FC-B0DB-C1ACBF8A36C9}" presName="spacing" presStyleCnt="0"/>
      <dgm:spPr/>
    </dgm:pt>
    <dgm:pt modelId="{71C364DE-225A-429B-9CC2-547EDEDBEF1F}" type="pres">
      <dgm:prSet presAssocID="{9FCE3A04-5C88-4552-9885-583744DDDA73}" presName="linNode" presStyleCnt="0"/>
      <dgm:spPr/>
    </dgm:pt>
    <dgm:pt modelId="{6D183812-10A7-428A-B712-7ED10F6E159F}" type="pres">
      <dgm:prSet presAssocID="{9FCE3A04-5C88-4552-9885-583744DDDA73}" presName="parentShp" presStyleLbl="node1" presStyleIdx="1" presStyleCnt="2">
        <dgm:presLayoutVars>
          <dgm:bulletEnabled val="1"/>
        </dgm:presLayoutVars>
      </dgm:prSet>
      <dgm:spPr/>
    </dgm:pt>
    <dgm:pt modelId="{320D3FD4-6170-46F3-A340-4498F008582A}" type="pres">
      <dgm:prSet presAssocID="{9FCE3A04-5C88-4552-9885-583744DDDA73}" presName="childShp" presStyleLbl="bgAccFollowNode1" presStyleIdx="1" presStyleCnt="2" custLinFactNeighborX="642" custLinFactNeighborY="742">
        <dgm:presLayoutVars>
          <dgm:bulletEnabled val="1"/>
        </dgm:presLayoutVars>
      </dgm:prSet>
      <dgm:spPr/>
    </dgm:pt>
  </dgm:ptLst>
  <dgm:cxnLst>
    <dgm:cxn modelId="{70939C00-A308-4A99-8B97-9E6706409EE1}" srcId="{6B953418-7DA9-4394-8927-9D40EC6CF956}" destId="{6048AD3A-CB9E-42D3-B560-AC13C984DE11}" srcOrd="3" destOrd="0" parTransId="{8E34BB33-3107-473C-B595-9A981C44E49D}" sibTransId="{495C8E47-D70B-42CA-8710-3AD4D2C19FED}"/>
    <dgm:cxn modelId="{E604AD07-0114-4DA7-8E29-80F81A006B4E}" type="presOf" srcId="{2EBF223C-BC32-4974-AFE0-75079EC41BE5}" destId="{2528E371-572C-4E3B-837B-4D04DAF44BCD}" srcOrd="0" destOrd="0" presId="urn:microsoft.com/office/officeart/2005/8/layout/vList6"/>
    <dgm:cxn modelId="{278B8B1C-8416-4942-8C5E-45F338786E5C}" type="presOf" srcId="{5CDF57EC-E5B9-44F3-9C09-22147F45700A}" destId="{78D8B1E6-18DC-4F2C-B343-2B94E27B8FA8}" srcOrd="0" destOrd="1" presId="urn:microsoft.com/office/officeart/2005/8/layout/vList6"/>
    <dgm:cxn modelId="{0CC28E1D-992B-40CD-8D84-885D1754BBBB}" type="presOf" srcId="{9FCE3A04-5C88-4552-9885-583744DDDA73}" destId="{6D183812-10A7-428A-B712-7ED10F6E159F}" srcOrd="0" destOrd="0" presId="urn:microsoft.com/office/officeart/2005/8/layout/vList6"/>
    <dgm:cxn modelId="{F13F3B21-452A-4C4F-B616-F12F4C3C849D}" type="presOf" srcId="{B7A3931C-BF7D-42CA-9DE5-8F65E2916C14}" destId="{320D3FD4-6170-46F3-A340-4498F008582A}" srcOrd="0" destOrd="5" presId="urn:microsoft.com/office/officeart/2005/8/layout/vList6"/>
    <dgm:cxn modelId="{A3D4B42F-E610-44E6-A96A-8C1438005485}" srcId="{6B953418-7DA9-4394-8927-9D40EC6CF956}" destId="{215D61C7-7CB2-4B34-A78A-D4A979A17460}" srcOrd="0" destOrd="0" parTransId="{1F9E8BCF-556E-4C89-9DB3-B4DF1A85DAD2}" sibTransId="{4A59811A-DE07-44C3-BA78-13AA16BECB74}"/>
    <dgm:cxn modelId="{F1823E38-8636-4B70-9D17-4CD21956D955}" type="presOf" srcId="{9A351CA1-E5D7-40E4-9E2E-12C2F0057CC2}" destId="{320D3FD4-6170-46F3-A340-4498F008582A}" srcOrd="0" destOrd="0" presId="urn:microsoft.com/office/officeart/2005/8/layout/vList6"/>
    <dgm:cxn modelId="{75E37B3C-67B7-4D4E-8230-D155C3AD0447}" type="presOf" srcId="{2CB7EDB6-7035-4A63-9E83-41A06A32D8DB}" destId="{78D8B1E6-18DC-4F2C-B343-2B94E27B8FA8}" srcOrd="0" destOrd="2" presId="urn:microsoft.com/office/officeart/2005/8/layout/vList6"/>
    <dgm:cxn modelId="{76A7273E-C1B9-47E2-965D-DBACF99508C8}" srcId="{2EBF223C-BC32-4974-AFE0-75079EC41BE5}" destId="{9FCE3A04-5C88-4552-9885-583744DDDA73}" srcOrd="1" destOrd="0" parTransId="{D066A1FA-C55B-4883-B9AF-C4F38E968498}" sibTransId="{FBB4481A-D2A0-434F-A61F-50287055519C}"/>
    <dgm:cxn modelId="{B4DF1D5B-FF6E-4390-AF84-5CAB31B516AB}" type="presOf" srcId="{7E13ED4E-BB24-429D-9213-C066F90FB814}" destId="{78D8B1E6-18DC-4F2C-B343-2B94E27B8FA8}" srcOrd="0" destOrd="5" presId="urn:microsoft.com/office/officeart/2005/8/layout/vList6"/>
    <dgm:cxn modelId="{03908862-8CCC-4EC9-A767-A1F743C4811D}" srcId="{6B953418-7DA9-4394-8927-9D40EC6CF956}" destId="{2CB7EDB6-7035-4A63-9E83-41A06A32D8DB}" srcOrd="2" destOrd="0" parTransId="{A6F74B2F-1413-4894-A0D4-61166F134E4D}" sibTransId="{9D7A9DD3-A4B5-4446-B3DC-8C79F4CF3591}"/>
    <dgm:cxn modelId="{BFA29E43-A240-488E-9C40-F23CAD3EA782}" type="presOf" srcId="{E770FBEC-3D95-4900-AEBE-25EA066AA20F}" destId="{78D8B1E6-18DC-4F2C-B343-2B94E27B8FA8}" srcOrd="0" destOrd="4" presId="urn:microsoft.com/office/officeart/2005/8/layout/vList6"/>
    <dgm:cxn modelId="{C847D246-7D3B-4CFD-B315-02FCD49CD614}" type="presOf" srcId="{73044032-34D0-4022-AD3E-8BDCB28B26C6}" destId="{320D3FD4-6170-46F3-A340-4498F008582A}" srcOrd="0" destOrd="3" presId="urn:microsoft.com/office/officeart/2005/8/layout/vList6"/>
    <dgm:cxn modelId="{CA60D04A-F333-4497-9BCA-AF8A9EDCF820}" srcId="{9FCE3A04-5C88-4552-9885-583744DDDA73}" destId="{1D30EC0A-E198-4306-84A8-F67357FC6AA6}" srcOrd="1" destOrd="0" parTransId="{F6F2EDF1-53AD-464B-A4BD-BA6E11C97CF8}" sibTransId="{34D8D94B-E057-47F8-8DBA-DFE5235D22B3}"/>
    <dgm:cxn modelId="{4884344D-2962-4E59-903B-54DF4B3DE2C7}" type="presOf" srcId="{8450A9BE-6693-4A58-92D7-4BEBE8A224B6}" destId="{320D3FD4-6170-46F3-A340-4498F008582A}" srcOrd="0" destOrd="4" presId="urn:microsoft.com/office/officeart/2005/8/layout/vList6"/>
    <dgm:cxn modelId="{472A864E-73EE-4165-8271-F004415DA12F}" srcId="{9FCE3A04-5C88-4552-9885-583744DDDA73}" destId="{A6A91DE9-12F2-45F1-BC7C-E8ED32150F0D}" srcOrd="2" destOrd="0" parTransId="{B113C09C-EF83-4802-8DCB-85D9A6265B53}" sibTransId="{FD8809A9-D5A8-47BF-B17E-EEB9A9E7A864}"/>
    <dgm:cxn modelId="{23FFFF6E-CEDB-47DC-9530-706B1D281F45}" srcId="{6B953418-7DA9-4394-8927-9D40EC6CF956}" destId="{5CDF57EC-E5B9-44F3-9C09-22147F45700A}" srcOrd="1" destOrd="0" parTransId="{5AB3D5FB-B958-4261-8ABD-DCF1DAF61413}" sibTransId="{5A3A5F49-F93F-4CB2-9316-1E3AB690A3CA}"/>
    <dgm:cxn modelId="{D5EAFC54-875F-4CB3-9B9A-80DD1F97D5E1}" type="presOf" srcId="{6048AD3A-CB9E-42D3-B560-AC13C984DE11}" destId="{78D8B1E6-18DC-4F2C-B343-2B94E27B8FA8}" srcOrd="0" destOrd="3" presId="urn:microsoft.com/office/officeart/2005/8/layout/vList6"/>
    <dgm:cxn modelId="{24AC4B78-B0CC-4204-9889-7E86850C97E3}" type="presOf" srcId="{6B953418-7DA9-4394-8927-9D40EC6CF956}" destId="{1447AFCD-0408-48D6-9554-E163B2F8344E}" srcOrd="0" destOrd="0" presId="urn:microsoft.com/office/officeart/2005/8/layout/vList6"/>
    <dgm:cxn modelId="{31B77E82-663B-43A7-83DD-A3AC9D92544A}" srcId="{6B953418-7DA9-4394-8927-9D40EC6CF956}" destId="{7E13ED4E-BB24-429D-9213-C066F90FB814}" srcOrd="5" destOrd="0" parTransId="{1CB04324-830F-4C4D-B09B-A96A6A13FE03}" sibTransId="{2B867895-C3C2-4015-B48B-C83B5B30B260}"/>
    <dgm:cxn modelId="{0130DC92-B26A-486A-9DF2-7FA7749930EF}" srcId="{9FCE3A04-5C88-4552-9885-583744DDDA73}" destId="{73044032-34D0-4022-AD3E-8BDCB28B26C6}" srcOrd="3" destOrd="0" parTransId="{53D67F82-09B2-4692-8642-6DE1FEE56E03}" sibTransId="{3F964E3C-195C-40F2-9618-5BCA08A07A41}"/>
    <dgm:cxn modelId="{64B37B96-9819-4FAE-96CE-27DFE80F172B}" type="presOf" srcId="{215D61C7-7CB2-4B34-A78A-D4A979A17460}" destId="{78D8B1E6-18DC-4F2C-B343-2B94E27B8FA8}" srcOrd="0" destOrd="0" presId="urn:microsoft.com/office/officeart/2005/8/layout/vList6"/>
    <dgm:cxn modelId="{83FD4C9D-6B0B-425B-859D-47A3C0223FA6}" srcId="{9FCE3A04-5C88-4552-9885-583744DDDA73}" destId="{9A351CA1-E5D7-40E4-9E2E-12C2F0057CC2}" srcOrd="0" destOrd="0" parTransId="{2CBFF869-D67E-4991-B85C-284971045979}" sibTransId="{474C1B3B-CA0A-460F-950D-532E5DFA6652}"/>
    <dgm:cxn modelId="{492F74A5-1339-4D90-AA1E-94D53893495D}" srcId="{2EBF223C-BC32-4974-AFE0-75079EC41BE5}" destId="{6B953418-7DA9-4394-8927-9D40EC6CF956}" srcOrd="0" destOrd="0" parTransId="{5DB5C48F-532E-4984-AFB5-F6C472FDB341}" sibTransId="{9870C1AD-A529-49FC-B0DB-C1ACBF8A36C9}"/>
    <dgm:cxn modelId="{6EBA23B1-26D4-4922-BD90-26CC68990504}" srcId="{9FCE3A04-5C88-4552-9885-583744DDDA73}" destId="{B7A3931C-BF7D-42CA-9DE5-8F65E2916C14}" srcOrd="5" destOrd="0" parTransId="{0144BE82-319C-4981-AEBD-1C373466B346}" sibTransId="{F6E8EAAE-C0A7-46B2-8387-36DAD3600598}"/>
    <dgm:cxn modelId="{B41186B8-86A1-47ED-930C-CFBD29FA2D4E}" srcId="{6B953418-7DA9-4394-8927-9D40EC6CF956}" destId="{FC8715AD-CBFE-4E68-AD68-8350791BACCF}" srcOrd="6" destOrd="0" parTransId="{95D95576-A7D0-4C6A-BA9F-58E2DD6AB735}" sibTransId="{D7839741-7F43-4FE8-A19C-72175C2A8764}"/>
    <dgm:cxn modelId="{B5B225C8-4BE3-48D3-B45E-402D590CFD03}" srcId="{9FCE3A04-5C88-4552-9885-583744DDDA73}" destId="{8450A9BE-6693-4A58-92D7-4BEBE8A224B6}" srcOrd="4" destOrd="0" parTransId="{C17FBFFB-6066-4513-84F2-F5380893820D}" sibTransId="{807B405E-BFAC-471E-84D2-67F3D8CD2142}"/>
    <dgm:cxn modelId="{164F16D6-4A43-4FD0-B33C-1D621325670B}" type="presOf" srcId="{A6A91DE9-12F2-45F1-BC7C-E8ED32150F0D}" destId="{320D3FD4-6170-46F3-A340-4498F008582A}" srcOrd="0" destOrd="2" presId="urn:microsoft.com/office/officeart/2005/8/layout/vList6"/>
    <dgm:cxn modelId="{143164EE-128E-49A2-9E0D-03D8878805C2}" type="presOf" srcId="{1D30EC0A-E198-4306-84A8-F67357FC6AA6}" destId="{320D3FD4-6170-46F3-A340-4498F008582A}" srcOrd="0" destOrd="1" presId="urn:microsoft.com/office/officeart/2005/8/layout/vList6"/>
    <dgm:cxn modelId="{323480F2-2828-4DFE-A7C6-C0B16A9CB379}" type="presOf" srcId="{FC8715AD-CBFE-4E68-AD68-8350791BACCF}" destId="{78D8B1E6-18DC-4F2C-B343-2B94E27B8FA8}" srcOrd="0" destOrd="6" presId="urn:microsoft.com/office/officeart/2005/8/layout/vList6"/>
    <dgm:cxn modelId="{20DD0AFE-CF72-45C6-84A6-41CD0B611EEE}" srcId="{6B953418-7DA9-4394-8927-9D40EC6CF956}" destId="{E770FBEC-3D95-4900-AEBE-25EA066AA20F}" srcOrd="4" destOrd="0" parTransId="{C14706B5-628A-45D4-903D-0E49E1F6E079}" sibTransId="{AE821225-28F4-4A73-89D3-4D9927A9F0E2}"/>
    <dgm:cxn modelId="{AE252B19-4E61-49C2-89DC-AD3F8FA44E5F}" type="presParOf" srcId="{2528E371-572C-4E3B-837B-4D04DAF44BCD}" destId="{151BB6DB-9CBE-4B10-959F-075E8DE29699}" srcOrd="0" destOrd="0" presId="urn:microsoft.com/office/officeart/2005/8/layout/vList6"/>
    <dgm:cxn modelId="{612B96BA-B820-4993-8724-7FD0BC863BE0}" type="presParOf" srcId="{151BB6DB-9CBE-4B10-959F-075E8DE29699}" destId="{1447AFCD-0408-48D6-9554-E163B2F8344E}" srcOrd="0" destOrd="0" presId="urn:microsoft.com/office/officeart/2005/8/layout/vList6"/>
    <dgm:cxn modelId="{D744B748-05AE-4B17-8409-FD04E59FC6AE}" type="presParOf" srcId="{151BB6DB-9CBE-4B10-959F-075E8DE29699}" destId="{78D8B1E6-18DC-4F2C-B343-2B94E27B8FA8}" srcOrd="1" destOrd="0" presId="urn:microsoft.com/office/officeart/2005/8/layout/vList6"/>
    <dgm:cxn modelId="{11388088-5F3D-4F51-B091-94992AED1B01}" type="presParOf" srcId="{2528E371-572C-4E3B-837B-4D04DAF44BCD}" destId="{2B9EBA42-8906-4F7B-8239-19ED28609159}" srcOrd="1" destOrd="0" presId="urn:microsoft.com/office/officeart/2005/8/layout/vList6"/>
    <dgm:cxn modelId="{AE3E716C-6236-4C2C-85F3-35E33E8EE469}" type="presParOf" srcId="{2528E371-572C-4E3B-837B-4D04DAF44BCD}" destId="{71C364DE-225A-429B-9CC2-547EDEDBEF1F}" srcOrd="2" destOrd="0" presId="urn:microsoft.com/office/officeart/2005/8/layout/vList6"/>
    <dgm:cxn modelId="{0AECEC1C-0C92-45B7-B7B6-DE1C46506FBE}" type="presParOf" srcId="{71C364DE-225A-429B-9CC2-547EDEDBEF1F}" destId="{6D183812-10A7-428A-B712-7ED10F6E159F}" srcOrd="0" destOrd="0" presId="urn:microsoft.com/office/officeart/2005/8/layout/vList6"/>
    <dgm:cxn modelId="{C5259B03-977F-465B-8308-4B4046B22905}" type="presParOf" srcId="{71C364DE-225A-429B-9CC2-547EDEDBEF1F}" destId="{320D3FD4-6170-46F3-A340-4498F008582A}"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EBF223C-BC32-4974-AFE0-75079EC41BE5}"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6B953418-7DA9-4394-8927-9D40EC6CF956}">
      <dgm:prSet phldrT="[Text]"/>
      <dgm:spPr>
        <a:blipFill dpi="0" rotWithShape="0">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t>
        <a:bodyPr/>
        <a:lstStyle/>
        <a:p>
          <a:r>
            <a:rPr lang="en-GB" dirty="0"/>
            <a:t>.</a:t>
          </a:r>
        </a:p>
      </dgm:t>
    </dgm:pt>
    <dgm:pt modelId="{5DB5C48F-532E-4984-AFB5-F6C472FDB341}" type="parTrans" cxnId="{492F74A5-1339-4D90-AA1E-94D53893495D}">
      <dgm:prSet/>
      <dgm:spPr/>
      <dgm:t>
        <a:bodyPr/>
        <a:lstStyle/>
        <a:p>
          <a:endParaRPr lang="en-GB"/>
        </a:p>
      </dgm:t>
    </dgm:pt>
    <dgm:pt modelId="{9870C1AD-A529-49FC-B0DB-C1ACBF8A36C9}" type="sibTrans" cxnId="{492F74A5-1339-4D90-AA1E-94D53893495D}">
      <dgm:prSet/>
      <dgm:spPr/>
      <dgm:t>
        <a:bodyPr/>
        <a:lstStyle/>
        <a:p>
          <a:endParaRPr lang="en-GB"/>
        </a:p>
      </dgm:t>
    </dgm:pt>
    <dgm:pt modelId="{215D61C7-7CB2-4B34-A78A-D4A979A17460}">
      <dgm:prSet phldrT="[Text]" custT="1"/>
      <dgm:spPr/>
      <dgm:t>
        <a:bodyPr/>
        <a:lstStyle/>
        <a:p>
          <a:pPr algn="ctr">
            <a:buFont typeface="Symbol" panose="05050102010706020507" pitchFamily="18" charset="2"/>
            <a:buChar char=""/>
          </a:pPr>
          <a:r>
            <a:rPr lang="en-GB" sz="2000" dirty="0">
              <a:solidFill>
                <a:srgbClr val="000E4C"/>
              </a:solidFill>
            </a:rPr>
            <a:t>Working with others </a:t>
          </a:r>
        </a:p>
      </dgm:t>
    </dgm:pt>
    <dgm:pt modelId="{1F9E8BCF-556E-4C89-9DB3-B4DF1A85DAD2}" type="parTrans" cxnId="{A3D4B42F-E610-44E6-A96A-8C1438005485}">
      <dgm:prSet/>
      <dgm:spPr/>
      <dgm:t>
        <a:bodyPr/>
        <a:lstStyle/>
        <a:p>
          <a:endParaRPr lang="en-GB"/>
        </a:p>
      </dgm:t>
    </dgm:pt>
    <dgm:pt modelId="{4A59811A-DE07-44C3-BA78-13AA16BECB74}" type="sibTrans" cxnId="{A3D4B42F-E610-44E6-A96A-8C1438005485}">
      <dgm:prSet/>
      <dgm:spPr/>
      <dgm:t>
        <a:bodyPr/>
        <a:lstStyle/>
        <a:p>
          <a:endParaRPr lang="en-GB"/>
        </a:p>
      </dgm:t>
    </dgm:pt>
    <dgm:pt modelId="{6048AD3A-CB9E-42D3-B560-AC13C984DE11}">
      <dgm:prSet phldrT="[Text]" custT="1"/>
      <dgm:spPr/>
      <dgm:t>
        <a:bodyPr/>
        <a:lstStyle/>
        <a:p>
          <a:pPr algn="l">
            <a:buNone/>
          </a:pPr>
          <a:r>
            <a:rPr lang="en-GB" sz="1400" dirty="0"/>
            <a:t>(</a:t>
          </a:r>
          <a:r>
            <a:rPr lang="en-GB" sz="1600" dirty="0"/>
            <a:t>Doyle, 2017)</a:t>
          </a:r>
        </a:p>
      </dgm:t>
    </dgm:pt>
    <dgm:pt modelId="{8E34BB33-3107-473C-B595-9A981C44E49D}" type="parTrans" cxnId="{70939C00-A308-4A99-8B97-9E6706409EE1}">
      <dgm:prSet/>
      <dgm:spPr/>
      <dgm:t>
        <a:bodyPr/>
        <a:lstStyle/>
        <a:p>
          <a:endParaRPr lang="en-GB"/>
        </a:p>
      </dgm:t>
    </dgm:pt>
    <dgm:pt modelId="{495C8E47-D70B-42CA-8710-3AD4D2C19FED}" type="sibTrans" cxnId="{70939C00-A308-4A99-8B97-9E6706409EE1}">
      <dgm:prSet/>
      <dgm:spPr/>
      <dgm:t>
        <a:bodyPr/>
        <a:lstStyle/>
        <a:p>
          <a:endParaRPr lang="en-GB"/>
        </a:p>
      </dgm:t>
    </dgm:pt>
    <dgm:pt modelId="{9FCE3A04-5C88-4552-9885-583744DDDA73}">
      <dgm:prSet phldrT="[Text]"/>
      <dgm:spPr>
        <a:blipFill dpi="0" rotWithShape="0">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t>
        <a:bodyPr/>
        <a:lstStyle/>
        <a:p>
          <a:r>
            <a:rPr lang="en-GB" dirty="0"/>
            <a:t>.</a:t>
          </a:r>
        </a:p>
      </dgm:t>
    </dgm:pt>
    <dgm:pt modelId="{D066A1FA-C55B-4883-B9AF-C4F38E968498}" type="parTrans" cxnId="{76A7273E-C1B9-47E2-965D-DBACF99508C8}">
      <dgm:prSet/>
      <dgm:spPr/>
      <dgm:t>
        <a:bodyPr/>
        <a:lstStyle/>
        <a:p>
          <a:endParaRPr lang="en-GB"/>
        </a:p>
      </dgm:t>
    </dgm:pt>
    <dgm:pt modelId="{FBB4481A-D2A0-434F-A61F-50287055519C}" type="sibTrans" cxnId="{76A7273E-C1B9-47E2-965D-DBACF99508C8}">
      <dgm:prSet/>
      <dgm:spPr/>
      <dgm:t>
        <a:bodyPr/>
        <a:lstStyle/>
        <a:p>
          <a:endParaRPr lang="en-GB"/>
        </a:p>
      </dgm:t>
    </dgm:pt>
    <dgm:pt modelId="{9A351CA1-E5D7-40E4-9E2E-12C2F0057CC2}">
      <dgm:prSet phldrT="[Text]" custT="1"/>
      <dgm:spPr/>
      <dgm:t>
        <a:bodyPr/>
        <a:lstStyle/>
        <a:p>
          <a:pPr algn="ctr">
            <a:buFont typeface="Symbol" panose="05050102010706020507" pitchFamily="18" charset="2"/>
            <a:buChar char=""/>
          </a:pPr>
          <a:r>
            <a:rPr lang="en-GB" sz="2000" dirty="0">
              <a:solidFill>
                <a:srgbClr val="000E4C"/>
              </a:solidFill>
            </a:rPr>
            <a:t>Self-management</a:t>
          </a:r>
        </a:p>
      </dgm:t>
    </dgm:pt>
    <dgm:pt modelId="{2CBFF869-D67E-4991-B85C-284971045979}" type="parTrans" cxnId="{83FD4C9D-6B0B-425B-859D-47A3C0223FA6}">
      <dgm:prSet/>
      <dgm:spPr/>
      <dgm:t>
        <a:bodyPr/>
        <a:lstStyle/>
        <a:p>
          <a:endParaRPr lang="en-GB"/>
        </a:p>
      </dgm:t>
    </dgm:pt>
    <dgm:pt modelId="{474C1B3B-CA0A-460F-950D-532E5DFA6652}" type="sibTrans" cxnId="{83FD4C9D-6B0B-425B-859D-47A3C0223FA6}">
      <dgm:prSet/>
      <dgm:spPr/>
      <dgm:t>
        <a:bodyPr/>
        <a:lstStyle/>
        <a:p>
          <a:endParaRPr lang="en-GB"/>
        </a:p>
      </dgm:t>
    </dgm:pt>
    <dgm:pt modelId="{B7A3931C-BF7D-42CA-9DE5-8F65E2916C14}">
      <dgm:prSet phldrT="[Text]" custT="1"/>
      <dgm:spPr/>
      <dgm:t>
        <a:bodyPr/>
        <a:lstStyle/>
        <a:p>
          <a:pPr algn="l">
            <a:buNone/>
          </a:pPr>
          <a:r>
            <a:rPr lang="en-GB" sz="1600" dirty="0"/>
            <a:t>(Big Ideas Wales, 2018)</a:t>
          </a:r>
        </a:p>
      </dgm:t>
    </dgm:pt>
    <dgm:pt modelId="{0144BE82-319C-4981-AEBD-1C373466B346}" type="parTrans" cxnId="{6EBA23B1-26D4-4922-BD90-26CC68990504}">
      <dgm:prSet/>
      <dgm:spPr/>
      <dgm:t>
        <a:bodyPr/>
        <a:lstStyle/>
        <a:p>
          <a:endParaRPr lang="en-GB"/>
        </a:p>
      </dgm:t>
    </dgm:pt>
    <dgm:pt modelId="{F6E8EAAE-C0A7-46B2-8387-36DAD3600598}" type="sibTrans" cxnId="{6EBA23B1-26D4-4922-BD90-26CC68990504}">
      <dgm:prSet/>
      <dgm:spPr/>
      <dgm:t>
        <a:bodyPr/>
        <a:lstStyle/>
        <a:p>
          <a:endParaRPr lang="en-GB"/>
        </a:p>
      </dgm:t>
    </dgm:pt>
    <dgm:pt modelId="{1A621864-159E-4CD3-AAC1-249851E9B87C}">
      <dgm:prSet custT="1"/>
      <dgm:spPr/>
      <dgm:t>
        <a:bodyPr/>
        <a:lstStyle/>
        <a:p>
          <a:pPr algn="ctr">
            <a:buFont typeface="Symbol" panose="05050102010706020507" pitchFamily="18" charset="2"/>
            <a:buChar char=""/>
          </a:pPr>
          <a:r>
            <a:rPr lang="en-GB" sz="2000" dirty="0">
              <a:solidFill>
                <a:srgbClr val="000E4C"/>
              </a:solidFill>
            </a:rPr>
            <a:t>Listening skills</a:t>
          </a:r>
        </a:p>
      </dgm:t>
    </dgm:pt>
    <dgm:pt modelId="{82CCE6F2-5EBC-4900-9FC7-EF6E41FA1E0A}" type="parTrans" cxnId="{6D4E6377-58E8-4423-B3BE-CA0904ADD57B}">
      <dgm:prSet/>
      <dgm:spPr/>
      <dgm:t>
        <a:bodyPr/>
        <a:lstStyle/>
        <a:p>
          <a:endParaRPr lang="en-GB"/>
        </a:p>
      </dgm:t>
    </dgm:pt>
    <dgm:pt modelId="{D0A39F3E-D6E1-488E-8DB5-FAACAAEF5FB7}" type="sibTrans" cxnId="{6D4E6377-58E8-4423-B3BE-CA0904ADD57B}">
      <dgm:prSet/>
      <dgm:spPr/>
      <dgm:t>
        <a:bodyPr/>
        <a:lstStyle/>
        <a:p>
          <a:endParaRPr lang="en-GB"/>
        </a:p>
      </dgm:t>
    </dgm:pt>
    <dgm:pt modelId="{C9D6F60D-18FF-4E59-9BCE-436C91FDAA10}">
      <dgm:prSet custT="1"/>
      <dgm:spPr/>
      <dgm:t>
        <a:bodyPr/>
        <a:lstStyle/>
        <a:p>
          <a:pPr algn="ctr">
            <a:buFont typeface="Symbol" panose="05050102010706020507" pitchFamily="18" charset="2"/>
            <a:buChar char=""/>
          </a:pPr>
          <a:r>
            <a:rPr lang="en-GB" sz="2000" dirty="0">
              <a:solidFill>
                <a:srgbClr val="000E4C"/>
              </a:solidFill>
            </a:rPr>
            <a:t>Non verbal communication </a:t>
          </a:r>
        </a:p>
      </dgm:t>
    </dgm:pt>
    <dgm:pt modelId="{F8DB4F01-800B-4EAE-8AA4-FDFCD6A620A9}" type="parTrans" cxnId="{A2714F0C-6949-4542-9C5F-C912F2B2C70B}">
      <dgm:prSet/>
      <dgm:spPr/>
      <dgm:t>
        <a:bodyPr/>
        <a:lstStyle/>
        <a:p>
          <a:endParaRPr lang="en-GB"/>
        </a:p>
      </dgm:t>
    </dgm:pt>
    <dgm:pt modelId="{7553270D-002B-4A24-ABED-CF56FD21CC3F}" type="sibTrans" cxnId="{A2714F0C-6949-4542-9C5F-C912F2B2C70B}">
      <dgm:prSet/>
      <dgm:spPr/>
      <dgm:t>
        <a:bodyPr/>
        <a:lstStyle/>
        <a:p>
          <a:endParaRPr lang="en-GB"/>
        </a:p>
      </dgm:t>
    </dgm:pt>
    <dgm:pt modelId="{0D607889-42A2-4871-ACF9-A8FF6763D940}">
      <dgm:prSet custT="1"/>
      <dgm:spPr/>
      <dgm:t>
        <a:bodyPr/>
        <a:lstStyle/>
        <a:p>
          <a:pPr algn="ctr">
            <a:buFont typeface="Symbol" panose="05050102010706020507" pitchFamily="18" charset="2"/>
            <a:buChar char=""/>
          </a:pPr>
          <a:r>
            <a:rPr lang="en-GB" sz="2000" dirty="0">
              <a:solidFill>
                <a:srgbClr val="000E4C"/>
              </a:solidFill>
            </a:rPr>
            <a:t>Confidence</a:t>
          </a:r>
        </a:p>
      </dgm:t>
    </dgm:pt>
    <dgm:pt modelId="{DA2A70BF-6643-42E9-8DB8-937FCB7B6F70}" type="parTrans" cxnId="{B1227AC6-BD20-419C-9E90-0930252EBAE6}">
      <dgm:prSet/>
      <dgm:spPr/>
      <dgm:t>
        <a:bodyPr/>
        <a:lstStyle/>
        <a:p>
          <a:endParaRPr lang="en-GB"/>
        </a:p>
      </dgm:t>
    </dgm:pt>
    <dgm:pt modelId="{E8A7176F-696B-4D49-963D-27B4B43EFF08}" type="sibTrans" cxnId="{B1227AC6-BD20-419C-9E90-0930252EBAE6}">
      <dgm:prSet/>
      <dgm:spPr/>
      <dgm:t>
        <a:bodyPr/>
        <a:lstStyle/>
        <a:p>
          <a:endParaRPr lang="en-GB"/>
        </a:p>
      </dgm:t>
    </dgm:pt>
    <dgm:pt modelId="{948A4C25-5A3E-4621-A575-28B12B009197}">
      <dgm:prSet custT="1"/>
      <dgm:spPr/>
      <dgm:t>
        <a:bodyPr/>
        <a:lstStyle/>
        <a:p>
          <a:pPr algn="ctr">
            <a:buFont typeface="Symbol" panose="05050102010706020507" pitchFamily="18" charset="2"/>
            <a:buChar char=""/>
          </a:pPr>
          <a:r>
            <a:rPr lang="en-GB" sz="2000" dirty="0">
              <a:solidFill>
                <a:srgbClr val="000E4C"/>
              </a:solidFill>
            </a:rPr>
            <a:t>Making executive decisions</a:t>
          </a:r>
        </a:p>
      </dgm:t>
    </dgm:pt>
    <dgm:pt modelId="{8CDD81B0-7662-42E3-AC3A-2F2455430D8A}" type="parTrans" cxnId="{4BE0A856-77F9-4906-BD0C-ADEC8B7700BB}">
      <dgm:prSet/>
      <dgm:spPr/>
      <dgm:t>
        <a:bodyPr/>
        <a:lstStyle/>
        <a:p>
          <a:endParaRPr lang="en-GB"/>
        </a:p>
      </dgm:t>
    </dgm:pt>
    <dgm:pt modelId="{63A7CCE2-6FEF-4323-AFB0-A02DDB976143}" type="sibTrans" cxnId="{4BE0A856-77F9-4906-BD0C-ADEC8B7700BB}">
      <dgm:prSet/>
      <dgm:spPr/>
      <dgm:t>
        <a:bodyPr/>
        <a:lstStyle/>
        <a:p>
          <a:endParaRPr lang="en-GB"/>
        </a:p>
      </dgm:t>
    </dgm:pt>
    <dgm:pt modelId="{71CB1F3B-1F75-4B68-85E8-4740C0EFD158}">
      <dgm:prSet custT="1"/>
      <dgm:spPr/>
      <dgm:t>
        <a:bodyPr/>
        <a:lstStyle/>
        <a:p>
          <a:pPr algn="ctr">
            <a:buFont typeface="Symbol" panose="05050102010706020507" pitchFamily="18" charset="2"/>
            <a:buChar char=""/>
          </a:pPr>
          <a:r>
            <a:rPr lang="en-GB" sz="2000" dirty="0">
              <a:solidFill>
                <a:srgbClr val="000E4C"/>
              </a:solidFill>
            </a:rPr>
            <a:t>Setting aims and targets to complete</a:t>
          </a:r>
        </a:p>
      </dgm:t>
    </dgm:pt>
    <dgm:pt modelId="{61EB03CA-DE44-4635-B8CB-FC2DBE76556D}" type="parTrans" cxnId="{2FB18F56-F154-4421-896A-3C04561E7399}">
      <dgm:prSet/>
      <dgm:spPr/>
      <dgm:t>
        <a:bodyPr/>
        <a:lstStyle/>
        <a:p>
          <a:endParaRPr lang="en-GB"/>
        </a:p>
      </dgm:t>
    </dgm:pt>
    <dgm:pt modelId="{55DBD696-3D79-43F0-90B9-2EDBF777DDFD}" type="sibTrans" cxnId="{2FB18F56-F154-4421-896A-3C04561E7399}">
      <dgm:prSet/>
      <dgm:spPr/>
      <dgm:t>
        <a:bodyPr/>
        <a:lstStyle/>
        <a:p>
          <a:endParaRPr lang="en-GB"/>
        </a:p>
      </dgm:t>
    </dgm:pt>
    <dgm:pt modelId="{367A7B2B-1A33-4A10-B55A-BEB1E82F3316}">
      <dgm:prSet phldrT="[Text]" custT="1"/>
      <dgm:spPr/>
      <dgm:t>
        <a:bodyPr/>
        <a:lstStyle/>
        <a:p>
          <a:pPr algn="ctr">
            <a:buFont typeface="Symbol" panose="05050102010706020507" pitchFamily="18" charset="2"/>
            <a:buChar char=""/>
          </a:pPr>
          <a:r>
            <a:rPr lang="en-GB" sz="2000" dirty="0">
              <a:solidFill>
                <a:srgbClr val="000E4C"/>
              </a:solidFill>
            </a:rPr>
            <a:t>Preparation</a:t>
          </a:r>
        </a:p>
      </dgm:t>
    </dgm:pt>
    <dgm:pt modelId="{25DABFC5-BC90-4E45-9AED-4DCCCA01D2A1}" type="parTrans" cxnId="{201DA21D-DB24-4981-A513-AD4531801074}">
      <dgm:prSet/>
      <dgm:spPr/>
      <dgm:t>
        <a:bodyPr/>
        <a:lstStyle/>
        <a:p>
          <a:endParaRPr lang="en-GB"/>
        </a:p>
      </dgm:t>
    </dgm:pt>
    <dgm:pt modelId="{3D272F7C-59C1-415B-B440-7E6D7C188278}" type="sibTrans" cxnId="{201DA21D-DB24-4981-A513-AD4531801074}">
      <dgm:prSet/>
      <dgm:spPr/>
      <dgm:t>
        <a:bodyPr/>
        <a:lstStyle/>
        <a:p>
          <a:endParaRPr lang="en-GB"/>
        </a:p>
      </dgm:t>
    </dgm:pt>
    <dgm:pt modelId="{1C1B5A63-A1CF-40B3-B3B4-CF3BA7E52AC4}">
      <dgm:prSet custT="1"/>
      <dgm:spPr/>
      <dgm:t>
        <a:bodyPr/>
        <a:lstStyle/>
        <a:p>
          <a:pPr algn="ctr">
            <a:buFont typeface="Symbol" panose="05050102010706020507" pitchFamily="18" charset="2"/>
            <a:buNone/>
          </a:pPr>
          <a:endParaRPr lang="en-GB" sz="2000" dirty="0">
            <a:solidFill>
              <a:srgbClr val="000E4C"/>
            </a:solidFill>
          </a:endParaRPr>
        </a:p>
      </dgm:t>
    </dgm:pt>
    <dgm:pt modelId="{2E248A00-864E-41DF-A195-83BCC01B4258}" type="parTrans" cxnId="{6E5C8699-E4DF-44B9-B037-C17AC19CC7AC}">
      <dgm:prSet/>
      <dgm:spPr/>
      <dgm:t>
        <a:bodyPr/>
        <a:lstStyle/>
        <a:p>
          <a:endParaRPr lang="en-GB"/>
        </a:p>
      </dgm:t>
    </dgm:pt>
    <dgm:pt modelId="{E6EA7191-35C9-4013-9380-A8A0F34AFB21}" type="sibTrans" cxnId="{6E5C8699-E4DF-44B9-B037-C17AC19CC7AC}">
      <dgm:prSet/>
      <dgm:spPr/>
      <dgm:t>
        <a:bodyPr/>
        <a:lstStyle/>
        <a:p>
          <a:endParaRPr lang="en-GB"/>
        </a:p>
      </dgm:t>
    </dgm:pt>
    <dgm:pt modelId="{2528E371-572C-4E3B-837B-4D04DAF44BCD}" type="pres">
      <dgm:prSet presAssocID="{2EBF223C-BC32-4974-AFE0-75079EC41BE5}" presName="Name0" presStyleCnt="0">
        <dgm:presLayoutVars>
          <dgm:dir/>
          <dgm:animLvl val="lvl"/>
          <dgm:resizeHandles/>
        </dgm:presLayoutVars>
      </dgm:prSet>
      <dgm:spPr/>
    </dgm:pt>
    <dgm:pt modelId="{151BB6DB-9CBE-4B10-959F-075E8DE29699}" type="pres">
      <dgm:prSet presAssocID="{6B953418-7DA9-4394-8927-9D40EC6CF956}" presName="linNode" presStyleCnt="0"/>
      <dgm:spPr/>
    </dgm:pt>
    <dgm:pt modelId="{1447AFCD-0408-48D6-9554-E163B2F8344E}" type="pres">
      <dgm:prSet presAssocID="{6B953418-7DA9-4394-8927-9D40EC6CF956}" presName="parentShp" presStyleLbl="node1" presStyleIdx="0" presStyleCnt="2">
        <dgm:presLayoutVars>
          <dgm:bulletEnabled val="1"/>
        </dgm:presLayoutVars>
      </dgm:prSet>
      <dgm:spPr/>
    </dgm:pt>
    <dgm:pt modelId="{78D8B1E6-18DC-4F2C-B343-2B94E27B8FA8}" type="pres">
      <dgm:prSet presAssocID="{6B953418-7DA9-4394-8927-9D40EC6CF956}" presName="childShp" presStyleLbl="bgAccFollowNode1" presStyleIdx="0" presStyleCnt="2" custAng="0" custScaleY="106057" custLinFactNeighborX="-642" custLinFactNeighborY="706">
        <dgm:presLayoutVars>
          <dgm:bulletEnabled val="1"/>
        </dgm:presLayoutVars>
      </dgm:prSet>
      <dgm:spPr/>
    </dgm:pt>
    <dgm:pt modelId="{2B9EBA42-8906-4F7B-8239-19ED28609159}" type="pres">
      <dgm:prSet presAssocID="{9870C1AD-A529-49FC-B0DB-C1ACBF8A36C9}" presName="spacing" presStyleCnt="0"/>
      <dgm:spPr/>
    </dgm:pt>
    <dgm:pt modelId="{71C364DE-225A-429B-9CC2-547EDEDBEF1F}" type="pres">
      <dgm:prSet presAssocID="{9FCE3A04-5C88-4552-9885-583744DDDA73}" presName="linNode" presStyleCnt="0"/>
      <dgm:spPr/>
    </dgm:pt>
    <dgm:pt modelId="{6D183812-10A7-428A-B712-7ED10F6E159F}" type="pres">
      <dgm:prSet presAssocID="{9FCE3A04-5C88-4552-9885-583744DDDA73}" presName="parentShp" presStyleLbl="node1" presStyleIdx="1" presStyleCnt="2">
        <dgm:presLayoutVars>
          <dgm:bulletEnabled val="1"/>
        </dgm:presLayoutVars>
      </dgm:prSet>
      <dgm:spPr/>
    </dgm:pt>
    <dgm:pt modelId="{320D3FD4-6170-46F3-A340-4498F008582A}" type="pres">
      <dgm:prSet presAssocID="{9FCE3A04-5C88-4552-9885-583744DDDA73}" presName="childShp" presStyleLbl="bgAccFollowNode1" presStyleIdx="1" presStyleCnt="2" custLinFactNeighborX="642" custLinFactNeighborY="742">
        <dgm:presLayoutVars>
          <dgm:bulletEnabled val="1"/>
        </dgm:presLayoutVars>
      </dgm:prSet>
      <dgm:spPr/>
    </dgm:pt>
  </dgm:ptLst>
  <dgm:cxnLst>
    <dgm:cxn modelId="{70939C00-A308-4A99-8B97-9E6706409EE1}" srcId="{6B953418-7DA9-4394-8927-9D40EC6CF956}" destId="{6048AD3A-CB9E-42D3-B560-AC13C984DE11}" srcOrd="5" destOrd="0" parTransId="{8E34BB33-3107-473C-B595-9A981C44E49D}" sibTransId="{495C8E47-D70B-42CA-8710-3AD4D2C19FED}"/>
    <dgm:cxn modelId="{28A1D502-67D6-453F-BA24-356A8AA954E5}" type="presOf" srcId="{948A4C25-5A3E-4621-A575-28B12B009197}" destId="{320D3FD4-6170-46F3-A340-4498F008582A}" srcOrd="0" destOrd="2" presId="urn:microsoft.com/office/officeart/2005/8/layout/vList6"/>
    <dgm:cxn modelId="{36A29D06-C891-4DAC-8B8B-73D22D42DC18}" type="presOf" srcId="{0D607889-42A2-4871-ACF9-A8FF6763D940}" destId="{78D8B1E6-18DC-4F2C-B343-2B94E27B8FA8}" srcOrd="0" destOrd="3" presId="urn:microsoft.com/office/officeart/2005/8/layout/vList6"/>
    <dgm:cxn modelId="{E604AD07-0114-4DA7-8E29-80F81A006B4E}" type="presOf" srcId="{2EBF223C-BC32-4974-AFE0-75079EC41BE5}" destId="{2528E371-572C-4E3B-837B-4D04DAF44BCD}" srcOrd="0" destOrd="0" presId="urn:microsoft.com/office/officeart/2005/8/layout/vList6"/>
    <dgm:cxn modelId="{A2714F0C-6949-4542-9C5F-C912F2B2C70B}" srcId="{6B953418-7DA9-4394-8927-9D40EC6CF956}" destId="{C9D6F60D-18FF-4E59-9BCE-436C91FDAA10}" srcOrd="2" destOrd="0" parTransId="{F8DB4F01-800B-4EAE-8AA4-FDFCD6A620A9}" sibTransId="{7553270D-002B-4A24-ABED-CF56FD21CC3F}"/>
    <dgm:cxn modelId="{23010A17-9789-4EA9-A6AD-80AC53366879}" type="presOf" srcId="{1A621864-159E-4CD3-AAC1-249851E9B87C}" destId="{78D8B1E6-18DC-4F2C-B343-2B94E27B8FA8}" srcOrd="0" destOrd="1" presId="urn:microsoft.com/office/officeart/2005/8/layout/vList6"/>
    <dgm:cxn modelId="{0CC28E1D-992B-40CD-8D84-885D1754BBBB}" type="presOf" srcId="{9FCE3A04-5C88-4552-9885-583744DDDA73}" destId="{6D183812-10A7-428A-B712-7ED10F6E159F}" srcOrd="0" destOrd="0" presId="urn:microsoft.com/office/officeart/2005/8/layout/vList6"/>
    <dgm:cxn modelId="{201DA21D-DB24-4981-A513-AD4531801074}" srcId="{9FCE3A04-5C88-4552-9885-583744DDDA73}" destId="{367A7B2B-1A33-4A10-B55A-BEB1E82F3316}" srcOrd="1" destOrd="0" parTransId="{25DABFC5-BC90-4E45-9AED-4DCCCA01D2A1}" sibTransId="{3D272F7C-59C1-415B-B440-7E6D7C188278}"/>
    <dgm:cxn modelId="{F13F3B21-452A-4C4F-B616-F12F4C3C849D}" type="presOf" srcId="{B7A3931C-BF7D-42CA-9DE5-8F65E2916C14}" destId="{320D3FD4-6170-46F3-A340-4498F008582A}" srcOrd="0" destOrd="4" presId="urn:microsoft.com/office/officeart/2005/8/layout/vList6"/>
    <dgm:cxn modelId="{A3D4B42F-E610-44E6-A96A-8C1438005485}" srcId="{6B953418-7DA9-4394-8927-9D40EC6CF956}" destId="{215D61C7-7CB2-4B34-A78A-D4A979A17460}" srcOrd="0" destOrd="0" parTransId="{1F9E8BCF-556E-4C89-9DB3-B4DF1A85DAD2}" sibTransId="{4A59811A-DE07-44C3-BA78-13AA16BECB74}"/>
    <dgm:cxn modelId="{F1823E38-8636-4B70-9D17-4CD21956D955}" type="presOf" srcId="{9A351CA1-E5D7-40E4-9E2E-12C2F0057CC2}" destId="{320D3FD4-6170-46F3-A340-4498F008582A}" srcOrd="0" destOrd="0" presId="urn:microsoft.com/office/officeart/2005/8/layout/vList6"/>
    <dgm:cxn modelId="{76A7273E-C1B9-47E2-965D-DBACF99508C8}" srcId="{2EBF223C-BC32-4974-AFE0-75079EC41BE5}" destId="{9FCE3A04-5C88-4552-9885-583744DDDA73}" srcOrd="1" destOrd="0" parTransId="{D066A1FA-C55B-4883-B9AF-C4F38E968498}" sibTransId="{FBB4481A-D2A0-434F-A61F-50287055519C}"/>
    <dgm:cxn modelId="{8A4C0165-3652-4870-A5F0-5BE34C50DBFB}" type="presOf" srcId="{71CB1F3B-1F75-4B68-85E8-4740C0EFD158}" destId="{320D3FD4-6170-46F3-A340-4498F008582A}" srcOrd="0" destOrd="3" presId="urn:microsoft.com/office/officeart/2005/8/layout/vList6"/>
    <dgm:cxn modelId="{E7A3BB66-2BC1-4FB8-9EE8-0C1BDB5DF2D3}" type="presOf" srcId="{367A7B2B-1A33-4A10-B55A-BEB1E82F3316}" destId="{320D3FD4-6170-46F3-A340-4498F008582A}" srcOrd="0" destOrd="1" presId="urn:microsoft.com/office/officeart/2005/8/layout/vList6"/>
    <dgm:cxn modelId="{E2B18A70-D61A-4959-AFC5-312AD1134FFE}" type="presOf" srcId="{1C1B5A63-A1CF-40B3-B3B4-CF3BA7E52AC4}" destId="{78D8B1E6-18DC-4F2C-B343-2B94E27B8FA8}" srcOrd="0" destOrd="4" presId="urn:microsoft.com/office/officeart/2005/8/layout/vList6"/>
    <dgm:cxn modelId="{D5EAFC54-875F-4CB3-9B9A-80DD1F97D5E1}" type="presOf" srcId="{6048AD3A-CB9E-42D3-B560-AC13C984DE11}" destId="{78D8B1E6-18DC-4F2C-B343-2B94E27B8FA8}" srcOrd="0" destOrd="5" presId="urn:microsoft.com/office/officeart/2005/8/layout/vList6"/>
    <dgm:cxn modelId="{2FB18F56-F154-4421-896A-3C04561E7399}" srcId="{9FCE3A04-5C88-4552-9885-583744DDDA73}" destId="{71CB1F3B-1F75-4B68-85E8-4740C0EFD158}" srcOrd="3" destOrd="0" parTransId="{61EB03CA-DE44-4635-B8CB-FC2DBE76556D}" sibTransId="{55DBD696-3D79-43F0-90B9-2EDBF777DDFD}"/>
    <dgm:cxn modelId="{4BE0A856-77F9-4906-BD0C-ADEC8B7700BB}" srcId="{9FCE3A04-5C88-4552-9885-583744DDDA73}" destId="{948A4C25-5A3E-4621-A575-28B12B009197}" srcOrd="2" destOrd="0" parTransId="{8CDD81B0-7662-42E3-AC3A-2F2455430D8A}" sibTransId="{63A7CCE2-6FEF-4323-AFB0-A02DDB976143}"/>
    <dgm:cxn modelId="{6D4E6377-58E8-4423-B3BE-CA0904ADD57B}" srcId="{6B953418-7DA9-4394-8927-9D40EC6CF956}" destId="{1A621864-159E-4CD3-AAC1-249851E9B87C}" srcOrd="1" destOrd="0" parTransId="{82CCE6F2-5EBC-4900-9FC7-EF6E41FA1E0A}" sibTransId="{D0A39F3E-D6E1-488E-8DB5-FAACAAEF5FB7}"/>
    <dgm:cxn modelId="{24AC4B78-B0CC-4204-9889-7E86850C97E3}" type="presOf" srcId="{6B953418-7DA9-4394-8927-9D40EC6CF956}" destId="{1447AFCD-0408-48D6-9554-E163B2F8344E}" srcOrd="0" destOrd="0" presId="urn:microsoft.com/office/officeart/2005/8/layout/vList6"/>
    <dgm:cxn modelId="{64B37B96-9819-4FAE-96CE-27DFE80F172B}" type="presOf" srcId="{215D61C7-7CB2-4B34-A78A-D4A979A17460}" destId="{78D8B1E6-18DC-4F2C-B343-2B94E27B8FA8}" srcOrd="0" destOrd="0" presId="urn:microsoft.com/office/officeart/2005/8/layout/vList6"/>
    <dgm:cxn modelId="{6E5C8699-E4DF-44B9-B037-C17AC19CC7AC}" srcId="{6B953418-7DA9-4394-8927-9D40EC6CF956}" destId="{1C1B5A63-A1CF-40B3-B3B4-CF3BA7E52AC4}" srcOrd="4" destOrd="0" parTransId="{2E248A00-864E-41DF-A195-83BCC01B4258}" sibTransId="{E6EA7191-35C9-4013-9380-A8A0F34AFB21}"/>
    <dgm:cxn modelId="{83FD4C9D-6B0B-425B-859D-47A3C0223FA6}" srcId="{9FCE3A04-5C88-4552-9885-583744DDDA73}" destId="{9A351CA1-E5D7-40E4-9E2E-12C2F0057CC2}" srcOrd="0" destOrd="0" parTransId="{2CBFF869-D67E-4991-B85C-284971045979}" sibTransId="{474C1B3B-CA0A-460F-950D-532E5DFA6652}"/>
    <dgm:cxn modelId="{492F74A5-1339-4D90-AA1E-94D53893495D}" srcId="{2EBF223C-BC32-4974-AFE0-75079EC41BE5}" destId="{6B953418-7DA9-4394-8927-9D40EC6CF956}" srcOrd="0" destOrd="0" parTransId="{5DB5C48F-532E-4984-AFB5-F6C472FDB341}" sibTransId="{9870C1AD-A529-49FC-B0DB-C1ACBF8A36C9}"/>
    <dgm:cxn modelId="{6EBA23B1-26D4-4922-BD90-26CC68990504}" srcId="{9FCE3A04-5C88-4552-9885-583744DDDA73}" destId="{B7A3931C-BF7D-42CA-9DE5-8F65E2916C14}" srcOrd="4" destOrd="0" parTransId="{0144BE82-319C-4981-AEBD-1C373466B346}" sibTransId="{F6E8EAAE-C0A7-46B2-8387-36DAD3600598}"/>
    <dgm:cxn modelId="{613D63C2-0F7B-4FD6-9F94-5EF1F32B6486}" type="presOf" srcId="{C9D6F60D-18FF-4E59-9BCE-436C91FDAA10}" destId="{78D8B1E6-18DC-4F2C-B343-2B94E27B8FA8}" srcOrd="0" destOrd="2" presId="urn:microsoft.com/office/officeart/2005/8/layout/vList6"/>
    <dgm:cxn modelId="{B1227AC6-BD20-419C-9E90-0930252EBAE6}" srcId="{6B953418-7DA9-4394-8927-9D40EC6CF956}" destId="{0D607889-42A2-4871-ACF9-A8FF6763D940}" srcOrd="3" destOrd="0" parTransId="{DA2A70BF-6643-42E9-8DB8-937FCB7B6F70}" sibTransId="{E8A7176F-696B-4D49-963D-27B4B43EFF08}"/>
    <dgm:cxn modelId="{AE252B19-4E61-49C2-89DC-AD3F8FA44E5F}" type="presParOf" srcId="{2528E371-572C-4E3B-837B-4D04DAF44BCD}" destId="{151BB6DB-9CBE-4B10-959F-075E8DE29699}" srcOrd="0" destOrd="0" presId="urn:microsoft.com/office/officeart/2005/8/layout/vList6"/>
    <dgm:cxn modelId="{612B96BA-B820-4993-8724-7FD0BC863BE0}" type="presParOf" srcId="{151BB6DB-9CBE-4B10-959F-075E8DE29699}" destId="{1447AFCD-0408-48D6-9554-E163B2F8344E}" srcOrd="0" destOrd="0" presId="urn:microsoft.com/office/officeart/2005/8/layout/vList6"/>
    <dgm:cxn modelId="{D744B748-05AE-4B17-8409-FD04E59FC6AE}" type="presParOf" srcId="{151BB6DB-9CBE-4B10-959F-075E8DE29699}" destId="{78D8B1E6-18DC-4F2C-B343-2B94E27B8FA8}" srcOrd="1" destOrd="0" presId="urn:microsoft.com/office/officeart/2005/8/layout/vList6"/>
    <dgm:cxn modelId="{11388088-5F3D-4F51-B091-94992AED1B01}" type="presParOf" srcId="{2528E371-572C-4E3B-837B-4D04DAF44BCD}" destId="{2B9EBA42-8906-4F7B-8239-19ED28609159}" srcOrd="1" destOrd="0" presId="urn:microsoft.com/office/officeart/2005/8/layout/vList6"/>
    <dgm:cxn modelId="{AE3E716C-6236-4C2C-85F3-35E33E8EE469}" type="presParOf" srcId="{2528E371-572C-4E3B-837B-4D04DAF44BCD}" destId="{71C364DE-225A-429B-9CC2-547EDEDBEF1F}" srcOrd="2" destOrd="0" presId="urn:microsoft.com/office/officeart/2005/8/layout/vList6"/>
    <dgm:cxn modelId="{0AECEC1C-0C92-45B7-B7B6-DE1C46506FBE}" type="presParOf" srcId="{71C364DE-225A-429B-9CC2-547EDEDBEF1F}" destId="{6D183812-10A7-428A-B712-7ED10F6E159F}" srcOrd="0" destOrd="0" presId="urn:microsoft.com/office/officeart/2005/8/layout/vList6"/>
    <dgm:cxn modelId="{C5259B03-977F-465B-8308-4B4046B22905}" type="presParOf" srcId="{71C364DE-225A-429B-9CC2-547EDEDBEF1F}" destId="{320D3FD4-6170-46F3-A340-4498F008582A}" srcOrd="1" destOrd="0" presId="urn:microsoft.com/office/officeart/2005/8/layout/v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D8B1E6-18DC-4F2C-B343-2B94E27B8FA8}">
      <dsp:nvSpPr>
        <dsp:cNvPr id="0" name=""/>
        <dsp:cNvSpPr/>
      </dsp:nvSpPr>
      <dsp:spPr>
        <a:xfrm>
          <a:off x="2157614" y="0"/>
          <a:ext cx="3236421" cy="2189802"/>
        </a:xfrm>
        <a:prstGeom prst="rightArrow">
          <a:avLst>
            <a:gd name="adj1" fmla="val 75000"/>
            <a:gd name="adj2" fmla="val 5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ctr" defTabSz="889000">
            <a:lnSpc>
              <a:spcPct val="90000"/>
            </a:lnSpc>
            <a:spcBef>
              <a:spcPct val="0"/>
            </a:spcBef>
            <a:spcAft>
              <a:spcPct val="15000"/>
            </a:spcAft>
            <a:buChar char="•"/>
          </a:pPr>
          <a:r>
            <a:rPr lang="en-GB" sz="2000" kern="1200" dirty="0">
              <a:solidFill>
                <a:srgbClr val="000E4C"/>
              </a:solidFill>
            </a:rPr>
            <a:t>Determination </a:t>
          </a:r>
        </a:p>
        <a:p>
          <a:pPr marL="228600" lvl="1" indent="-228600" algn="ctr" defTabSz="889000">
            <a:lnSpc>
              <a:spcPct val="90000"/>
            </a:lnSpc>
            <a:spcBef>
              <a:spcPct val="0"/>
            </a:spcBef>
            <a:spcAft>
              <a:spcPct val="15000"/>
            </a:spcAft>
            <a:buChar char="•"/>
          </a:pPr>
          <a:r>
            <a:rPr lang="en-GB" sz="2000" kern="1200" dirty="0">
              <a:solidFill>
                <a:srgbClr val="000E4C"/>
              </a:solidFill>
            </a:rPr>
            <a:t>Self-Belief</a:t>
          </a:r>
        </a:p>
        <a:p>
          <a:pPr marL="228600" lvl="1" indent="-228600" algn="ctr" defTabSz="889000">
            <a:lnSpc>
              <a:spcPct val="90000"/>
            </a:lnSpc>
            <a:spcBef>
              <a:spcPct val="0"/>
            </a:spcBef>
            <a:spcAft>
              <a:spcPct val="15000"/>
            </a:spcAft>
            <a:buChar char="•"/>
          </a:pPr>
          <a:r>
            <a:rPr lang="en-GB" sz="2000" kern="1200" dirty="0">
              <a:solidFill>
                <a:srgbClr val="000E4C"/>
              </a:solidFill>
            </a:rPr>
            <a:t>Using initiative </a:t>
          </a:r>
        </a:p>
        <a:p>
          <a:pPr marL="228600" lvl="1" indent="-228600" algn="ctr" defTabSz="889000">
            <a:lnSpc>
              <a:spcPct val="90000"/>
            </a:lnSpc>
            <a:spcBef>
              <a:spcPct val="0"/>
            </a:spcBef>
            <a:spcAft>
              <a:spcPct val="15000"/>
            </a:spcAft>
            <a:buChar char="•"/>
          </a:pPr>
          <a:r>
            <a:rPr lang="en-GB" sz="2000" kern="1200" dirty="0">
              <a:solidFill>
                <a:srgbClr val="000E4C"/>
              </a:solidFill>
            </a:rPr>
            <a:t>Focussed </a:t>
          </a:r>
        </a:p>
        <a:p>
          <a:pPr marL="228600" lvl="1" indent="-228600" algn="ctr" defTabSz="889000">
            <a:lnSpc>
              <a:spcPct val="90000"/>
            </a:lnSpc>
            <a:spcBef>
              <a:spcPct val="0"/>
            </a:spcBef>
            <a:spcAft>
              <a:spcPct val="15000"/>
            </a:spcAft>
            <a:buChar char="•"/>
          </a:pPr>
          <a:endParaRPr lang="en-GB" sz="2000" kern="1200" dirty="0">
            <a:solidFill>
              <a:srgbClr val="000E4C"/>
            </a:solidFill>
          </a:endParaRPr>
        </a:p>
        <a:p>
          <a:pPr marL="171450" lvl="1" indent="-171450" algn="ctr" defTabSz="711200">
            <a:lnSpc>
              <a:spcPct val="90000"/>
            </a:lnSpc>
            <a:spcBef>
              <a:spcPct val="0"/>
            </a:spcBef>
            <a:spcAft>
              <a:spcPct val="15000"/>
            </a:spcAft>
            <a:buChar char="•"/>
          </a:pPr>
          <a:endParaRPr lang="en-GB" sz="1600" kern="1200" dirty="0"/>
        </a:p>
        <a:p>
          <a:pPr marL="171450" lvl="1" indent="-171450" algn="ctr" defTabSz="711200">
            <a:lnSpc>
              <a:spcPct val="90000"/>
            </a:lnSpc>
            <a:spcBef>
              <a:spcPct val="0"/>
            </a:spcBef>
            <a:spcAft>
              <a:spcPct val="15000"/>
            </a:spcAft>
            <a:buNone/>
          </a:pPr>
          <a:r>
            <a:rPr lang="en-GB" sz="1600" kern="1200" dirty="0"/>
            <a:t>(Big Ideas Wales, 2018) </a:t>
          </a:r>
        </a:p>
      </dsp:txBody>
      <dsp:txXfrm>
        <a:off x="2157614" y="273725"/>
        <a:ext cx="2415245" cy="1642352"/>
      </dsp:txXfrm>
    </dsp:sp>
    <dsp:sp modelId="{1447AFCD-0408-48D6-9554-E163B2F8344E}">
      <dsp:nvSpPr>
        <dsp:cNvPr id="0" name=""/>
        <dsp:cNvSpPr/>
      </dsp:nvSpPr>
      <dsp:spPr>
        <a:xfrm>
          <a:off x="0" y="561"/>
          <a:ext cx="2157614" cy="2189802"/>
        </a:xfrm>
        <a:prstGeom prst="roundRect">
          <a:avLst/>
        </a:prstGeom>
        <a:blipFill dpi="0" rotWithShape="0">
          <a:blip xmlns:r="http://schemas.openxmlformats.org/officeDocument/2006/relationships" r:embed="rId1">
            <a:extLst>
              <a:ext uri="{28A0092B-C50C-407E-A947-70E740481C1C}">
                <a14:useLocalDpi xmlns:a14="http://schemas.microsoft.com/office/drawing/2010/main" val="0"/>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r>
            <a:rPr lang="en-GB" sz="6500" kern="1200" dirty="0"/>
            <a:t>.</a:t>
          </a:r>
        </a:p>
      </dsp:txBody>
      <dsp:txXfrm>
        <a:off x="105326" y="105887"/>
        <a:ext cx="1946962" cy="1979150"/>
      </dsp:txXfrm>
    </dsp:sp>
    <dsp:sp modelId="{320D3FD4-6170-46F3-A340-4498F008582A}">
      <dsp:nvSpPr>
        <dsp:cNvPr id="0" name=""/>
        <dsp:cNvSpPr/>
      </dsp:nvSpPr>
      <dsp:spPr>
        <a:xfrm>
          <a:off x="2157614" y="2409905"/>
          <a:ext cx="3236421" cy="2189802"/>
        </a:xfrm>
        <a:prstGeom prst="rightArrow">
          <a:avLst>
            <a:gd name="adj1" fmla="val 75000"/>
            <a:gd name="adj2" fmla="val 5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ctr" defTabSz="889000">
            <a:lnSpc>
              <a:spcPct val="90000"/>
            </a:lnSpc>
            <a:spcBef>
              <a:spcPct val="0"/>
            </a:spcBef>
            <a:spcAft>
              <a:spcPct val="15000"/>
            </a:spcAft>
            <a:buFont typeface="Symbol" panose="05050102010706020507" pitchFamily="18" charset="2"/>
            <a:buChar char=""/>
          </a:pPr>
          <a:r>
            <a:rPr lang="en-GB" sz="2000" kern="1200" dirty="0">
              <a:solidFill>
                <a:srgbClr val="000E4C"/>
              </a:solidFill>
            </a:rPr>
            <a:t>Problem solving</a:t>
          </a:r>
        </a:p>
        <a:p>
          <a:pPr marL="228600" lvl="1" indent="-228600" algn="ctr" defTabSz="889000">
            <a:lnSpc>
              <a:spcPct val="90000"/>
            </a:lnSpc>
            <a:spcBef>
              <a:spcPct val="0"/>
            </a:spcBef>
            <a:spcAft>
              <a:spcPct val="15000"/>
            </a:spcAft>
            <a:buFont typeface="Symbol" panose="05050102010706020507" pitchFamily="18" charset="2"/>
            <a:buChar char=""/>
          </a:pPr>
          <a:r>
            <a:rPr lang="en-GB" sz="2000" kern="1200" dirty="0">
              <a:solidFill>
                <a:srgbClr val="000E4C"/>
              </a:solidFill>
            </a:rPr>
            <a:t>Using opportunities to take risks</a:t>
          </a:r>
        </a:p>
        <a:p>
          <a:pPr marL="228600" lvl="1" indent="-228600" algn="ctr" defTabSz="889000">
            <a:lnSpc>
              <a:spcPct val="90000"/>
            </a:lnSpc>
            <a:spcBef>
              <a:spcPct val="0"/>
            </a:spcBef>
            <a:spcAft>
              <a:spcPct val="15000"/>
            </a:spcAft>
            <a:buFont typeface="Symbol" panose="05050102010706020507" pitchFamily="18" charset="2"/>
            <a:buChar char=""/>
          </a:pPr>
          <a:r>
            <a:rPr lang="en-GB" sz="2000" kern="1200" dirty="0">
              <a:solidFill>
                <a:srgbClr val="000E4C"/>
              </a:solidFill>
            </a:rPr>
            <a:t>Brainstorming</a:t>
          </a:r>
        </a:p>
        <a:p>
          <a:pPr marL="228600" lvl="1" indent="-228600" algn="ctr" defTabSz="889000">
            <a:lnSpc>
              <a:spcPct val="90000"/>
            </a:lnSpc>
            <a:spcBef>
              <a:spcPct val="0"/>
            </a:spcBef>
            <a:spcAft>
              <a:spcPct val="15000"/>
            </a:spcAft>
            <a:buFont typeface="Symbol" panose="05050102010706020507" pitchFamily="18" charset="2"/>
            <a:buChar char=""/>
          </a:pPr>
          <a:r>
            <a:rPr lang="en-GB" sz="2000" kern="1200" dirty="0">
              <a:solidFill>
                <a:srgbClr val="000E4C"/>
              </a:solidFill>
            </a:rPr>
            <a:t>Imagination skills</a:t>
          </a:r>
        </a:p>
        <a:p>
          <a:pPr marL="228600" lvl="1" indent="-228600" algn="ctr" defTabSz="889000">
            <a:lnSpc>
              <a:spcPct val="90000"/>
            </a:lnSpc>
            <a:spcBef>
              <a:spcPct val="0"/>
            </a:spcBef>
            <a:spcAft>
              <a:spcPct val="15000"/>
            </a:spcAft>
            <a:buFont typeface="Symbol" panose="05050102010706020507" pitchFamily="18" charset="2"/>
            <a:buNone/>
          </a:pPr>
          <a:endParaRPr lang="en-GB" sz="2000" kern="1200" dirty="0">
            <a:solidFill>
              <a:srgbClr val="000E4C"/>
            </a:solidFill>
          </a:endParaRPr>
        </a:p>
        <a:p>
          <a:pPr marL="171450" lvl="1" indent="-171450" algn="l" defTabSz="800100">
            <a:lnSpc>
              <a:spcPct val="90000"/>
            </a:lnSpc>
            <a:spcBef>
              <a:spcPct val="0"/>
            </a:spcBef>
            <a:spcAft>
              <a:spcPct val="15000"/>
            </a:spcAft>
            <a:buNone/>
          </a:pPr>
          <a:r>
            <a:rPr lang="en-GB" sz="1800" kern="1200" dirty="0"/>
            <a:t>(</a:t>
          </a:r>
          <a:r>
            <a:rPr lang="en-GB" sz="1600" kern="1200" dirty="0"/>
            <a:t>Big Ideas Wales, 2018)</a:t>
          </a:r>
        </a:p>
      </dsp:txBody>
      <dsp:txXfrm>
        <a:off x="2157614" y="2683630"/>
        <a:ext cx="2415245" cy="1642352"/>
      </dsp:txXfrm>
    </dsp:sp>
    <dsp:sp modelId="{6D183812-10A7-428A-B712-7ED10F6E159F}">
      <dsp:nvSpPr>
        <dsp:cNvPr id="0" name=""/>
        <dsp:cNvSpPr/>
      </dsp:nvSpPr>
      <dsp:spPr>
        <a:xfrm>
          <a:off x="0" y="2409344"/>
          <a:ext cx="2157614" cy="2189802"/>
        </a:xfrm>
        <a:prstGeom prst="roundRect">
          <a:avLst/>
        </a:prstGeom>
        <a:blipFill dpi="0" rotWithShape="0">
          <a:blip xmlns:r="http://schemas.openxmlformats.org/officeDocument/2006/relationships" r:embed="rId2">
            <a:extLst>
              <a:ext uri="{28A0092B-C50C-407E-A947-70E740481C1C}">
                <a14:useLocalDpi xmlns:a14="http://schemas.microsoft.com/office/drawing/2010/main" val="0"/>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r>
            <a:rPr lang="en-GB" sz="6500" kern="1200" dirty="0"/>
            <a:t>.</a:t>
          </a:r>
        </a:p>
      </dsp:txBody>
      <dsp:txXfrm>
        <a:off x="105326" y="2514670"/>
        <a:ext cx="1946962" cy="19791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D8B1E6-18DC-4F2C-B343-2B94E27B8FA8}">
      <dsp:nvSpPr>
        <dsp:cNvPr id="0" name=""/>
        <dsp:cNvSpPr/>
      </dsp:nvSpPr>
      <dsp:spPr>
        <a:xfrm>
          <a:off x="2144302" y="17194"/>
          <a:ext cx="3233261" cy="2255742"/>
        </a:xfrm>
        <a:prstGeom prst="rightArrow">
          <a:avLst>
            <a:gd name="adj1" fmla="val 75000"/>
            <a:gd name="adj2" fmla="val 5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ctr" defTabSz="889000">
            <a:lnSpc>
              <a:spcPct val="90000"/>
            </a:lnSpc>
            <a:spcBef>
              <a:spcPct val="0"/>
            </a:spcBef>
            <a:spcAft>
              <a:spcPct val="15000"/>
            </a:spcAft>
            <a:buFont typeface="Symbol" panose="05050102010706020507" pitchFamily="18" charset="2"/>
            <a:buChar char=""/>
          </a:pPr>
          <a:r>
            <a:rPr lang="en-GB" sz="2000" kern="1200" dirty="0">
              <a:solidFill>
                <a:srgbClr val="000E4C"/>
              </a:solidFill>
            </a:rPr>
            <a:t>Working with others </a:t>
          </a:r>
        </a:p>
        <a:p>
          <a:pPr marL="228600" lvl="1" indent="-228600" algn="ctr" defTabSz="889000">
            <a:lnSpc>
              <a:spcPct val="90000"/>
            </a:lnSpc>
            <a:spcBef>
              <a:spcPct val="0"/>
            </a:spcBef>
            <a:spcAft>
              <a:spcPct val="15000"/>
            </a:spcAft>
            <a:buFont typeface="Symbol" panose="05050102010706020507" pitchFamily="18" charset="2"/>
            <a:buChar char=""/>
          </a:pPr>
          <a:r>
            <a:rPr lang="en-GB" sz="2000" kern="1200" dirty="0">
              <a:solidFill>
                <a:srgbClr val="000E4C"/>
              </a:solidFill>
            </a:rPr>
            <a:t>Listening skills</a:t>
          </a:r>
        </a:p>
        <a:p>
          <a:pPr marL="228600" lvl="1" indent="-228600" algn="ctr" defTabSz="889000">
            <a:lnSpc>
              <a:spcPct val="90000"/>
            </a:lnSpc>
            <a:spcBef>
              <a:spcPct val="0"/>
            </a:spcBef>
            <a:spcAft>
              <a:spcPct val="15000"/>
            </a:spcAft>
            <a:buFont typeface="Symbol" panose="05050102010706020507" pitchFamily="18" charset="2"/>
            <a:buChar char=""/>
          </a:pPr>
          <a:r>
            <a:rPr lang="en-GB" sz="2000" kern="1200" dirty="0">
              <a:solidFill>
                <a:srgbClr val="000E4C"/>
              </a:solidFill>
            </a:rPr>
            <a:t>Non verbal communication </a:t>
          </a:r>
        </a:p>
        <a:p>
          <a:pPr marL="228600" lvl="1" indent="-228600" algn="ctr" defTabSz="889000">
            <a:lnSpc>
              <a:spcPct val="90000"/>
            </a:lnSpc>
            <a:spcBef>
              <a:spcPct val="0"/>
            </a:spcBef>
            <a:spcAft>
              <a:spcPct val="15000"/>
            </a:spcAft>
            <a:buFont typeface="Symbol" panose="05050102010706020507" pitchFamily="18" charset="2"/>
            <a:buChar char=""/>
          </a:pPr>
          <a:r>
            <a:rPr lang="en-GB" sz="2000" kern="1200" dirty="0">
              <a:solidFill>
                <a:srgbClr val="000E4C"/>
              </a:solidFill>
            </a:rPr>
            <a:t>Confidence</a:t>
          </a:r>
        </a:p>
        <a:p>
          <a:pPr marL="228600" lvl="1" indent="-228600" algn="ctr" defTabSz="889000">
            <a:lnSpc>
              <a:spcPct val="90000"/>
            </a:lnSpc>
            <a:spcBef>
              <a:spcPct val="0"/>
            </a:spcBef>
            <a:spcAft>
              <a:spcPct val="15000"/>
            </a:spcAft>
            <a:buFont typeface="Symbol" panose="05050102010706020507" pitchFamily="18" charset="2"/>
            <a:buNone/>
          </a:pPr>
          <a:endParaRPr lang="en-GB" sz="2000" kern="1200" dirty="0">
            <a:solidFill>
              <a:srgbClr val="000E4C"/>
            </a:solidFill>
          </a:endParaRPr>
        </a:p>
        <a:p>
          <a:pPr marL="114300" lvl="1" indent="-114300" algn="l" defTabSz="622300">
            <a:lnSpc>
              <a:spcPct val="90000"/>
            </a:lnSpc>
            <a:spcBef>
              <a:spcPct val="0"/>
            </a:spcBef>
            <a:spcAft>
              <a:spcPct val="15000"/>
            </a:spcAft>
            <a:buNone/>
          </a:pPr>
          <a:r>
            <a:rPr lang="en-GB" sz="1400" kern="1200" dirty="0"/>
            <a:t>(</a:t>
          </a:r>
          <a:r>
            <a:rPr lang="en-GB" sz="1600" kern="1200" dirty="0"/>
            <a:t>Doyle, 2017)</a:t>
          </a:r>
        </a:p>
      </dsp:txBody>
      <dsp:txXfrm>
        <a:off x="2144302" y="299162"/>
        <a:ext cx="2387358" cy="1691806"/>
      </dsp:txXfrm>
    </dsp:sp>
    <dsp:sp modelId="{1447AFCD-0408-48D6-9554-E163B2F8344E}">
      <dsp:nvSpPr>
        <dsp:cNvPr id="0" name=""/>
        <dsp:cNvSpPr/>
      </dsp:nvSpPr>
      <dsp:spPr>
        <a:xfrm>
          <a:off x="2633" y="66592"/>
          <a:ext cx="2155507" cy="2126915"/>
        </a:xfrm>
        <a:prstGeom prst="roundRect">
          <a:avLst/>
        </a:prstGeom>
        <a:blipFill dpi="0" rotWithShape="0">
          <a:blip xmlns:r="http://schemas.openxmlformats.org/officeDocument/2006/relationships" r:embed="rId1">
            <a:extLst>
              <a:ext uri="{28A0092B-C50C-407E-A947-70E740481C1C}">
                <a14:useLocalDpi xmlns:a14="http://schemas.microsoft.com/office/drawing/2010/main" val="0"/>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r>
            <a:rPr lang="en-GB" sz="6500" kern="1200" dirty="0"/>
            <a:t>.</a:t>
          </a:r>
        </a:p>
      </dsp:txBody>
      <dsp:txXfrm>
        <a:off x="106460" y="170419"/>
        <a:ext cx="1947853" cy="1919261"/>
      </dsp:txXfrm>
    </dsp:sp>
    <dsp:sp modelId="{320D3FD4-6170-46F3-A340-4498F008582A}">
      <dsp:nvSpPr>
        <dsp:cNvPr id="0" name=""/>
        <dsp:cNvSpPr/>
      </dsp:nvSpPr>
      <dsp:spPr>
        <a:xfrm>
          <a:off x="2157614" y="2472791"/>
          <a:ext cx="3236421" cy="2126915"/>
        </a:xfrm>
        <a:prstGeom prst="rightArrow">
          <a:avLst>
            <a:gd name="adj1" fmla="val 75000"/>
            <a:gd name="adj2" fmla="val 5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ctr" defTabSz="889000">
            <a:lnSpc>
              <a:spcPct val="90000"/>
            </a:lnSpc>
            <a:spcBef>
              <a:spcPct val="0"/>
            </a:spcBef>
            <a:spcAft>
              <a:spcPct val="15000"/>
            </a:spcAft>
            <a:buFont typeface="Symbol" panose="05050102010706020507" pitchFamily="18" charset="2"/>
            <a:buChar char=""/>
          </a:pPr>
          <a:r>
            <a:rPr lang="en-GB" sz="2000" kern="1200" dirty="0">
              <a:solidFill>
                <a:srgbClr val="000E4C"/>
              </a:solidFill>
            </a:rPr>
            <a:t>Self-management</a:t>
          </a:r>
        </a:p>
        <a:p>
          <a:pPr marL="228600" lvl="1" indent="-228600" algn="ctr" defTabSz="889000">
            <a:lnSpc>
              <a:spcPct val="90000"/>
            </a:lnSpc>
            <a:spcBef>
              <a:spcPct val="0"/>
            </a:spcBef>
            <a:spcAft>
              <a:spcPct val="15000"/>
            </a:spcAft>
            <a:buFont typeface="Symbol" panose="05050102010706020507" pitchFamily="18" charset="2"/>
            <a:buChar char=""/>
          </a:pPr>
          <a:r>
            <a:rPr lang="en-GB" sz="2000" kern="1200" dirty="0">
              <a:solidFill>
                <a:srgbClr val="000E4C"/>
              </a:solidFill>
            </a:rPr>
            <a:t>Preparation</a:t>
          </a:r>
        </a:p>
        <a:p>
          <a:pPr marL="228600" lvl="1" indent="-228600" algn="ctr" defTabSz="889000">
            <a:lnSpc>
              <a:spcPct val="90000"/>
            </a:lnSpc>
            <a:spcBef>
              <a:spcPct val="0"/>
            </a:spcBef>
            <a:spcAft>
              <a:spcPct val="15000"/>
            </a:spcAft>
            <a:buFont typeface="Symbol" panose="05050102010706020507" pitchFamily="18" charset="2"/>
            <a:buChar char=""/>
          </a:pPr>
          <a:r>
            <a:rPr lang="en-GB" sz="2000" kern="1200" dirty="0">
              <a:solidFill>
                <a:srgbClr val="000E4C"/>
              </a:solidFill>
            </a:rPr>
            <a:t>Making executive decisions</a:t>
          </a:r>
        </a:p>
        <a:p>
          <a:pPr marL="228600" lvl="1" indent="-228600" algn="ctr" defTabSz="889000">
            <a:lnSpc>
              <a:spcPct val="90000"/>
            </a:lnSpc>
            <a:spcBef>
              <a:spcPct val="0"/>
            </a:spcBef>
            <a:spcAft>
              <a:spcPct val="15000"/>
            </a:spcAft>
            <a:buFont typeface="Symbol" panose="05050102010706020507" pitchFamily="18" charset="2"/>
            <a:buChar char=""/>
          </a:pPr>
          <a:r>
            <a:rPr lang="en-GB" sz="2000" kern="1200" dirty="0">
              <a:solidFill>
                <a:srgbClr val="000E4C"/>
              </a:solidFill>
            </a:rPr>
            <a:t>Setting aims and targets to complete</a:t>
          </a:r>
        </a:p>
        <a:p>
          <a:pPr marL="171450" lvl="1" indent="-171450" algn="l" defTabSz="711200">
            <a:lnSpc>
              <a:spcPct val="90000"/>
            </a:lnSpc>
            <a:spcBef>
              <a:spcPct val="0"/>
            </a:spcBef>
            <a:spcAft>
              <a:spcPct val="15000"/>
            </a:spcAft>
            <a:buNone/>
          </a:pPr>
          <a:r>
            <a:rPr lang="en-GB" sz="1600" kern="1200" dirty="0"/>
            <a:t>(Big Ideas Wales, 2018)</a:t>
          </a:r>
        </a:p>
      </dsp:txBody>
      <dsp:txXfrm>
        <a:off x="2157614" y="2738655"/>
        <a:ext cx="2438828" cy="1595187"/>
      </dsp:txXfrm>
    </dsp:sp>
    <dsp:sp modelId="{6D183812-10A7-428A-B712-7ED10F6E159F}">
      <dsp:nvSpPr>
        <dsp:cNvPr id="0" name=""/>
        <dsp:cNvSpPr/>
      </dsp:nvSpPr>
      <dsp:spPr>
        <a:xfrm>
          <a:off x="0" y="2470612"/>
          <a:ext cx="2157614" cy="2126915"/>
        </a:xfrm>
        <a:prstGeom prst="roundRect">
          <a:avLst/>
        </a:prstGeom>
        <a:blipFill dpi="0" rotWithShape="0">
          <a:blip xmlns:r="http://schemas.openxmlformats.org/officeDocument/2006/relationships" r:embed="rId2">
            <a:extLst>
              <a:ext uri="{28A0092B-C50C-407E-A947-70E740481C1C}">
                <a14:useLocalDpi xmlns:a14="http://schemas.microsoft.com/office/drawing/2010/main" val="0"/>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r>
            <a:rPr lang="en-GB" sz="6500" kern="1200" dirty="0"/>
            <a:t>.</a:t>
          </a:r>
        </a:p>
      </dsp:txBody>
      <dsp:txXfrm>
        <a:off x="103827" y="2574439"/>
        <a:ext cx="1949960" cy="1919261"/>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4D49EE-1695-45B4-9093-336AFD8723BE}" type="datetimeFigureOut">
              <a:rPr lang="en-GB" smtClean="0"/>
              <a:t>15/03/2018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A9AF9F-E524-4C95-B68B-CB88C701D58B}" type="slidenum">
              <a:rPr lang="en-GB" smtClean="0"/>
              <a:t>‹#›</a:t>
            </a:fld>
            <a:endParaRPr lang="en-GB"/>
          </a:p>
        </p:txBody>
      </p:sp>
    </p:spTree>
    <p:extLst>
      <p:ext uri="{BB962C8B-B14F-4D97-AF65-F5344CB8AC3E}">
        <p14:creationId xmlns:p14="http://schemas.microsoft.com/office/powerpoint/2010/main" val="31932801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3/15/2018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13" name="Straight Connector 12"/>
          <p:cNvCxnSpPr/>
          <p:nvPr/>
        </p:nvCxnSpPr>
        <p:spPr>
          <a:xfrm flipV="1">
            <a:off x="838684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0"/>
            <a:ext cx="12192000" cy="4572001"/>
          </a:xfrm>
          <a:prstGeom prst="rect">
            <a:avLst/>
          </a:prstGeom>
          <a:blipFill dpi="0" rotWithShape="1">
            <a:blip r:embed="rId2">
              <a:duotone>
                <a:schemeClr val="accent1">
                  <a:shade val="45000"/>
                  <a:satMod val="135000"/>
                </a:schemeClr>
                <a:prstClr val="white"/>
              </a:duotone>
            </a:blip>
            <a:srcRect/>
            <a:tile tx="-133350" ty="-6350" sx="50000" sy="50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dirty="0"/>
              <a:t>3/15/2018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3/15/2018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12" name="Straight Connector 11"/>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0" y="-1"/>
            <a:ext cx="12192000" cy="4572000"/>
          </a:xfrm>
          <a:prstGeom prst="rect">
            <a:avLst/>
          </a:prstGeom>
          <a:blipFill dpi="0" rotWithShape="1">
            <a:blip r:embed="rId2">
              <a:duotone>
                <a:schemeClr val="accent3">
                  <a:shade val="45000"/>
                  <a:satMod val="135000"/>
                </a:schemeClr>
                <a:prstClr val="white"/>
              </a:duotone>
            </a:blip>
            <a:srcRect/>
            <a:tile tx="-133350" ty="-6350" sx="50000" sy="50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dirty="0"/>
              <a:t>3/15/2018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dirty="0"/>
              <a:t>3/15/2018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dirty="0"/>
              <a:t>3/15/2018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3/15/2018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3/15/2018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3/15/2018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dirty="0"/>
              <a:t>3/15/2018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dirty="0"/>
              <a:t>3/15/2018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3/15/2018</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8" name="Straight Connector 7"/>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enterprisetroopers.com/wp-content/uploads/2016/10/Enterprise-Troopers-Competition-Handbook-2017-18.pdf" TargetMode="External"/><Relationship Id="rId3" Type="http://schemas.openxmlformats.org/officeDocument/2006/relationships/hyperlink" Target="http://gmarketing.com/articles/entrepreneurial-thinking.pdf" TargetMode="External"/><Relationship Id="rId7" Type="http://schemas.openxmlformats.org/officeDocument/2006/relationships/hyperlink" Target="http://enterprisetroopers.com/teacher-zone/"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hyperlink" Target="https://www.thebalance.com/communication-skills-list-2063779" TargetMode="External"/><Relationship Id="rId5" Type="http://schemas.openxmlformats.org/officeDocument/2006/relationships/hyperlink" Target="https://www.heacademy.ac.uk/effectual-thinking-entrepreneurship-education" TargetMode="External"/><Relationship Id="rId4" Type="http://schemas.openxmlformats.org/officeDocument/2006/relationships/hyperlink" Target="https://businesswales.gov.wales/bigideas/understanding-entrepreneurship-acro-model" TargetMode="External"/><Relationship Id="rId9" Type="http://schemas.openxmlformats.org/officeDocument/2006/relationships/hyperlink" Target="http://learning.gov.wales/news/sitenews/enterprise-troopers-primary-school-competition/?lang=en"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businesswales.gov.wales/bigideas/sites/bigideas/files/documents/pdf/YES-%20An%20Action%20Plan%20for%20Wales%202010-15%20_Eng_1.pdf" TargetMode="External"/><Relationship Id="rId3" Type="http://schemas.openxmlformats.org/officeDocument/2006/relationships/hyperlink" Target="https://moodle.uwtsd.ac.uk/pluginfile.php/148391/mod_resource/content/1/What%20makes%20entrepreneurs%20entrepreneurial?.pdf" TargetMode="External"/><Relationship Id="rId7" Type="http://schemas.openxmlformats.org/officeDocument/2006/relationships/hyperlink" Target="https://businesswales.gov.wales/bigideas/youth-entrepreneurship-strategy"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hyperlink" Target="https://businesswales.gov.wales/bigideas/sites/bigideas/files/Youth%20Entrepreneurship%20Report%20YES%20Strategy%20Action%20Plan%20Annual%20Report%202014-15%20(Eng).pdf" TargetMode="External"/><Relationship Id="rId5" Type="http://schemas.openxmlformats.org/officeDocument/2006/relationships/hyperlink" Target="https://www.investopedia.com/articles/personal-finance/101014/10-characteristics-successful-entrepreneurs.asp" TargetMode="External"/><Relationship Id="rId4" Type="http://schemas.openxmlformats.org/officeDocument/2006/relationships/hyperlink" Target="https://search-proquest-com.ezproxy.uwtsd.ac.uk/docview/1018159424?accountid=130472&amp;rfr_id=info:xri/sid:prim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0E4EA6E-EE5B-40B2-B47A-11A9A8D69E91}"/>
              </a:ext>
            </a:extLst>
          </p:cNvPr>
          <p:cNvSpPr>
            <a:spLocks noGrp="1"/>
          </p:cNvSpPr>
          <p:nvPr>
            <p:ph type="subTitle" idx="1"/>
          </p:nvPr>
        </p:nvSpPr>
        <p:spPr>
          <a:xfrm>
            <a:off x="609600" y="4533118"/>
            <a:ext cx="11582400" cy="1921250"/>
          </a:xfrm>
          <a:solidFill>
            <a:schemeClr val="bg1"/>
          </a:solidFill>
        </p:spPr>
        <p:txBody>
          <a:bodyPr>
            <a:normAutofit/>
          </a:bodyPr>
          <a:lstStyle/>
          <a:p>
            <a:pPr algn="ctr"/>
            <a:r>
              <a:rPr lang="en-GB" sz="2400" u="sng" dirty="0"/>
              <a:t>Research your allocated educational initiative in entrepreneurship and reflect on how it encourages entrepreneurial thinking. Consider any other skills that can also be developed through participation in this initiative.  </a:t>
            </a:r>
          </a:p>
          <a:p>
            <a:endParaRPr lang="en-GB" dirty="0"/>
          </a:p>
        </p:txBody>
      </p:sp>
      <p:cxnSp>
        <p:nvCxnSpPr>
          <p:cNvPr id="5" name="Straight Connector 4">
            <a:extLst>
              <a:ext uri="{FF2B5EF4-FFF2-40B4-BE49-F238E27FC236}">
                <a16:creationId xmlns:a16="http://schemas.microsoft.com/office/drawing/2014/main" id="{C4A041FF-E7B3-4723-86E7-7666EC87A5B8}"/>
              </a:ext>
            </a:extLst>
          </p:cNvPr>
          <p:cNvCxnSpPr>
            <a:cxnSpLocks/>
          </p:cNvCxnSpPr>
          <p:nvPr/>
        </p:nvCxnSpPr>
        <p:spPr>
          <a:xfrm>
            <a:off x="2054087" y="6267973"/>
            <a:ext cx="8189843" cy="0"/>
          </a:xfrm>
          <a:prstGeom prst="line">
            <a:avLst/>
          </a:prstGeom>
          <a:ln>
            <a:solidFill>
              <a:srgbClr val="000E4C"/>
            </a:solidFill>
          </a:ln>
        </p:spPr>
        <p:style>
          <a:lnRef idx="3">
            <a:schemeClr val="accent2"/>
          </a:lnRef>
          <a:fillRef idx="0">
            <a:schemeClr val="accent2"/>
          </a:fillRef>
          <a:effectRef idx="2">
            <a:schemeClr val="accent2"/>
          </a:effectRef>
          <a:fontRef idx="minor">
            <a:schemeClr val="tx1"/>
          </a:fontRef>
        </p:style>
      </p:cxnSp>
      <p:sp>
        <p:nvSpPr>
          <p:cNvPr id="8" name="Rectangle: Rounded Corners 7">
            <a:extLst>
              <a:ext uri="{FF2B5EF4-FFF2-40B4-BE49-F238E27FC236}">
                <a16:creationId xmlns:a16="http://schemas.microsoft.com/office/drawing/2014/main" id="{BB577F75-FA70-47E1-AA51-2295FD956DCE}"/>
              </a:ext>
            </a:extLst>
          </p:cNvPr>
          <p:cNvSpPr/>
          <p:nvPr/>
        </p:nvSpPr>
        <p:spPr>
          <a:xfrm>
            <a:off x="940904" y="590026"/>
            <a:ext cx="10310191" cy="3087757"/>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2"/>
              </a:solidFill>
            </a:endParaRPr>
          </a:p>
        </p:txBody>
      </p:sp>
      <p:sp>
        <p:nvSpPr>
          <p:cNvPr id="7" name="Title 6">
            <a:extLst>
              <a:ext uri="{FF2B5EF4-FFF2-40B4-BE49-F238E27FC236}">
                <a16:creationId xmlns:a16="http://schemas.microsoft.com/office/drawing/2014/main" id="{0BCD11C8-8695-4129-85CE-3EDB5D9A7616}"/>
              </a:ext>
            </a:extLst>
          </p:cNvPr>
          <p:cNvSpPr>
            <a:spLocks noGrp="1"/>
          </p:cNvSpPr>
          <p:nvPr>
            <p:ph type="ctrTitle"/>
          </p:nvPr>
        </p:nvSpPr>
        <p:spPr>
          <a:xfrm>
            <a:off x="2209799" y="1402384"/>
            <a:ext cx="7772400" cy="1463040"/>
          </a:xfrm>
        </p:spPr>
        <p:txBody>
          <a:bodyPr/>
          <a:lstStyle/>
          <a:p>
            <a:pPr algn="ctr"/>
            <a:r>
              <a:rPr lang="en-GB" dirty="0"/>
              <a:t>Entrepreneurial Education</a:t>
            </a:r>
            <a:br>
              <a:rPr lang="en-GB" dirty="0"/>
            </a:br>
            <a:r>
              <a:rPr lang="en-GB" dirty="0"/>
              <a:t>Assignment 1</a:t>
            </a:r>
          </a:p>
        </p:txBody>
      </p:sp>
      <p:sp>
        <p:nvSpPr>
          <p:cNvPr id="11" name="TextBox 10">
            <a:extLst>
              <a:ext uri="{FF2B5EF4-FFF2-40B4-BE49-F238E27FC236}">
                <a16:creationId xmlns:a16="http://schemas.microsoft.com/office/drawing/2014/main" id="{1885CA6E-1472-49A2-8271-A99A596665CA}"/>
              </a:ext>
            </a:extLst>
          </p:cNvPr>
          <p:cNvSpPr txBox="1"/>
          <p:nvPr/>
        </p:nvSpPr>
        <p:spPr>
          <a:xfrm>
            <a:off x="5433391" y="6454368"/>
            <a:ext cx="1431234" cy="369332"/>
          </a:xfrm>
          <a:prstGeom prst="rect">
            <a:avLst/>
          </a:prstGeom>
          <a:noFill/>
        </p:spPr>
        <p:txBody>
          <a:bodyPr wrap="square" rtlCol="0">
            <a:spAutoFit/>
          </a:bodyPr>
          <a:lstStyle/>
          <a:p>
            <a:r>
              <a:rPr lang="en-GB" b="1" dirty="0"/>
              <a:t>P141917</a:t>
            </a:r>
          </a:p>
        </p:txBody>
      </p:sp>
    </p:spTree>
    <p:extLst>
      <p:ext uri="{BB962C8B-B14F-4D97-AF65-F5344CB8AC3E}">
        <p14:creationId xmlns:p14="http://schemas.microsoft.com/office/powerpoint/2010/main" val="3901465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B689F3-68BE-4A1F-A6DE-5951453AF050}"/>
              </a:ext>
            </a:extLst>
          </p:cNvPr>
          <p:cNvSpPr txBox="1"/>
          <p:nvPr/>
        </p:nvSpPr>
        <p:spPr>
          <a:xfrm>
            <a:off x="1257696" y="706209"/>
            <a:ext cx="9587947" cy="584775"/>
          </a:xfrm>
          <a:prstGeom prst="rect">
            <a:avLst/>
          </a:prstGeom>
          <a:noFill/>
        </p:spPr>
        <p:txBody>
          <a:bodyPr wrap="square" rtlCol="0">
            <a:spAutoFit/>
          </a:bodyPr>
          <a:lstStyle/>
          <a:p>
            <a:pPr algn="ctr"/>
            <a:r>
              <a:rPr lang="en-GB" sz="3200" dirty="0">
                <a:solidFill>
                  <a:schemeClr val="bg1"/>
                </a:solidFill>
              </a:rPr>
              <a:t>In this Presentation..</a:t>
            </a:r>
          </a:p>
        </p:txBody>
      </p:sp>
      <p:pic>
        <p:nvPicPr>
          <p:cNvPr id="8" name="Content Placeholder 7">
            <a:extLst>
              <a:ext uri="{FF2B5EF4-FFF2-40B4-BE49-F238E27FC236}">
                <a16:creationId xmlns:a16="http://schemas.microsoft.com/office/drawing/2014/main" id="{84601404-0EBB-41C5-A611-F4E4168CAF52}"/>
              </a:ext>
            </a:extLst>
          </p:cNvPr>
          <p:cNvPicPr>
            <a:picLocks noGrp="1" noChangeAspect="1"/>
          </p:cNvPicPr>
          <p:nvPr>
            <p:ph idx="1"/>
          </p:nvPr>
        </p:nvPicPr>
        <p:blipFill rotWithShape="1">
          <a:blip r:embed="rId2"/>
          <a:srcRect l="33211" t="23419" r="34064" b="34219"/>
          <a:stretch/>
        </p:blipFill>
        <p:spPr>
          <a:xfrm>
            <a:off x="512618" y="706209"/>
            <a:ext cx="5583382" cy="5653027"/>
          </a:xfrm>
          <a:prstGeom prst="rect">
            <a:avLst/>
          </a:prstGeom>
        </p:spPr>
      </p:pic>
      <p:sp>
        <p:nvSpPr>
          <p:cNvPr id="5" name="Rectangle: Rounded Corners 4">
            <a:extLst>
              <a:ext uri="{FF2B5EF4-FFF2-40B4-BE49-F238E27FC236}">
                <a16:creationId xmlns:a16="http://schemas.microsoft.com/office/drawing/2014/main" id="{019ACEA9-EF8E-4996-8A92-EBBAC68490D7}"/>
              </a:ext>
            </a:extLst>
          </p:cNvPr>
          <p:cNvSpPr/>
          <p:nvPr/>
        </p:nvSpPr>
        <p:spPr>
          <a:xfrm>
            <a:off x="1039091" y="1177636"/>
            <a:ext cx="4461164" cy="4627419"/>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E089F607-3A60-492A-BF55-FAB999F2A29A}"/>
              </a:ext>
            </a:extLst>
          </p:cNvPr>
          <p:cNvSpPr txBox="1"/>
          <p:nvPr/>
        </p:nvSpPr>
        <p:spPr>
          <a:xfrm>
            <a:off x="1510145" y="2136338"/>
            <a:ext cx="3588328" cy="2585323"/>
          </a:xfrm>
          <a:prstGeom prst="rect">
            <a:avLst/>
          </a:prstGeom>
          <a:noFill/>
        </p:spPr>
        <p:txBody>
          <a:bodyPr wrap="square" rtlCol="0">
            <a:spAutoFit/>
          </a:bodyPr>
          <a:lstStyle/>
          <a:p>
            <a:pPr algn="ctr"/>
            <a:r>
              <a:rPr lang="en-GB" sz="5400" dirty="0">
                <a:solidFill>
                  <a:srgbClr val="000E4C"/>
                </a:solidFill>
              </a:rPr>
              <a:t>In this presentation…</a:t>
            </a:r>
          </a:p>
        </p:txBody>
      </p:sp>
      <p:sp>
        <p:nvSpPr>
          <p:cNvPr id="10" name="TextBox 9">
            <a:extLst>
              <a:ext uri="{FF2B5EF4-FFF2-40B4-BE49-F238E27FC236}">
                <a16:creationId xmlns:a16="http://schemas.microsoft.com/office/drawing/2014/main" id="{4D1B98F8-2748-41EB-AADF-9FFDC5E7B92E}"/>
              </a:ext>
            </a:extLst>
          </p:cNvPr>
          <p:cNvSpPr txBox="1"/>
          <p:nvPr/>
        </p:nvSpPr>
        <p:spPr>
          <a:xfrm>
            <a:off x="6622473" y="0"/>
            <a:ext cx="5092939" cy="7879080"/>
          </a:xfrm>
          <a:prstGeom prst="rect">
            <a:avLst/>
          </a:prstGeom>
          <a:noFill/>
        </p:spPr>
        <p:txBody>
          <a:bodyPr wrap="square" rtlCol="0">
            <a:spAutoFit/>
          </a:bodyPr>
          <a:lstStyle/>
          <a:p>
            <a:endParaRPr lang="en-GB" sz="2800" dirty="0"/>
          </a:p>
          <a:p>
            <a:pPr marL="457200" indent="-457200">
              <a:lnSpc>
                <a:spcPct val="150000"/>
              </a:lnSpc>
              <a:buFont typeface="Arial" panose="020B0604020202020204" pitchFamily="34" charset="0"/>
              <a:buChar char="•"/>
            </a:pPr>
            <a:r>
              <a:rPr lang="en-GB" sz="2200" dirty="0"/>
              <a:t>What is Enterprise Troopers?</a:t>
            </a:r>
          </a:p>
          <a:p>
            <a:pPr marL="457200" indent="-457200">
              <a:lnSpc>
                <a:spcPct val="150000"/>
              </a:lnSpc>
              <a:buFont typeface="Arial" panose="020B0604020202020204" pitchFamily="34" charset="0"/>
              <a:buChar char="•"/>
            </a:pPr>
            <a:r>
              <a:rPr lang="en-GB" sz="2200" dirty="0"/>
              <a:t>Characteristics of an entrepreneur. </a:t>
            </a:r>
          </a:p>
          <a:p>
            <a:pPr marL="457200" indent="-457200">
              <a:lnSpc>
                <a:spcPct val="150000"/>
              </a:lnSpc>
              <a:buFont typeface="Arial" panose="020B0604020202020204" pitchFamily="34" charset="0"/>
              <a:buChar char="•"/>
            </a:pPr>
            <a:r>
              <a:rPr lang="en-GB" sz="2200" dirty="0"/>
              <a:t>What is entrepreneurial thinking? And how Enterprise Troopers encourages this type of thinking.</a:t>
            </a:r>
          </a:p>
          <a:p>
            <a:pPr marL="457200" indent="-457200">
              <a:lnSpc>
                <a:spcPct val="150000"/>
              </a:lnSpc>
              <a:buFont typeface="Arial" panose="020B0604020202020204" pitchFamily="34" charset="0"/>
              <a:buChar char="•"/>
            </a:pPr>
            <a:r>
              <a:rPr lang="en-GB" sz="2200" dirty="0"/>
              <a:t>What other skills can be developed through this initiative? Looking in specific detail at the links between Enterprise Troopers and the ACRO model.</a:t>
            </a:r>
          </a:p>
          <a:p>
            <a:pPr marL="457200" indent="-457200">
              <a:lnSpc>
                <a:spcPct val="150000"/>
              </a:lnSpc>
              <a:buFont typeface="Arial" panose="020B0604020202020204" pitchFamily="34" charset="0"/>
              <a:buChar char="•"/>
            </a:pPr>
            <a:r>
              <a:rPr lang="en-GB" sz="2200" dirty="0"/>
              <a:t>How this initiative meets the aims of the YES plan.</a:t>
            </a:r>
          </a:p>
          <a:p>
            <a:pPr marL="457200" indent="-457200">
              <a:buFont typeface="Arial" panose="020B0604020202020204" pitchFamily="34" charset="0"/>
              <a:buChar char="•"/>
            </a:pPr>
            <a:endParaRPr lang="en-GB" sz="2800" dirty="0"/>
          </a:p>
          <a:p>
            <a:endParaRPr lang="en-GB" dirty="0"/>
          </a:p>
          <a:p>
            <a:endParaRPr lang="en-GB" dirty="0"/>
          </a:p>
          <a:p>
            <a:endParaRPr lang="en-GB" dirty="0"/>
          </a:p>
        </p:txBody>
      </p:sp>
    </p:spTree>
    <p:extLst>
      <p:ext uri="{BB962C8B-B14F-4D97-AF65-F5344CB8AC3E}">
        <p14:creationId xmlns:p14="http://schemas.microsoft.com/office/powerpoint/2010/main" val="36226727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6B36FAC-A17B-413C-AD66-FE831329AD6D}"/>
              </a:ext>
            </a:extLst>
          </p:cNvPr>
          <p:cNvPicPr>
            <a:picLocks noGrp="1" noChangeAspect="1"/>
          </p:cNvPicPr>
          <p:nvPr>
            <p:ph idx="1"/>
          </p:nvPr>
        </p:nvPicPr>
        <p:blipFill rotWithShape="1">
          <a:blip r:embed="rId2"/>
          <a:srcRect l="23405" t="22906" r="9747" b="58750"/>
          <a:stretch/>
        </p:blipFill>
        <p:spPr>
          <a:xfrm>
            <a:off x="600455" y="336870"/>
            <a:ext cx="10902431" cy="1499616"/>
          </a:xfrm>
          <a:prstGeom prst="rect">
            <a:avLst/>
          </a:prstGeom>
        </p:spPr>
      </p:pic>
      <p:sp>
        <p:nvSpPr>
          <p:cNvPr id="5" name="Rectangle: Rounded Corners 4">
            <a:extLst>
              <a:ext uri="{FF2B5EF4-FFF2-40B4-BE49-F238E27FC236}">
                <a16:creationId xmlns:a16="http://schemas.microsoft.com/office/drawing/2014/main" id="{019ACEA9-EF8E-4996-8A92-EBBAC68490D7}"/>
              </a:ext>
            </a:extLst>
          </p:cNvPr>
          <p:cNvSpPr/>
          <p:nvPr/>
        </p:nvSpPr>
        <p:spPr>
          <a:xfrm>
            <a:off x="1257696" y="706209"/>
            <a:ext cx="9587947" cy="70236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9AB73EC-EF7B-461A-AA52-CCE86C8F44AE}"/>
              </a:ext>
            </a:extLst>
          </p:cNvPr>
          <p:cNvSpPr txBox="1"/>
          <p:nvPr/>
        </p:nvSpPr>
        <p:spPr>
          <a:xfrm>
            <a:off x="1877234" y="795781"/>
            <a:ext cx="8348870" cy="523220"/>
          </a:xfrm>
          <a:prstGeom prst="rect">
            <a:avLst/>
          </a:prstGeom>
          <a:noFill/>
        </p:spPr>
        <p:txBody>
          <a:bodyPr wrap="square" rtlCol="0">
            <a:spAutoFit/>
          </a:bodyPr>
          <a:lstStyle/>
          <a:p>
            <a:pPr algn="ctr"/>
            <a:r>
              <a:rPr lang="en-GB" sz="2800" dirty="0">
                <a:solidFill>
                  <a:schemeClr val="bg1"/>
                </a:solidFill>
              </a:rPr>
              <a:t>What is Enterprise Troopers?</a:t>
            </a:r>
          </a:p>
        </p:txBody>
      </p:sp>
      <p:sp>
        <p:nvSpPr>
          <p:cNvPr id="2" name="TextBox 1">
            <a:extLst>
              <a:ext uri="{FF2B5EF4-FFF2-40B4-BE49-F238E27FC236}">
                <a16:creationId xmlns:a16="http://schemas.microsoft.com/office/drawing/2014/main" id="{85B7046F-77F2-4B1D-8320-D3BD2525F1EE}"/>
              </a:ext>
            </a:extLst>
          </p:cNvPr>
          <p:cNvSpPr txBox="1"/>
          <p:nvPr/>
        </p:nvSpPr>
        <p:spPr>
          <a:xfrm>
            <a:off x="600453" y="1777913"/>
            <a:ext cx="10902431" cy="4869603"/>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900" dirty="0"/>
              <a:t>Enterprise Troopers is a National competition, which encourages students to develop entrepreneurial skills in a creative way.</a:t>
            </a:r>
          </a:p>
          <a:p>
            <a:pPr marL="285750" indent="-285750">
              <a:lnSpc>
                <a:spcPct val="150000"/>
              </a:lnSpc>
              <a:buFont typeface="Arial" panose="020B0604020202020204" pitchFamily="34" charset="0"/>
              <a:buChar char="•"/>
            </a:pPr>
            <a:r>
              <a:rPr lang="en-GB" sz="1900" dirty="0"/>
              <a:t>There are two categories in the competition; Foundation phase and Key Stage 2.</a:t>
            </a:r>
          </a:p>
          <a:p>
            <a:pPr marL="285750" indent="-285750">
              <a:lnSpc>
                <a:spcPct val="150000"/>
              </a:lnSpc>
              <a:buFont typeface="Arial" panose="020B0604020202020204" pitchFamily="34" charset="0"/>
              <a:buChar char="•"/>
            </a:pPr>
            <a:r>
              <a:rPr lang="en-GB" sz="1900" dirty="0"/>
              <a:t>The challenge asks for teams to create and implement a business idea or strategy within their group to present to judges and other schools 												</a:t>
            </a:r>
          </a:p>
          <a:p>
            <a:pPr>
              <a:lnSpc>
                <a:spcPct val="150000"/>
              </a:lnSpc>
            </a:pPr>
            <a:r>
              <a:rPr lang="en-GB" sz="1900" dirty="0"/>
              <a:t>																(Learning Wales, 2016).</a:t>
            </a:r>
          </a:p>
          <a:p>
            <a:pPr marL="342900" indent="-342900">
              <a:lnSpc>
                <a:spcPct val="150000"/>
              </a:lnSpc>
              <a:buFont typeface="Arial" panose="020B0604020202020204" pitchFamily="34" charset="0"/>
              <a:buChar char="•"/>
            </a:pPr>
            <a:r>
              <a:rPr lang="en-GB" sz="1900" dirty="0"/>
              <a:t>The assessment criteria for the competition is based around the ACRO model (Enterprise Troopers, 2018)</a:t>
            </a:r>
          </a:p>
          <a:p>
            <a:pPr marL="285750" indent="-285750">
              <a:lnSpc>
                <a:spcPct val="150000"/>
              </a:lnSpc>
              <a:buFont typeface="Arial" panose="020B0604020202020204" pitchFamily="34" charset="0"/>
              <a:buChar char="•"/>
            </a:pPr>
            <a:r>
              <a:rPr lang="en-GB" sz="1900" dirty="0"/>
              <a:t>Enterprise Troopers was introduced as a result of the Youth Entrepreneurship Strategy (YES). </a:t>
            </a:r>
          </a:p>
          <a:p>
            <a:pPr marL="285750" indent="-285750">
              <a:lnSpc>
                <a:spcPct val="150000"/>
              </a:lnSpc>
              <a:buFont typeface="Arial" panose="020B0604020202020204" pitchFamily="34" charset="0"/>
              <a:buChar char="•"/>
            </a:pPr>
            <a:r>
              <a:rPr lang="en-GB" sz="1900" dirty="0"/>
              <a:t>The aim of this strategy is to give young people an opportunity to gain entrepreneurial thinking skills, as well as increase aspirations in people aged 5-25.  						</a:t>
            </a:r>
          </a:p>
          <a:p>
            <a:pPr>
              <a:lnSpc>
                <a:spcPct val="150000"/>
              </a:lnSpc>
            </a:pPr>
            <a:r>
              <a:rPr lang="en-GB" sz="1900" dirty="0"/>
              <a:t>																(Welsh Government, 2015).</a:t>
            </a:r>
          </a:p>
        </p:txBody>
      </p:sp>
    </p:spTree>
    <p:extLst>
      <p:ext uri="{BB962C8B-B14F-4D97-AF65-F5344CB8AC3E}">
        <p14:creationId xmlns:p14="http://schemas.microsoft.com/office/powerpoint/2010/main" val="1552454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6B36FAC-A17B-413C-AD66-FE831329AD6D}"/>
              </a:ext>
            </a:extLst>
          </p:cNvPr>
          <p:cNvPicPr>
            <a:picLocks noGrp="1" noChangeAspect="1"/>
          </p:cNvPicPr>
          <p:nvPr>
            <p:ph idx="1"/>
          </p:nvPr>
        </p:nvPicPr>
        <p:blipFill rotWithShape="1">
          <a:blip r:embed="rId2"/>
          <a:srcRect l="23405" t="22905" r="44428" b="45117"/>
          <a:stretch/>
        </p:blipFill>
        <p:spPr>
          <a:xfrm>
            <a:off x="4205609" y="3216247"/>
            <a:ext cx="3780781" cy="2281640"/>
          </a:xfrm>
          <a:prstGeom prst="rect">
            <a:avLst/>
          </a:prstGeom>
        </p:spPr>
      </p:pic>
      <p:sp>
        <p:nvSpPr>
          <p:cNvPr id="5" name="Rectangle: Rounded Corners 4">
            <a:extLst>
              <a:ext uri="{FF2B5EF4-FFF2-40B4-BE49-F238E27FC236}">
                <a16:creationId xmlns:a16="http://schemas.microsoft.com/office/drawing/2014/main" id="{019ACEA9-EF8E-4996-8A92-EBBAC68490D7}"/>
              </a:ext>
            </a:extLst>
          </p:cNvPr>
          <p:cNvSpPr/>
          <p:nvPr/>
        </p:nvSpPr>
        <p:spPr>
          <a:xfrm>
            <a:off x="4563538" y="3560244"/>
            <a:ext cx="3064922" cy="159364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9AB73EC-EF7B-461A-AA52-CCE86C8F44AE}"/>
              </a:ext>
            </a:extLst>
          </p:cNvPr>
          <p:cNvSpPr txBox="1"/>
          <p:nvPr/>
        </p:nvSpPr>
        <p:spPr>
          <a:xfrm>
            <a:off x="3832014" y="3880013"/>
            <a:ext cx="4527970" cy="954107"/>
          </a:xfrm>
          <a:prstGeom prst="rect">
            <a:avLst/>
          </a:prstGeom>
          <a:noFill/>
        </p:spPr>
        <p:txBody>
          <a:bodyPr wrap="square" rtlCol="0">
            <a:spAutoFit/>
          </a:bodyPr>
          <a:lstStyle/>
          <a:p>
            <a:pPr algn="ctr"/>
            <a:r>
              <a:rPr lang="en-GB" sz="2800" dirty="0">
                <a:solidFill>
                  <a:schemeClr val="bg1"/>
                </a:solidFill>
              </a:rPr>
              <a:t>Characteristics of an entrepreneur</a:t>
            </a:r>
          </a:p>
        </p:txBody>
      </p:sp>
      <p:sp>
        <p:nvSpPr>
          <p:cNvPr id="3" name="Rectangle: Rounded Corners 2">
            <a:extLst>
              <a:ext uri="{FF2B5EF4-FFF2-40B4-BE49-F238E27FC236}">
                <a16:creationId xmlns:a16="http://schemas.microsoft.com/office/drawing/2014/main" id="{B96CFFB5-4EAB-4011-810F-0A1398CD67FF}"/>
              </a:ext>
            </a:extLst>
          </p:cNvPr>
          <p:cNvSpPr/>
          <p:nvPr/>
        </p:nvSpPr>
        <p:spPr>
          <a:xfrm>
            <a:off x="671945" y="283469"/>
            <a:ext cx="10709564" cy="124691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2240D0B4-EBA1-4611-8F0E-04ECEFA9FA5F}"/>
              </a:ext>
            </a:extLst>
          </p:cNvPr>
          <p:cNvSpPr txBox="1"/>
          <p:nvPr/>
        </p:nvSpPr>
        <p:spPr>
          <a:xfrm>
            <a:off x="817418" y="289848"/>
            <a:ext cx="10418618" cy="1477328"/>
          </a:xfrm>
          <a:prstGeom prst="rect">
            <a:avLst/>
          </a:prstGeom>
          <a:noFill/>
        </p:spPr>
        <p:txBody>
          <a:bodyPr wrap="square" rtlCol="0">
            <a:spAutoFit/>
          </a:bodyPr>
          <a:lstStyle/>
          <a:p>
            <a:r>
              <a:rPr lang="en-GB" dirty="0" err="1">
                <a:solidFill>
                  <a:schemeClr val="bg1"/>
                </a:solidFill>
              </a:rPr>
              <a:t>Sarasvathy</a:t>
            </a:r>
            <a:r>
              <a:rPr lang="en-GB" dirty="0">
                <a:solidFill>
                  <a:schemeClr val="bg1"/>
                </a:solidFill>
              </a:rPr>
              <a:t> (2001) states that many often speculate over what makes someone an entrepreneur. For many years, professionals have questioned whether there are certain attributes which can be taught in order to make them an entrepreneur. Although this question remains unanswered, </a:t>
            </a:r>
            <a:r>
              <a:rPr lang="en-GB" dirty="0" err="1">
                <a:solidFill>
                  <a:schemeClr val="bg1"/>
                </a:solidFill>
              </a:rPr>
              <a:t>Savoiu</a:t>
            </a:r>
            <a:r>
              <a:rPr lang="en-GB" dirty="0">
                <a:solidFill>
                  <a:schemeClr val="bg1"/>
                </a:solidFill>
              </a:rPr>
              <a:t> (2010) states that there are many characteristics which the majority of entrepreneurs possess. </a:t>
            </a:r>
          </a:p>
          <a:p>
            <a:endParaRPr lang="en-GB" dirty="0"/>
          </a:p>
        </p:txBody>
      </p:sp>
      <p:sp>
        <p:nvSpPr>
          <p:cNvPr id="8" name="Oval 7">
            <a:extLst>
              <a:ext uri="{FF2B5EF4-FFF2-40B4-BE49-F238E27FC236}">
                <a16:creationId xmlns:a16="http://schemas.microsoft.com/office/drawing/2014/main" id="{C3CDB292-9748-4D58-B96B-0251E6534F51}"/>
              </a:ext>
            </a:extLst>
          </p:cNvPr>
          <p:cNvSpPr/>
          <p:nvPr/>
        </p:nvSpPr>
        <p:spPr>
          <a:xfrm>
            <a:off x="671945" y="1530379"/>
            <a:ext cx="145473" cy="243176"/>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9" name="TextBox 8">
            <a:extLst>
              <a:ext uri="{FF2B5EF4-FFF2-40B4-BE49-F238E27FC236}">
                <a16:creationId xmlns:a16="http://schemas.microsoft.com/office/drawing/2014/main" id="{FFE6FB33-1801-453C-97D8-FD905DD5E497}"/>
              </a:ext>
            </a:extLst>
          </p:cNvPr>
          <p:cNvSpPr txBox="1"/>
          <p:nvPr/>
        </p:nvSpPr>
        <p:spPr>
          <a:xfrm>
            <a:off x="1083628" y="2358939"/>
            <a:ext cx="2140528" cy="400110"/>
          </a:xfrm>
          <a:prstGeom prst="rect">
            <a:avLst/>
          </a:prstGeom>
          <a:noFill/>
        </p:spPr>
        <p:txBody>
          <a:bodyPr wrap="square" rtlCol="0">
            <a:spAutoFit/>
          </a:bodyPr>
          <a:lstStyle/>
          <a:p>
            <a:r>
              <a:rPr lang="en-GB" sz="2000" dirty="0">
                <a:solidFill>
                  <a:srgbClr val="000E4C"/>
                </a:solidFill>
              </a:rPr>
              <a:t>Future-orientated</a:t>
            </a:r>
          </a:p>
        </p:txBody>
      </p:sp>
      <p:sp>
        <p:nvSpPr>
          <p:cNvPr id="10" name="TextBox 9">
            <a:extLst>
              <a:ext uri="{FF2B5EF4-FFF2-40B4-BE49-F238E27FC236}">
                <a16:creationId xmlns:a16="http://schemas.microsoft.com/office/drawing/2014/main" id="{A27DD3B2-0514-4190-85BF-4741C06D71CB}"/>
              </a:ext>
            </a:extLst>
          </p:cNvPr>
          <p:cNvSpPr txBox="1"/>
          <p:nvPr/>
        </p:nvSpPr>
        <p:spPr>
          <a:xfrm>
            <a:off x="4341667" y="2159819"/>
            <a:ext cx="2355273" cy="400110"/>
          </a:xfrm>
          <a:prstGeom prst="rect">
            <a:avLst/>
          </a:prstGeom>
          <a:noFill/>
        </p:spPr>
        <p:txBody>
          <a:bodyPr wrap="square" rtlCol="0">
            <a:spAutoFit/>
          </a:bodyPr>
          <a:lstStyle/>
          <a:p>
            <a:r>
              <a:rPr lang="en-GB" sz="2000" dirty="0">
                <a:solidFill>
                  <a:srgbClr val="000E4C"/>
                </a:solidFill>
              </a:rPr>
              <a:t>Risk Taker</a:t>
            </a:r>
          </a:p>
        </p:txBody>
      </p:sp>
      <p:sp>
        <p:nvSpPr>
          <p:cNvPr id="11" name="TextBox 10">
            <a:extLst>
              <a:ext uri="{FF2B5EF4-FFF2-40B4-BE49-F238E27FC236}">
                <a16:creationId xmlns:a16="http://schemas.microsoft.com/office/drawing/2014/main" id="{39E11F53-B55B-40F0-BC2D-18A1017BBF32}"/>
              </a:ext>
            </a:extLst>
          </p:cNvPr>
          <p:cNvSpPr txBox="1"/>
          <p:nvPr/>
        </p:nvSpPr>
        <p:spPr>
          <a:xfrm>
            <a:off x="6791435" y="2159819"/>
            <a:ext cx="2389910" cy="400110"/>
          </a:xfrm>
          <a:prstGeom prst="rect">
            <a:avLst/>
          </a:prstGeom>
          <a:noFill/>
        </p:spPr>
        <p:txBody>
          <a:bodyPr wrap="square" rtlCol="0">
            <a:spAutoFit/>
          </a:bodyPr>
          <a:lstStyle/>
          <a:p>
            <a:r>
              <a:rPr lang="en-GB" sz="2000" dirty="0">
                <a:solidFill>
                  <a:srgbClr val="000E4C"/>
                </a:solidFill>
              </a:rPr>
              <a:t>Ambiguous</a:t>
            </a:r>
            <a:r>
              <a:rPr lang="en-GB" dirty="0"/>
              <a:t> </a:t>
            </a:r>
          </a:p>
        </p:txBody>
      </p:sp>
      <p:sp>
        <p:nvSpPr>
          <p:cNvPr id="2" name="TextBox 1">
            <a:extLst>
              <a:ext uri="{FF2B5EF4-FFF2-40B4-BE49-F238E27FC236}">
                <a16:creationId xmlns:a16="http://schemas.microsoft.com/office/drawing/2014/main" id="{1BE6B496-4C23-4B99-9C15-3FF7A6BB286B}"/>
              </a:ext>
            </a:extLst>
          </p:cNvPr>
          <p:cNvSpPr txBox="1"/>
          <p:nvPr/>
        </p:nvSpPr>
        <p:spPr>
          <a:xfrm>
            <a:off x="1337127" y="3705794"/>
            <a:ext cx="2424546" cy="400110"/>
          </a:xfrm>
          <a:prstGeom prst="rect">
            <a:avLst/>
          </a:prstGeom>
          <a:noFill/>
        </p:spPr>
        <p:txBody>
          <a:bodyPr wrap="square" rtlCol="0">
            <a:spAutoFit/>
          </a:bodyPr>
          <a:lstStyle/>
          <a:p>
            <a:r>
              <a:rPr lang="en-GB" sz="2000" dirty="0">
                <a:solidFill>
                  <a:srgbClr val="000E4C"/>
                </a:solidFill>
              </a:rPr>
              <a:t>Fast thinking</a:t>
            </a:r>
          </a:p>
        </p:txBody>
      </p:sp>
      <p:sp>
        <p:nvSpPr>
          <p:cNvPr id="12" name="TextBox 11">
            <a:extLst>
              <a:ext uri="{FF2B5EF4-FFF2-40B4-BE49-F238E27FC236}">
                <a16:creationId xmlns:a16="http://schemas.microsoft.com/office/drawing/2014/main" id="{13E7B288-E62B-4171-8D90-7423BBEA150B}"/>
              </a:ext>
            </a:extLst>
          </p:cNvPr>
          <p:cNvSpPr txBox="1"/>
          <p:nvPr/>
        </p:nvSpPr>
        <p:spPr>
          <a:xfrm>
            <a:off x="724082" y="5097777"/>
            <a:ext cx="2729346" cy="400110"/>
          </a:xfrm>
          <a:prstGeom prst="rect">
            <a:avLst/>
          </a:prstGeom>
          <a:noFill/>
        </p:spPr>
        <p:txBody>
          <a:bodyPr wrap="square" rtlCol="0">
            <a:spAutoFit/>
          </a:bodyPr>
          <a:lstStyle/>
          <a:p>
            <a:r>
              <a:rPr lang="en-GB" sz="2000" dirty="0">
                <a:solidFill>
                  <a:srgbClr val="000E4C"/>
                </a:solidFill>
              </a:rPr>
              <a:t>Uncompromising</a:t>
            </a:r>
            <a:r>
              <a:rPr lang="en-GB" dirty="0"/>
              <a:t> </a:t>
            </a:r>
          </a:p>
        </p:txBody>
      </p:sp>
      <p:sp>
        <p:nvSpPr>
          <p:cNvPr id="13" name="TextBox 12">
            <a:extLst>
              <a:ext uri="{FF2B5EF4-FFF2-40B4-BE49-F238E27FC236}">
                <a16:creationId xmlns:a16="http://schemas.microsoft.com/office/drawing/2014/main" id="{1DD0E68F-905B-441B-9FBD-9395CA586C00}"/>
              </a:ext>
            </a:extLst>
          </p:cNvPr>
          <p:cNvSpPr txBox="1"/>
          <p:nvPr/>
        </p:nvSpPr>
        <p:spPr>
          <a:xfrm>
            <a:off x="2175428" y="6145763"/>
            <a:ext cx="2826327" cy="400110"/>
          </a:xfrm>
          <a:prstGeom prst="rect">
            <a:avLst/>
          </a:prstGeom>
          <a:noFill/>
        </p:spPr>
        <p:txBody>
          <a:bodyPr wrap="square" rtlCol="0">
            <a:spAutoFit/>
          </a:bodyPr>
          <a:lstStyle/>
          <a:p>
            <a:r>
              <a:rPr lang="en-GB" sz="2000" dirty="0">
                <a:solidFill>
                  <a:srgbClr val="000E4C"/>
                </a:solidFill>
              </a:rPr>
              <a:t>Creative</a:t>
            </a:r>
          </a:p>
        </p:txBody>
      </p:sp>
      <p:sp>
        <p:nvSpPr>
          <p:cNvPr id="14" name="TextBox 13">
            <a:extLst>
              <a:ext uri="{FF2B5EF4-FFF2-40B4-BE49-F238E27FC236}">
                <a16:creationId xmlns:a16="http://schemas.microsoft.com/office/drawing/2014/main" id="{EAA1E525-6587-40EB-BD2C-4671ADB4354C}"/>
              </a:ext>
            </a:extLst>
          </p:cNvPr>
          <p:cNvSpPr txBox="1"/>
          <p:nvPr/>
        </p:nvSpPr>
        <p:spPr>
          <a:xfrm>
            <a:off x="5596480" y="6150216"/>
            <a:ext cx="2389910" cy="400110"/>
          </a:xfrm>
          <a:prstGeom prst="rect">
            <a:avLst/>
          </a:prstGeom>
          <a:noFill/>
        </p:spPr>
        <p:txBody>
          <a:bodyPr wrap="square" rtlCol="0">
            <a:spAutoFit/>
          </a:bodyPr>
          <a:lstStyle/>
          <a:p>
            <a:r>
              <a:rPr lang="en-GB" sz="2000" dirty="0">
                <a:solidFill>
                  <a:srgbClr val="000E4C"/>
                </a:solidFill>
              </a:rPr>
              <a:t>Highly motivated</a:t>
            </a:r>
          </a:p>
        </p:txBody>
      </p:sp>
      <p:sp>
        <p:nvSpPr>
          <p:cNvPr id="15" name="TextBox 14">
            <a:extLst>
              <a:ext uri="{FF2B5EF4-FFF2-40B4-BE49-F238E27FC236}">
                <a16:creationId xmlns:a16="http://schemas.microsoft.com/office/drawing/2014/main" id="{6044F6A7-DAF5-48BB-9321-003EEDECC9E3}"/>
              </a:ext>
            </a:extLst>
          </p:cNvPr>
          <p:cNvSpPr txBox="1"/>
          <p:nvPr/>
        </p:nvSpPr>
        <p:spPr>
          <a:xfrm>
            <a:off x="8616736" y="2812052"/>
            <a:ext cx="2389910" cy="707886"/>
          </a:xfrm>
          <a:prstGeom prst="rect">
            <a:avLst/>
          </a:prstGeom>
          <a:noFill/>
        </p:spPr>
        <p:txBody>
          <a:bodyPr wrap="square" rtlCol="0">
            <a:spAutoFit/>
          </a:bodyPr>
          <a:lstStyle/>
          <a:p>
            <a:r>
              <a:rPr lang="en-GB" sz="2000" dirty="0">
                <a:solidFill>
                  <a:srgbClr val="000E4C"/>
                </a:solidFill>
              </a:rPr>
              <a:t>Strong sense of self belief</a:t>
            </a:r>
          </a:p>
        </p:txBody>
      </p:sp>
      <p:sp>
        <p:nvSpPr>
          <p:cNvPr id="16" name="TextBox 15">
            <a:extLst>
              <a:ext uri="{FF2B5EF4-FFF2-40B4-BE49-F238E27FC236}">
                <a16:creationId xmlns:a16="http://schemas.microsoft.com/office/drawing/2014/main" id="{80894EB1-A09B-4C77-8DD7-E4C7A64AA0AC}"/>
              </a:ext>
            </a:extLst>
          </p:cNvPr>
          <p:cNvSpPr txBox="1"/>
          <p:nvPr/>
        </p:nvSpPr>
        <p:spPr>
          <a:xfrm>
            <a:off x="9455823" y="4380501"/>
            <a:ext cx="2498037" cy="707886"/>
          </a:xfrm>
          <a:prstGeom prst="rect">
            <a:avLst/>
          </a:prstGeom>
          <a:noFill/>
        </p:spPr>
        <p:txBody>
          <a:bodyPr wrap="square" rtlCol="0">
            <a:spAutoFit/>
          </a:bodyPr>
          <a:lstStyle/>
          <a:p>
            <a:r>
              <a:rPr lang="en-GB" sz="2000" dirty="0">
                <a:solidFill>
                  <a:srgbClr val="000E4C"/>
                </a:solidFill>
              </a:rPr>
              <a:t>Effective planning and management skills</a:t>
            </a:r>
          </a:p>
        </p:txBody>
      </p:sp>
      <p:sp>
        <p:nvSpPr>
          <p:cNvPr id="17" name="TextBox 16">
            <a:extLst>
              <a:ext uri="{FF2B5EF4-FFF2-40B4-BE49-F238E27FC236}">
                <a16:creationId xmlns:a16="http://schemas.microsoft.com/office/drawing/2014/main" id="{54E65A6E-3F26-46D0-9AC4-77E43B91F3EC}"/>
              </a:ext>
            </a:extLst>
          </p:cNvPr>
          <p:cNvSpPr txBox="1"/>
          <p:nvPr/>
        </p:nvSpPr>
        <p:spPr>
          <a:xfrm>
            <a:off x="8919046" y="5883471"/>
            <a:ext cx="2462463" cy="400110"/>
          </a:xfrm>
          <a:prstGeom prst="rect">
            <a:avLst/>
          </a:prstGeom>
          <a:noFill/>
        </p:spPr>
        <p:txBody>
          <a:bodyPr wrap="square" rtlCol="0">
            <a:spAutoFit/>
          </a:bodyPr>
          <a:lstStyle/>
          <a:p>
            <a:r>
              <a:rPr lang="en-GB" sz="2000" dirty="0">
                <a:solidFill>
                  <a:srgbClr val="000E4C"/>
                </a:solidFill>
              </a:rPr>
              <a:t>Well connected</a:t>
            </a:r>
          </a:p>
        </p:txBody>
      </p:sp>
      <p:sp>
        <p:nvSpPr>
          <p:cNvPr id="18" name="TextBox 17">
            <a:extLst>
              <a:ext uri="{FF2B5EF4-FFF2-40B4-BE49-F238E27FC236}">
                <a16:creationId xmlns:a16="http://schemas.microsoft.com/office/drawing/2014/main" id="{D20640FB-1AED-4C38-89CE-63F9A90B6CFF}"/>
              </a:ext>
            </a:extLst>
          </p:cNvPr>
          <p:cNvSpPr txBox="1"/>
          <p:nvPr/>
        </p:nvSpPr>
        <p:spPr>
          <a:xfrm>
            <a:off x="10928624" y="6365660"/>
            <a:ext cx="2050472" cy="369332"/>
          </a:xfrm>
          <a:prstGeom prst="rect">
            <a:avLst/>
          </a:prstGeom>
          <a:noFill/>
        </p:spPr>
        <p:txBody>
          <a:bodyPr wrap="square" rtlCol="0">
            <a:spAutoFit/>
          </a:bodyPr>
          <a:lstStyle/>
          <a:p>
            <a:r>
              <a:rPr lang="en-GB" dirty="0"/>
              <a:t>Seth (2017)</a:t>
            </a:r>
          </a:p>
        </p:txBody>
      </p:sp>
      <p:sp>
        <p:nvSpPr>
          <p:cNvPr id="19" name="TextBox 18">
            <a:extLst>
              <a:ext uri="{FF2B5EF4-FFF2-40B4-BE49-F238E27FC236}">
                <a16:creationId xmlns:a16="http://schemas.microsoft.com/office/drawing/2014/main" id="{8DBE0021-786B-43C1-9AD1-1B48DE9E376F}"/>
              </a:ext>
            </a:extLst>
          </p:cNvPr>
          <p:cNvSpPr txBox="1"/>
          <p:nvPr/>
        </p:nvSpPr>
        <p:spPr>
          <a:xfrm>
            <a:off x="0" y="6389865"/>
            <a:ext cx="1496291" cy="369332"/>
          </a:xfrm>
          <a:prstGeom prst="rect">
            <a:avLst/>
          </a:prstGeom>
          <a:noFill/>
        </p:spPr>
        <p:txBody>
          <a:bodyPr wrap="square" rtlCol="0">
            <a:spAutoFit/>
          </a:bodyPr>
          <a:lstStyle/>
          <a:p>
            <a:r>
              <a:rPr lang="en-GB" dirty="0" err="1"/>
              <a:t>Savoiu</a:t>
            </a:r>
            <a:r>
              <a:rPr lang="en-GB" dirty="0"/>
              <a:t> (2010)</a:t>
            </a:r>
          </a:p>
        </p:txBody>
      </p:sp>
    </p:spTree>
    <p:extLst>
      <p:ext uri="{BB962C8B-B14F-4D97-AF65-F5344CB8AC3E}">
        <p14:creationId xmlns:p14="http://schemas.microsoft.com/office/powerpoint/2010/main" val="4090648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2" grpId="0"/>
      <p:bldP spid="12" grpId="0"/>
      <p:bldP spid="13" grpId="0"/>
      <p:bldP spid="14" grpId="0"/>
      <p:bldP spid="15" grpId="0"/>
      <p:bldP spid="16" grpId="0"/>
      <p:bldP spid="1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6B36FAC-A17B-413C-AD66-FE831329AD6D}"/>
              </a:ext>
            </a:extLst>
          </p:cNvPr>
          <p:cNvPicPr>
            <a:picLocks noGrp="1" noChangeAspect="1"/>
          </p:cNvPicPr>
          <p:nvPr>
            <p:ph idx="1"/>
          </p:nvPr>
        </p:nvPicPr>
        <p:blipFill rotWithShape="1">
          <a:blip r:embed="rId2"/>
          <a:srcRect l="23405" t="22906" r="9747" b="58750"/>
          <a:stretch/>
        </p:blipFill>
        <p:spPr>
          <a:xfrm>
            <a:off x="600455" y="336870"/>
            <a:ext cx="10902431" cy="1499616"/>
          </a:xfrm>
          <a:prstGeom prst="rect">
            <a:avLst/>
          </a:prstGeom>
        </p:spPr>
      </p:pic>
      <p:sp>
        <p:nvSpPr>
          <p:cNvPr id="5" name="Rectangle: Rounded Corners 4">
            <a:extLst>
              <a:ext uri="{FF2B5EF4-FFF2-40B4-BE49-F238E27FC236}">
                <a16:creationId xmlns:a16="http://schemas.microsoft.com/office/drawing/2014/main" id="{019ACEA9-EF8E-4996-8A92-EBBAC68490D7}"/>
              </a:ext>
            </a:extLst>
          </p:cNvPr>
          <p:cNvSpPr/>
          <p:nvPr/>
        </p:nvSpPr>
        <p:spPr>
          <a:xfrm>
            <a:off x="1257696" y="706209"/>
            <a:ext cx="9587947" cy="70236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9AB73EC-EF7B-461A-AA52-CCE86C8F44AE}"/>
              </a:ext>
            </a:extLst>
          </p:cNvPr>
          <p:cNvSpPr txBox="1"/>
          <p:nvPr/>
        </p:nvSpPr>
        <p:spPr>
          <a:xfrm>
            <a:off x="1877234" y="795781"/>
            <a:ext cx="8348870" cy="523220"/>
          </a:xfrm>
          <a:prstGeom prst="rect">
            <a:avLst/>
          </a:prstGeom>
          <a:noFill/>
        </p:spPr>
        <p:txBody>
          <a:bodyPr wrap="square" rtlCol="0">
            <a:spAutoFit/>
          </a:bodyPr>
          <a:lstStyle/>
          <a:p>
            <a:pPr algn="ctr"/>
            <a:r>
              <a:rPr lang="en-GB" sz="2800" dirty="0">
                <a:solidFill>
                  <a:schemeClr val="bg1"/>
                </a:solidFill>
              </a:rPr>
              <a:t>What is entrepreneurial thinking?</a:t>
            </a:r>
          </a:p>
        </p:txBody>
      </p:sp>
      <p:sp>
        <p:nvSpPr>
          <p:cNvPr id="7" name="TextBox 6">
            <a:extLst>
              <a:ext uri="{FF2B5EF4-FFF2-40B4-BE49-F238E27FC236}">
                <a16:creationId xmlns:a16="http://schemas.microsoft.com/office/drawing/2014/main" id="{972EB8FA-B084-4D0D-B095-65B027859EC4}"/>
              </a:ext>
            </a:extLst>
          </p:cNvPr>
          <p:cNvSpPr txBox="1"/>
          <p:nvPr/>
        </p:nvSpPr>
        <p:spPr>
          <a:xfrm>
            <a:off x="6096000" y="2205825"/>
            <a:ext cx="5406886" cy="707886"/>
          </a:xfrm>
          <a:prstGeom prst="rect">
            <a:avLst/>
          </a:prstGeom>
          <a:noFill/>
        </p:spPr>
        <p:txBody>
          <a:bodyPr wrap="square" rtlCol="0">
            <a:spAutoFit/>
          </a:bodyPr>
          <a:lstStyle/>
          <a:p>
            <a:pPr algn="ctr"/>
            <a:r>
              <a:rPr lang="en-GB" sz="2000" u="sng" dirty="0">
                <a:solidFill>
                  <a:schemeClr val="bg1"/>
                </a:solidFill>
              </a:rPr>
              <a:t>How does Enterprise Troopers encourage entrepreneurial thinking?</a:t>
            </a:r>
          </a:p>
        </p:txBody>
      </p:sp>
      <p:sp>
        <p:nvSpPr>
          <p:cNvPr id="9" name="TextBox 8">
            <a:extLst>
              <a:ext uri="{FF2B5EF4-FFF2-40B4-BE49-F238E27FC236}">
                <a16:creationId xmlns:a16="http://schemas.microsoft.com/office/drawing/2014/main" id="{6E599C15-4E02-47C1-83C8-D462FCD218A0}"/>
              </a:ext>
            </a:extLst>
          </p:cNvPr>
          <p:cNvSpPr txBox="1"/>
          <p:nvPr/>
        </p:nvSpPr>
        <p:spPr>
          <a:xfrm>
            <a:off x="600454" y="2098103"/>
            <a:ext cx="10902431" cy="4955203"/>
          </a:xfrm>
          <a:prstGeom prst="rect">
            <a:avLst/>
          </a:prstGeom>
          <a:noFill/>
        </p:spPr>
        <p:txBody>
          <a:bodyPr wrap="square" rtlCol="0">
            <a:spAutoFit/>
          </a:bodyPr>
          <a:lstStyle/>
          <a:p>
            <a:r>
              <a:rPr lang="en-GB" sz="2000" dirty="0"/>
              <a:t>‘</a:t>
            </a:r>
            <a:r>
              <a:rPr lang="en-GB" sz="2000" i="1" dirty="0"/>
              <a:t>entrepreneurial thinking is a mindset that emphasizes recognizing opportunity and learning to capitalize on it in a manner unique to the situation’ </a:t>
            </a:r>
            <a:r>
              <a:rPr lang="en-GB" sz="2000" dirty="0"/>
              <a:t>(Patel, 2016. Para 10)</a:t>
            </a:r>
          </a:p>
          <a:p>
            <a:endParaRPr lang="en-GB" sz="2000" dirty="0"/>
          </a:p>
          <a:p>
            <a:pPr marL="285750" indent="-285750">
              <a:lnSpc>
                <a:spcPct val="150000"/>
              </a:lnSpc>
              <a:buFont typeface="Arial" panose="020B0604020202020204" pitchFamily="34" charset="0"/>
              <a:buChar char="•"/>
            </a:pPr>
            <a:r>
              <a:rPr lang="en-GB" sz="2000" dirty="0" err="1"/>
              <a:t>Carr</a:t>
            </a:r>
            <a:r>
              <a:rPr lang="en-GB" sz="2000" dirty="0"/>
              <a:t> (2014) states that the growing topic of entrepreneurial thinking seen in government policies and in schools suggests that policy makers believe entrepreneurs can be taught, and should be.</a:t>
            </a:r>
          </a:p>
          <a:p>
            <a:pPr marL="285750" indent="-285750">
              <a:lnSpc>
                <a:spcPct val="150000"/>
              </a:lnSpc>
              <a:buFont typeface="Arial" panose="020B0604020202020204" pitchFamily="34" charset="0"/>
              <a:buChar char="•"/>
            </a:pPr>
            <a:r>
              <a:rPr lang="en-GB" sz="2000" dirty="0" err="1"/>
              <a:t>Aspatore</a:t>
            </a:r>
            <a:r>
              <a:rPr lang="en-GB" sz="2000" dirty="0"/>
              <a:t> (no date) believes there are certain aspects of entrepreneurial thinking which are considered to be vital to an enterprise, these are:</a:t>
            </a:r>
          </a:p>
          <a:p>
            <a:pPr marL="1657350" lvl="3" indent="-285750">
              <a:buFont typeface="Arial" panose="020B0604020202020204" pitchFamily="34" charset="0"/>
              <a:buChar char="•"/>
            </a:pPr>
            <a:r>
              <a:rPr lang="en-GB" sz="2000" dirty="0"/>
              <a:t>Being able to respond well to uncertainty and unforeseen issues.</a:t>
            </a:r>
          </a:p>
          <a:p>
            <a:pPr marL="1657350" lvl="3" indent="-285750">
              <a:buFont typeface="Arial" panose="020B0604020202020204" pitchFamily="34" charset="0"/>
              <a:buChar char="•"/>
            </a:pPr>
            <a:r>
              <a:rPr lang="en-GB" sz="2000" dirty="0"/>
              <a:t>Create a wide range of new ideas, as well as implement these ideas.</a:t>
            </a:r>
          </a:p>
          <a:p>
            <a:pPr marL="1657350" lvl="3" indent="-285750">
              <a:buFont typeface="Arial" panose="020B0604020202020204" pitchFamily="34" charset="0"/>
              <a:buChar char="•"/>
            </a:pPr>
            <a:r>
              <a:rPr lang="en-GB" sz="2000" dirty="0"/>
              <a:t>To be able to act upon risks and rewards as responsibly as possible.</a:t>
            </a:r>
          </a:p>
          <a:p>
            <a:pPr marL="1657350" lvl="3" indent="-285750">
              <a:buFont typeface="Arial" panose="020B0604020202020204" pitchFamily="34" charset="0"/>
              <a:buChar char="•"/>
            </a:pPr>
            <a:r>
              <a:rPr lang="en-GB" sz="2000" dirty="0"/>
              <a:t>To Be able to reflect upon personal aspects and learn from them.</a:t>
            </a:r>
          </a:p>
          <a:p>
            <a:pPr marL="1657350" lvl="3" indent="-285750">
              <a:buFont typeface="Arial" panose="020B0604020202020204" pitchFamily="34" charset="0"/>
              <a:buChar char="•"/>
            </a:pPr>
            <a:r>
              <a:rPr lang="en-GB" sz="2000" dirty="0"/>
              <a:t>To Be willing to constantly learn and gain on current knowledge.</a:t>
            </a:r>
          </a:p>
          <a:p>
            <a:endParaRPr lang="en-GB" dirty="0"/>
          </a:p>
          <a:p>
            <a:pPr marL="285750" indent="-285750">
              <a:buFont typeface="Arial" panose="020B0604020202020204" pitchFamily="34" charset="0"/>
              <a:buChar char="•"/>
            </a:pPr>
            <a:endParaRPr lang="en-GB" i="1" dirty="0"/>
          </a:p>
        </p:txBody>
      </p:sp>
    </p:spTree>
    <p:extLst>
      <p:ext uri="{BB962C8B-B14F-4D97-AF65-F5344CB8AC3E}">
        <p14:creationId xmlns:p14="http://schemas.microsoft.com/office/powerpoint/2010/main" val="545417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6B36FAC-A17B-413C-AD66-FE831329AD6D}"/>
              </a:ext>
            </a:extLst>
          </p:cNvPr>
          <p:cNvPicPr>
            <a:picLocks noGrp="1" noChangeAspect="1"/>
          </p:cNvPicPr>
          <p:nvPr>
            <p:ph idx="1"/>
          </p:nvPr>
        </p:nvPicPr>
        <p:blipFill rotWithShape="1">
          <a:blip r:embed="rId2"/>
          <a:srcRect l="23405" t="22906" r="9747" b="58750"/>
          <a:stretch/>
        </p:blipFill>
        <p:spPr>
          <a:xfrm>
            <a:off x="600455" y="336870"/>
            <a:ext cx="10902431" cy="1499616"/>
          </a:xfrm>
          <a:prstGeom prst="rect">
            <a:avLst/>
          </a:prstGeom>
        </p:spPr>
      </p:pic>
      <p:sp>
        <p:nvSpPr>
          <p:cNvPr id="5" name="Rectangle: Rounded Corners 4">
            <a:extLst>
              <a:ext uri="{FF2B5EF4-FFF2-40B4-BE49-F238E27FC236}">
                <a16:creationId xmlns:a16="http://schemas.microsoft.com/office/drawing/2014/main" id="{019ACEA9-EF8E-4996-8A92-EBBAC68490D7}"/>
              </a:ext>
            </a:extLst>
          </p:cNvPr>
          <p:cNvSpPr/>
          <p:nvPr/>
        </p:nvSpPr>
        <p:spPr>
          <a:xfrm>
            <a:off x="1257696" y="706209"/>
            <a:ext cx="9587947" cy="70236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9AB73EC-EF7B-461A-AA52-CCE86C8F44AE}"/>
              </a:ext>
            </a:extLst>
          </p:cNvPr>
          <p:cNvSpPr txBox="1"/>
          <p:nvPr/>
        </p:nvSpPr>
        <p:spPr>
          <a:xfrm>
            <a:off x="1346357" y="795781"/>
            <a:ext cx="9499286" cy="523220"/>
          </a:xfrm>
          <a:prstGeom prst="rect">
            <a:avLst/>
          </a:prstGeom>
          <a:noFill/>
        </p:spPr>
        <p:txBody>
          <a:bodyPr wrap="square" rtlCol="0">
            <a:spAutoFit/>
          </a:bodyPr>
          <a:lstStyle/>
          <a:p>
            <a:pPr algn="ctr"/>
            <a:r>
              <a:rPr lang="en-GB" sz="2800" dirty="0">
                <a:solidFill>
                  <a:schemeClr val="bg1"/>
                </a:solidFill>
              </a:rPr>
              <a:t>How Enterprise Troopers encourages entrepreneurial thinking </a:t>
            </a:r>
          </a:p>
        </p:txBody>
      </p:sp>
      <p:sp>
        <p:nvSpPr>
          <p:cNvPr id="2" name="TextBox 1">
            <a:extLst>
              <a:ext uri="{FF2B5EF4-FFF2-40B4-BE49-F238E27FC236}">
                <a16:creationId xmlns:a16="http://schemas.microsoft.com/office/drawing/2014/main" id="{FC52EA84-9421-4E61-B5EE-E2563F7C5473}"/>
              </a:ext>
            </a:extLst>
          </p:cNvPr>
          <p:cNvSpPr txBox="1"/>
          <p:nvPr/>
        </p:nvSpPr>
        <p:spPr>
          <a:xfrm>
            <a:off x="600455" y="1836486"/>
            <a:ext cx="10902431" cy="5770811"/>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t>Enterprise Troopers acts as a route to include entrepreneurial thinking into the curriculum. Aside from this, Enterprise Troopers state that there are many ways in which using this initiative can influence and encourage entrepreneurial thinking. It is stated that Enterprise Troopers encourage by:</a:t>
            </a:r>
          </a:p>
          <a:p>
            <a:pPr marL="3028950" lvl="6" indent="-285750">
              <a:buFont typeface="Arial" panose="020B0604020202020204" pitchFamily="34" charset="0"/>
              <a:buChar char="•"/>
            </a:pPr>
            <a:r>
              <a:rPr lang="en-GB" dirty="0"/>
              <a:t>Giving students the opportunity to focus on their own interests, and strengths.</a:t>
            </a:r>
          </a:p>
          <a:p>
            <a:pPr marL="3028950" lvl="6" indent="-285750">
              <a:buFont typeface="Arial" panose="020B0604020202020204" pitchFamily="34" charset="0"/>
              <a:buChar char="•"/>
            </a:pPr>
            <a:r>
              <a:rPr lang="en-GB" dirty="0"/>
              <a:t>Ensuring children have a willing attitude and ambition.</a:t>
            </a:r>
          </a:p>
          <a:p>
            <a:pPr marL="3028950" lvl="6" indent="-285750">
              <a:buFont typeface="Arial" panose="020B0604020202020204" pitchFamily="34" charset="0"/>
              <a:buChar char="•"/>
            </a:pPr>
            <a:r>
              <a:rPr lang="en-GB" dirty="0"/>
              <a:t>Developing communication skills which they can take with them through life, this includes contributing and negotiating. </a:t>
            </a:r>
          </a:p>
          <a:p>
            <a:pPr marL="3028950" lvl="6" indent="-285750">
              <a:buFont typeface="Arial" panose="020B0604020202020204" pitchFamily="34" charset="0"/>
              <a:buChar char="•"/>
            </a:pPr>
            <a:r>
              <a:rPr lang="en-GB" dirty="0"/>
              <a:t>Offering a chance to be creative and imaginative whilst solving problems.</a:t>
            </a:r>
          </a:p>
          <a:p>
            <a:pPr marL="3028950" lvl="6" indent="-285750">
              <a:buFont typeface="Arial" panose="020B0604020202020204" pitchFamily="34" charset="0"/>
              <a:buChar char="•"/>
            </a:pPr>
            <a:r>
              <a:rPr lang="en-GB" dirty="0"/>
              <a:t>Have an understanding on what they have learnt whilst using their entrepreneurship skills, and why it is important to their learning. </a:t>
            </a:r>
          </a:p>
          <a:p>
            <a:pPr marL="3028950" lvl="6" indent="-285750">
              <a:buFont typeface="Arial" panose="020B0604020202020204" pitchFamily="34" charset="0"/>
              <a:buChar char="•"/>
            </a:pPr>
            <a:r>
              <a:rPr lang="en-GB" dirty="0"/>
              <a:t>Develop confidence.</a:t>
            </a:r>
          </a:p>
          <a:p>
            <a:pPr lvl="6"/>
            <a:endParaRPr lang="en-GB" dirty="0"/>
          </a:p>
          <a:p>
            <a:pPr marL="285750" indent="-285750">
              <a:lnSpc>
                <a:spcPct val="150000"/>
              </a:lnSpc>
              <a:buFont typeface="Arial" panose="020B0604020202020204" pitchFamily="34" charset="0"/>
              <a:buChar char="•"/>
            </a:pPr>
            <a:r>
              <a:rPr lang="en-GB" dirty="0"/>
              <a:t>Enterprise Troopers also links well with The National Literacy and Numeracy Framework, The Foundation Phase, PSE, ICT and Curriculum </a:t>
            </a:r>
            <a:r>
              <a:rPr lang="en-GB" dirty="0" err="1"/>
              <a:t>Cymreig</a:t>
            </a:r>
            <a:r>
              <a:rPr lang="en-GB" dirty="0"/>
              <a:t>. </a:t>
            </a:r>
          </a:p>
          <a:p>
            <a:pPr lvl="6"/>
            <a:endParaRPr lang="en-GB" dirty="0"/>
          </a:p>
          <a:p>
            <a:pPr marL="3028950" lvl="6" indent="-285750">
              <a:buFont typeface="Arial" panose="020B0604020202020204" pitchFamily="34" charset="0"/>
              <a:buChar char="•"/>
            </a:pPr>
            <a:endParaRPr lang="en-GB" dirty="0"/>
          </a:p>
          <a:p>
            <a:pPr marL="3028950" lvl="6" indent="-285750">
              <a:buFont typeface="Arial" panose="020B0604020202020204" pitchFamily="34" charset="0"/>
              <a:buChar char="•"/>
            </a:pPr>
            <a:endParaRPr lang="en-GB" dirty="0"/>
          </a:p>
          <a:p>
            <a:pPr marL="3028950" lvl="6" indent="-285750">
              <a:buFont typeface="Arial" panose="020B0604020202020204" pitchFamily="34" charset="0"/>
              <a:buChar char="•"/>
            </a:pPr>
            <a:endParaRPr lang="en-GB" dirty="0"/>
          </a:p>
        </p:txBody>
      </p:sp>
      <p:sp>
        <p:nvSpPr>
          <p:cNvPr id="3" name="TextBox 2">
            <a:extLst>
              <a:ext uri="{FF2B5EF4-FFF2-40B4-BE49-F238E27FC236}">
                <a16:creationId xmlns:a16="http://schemas.microsoft.com/office/drawing/2014/main" id="{91F0F38B-4C05-4A18-9E4A-6CC441D3B4F4}"/>
              </a:ext>
            </a:extLst>
          </p:cNvPr>
          <p:cNvSpPr txBox="1"/>
          <p:nvPr/>
        </p:nvSpPr>
        <p:spPr>
          <a:xfrm>
            <a:off x="9282545" y="6336464"/>
            <a:ext cx="3425686" cy="369332"/>
          </a:xfrm>
          <a:prstGeom prst="rect">
            <a:avLst/>
          </a:prstGeom>
          <a:noFill/>
        </p:spPr>
        <p:txBody>
          <a:bodyPr wrap="square" rtlCol="0">
            <a:spAutoFit/>
          </a:bodyPr>
          <a:lstStyle/>
          <a:p>
            <a:r>
              <a:rPr lang="en-GB" dirty="0"/>
              <a:t>Enterprise Troopers (2016) </a:t>
            </a:r>
          </a:p>
        </p:txBody>
      </p:sp>
    </p:spTree>
    <p:extLst>
      <p:ext uri="{BB962C8B-B14F-4D97-AF65-F5344CB8AC3E}">
        <p14:creationId xmlns:p14="http://schemas.microsoft.com/office/powerpoint/2010/main" val="39668070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6B36FAC-A17B-413C-AD66-FE831329AD6D}"/>
              </a:ext>
            </a:extLst>
          </p:cNvPr>
          <p:cNvPicPr>
            <a:picLocks noGrp="1" noChangeAspect="1"/>
          </p:cNvPicPr>
          <p:nvPr>
            <p:ph idx="1"/>
          </p:nvPr>
        </p:nvPicPr>
        <p:blipFill rotWithShape="1">
          <a:blip r:embed="rId2"/>
          <a:srcRect l="23405" t="22906" r="9747" b="58750"/>
          <a:stretch/>
        </p:blipFill>
        <p:spPr>
          <a:xfrm>
            <a:off x="600455" y="336870"/>
            <a:ext cx="10902431" cy="1499616"/>
          </a:xfrm>
          <a:prstGeom prst="rect">
            <a:avLst/>
          </a:prstGeom>
        </p:spPr>
      </p:pic>
      <p:sp>
        <p:nvSpPr>
          <p:cNvPr id="5" name="Rectangle: Rounded Corners 4">
            <a:extLst>
              <a:ext uri="{FF2B5EF4-FFF2-40B4-BE49-F238E27FC236}">
                <a16:creationId xmlns:a16="http://schemas.microsoft.com/office/drawing/2014/main" id="{019ACEA9-EF8E-4996-8A92-EBBAC68490D7}"/>
              </a:ext>
            </a:extLst>
          </p:cNvPr>
          <p:cNvSpPr/>
          <p:nvPr/>
        </p:nvSpPr>
        <p:spPr>
          <a:xfrm>
            <a:off x="1257696" y="706209"/>
            <a:ext cx="9587947" cy="70236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9AB73EC-EF7B-461A-AA52-CCE86C8F44AE}"/>
              </a:ext>
            </a:extLst>
          </p:cNvPr>
          <p:cNvSpPr txBox="1"/>
          <p:nvPr/>
        </p:nvSpPr>
        <p:spPr>
          <a:xfrm>
            <a:off x="1346357" y="795781"/>
            <a:ext cx="9499286" cy="523220"/>
          </a:xfrm>
          <a:prstGeom prst="rect">
            <a:avLst/>
          </a:prstGeom>
          <a:noFill/>
        </p:spPr>
        <p:txBody>
          <a:bodyPr wrap="square" rtlCol="0">
            <a:spAutoFit/>
          </a:bodyPr>
          <a:lstStyle/>
          <a:p>
            <a:pPr algn="ctr"/>
            <a:r>
              <a:rPr lang="en-GB" sz="2800" dirty="0">
                <a:solidFill>
                  <a:schemeClr val="bg1"/>
                </a:solidFill>
              </a:rPr>
              <a:t>What other skills can be developed through Enterprise Troopers?</a:t>
            </a:r>
          </a:p>
        </p:txBody>
      </p:sp>
      <p:sp>
        <p:nvSpPr>
          <p:cNvPr id="2" name="TextBox 1">
            <a:extLst>
              <a:ext uri="{FF2B5EF4-FFF2-40B4-BE49-F238E27FC236}">
                <a16:creationId xmlns:a16="http://schemas.microsoft.com/office/drawing/2014/main" id="{A08E962B-A79A-4184-8096-79D30B5693F2}"/>
              </a:ext>
            </a:extLst>
          </p:cNvPr>
          <p:cNvSpPr txBox="1"/>
          <p:nvPr/>
        </p:nvSpPr>
        <p:spPr>
          <a:xfrm>
            <a:off x="600455" y="1836486"/>
            <a:ext cx="10902431" cy="5078313"/>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400" dirty="0"/>
              <a:t>Enterprise Troopers encourages entrepreneurial thinking in a variety of ways, yet Enterprise Troopers also offers opportunity for other skills to be developed. These skills are largely based around the ACRO model. </a:t>
            </a:r>
          </a:p>
          <a:p>
            <a:pPr marL="285750" indent="-285750">
              <a:lnSpc>
                <a:spcPct val="150000"/>
              </a:lnSpc>
              <a:buFont typeface="Arial" panose="020B0604020202020204" pitchFamily="34" charset="0"/>
              <a:buChar char="•"/>
            </a:pPr>
            <a:r>
              <a:rPr lang="en-GB" sz="2400" dirty="0"/>
              <a:t>Attitude, Creativity, Relationships and Organisation.		</a:t>
            </a:r>
          </a:p>
          <a:p>
            <a:pPr>
              <a:lnSpc>
                <a:spcPct val="150000"/>
              </a:lnSpc>
            </a:pPr>
            <a:r>
              <a:rPr lang="en-GB" sz="2400" dirty="0"/>
              <a:t>															(Enterprise Troopers, 2016) </a:t>
            </a:r>
          </a:p>
          <a:p>
            <a:pPr marL="285750" indent="-285750">
              <a:lnSpc>
                <a:spcPct val="150000"/>
              </a:lnSpc>
              <a:buFont typeface="Arial" panose="020B0604020202020204" pitchFamily="34" charset="0"/>
              <a:buChar char="•"/>
            </a:pPr>
            <a:r>
              <a:rPr lang="en-GB" sz="2400" dirty="0"/>
              <a:t>The ACRO model can be seen in the Enterprise Troopers initiative as each Trooper is based around a section of the ACRO model. </a:t>
            </a:r>
          </a:p>
          <a:p>
            <a:pPr marL="285750" indent="-285750">
              <a:lnSpc>
                <a:spcPct val="150000"/>
              </a:lnSpc>
              <a:buFont typeface="Arial" panose="020B0604020202020204" pitchFamily="34" charset="0"/>
              <a:buChar char="•"/>
            </a:pPr>
            <a:r>
              <a:rPr lang="en-GB" sz="2400" dirty="0"/>
              <a:t>The skills developed from Enterprise Troopers in each area of the ACRO model will now be discussed.</a:t>
            </a:r>
          </a:p>
        </p:txBody>
      </p:sp>
    </p:spTree>
    <p:extLst>
      <p:ext uri="{BB962C8B-B14F-4D97-AF65-F5344CB8AC3E}">
        <p14:creationId xmlns:p14="http://schemas.microsoft.com/office/powerpoint/2010/main" val="30024722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6B36FAC-A17B-413C-AD66-FE831329AD6D}"/>
              </a:ext>
            </a:extLst>
          </p:cNvPr>
          <p:cNvPicPr>
            <a:picLocks noGrp="1" noChangeAspect="1"/>
          </p:cNvPicPr>
          <p:nvPr>
            <p:ph idx="1"/>
          </p:nvPr>
        </p:nvPicPr>
        <p:blipFill rotWithShape="1">
          <a:blip r:embed="rId2"/>
          <a:srcRect l="23405" t="22906" r="9747" b="58750"/>
          <a:stretch/>
        </p:blipFill>
        <p:spPr>
          <a:xfrm>
            <a:off x="600455" y="336870"/>
            <a:ext cx="10902431" cy="1499616"/>
          </a:xfrm>
          <a:prstGeom prst="rect">
            <a:avLst/>
          </a:prstGeom>
        </p:spPr>
      </p:pic>
      <p:sp>
        <p:nvSpPr>
          <p:cNvPr id="5" name="Rectangle: Rounded Corners 4">
            <a:extLst>
              <a:ext uri="{FF2B5EF4-FFF2-40B4-BE49-F238E27FC236}">
                <a16:creationId xmlns:a16="http://schemas.microsoft.com/office/drawing/2014/main" id="{019ACEA9-EF8E-4996-8A92-EBBAC68490D7}"/>
              </a:ext>
            </a:extLst>
          </p:cNvPr>
          <p:cNvSpPr/>
          <p:nvPr/>
        </p:nvSpPr>
        <p:spPr>
          <a:xfrm>
            <a:off x="1257696" y="706209"/>
            <a:ext cx="9587947" cy="70236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9AB73EC-EF7B-461A-AA52-CCE86C8F44AE}"/>
              </a:ext>
            </a:extLst>
          </p:cNvPr>
          <p:cNvSpPr txBox="1"/>
          <p:nvPr/>
        </p:nvSpPr>
        <p:spPr>
          <a:xfrm>
            <a:off x="1877234" y="795781"/>
            <a:ext cx="8348870" cy="523220"/>
          </a:xfrm>
          <a:prstGeom prst="rect">
            <a:avLst/>
          </a:prstGeom>
          <a:noFill/>
        </p:spPr>
        <p:txBody>
          <a:bodyPr wrap="square" rtlCol="0">
            <a:spAutoFit/>
          </a:bodyPr>
          <a:lstStyle/>
          <a:p>
            <a:pPr algn="ctr"/>
            <a:r>
              <a:rPr lang="en-GB" sz="2800" dirty="0">
                <a:solidFill>
                  <a:schemeClr val="bg1"/>
                </a:solidFill>
              </a:rPr>
              <a:t>ACRO Model and Enterprise Troopers</a:t>
            </a:r>
          </a:p>
        </p:txBody>
      </p:sp>
      <p:graphicFrame>
        <p:nvGraphicFramePr>
          <p:cNvPr id="2" name="Diagram 1">
            <a:extLst>
              <a:ext uri="{FF2B5EF4-FFF2-40B4-BE49-F238E27FC236}">
                <a16:creationId xmlns:a16="http://schemas.microsoft.com/office/drawing/2014/main" id="{F3F9FA3A-8442-47B3-A8C5-D76D9B6B99FA}"/>
              </a:ext>
            </a:extLst>
          </p:cNvPr>
          <p:cNvGraphicFramePr/>
          <p:nvPr>
            <p:extLst>
              <p:ext uri="{D42A27DB-BD31-4B8C-83A1-F6EECF244321}">
                <p14:modId xmlns:p14="http://schemas.microsoft.com/office/powerpoint/2010/main" val="1632864691"/>
              </p:ext>
            </p:extLst>
          </p:nvPr>
        </p:nvGraphicFramePr>
        <p:xfrm>
          <a:off x="657633" y="1836486"/>
          <a:ext cx="5394036" cy="45997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a:extLst>
              <a:ext uri="{FF2B5EF4-FFF2-40B4-BE49-F238E27FC236}">
                <a16:creationId xmlns:a16="http://schemas.microsoft.com/office/drawing/2014/main" id="{8635DBE7-BB60-4A6B-B1C5-02FFA78B9363}"/>
              </a:ext>
            </a:extLst>
          </p:cNvPr>
          <p:cNvGraphicFramePr/>
          <p:nvPr>
            <p:extLst>
              <p:ext uri="{D42A27DB-BD31-4B8C-83A1-F6EECF244321}">
                <p14:modId xmlns:p14="http://schemas.microsoft.com/office/powerpoint/2010/main" val="2159060938"/>
              </p:ext>
            </p:extLst>
          </p:nvPr>
        </p:nvGraphicFramePr>
        <p:xfrm>
          <a:off x="6351852" y="1836487"/>
          <a:ext cx="5394036" cy="459970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3" name="TextBox 2">
            <a:extLst>
              <a:ext uri="{FF2B5EF4-FFF2-40B4-BE49-F238E27FC236}">
                <a16:creationId xmlns:a16="http://schemas.microsoft.com/office/drawing/2014/main" id="{5BA94D0D-B219-4AC3-A5DB-37785BE4B851}"/>
              </a:ext>
            </a:extLst>
          </p:cNvPr>
          <p:cNvSpPr txBox="1"/>
          <p:nvPr/>
        </p:nvSpPr>
        <p:spPr>
          <a:xfrm>
            <a:off x="4544291" y="6454789"/>
            <a:ext cx="4281054" cy="307777"/>
          </a:xfrm>
          <a:prstGeom prst="rect">
            <a:avLst/>
          </a:prstGeom>
          <a:noFill/>
        </p:spPr>
        <p:txBody>
          <a:bodyPr wrap="square" rtlCol="0">
            <a:spAutoFit/>
          </a:bodyPr>
          <a:lstStyle/>
          <a:p>
            <a:r>
              <a:rPr lang="en-GB" sz="1400" dirty="0"/>
              <a:t>Images from: Enterprise Troopers (2016)</a:t>
            </a:r>
          </a:p>
        </p:txBody>
      </p:sp>
      <p:sp>
        <p:nvSpPr>
          <p:cNvPr id="8" name="TextBox 7">
            <a:extLst>
              <a:ext uri="{FF2B5EF4-FFF2-40B4-BE49-F238E27FC236}">
                <a16:creationId xmlns:a16="http://schemas.microsoft.com/office/drawing/2014/main" id="{4329572D-DCB5-465D-90FD-3956B915D9B3}"/>
              </a:ext>
            </a:extLst>
          </p:cNvPr>
          <p:cNvSpPr txBox="1"/>
          <p:nvPr/>
        </p:nvSpPr>
        <p:spPr>
          <a:xfrm rot="19797748">
            <a:off x="212528" y="2840196"/>
            <a:ext cx="1810236" cy="523220"/>
          </a:xfrm>
          <a:prstGeom prst="rect">
            <a:avLst/>
          </a:prstGeom>
          <a:noFill/>
        </p:spPr>
        <p:txBody>
          <a:bodyPr wrap="square" rtlCol="0">
            <a:spAutoFit/>
          </a:bodyPr>
          <a:lstStyle/>
          <a:p>
            <a:r>
              <a:rPr lang="en-GB" sz="2800" b="1" dirty="0">
                <a:solidFill>
                  <a:srgbClr val="000E4C"/>
                </a:solidFill>
              </a:rPr>
              <a:t>Attitude</a:t>
            </a:r>
          </a:p>
        </p:txBody>
      </p:sp>
      <p:sp>
        <p:nvSpPr>
          <p:cNvPr id="9" name="TextBox 8">
            <a:extLst>
              <a:ext uri="{FF2B5EF4-FFF2-40B4-BE49-F238E27FC236}">
                <a16:creationId xmlns:a16="http://schemas.microsoft.com/office/drawing/2014/main" id="{8B7BD7E1-82FE-458F-B285-C521F61F423E}"/>
              </a:ext>
            </a:extLst>
          </p:cNvPr>
          <p:cNvSpPr txBox="1"/>
          <p:nvPr/>
        </p:nvSpPr>
        <p:spPr>
          <a:xfrm rot="19797748">
            <a:off x="103877" y="5495036"/>
            <a:ext cx="1810236" cy="523220"/>
          </a:xfrm>
          <a:prstGeom prst="rect">
            <a:avLst/>
          </a:prstGeom>
          <a:noFill/>
        </p:spPr>
        <p:txBody>
          <a:bodyPr wrap="square" rtlCol="0">
            <a:spAutoFit/>
          </a:bodyPr>
          <a:lstStyle/>
          <a:p>
            <a:r>
              <a:rPr lang="en-GB" sz="2800" b="1" dirty="0">
                <a:solidFill>
                  <a:srgbClr val="000E4C"/>
                </a:solidFill>
              </a:rPr>
              <a:t>Creativity</a:t>
            </a:r>
          </a:p>
        </p:txBody>
      </p:sp>
      <p:sp>
        <p:nvSpPr>
          <p:cNvPr id="10" name="TextBox 9">
            <a:extLst>
              <a:ext uri="{FF2B5EF4-FFF2-40B4-BE49-F238E27FC236}">
                <a16:creationId xmlns:a16="http://schemas.microsoft.com/office/drawing/2014/main" id="{CB4E4641-7F68-425C-9EC0-8BC562DF80BF}"/>
              </a:ext>
            </a:extLst>
          </p:cNvPr>
          <p:cNvSpPr txBox="1"/>
          <p:nvPr/>
        </p:nvSpPr>
        <p:spPr>
          <a:xfrm rot="19797748">
            <a:off x="5238973" y="3167390"/>
            <a:ext cx="2225757" cy="523220"/>
          </a:xfrm>
          <a:prstGeom prst="rect">
            <a:avLst/>
          </a:prstGeom>
          <a:noFill/>
        </p:spPr>
        <p:txBody>
          <a:bodyPr wrap="square" rtlCol="0">
            <a:spAutoFit/>
          </a:bodyPr>
          <a:lstStyle/>
          <a:p>
            <a:r>
              <a:rPr lang="en-GB" sz="2800" b="1" dirty="0">
                <a:solidFill>
                  <a:srgbClr val="000E4C"/>
                </a:solidFill>
              </a:rPr>
              <a:t>Relationships</a:t>
            </a:r>
          </a:p>
        </p:txBody>
      </p:sp>
      <p:sp>
        <p:nvSpPr>
          <p:cNvPr id="11" name="TextBox 10">
            <a:extLst>
              <a:ext uri="{FF2B5EF4-FFF2-40B4-BE49-F238E27FC236}">
                <a16:creationId xmlns:a16="http://schemas.microsoft.com/office/drawing/2014/main" id="{9E0C0C11-A2E6-4B97-87BB-E4C2DB469F8A}"/>
              </a:ext>
            </a:extLst>
          </p:cNvPr>
          <p:cNvSpPr txBox="1"/>
          <p:nvPr/>
        </p:nvSpPr>
        <p:spPr>
          <a:xfrm rot="19797748">
            <a:off x="5201648" y="5553463"/>
            <a:ext cx="2265770" cy="523220"/>
          </a:xfrm>
          <a:prstGeom prst="rect">
            <a:avLst/>
          </a:prstGeom>
          <a:noFill/>
        </p:spPr>
        <p:txBody>
          <a:bodyPr wrap="square" rtlCol="0">
            <a:spAutoFit/>
          </a:bodyPr>
          <a:lstStyle/>
          <a:p>
            <a:r>
              <a:rPr lang="en-GB" sz="2800" b="1" dirty="0">
                <a:solidFill>
                  <a:srgbClr val="000E4C"/>
                </a:solidFill>
              </a:rPr>
              <a:t>Organisation</a:t>
            </a:r>
          </a:p>
        </p:txBody>
      </p:sp>
    </p:spTree>
    <p:extLst>
      <p:ext uri="{BB962C8B-B14F-4D97-AF65-F5344CB8AC3E}">
        <p14:creationId xmlns:p14="http://schemas.microsoft.com/office/powerpoint/2010/main" val="33480683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6B36FAC-A17B-413C-AD66-FE831329AD6D}"/>
              </a:ext>
            </a:extLst>
          </p:cNvPr>
          <p:cNvPicPr>
            <a:picLocks noGrp="1" noChangeAspect="1"/>
          </p:cNvPicPr>
          <p:nvPr>
            <p:ph idx="1"/>
          </p:nvPr>
        </p:nvPicPr>
        <p:blipFill rotWithShape="1">
          <a:blip r:embed="rId2"/>
          <a:srcRect l="23405" t="22906" r="9747" b="58750"/>
          <a:stretch/>
        </p:blipFill>
        <p:spPr>
          <a:xfrm>
            <a:off x="568583" y="151362"/>
            <a:ext cx="10902431" cy="1499616"/>
          </a:xfrm>
          <a:prstGeom prst="rect">
            <a:avLst/>
          </a:prstGeom>
        </p:spPr>
      </p:pic>
      <p:sp>
        <p:nvSpPr>
          <p:cNvPr id="5" name="Rectangle: Rounded Corners 4">
            <a:extLst>
              <a:ext uri="{FF2B5EF4-FFF2-40B4-BE49-F238E27FC236}">
                <a16:creationId xmlns:a16="http://schemas.microsoft.com/office/drawing/2014/main" id="{019ACEA9-EF8E-4996-8A92-EBBAC68490D7}"/>
              </a:ext>
            </a:extLst>
          </p:cNvPr>
          <p:cNvSpPr/>
          <p:nvPr/>
        </p:nvSpPr>
        <p:spPr>
          <a:xfrm>
            <a:off x="1257695" y="573069"/>
            <a:ext cx="9587947" cy="70236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9AB73EC-EF7B-461A-AA52-CCE86C8F44AE}"/>
              </a:ext>
            </a:extLst>
          </p:cNvPr>
          <p:cNvSpPr txBox="1"/>
          <p:nvPr/>
        </p:nvSpPr>
        <p:spPr>
          <a:xfrm>
            <a:off x="1877233" y="639560"/>
            <a:ext cx="8348870" cy="523220"/>
          </a:xfrm>
          <a:prstGeom prst="rect">
            <a:avLst/>
          </a:prstGeom>
          <a:noFill/>
        </p:spPr>
        <p:txBody>
          <a:bodyPr wrap="square" rtlCol="0">
            <a:spAutoFit/>
          </a:bodyPr>
          <a:lstStyle/>
          <a:p>
            <a:pPr algn="ctr"/>
            <a:r>
              <a:rPr lang="en-GB" sz="2800" dirty="0">
                <a:solidFill>
                  <a:schemeClr val="bg1"/>
                </a:solidFill>
              </a:rPr>
              <a:t>Meeting the aims of the YES plan</a:t>
            </a:r>
          </a:p>
        </p:txBody>
      </p:sp>
      <p:sp>
        <p:nvSpPr>
          <p:cNvPr id="2" name="Rectangle 1">
            <a:extLst>
              <a:ext uri="{FF2B5EF4-FFF2-40B4-BE49-F238E27FC236}">
                <a16:creationId xmlns:a16="http://schemas.microsoft.com/office/drawing/2014/main" id="{FE6E9581-6148-4C9E-A6CA-E569B8706BFC}"/>
              </a:ext>
            </a:extLst>
          </p:cNvPr>
          <p:cNvSpPr/>
          <p:nvPr/>
        </p:nvSpPr>
        <p:spPr>
          <a:xfrm>
            <a:off x="556123" y="1697141"/>
            <a:ext cx="10991090" cy="1467068"/>
          </a:xfrm>
          <a:prstGeom prst="rect">
            <a:avLst/>
          </a:prstGeom>
        </p:spPr>
        <p:txBody>
          <a:bodyPr wrap="square">
            <a:spAutoFit/>
          </a:bodyPr>
          <a:lstStyle/>
          <a:p>
            <a:pPr marL="342900" indent="-342900">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The Enterprise Troopers competition is an initiative of the Youth Entrepreneurship Strategy (YES). </a:t>
            </a:r>
          </a:p>
          <a:p>
            <a:pPr marL="342900" indent="-342900">
              <a:spcAft>
                <a:spcPts val="800"/>
              </a:spcAft>
              <a:buFont typeface="Arial" panose="020B0604020202020204" pitchFamily="34" charset="0"/>
              <a:buChar char="•"/>
            </a:pPr>
            <a:r>
              <a:rPr lang="en-GB" sz="2000" dirty="0">
                <a:latin typeface="Calibri" panose="020F0502020204030204" pitchFamily="34" charset="0"/>
                <a:ea typeface="Calibri" panose="020F0502020204030204" pitchFamily="34" charset="0"/>
                <a:cs typeface="Times New Roman" panose="02020603050405020304" pitchFamily="18" charset="0"/>
              </a:rPr>
              <a:t>Its was </a:t>
            </a:r>
            <a:r>
              <a:rPr lang="en-GB" sz="2000" i="1" dirty="0">
                <a:latin typeface="Calibri" panose="020F0502020204030204" pitchFamily="34" charset="0"/>
                <a:ea typeface="Calibri" panose="020F0502020204030204" pitchFamily="34" charset="0"/>
                <a:cs typeface="Times New Roman" panose="02020603050405020304" pitchFamily="18" charset="0"/>
              </a:rPr>
              <a:t>‘</a:t>
            </a:r>
            <a:r>
              <a:rPr lang="en-GB" i="1" dirty="0">
                <a:latin typeface="Calibri" panose="020F0502020204030204" pitchFamily="34" charset="0"/>
                <a:ea typeface="Calibri" panose="020F0502020204030204" pitchFamily="34" charset="0"/>
                <a:cs typeface="Times New Roman" panose="02020603050405020304" pitchFamily="18" charset="0"/>
              </a:rPr>
              <a:t>designed with a broad vision of enabling young people to contribute to the economic and social success of Wales</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Pennycock</a:t>
            </a:r>
            <a:r>
              <a:rPr lang="en-GB" dirty="0">
                <a:latin typeface="Calibri" panose="020F0502020204030204" pitchFamily="34" charset="0"/>
                <a:ea typeface="Calibri" panose="020F0502020204030204" pitchFamily="34" charset="0"/>
                <a:cs typeface="Times New Roman" panose="02020603050405020304" pitchFamily="18" charset="0"/>
              </a:rPr>
              <a:t>, 2013. P 5)</a:t>
            </a:r>
          </a:p>
          <a:p>
            <a:pPr marL="342900" indent="-342900">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The plan has 3 main aims and I will now discuss how Enterprise Troopers meets each of these aims. </a:t>
            </a:r>
          </a:p>
        </p:txBody>
      </p:sp>
      <p:sp>
        <p:nvSpPr>
          <p:cNvPr id="7" name="Rectangle: Rounded Corners 6">
            <a:extLst>
              <a:ext uri="{FF2B5EF4-FFF2-40B4-BE49-F238E27FC236}">
                <a16:creationId xmlns:a16="http://schemas.microsoft.com/office/drawing/2014/main" id="{4DED2024-979F-4F78-90A1-C55D443F8328}"/>
              </a:ext>
            </a:extLst>
          </p:cNvPr>
          <p:cNvSpPr/>
          <p:nvPr/>
        </p:nvSpPr>
        <p:spPr>
          <a:xfrm>
            <a:off x="429490" y="3351873"/>
            <a:ext cx="3228109" cy="339720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4DFC6951-A910-4348-9A98-7E6D3328E170}"/>
              </a:ext>
            </a:extLst>
          </p:cNvPr>
          <p:cNvSpPr/>
          <p:nvPr/>
        </p:nvSpPr>
        <p:spPr>
          <a:xfrm>
            <a:off x="4405745" y="3336101"/>
            <a:ext cx="3228109" cy="339720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07B9D496-84D0-4614-81A2-048CD41E9479}"/>
              </a:ext>
            </a:extLst>
          </p:cNvPr>
          <p:cNvSpPr/>
          <p:nvPr/>
        </p:nvSpPr>
        <p:spPr>
          <a:xfrm>
            <a:off x="8382000" y="3351874"/>
            <a:ext cx="3228109" cy="335476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ECAEF026-86DE-425B-B661-2F953655B6E9}"/>
              </a:ext>
            </a:extLst>
          </p:cNvPr>
          <p:cNvSpPr txBox="1"/>
          <p:nvPr/>
        </p:nvSpPr>
        <p:spPr>
          <a:xfrm>
            <a:off x="429490" y="3373093"/>
            <a:ext cx="3228108" cy="3354765"/>
          </a:xfrm>
          <a:prstGeom prst="rect">
            <a:avLst/>
          </a:prstGeom>
          <a:noFill/>
        </p:spPr>
        <p:txBody>
          <a:bodyPr wrap="square" rtlCol="0">
            <a:spAutoFit/>
          </a:bodyPr>
          <a:lstStyle/>
          <a:p>
            <a:pPr algn="ctr"/>
            <a:r>
              <a:rPr lang="en-GB" u="sng" dirty="0"/>
              <a:t>Engaging young people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sz="1600" dirty="0"/>
              <a:t>Focusses on the importance of role models.</a:t>
            </a:r>
          </a:p>
          <a:p>
            <a:pPr marL="285750" indent="-285750">
              <a:buFont typeface="Arial" panose="020B0604020202020204" pitchFamily="34" charset="0"/>
              <a:buChar char="•"/>
            </a:pPr>
            <a:r>
              <a:rPr lang="en-GB" sz="1600" dirty="0"/>
              <a:t>Opportunities are given by meeting with local business owners, and the panel of Welsh entrepreneur judges.</a:t>
            </a:r>
          </a:p>
          <a:p>
            <a:pPr marL="285750" indent="-285750">
              <a:buFont typeface="Arial" panose="020B0604020202020204" pitchFamily="34" charset="0"/>
              <a:buChar char="•"/>
            </a:pPr>
            <a:r>
              <a:rPr lang="en-GB" sz="1600" dirty="0"/>
              <a:t>Scherer (1989) suggests that having an entrepreneurial role model increases education desire and aspirations.</a:t>
            </a:r>
          </a:p>
          <a:p>
            <a:r>
              <a:rPr lang="en-GB" sz="1600" dirty="0"/>
              <a:t>		(</a:t>
            </a:r>
            <a:r>
              <a:rPr lang="en-GB" sz="1600" dirty="0" err="1"/>
              <a:t>Pennycock</a:t>
            </a:r>
            <a:r>
              <a:rPr lang="en-GB" sz="1600" dirty="0"/>
              <a:t>, 2013)</a:t>
            </a:r>
          </a:p>
        </p:txBody>
      </p:sp>
      <p:sp>
        <p:nvSpPr>
          <p:cNvPr id="11" name="TextBox 10">
            <a:extLst>
              <a:ext uri="{FF2B5EF4-FFF2-40B4-BE49-F238E27FC236}">
                <a16:creationId xmlns:a16="http://schemas.microsoft.com/office/drawing/2014/main" id="{1F6C1EB6-CE34-4AD5-8D30-38C62ACD91B8}"/>
              </a:ext>
            </a:extLst>
          </p:cNvPr>
          <p:cNvSpPr txBox="1"/>
          <p:nvPr/>
        </p:nvSpPr>
        <p:spPr>
          <a:xfrm>
            <a:off x="4405745" y="3429000"/>
            <a:ext cx="3228108" cy="3262432"/>
          </a:xfrm>
          <a:prstGeom prst="rect">
            <a:avLst/>
          </a:prstGeom>
          <a:noFill/>
        </p:spPr>
        <p:txBody>
          <a:bodyPr wrap="square" rtlCol="0">
            <a:spAutoFit/>
          </a:bodyPr>
          <a:lstStyle/>
          <a:p>
            <a:pPr algn="ctr"/>
            <a:r>
              <a:rPr lang="en-GB" u="sng" dirty="0"/>
              <a:t>Empowering young people</a:t>
            </a:r>
          </a:p>
          <a:p>
            <a:pPr algn="ctr"/>
            <a:endParaRPr lang="en-GB" u="sng" dirty="0"/>
          </a:p>
          <a:p>
            <a:pPr marL="285750" indent="-285750">
              <a:buFont typeface="Arial" panose="020B0604020202020204" pitchFamily="34" charset="0"/>
              <a:buChar char="•"/>
            </a:pPr>
            <a:r>
              <a:rPr lang="en-GB" sz="1700" dirty="0"/>
              <a:t>This is met by giving students the opportunity to maximise their understanding and knowledge of entrepreneurship throughout their education experience.</a:t>
            </a:r>
          </a:p>
          <a:p>
            <a:pPr marL="285750" indent="-285750">
              <a:buFont typeface="Arial" panose="020B0604020202020204" pitchFamily="34" charset="0"/>
              <a:buChar char="•"/>
            </a:pPr>
            <a:r>
              <a:rPr lang="en-GB" sz="1700" dirty="0"/>
              <a:t>Apply their skills.</a:t>
            </a:r>
          </a:p>
          <a:p>
            <a:pPr marL="285750" indent="-285750">
              <a:buFont typeface="Arial" panose="020B0604020202020204" pitchFamily="34" charset="0"/>
              <a:buChar char="•"/>
            </a:pPr>
            <a:r>
              <a:rPr lang="en-GB" sz="1700" dirty="0"/>
              <a:t>Express emotion.</a:t>
            </a:r>
          </a:p>
          <a:p>
            <a:pPr marL="285750" indent="-285750">
              <a:buFont typeface="Arial" panose="020B0604020202020204" pitchFamily="34" charset="0"/>
              <a:buChar char="•"/>
            </a:pPr>
            <a:endParaRPr lang="en-GB" sz="1700" dirty="0"/>
          </a:p>
          <a:p>
            <a:r>
              <a:rPr lang="en-GB" sz="1700" dirty="0"/>
              <a:t>	(Welsh Government, 2015)</a:t>
            </a:r>
          </a:p>
        </p:txBody>
      </p:sp>
      <p:sp>
        <p:nvSpPr>
          <p:cNvPr id="12" name="TextBox 11">
            <a:extLst>
              <a:ext uri="{FF2B5EF4-FFF2-40B4-BE49-F238E27FC236}">
                <a16:creationId xmlns:a16="http://schemas.microsoft.com/office/drawing/2014/main" id="{1E97F0E2-EA7F-455C-ADEC-8B51DD5AF3D8}"/>
              </a:ext>
            </a:extLst>
          </p:cNvPr>
          <p:cNvSpPr txBox="1"/>
          <p:nvPr/>
        </p:nvSpPr>
        <p:spPr>
          <a:xfrm>
            <a:off x="8382001" y="3429000"/>
            <a:ext cx="3228108" cy="3139321"/>
          </a:xfrm>
          <a:prstGeom prst="rect">
            <a:avLst/>
          </a:prstGeom>
          <a:noFill/>
        </p:spPr>
        <p:txBody>
          <a:bodyPr wrap="square" rtlCol="0">
            <a:spAutoFit/>
          </a:bodyPr>
          <a:lstStyle/>
          <a:p>
            <a:pPr algn="ctr"/>
            <a:r>
              <a:rPr lang="en-GB" u="sng" dirty="0"/>
              <a:t>Equipping young people</a:t>
            </a:r>
          </a:p>
          <a:p>
            <a:endParaRPr lang="en-GB" u="sng" dirty="0"/>
          </a:p>
          <a:p>
            <a:pPr marL="285750" indent="-285750">
              <a:buFont typeface="Arial" panose="020B0604020202020204" pitchFamily="34" charset="0"/>
              <a:buChar char="•"/>
            </a:pPr>
            <a:r>
              <a:rPr lang="en-GB" sz="1600" dirty="0"/>
              <a:t>The focus is on equipping young people with the skills and attributes which will enable them to have a successful career, in which ever path they choose.</a:t>
            </a:r>
          </a:p>
          <a:p>
            <a:pPr marL="285750" indent="-285750">
              <a:buFont typeface="Arial" panose="020B0604020202020204" pitchFamily="34" charset="0"/>
              <a:buChar char="•"/>
            </a:pPr>
            <a:r>
              <a:rPr lang="en-GB" sz="1600" dirty="0"/>
              <a:t>It is met by providing a safe environment in which students are able to create ideas and take risks.</a:t>
            </a:r>
            <a:endParaRPr lang="en-GB" sz="1600" u="sng" dirty="0"/>
          </a:p>
          <a:p>
            <a:r>
              <a:rPr lang="en-GB" dirty="0"/>
              <a:t>		(</a:t>
            </a:r>
            <a:r>
              <a:rPr lang="en-GB" sz="1600" dirty="0"/>
              <a:t>Young Wales, 2015)</a:t>
            </a:r>
          </a:p>
        </p:txBody>
      </p:sp>
    </p:spTree>
    <p:extLst>
      <p:ext uri="{BB962C8B-B14F-4D97-AF65-F5344CB8AC3E}">
        <p14:creationId xmlns:p14="http://schemas.microsoft.com/office/powerpoint/2010/main" val="26165297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6B36FAC-A17B-413C-AD66-FE831329AD6D}"/>
              </a:ext>
            </a:extLst>
          </p:cNvPr>
          <p:cNvPicPr>
            <a:picLocks noGrp="1" noChangeAspect="1"/>
          </p:cNvPicPr>
          <p:nvPr>
            <p:ph idx="1"/>
          </p:nvPr>
        </p:nvPicPr>
        <p:blipFill rotWithShape="1">
          <a:blip r:embed="rId2"/>
          <a:srcRect l="23405" t="22906" r="9747" b="58750"/>
          <a:stretch/>
        </p:blipFill>
        <p:spPr>
          <a:xfrm>
            <a:off x="600455" y="336870"/>
            <a:ext cx="10902431" cy="1499616"/>
          </a:xfrm>
          <a:prstGeom prst="rect">
            <a:avLst/>
          </a:prstGeom>
        </p:spPr>
      </p:pic>
      <p:sp>
        <p:nvSpPr>
          <p:cNvPr id="5" name="Rectangle: Rounded Corners 4">
            <a:extLst>
              <a:ext uri="{FF2B5EF4-FFF2-40B4-BE49-F238E27FC236}">
                <a16:creationId xmlns:a16="http://schemas.microsoft.com/office/drawing/2014/main" id="{019ACEA9-EF8E-4996-8A92-EBBAC68490D7}"/>
              </a:ext>
            </a:extLst>
          </p:cNvPr>
          <p:cNvSpPr/>
          <p:nvPr/>
        </p:nvSpPr>
        <p:spPr>
          <a:xfrm>
            <a:off x="1257696" y="706209"/>
            <a:ext cx="9587947" cy="70236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9AB73EC-EF7B-461A-AA52-CCE86C8F44AE}"/>
              </a:ext>
            </a:extLst>
          </p:cNvPr>
          <p:cNvSpPr txBox="1"/>
          <p:nvPr/>
        </p:nvSpPr>
        <p:spPr>
          <a:xfrm>
            <a:off x="1346357" y="795781"/>
            <a:ext cx="9499286" cy="523220"/>
          </a:xfrm>
          <a:prstGeom prst="rect">
            <a:avLst/>
          </a:prstGeom>
          <a:noFill/>
        </p:spPr>
        <p:txBody>
          <a:bodyPr wrap="square" rtlCol="0">
            <a:spAutoFit/>
          </a:bodyPr>
          <a:lstStyle/>
          <a:p>
            <a:pPr algn="ctr"/>
            <a:r>
              <a:rPr lang="en-GB" sz="2800" dirty="0">
                <a:solidFill>
                  <a:schemeClr val="bg1"/>
                </a:solidFill>
              </a:rPr>
              <a:t>Final Thoughts</a:t>
            </a:r>
          </a:p>
        </p:txBody>
      </p:sp>
      <p:sp>
        <p:nvSpPr>
          <p:cNvPr id="3" name="TextBox 2">
            <a:extLst>
              <a:ext uri="{FF2B5EF4-FFF2-40B4-BE49-F238E27FC236}">
                <a16:creationId xmlns:a16="http://schemas.microsoft.com/office/drawing/2014/main" id="{C9CEB5ED-7D5E-460E-B8AF-245E6C19F3BC}"/>
              </a:ext>
            </a:extLst>
          </p:cNvPr>
          <p:cNvSpPr txBox="1"/>
          <p:nvPr/>
        </p:nvSpPr>
        <p:spPr>
          <a:xfrm>
            <a:off x="600453" y="2205825"/>
            <a:ext cx="10902431" cy="419775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000" dirty="0"/>
              <a:t>In conclusion, this presentation has aimed to give the listeners a brief description on what Enterprise Troopers is and how it encourages entrepreneurial thinking.</a:t>
            </a:r>
          </a:p>
          <a:p>
            <a:pPr marL="285750" indent="-285750">
              <a:lnSpc>
                <a:spcPct val="150000"/>
              </a:lnSpc>
              <a:buFont typeface="Arial" panose="020B0604020202020204" pitchFamily="34" charset="0"/>
              <a:buChar char="•"/>
            </a:pPr>
            <a:r>
              <a:rPr lang="en-GB" sz="2000" dirty="0"/>
              <a:t>Entrepreneurial thinking has also been defined.</a:t>
            </a:r>
          </a:p>
          <a:p>
            <a:pPr marL="285750" indent="-285750">
              <a:lnSpc>
                <a:spcPct val="150000"/>
              </a:lnSpc>
              <a:buFont typeface="Arial" panose="020B0604020202020204" pitchFamily="34" charset="0"/>
              <a:buChar char="•"/>
            </a:pPr>
            <a:r>
              <a:rPr lang="en-GB" sz="2000" dirty="0"/>
              <a:t>The characteristics of an entrepreneur were also discussed to give the listener an understanding of the individual characteristics that can be taught throughout the curriculum.</a:t>
            </a:r>
          </a:p>
          <a:p>
            <a:pPr marL="285750" indent="-285750">
              <a:lnSpc>
                <a:spcPct val="150000"/>
              </a:lnSpc>
              <a:buFont typeface="Arial" panose="020B0604020202020204" pitchFamily="34" charset="0"/>
              <a:buChar char="•"/>
            </a:pPr>
            <a:r>
              <a:rPr lang="en-GB" sz="2000" dirty="0"/>
              <a:t>Other skills which can be developed through Enterprise Troopers have been looked at, with particular focus put on the ACRO model. </a:t>
            </a:r>
          </a:p>
          <a:p>
            <a:pPr marL="285750" indent="-285750">
              <a:lnSpc>
                <a:spcPct val="150000"/>
              </a:lnSpc>
              <a:buFont typeface="Arial" panose="020B0604020202020204" pitchFamily="34" charset="0"/>
              <a:buChar char="•"/>
            </a:pPr>
            <a:r>
              <a:rPr lang="en-GB" sz="2000" dirty="0"/>
              <a:t>Lastly, the YES model was discussed and how Enterprise Troopers meets the aims of the model were noted.</a:t>
            </a:r>
          </a:p>
        </p:txBody>
      </p:sp>
    </p:spTree>
    <p:extLst>
      <p:ext uri="{BB962C8B-B14F-4D97-AF65-F5344CB8AC3E}">
        <p14:creationId xmlns:p14="http://schemas.microsoft.com/office/powerpoint/2010/main" val="23721856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6B36FAC-A17B-413C-AD66-FE831329AD6D}"/>
              </a:ext>
            </a:extLst>
          </p:cNvPr>
          <p:cNvPicPr>
            <a:picLocks noGrp="1" noChangeAspect="1"/>
          </p:cNvPicPr>
          <p:nvPr>
            <p:ph idx="1"/>
          </p:nvPr>
        </p:nvPicPr>
        <p:blipFill rotWithShape="1">
          <a:blip r:embed="rId2"/>
          <a:srcRect l="23405" t="22906" r="9747" b="58750"/>
          <a:stretch/>
        </p:blipFill>
        <p:spPr>
          <a:xfrm>
            <a:off x="600455" y="336870"/>
            <a:ext cx="10902431" cy="1499616"/>
          </a:xfrm>
          <a:prstGeom prst="rect">
            <a:avLst/>
          </a:prstGeom>
        </p:spPr>
      </p:pic>
      <p:sp>
        <p:nvSpPr>
          <p:cNvPr id="5" name="Rectangle: Rounded Corners 4">
            <a:extLst>
              <a:ext uri="{FF2B5EF4-FFF2-40B4-BE49-F238E27FC236}">
                <a16:creationId xmlns:a16="http://schemas.microsoft.com/office/drawing/2014/main" id="{019ACEA9-EF8E-4996-8A92-EBBAC68490D7}"/>
              </a:ext>
            </a:extLst>
          </p:cNvPr>
          <p:cNvSpPr/>
          <p:nvPr/>
        </p:nvSpPr>
        <p:spPr>
          <a:xfrm>
            <a:off x="1257696" y="706209"/>
            <a:ext cx="9587947" cy="70236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9AB73EC-EF7B-461A-AA52-CCE86C8F44AE}"/>
              </a:ext>
            </a:extLst>
          </p:cNvPr>
          <p:cNvSpPr txBox="1"/>
          <p:nvPr/>
        </p:nvSpPr>
        <p:spPr>
          <a:xfrm>
            <a:off x="1346357" y="795781"/>
            <a:ext cx="9499286" cy="523220"/>
          </a:xfrm>
          <a:prstGeom prst="rect">
            <a:avLst/>
          </a:prstGeom>
          <a:noFill/>
        </p:spPr>
        <p:txBody>
          <a:bodyPr wrap="square" rtlCol="0">
            <a:spAutoFit/>
          </a:bodyPr>
          <a:lstStyle/>
          <a:p>
            <a:pPr algn="ctr"/>
            <a:r>
              <a:rPr lang="en-GB" sz="2800" dirty="0">
                <a:solidFill>
                  <a:schemeClr val="bg1"/>
                </a:solidFill>
              </a:rPr>
              <a:t>Reference List</a:t>
            </a:r>
          </a:p>
        </p:txBody>
      </p:sp>
      <p:sp>
        <p:nvSpPr>
          <p:cNvPr id="2" name="TextBox 1">
            <a:extLst>
              <a:ext uri="{FF2B5EF4-FFF2-40B4-BE49-F238E27FC236}">
                <a16:creationId xmlns:a16="http://schemas.microsoft.com/office/drawing/2014/main" id="{85F9EB51-1628-4713-BB84-C34CB66B6684}"/>
              </a:ext>
            </a:extLst>
          </p:cNvPr>
          <p:cNvSpPr txBox="1"/>
          <p:nvPr/>
        </p:nvSpPr>
        <p:spPr>
          <a:xfrm>
            <a:off x="600453" y="1896966"/>
            <a:ext cx="10902431" cy="4870564"/>
          </a:xfrm>
          <a:prstGeom prst="rect">
            <a:avLst/>
          </a:prstGeom>
          <a:noFill/>
        </p:spPr>
        <p:txBody>
          <a:bodyPr wrap="square" rtlCol="0">
            <a:spAutoFit/>
          </a:bodyPr>
          <a:lstStyle/>
          <a:p>
            <a:pPr>
              <a:lnSpc>
                <a:spcPct val="150000"/>
              </a:lnSpc>
            </a:pPr>
            <a:r>
              <a:rPr lang="en-GB" sz="1500" dirty="0" err="1"/>
              <a:t>Aspatore</a:t>
            </a:r>
            <a:r>
              <a:rPr lang="en-GB" sz="1500" dirty="0"/>
              <a:t>, J (no date) </a:t>
            </a:r>
            <a:r>
              <a:rPr lang="en-GB" sz="1500" i="1" dirty="0"/>
              <a:t>Entrepreneurial thinking</a:t>
            </a:r>
            <a:r>
              <a:rPr lang="en-GB" sz="1500" dirty="0"/>
              <a:t>. </a:t>
            </a:r>
            <a:r>
              <a:rPr lang="en-GB" sz="1500" u="sng" dirty="0">
                <a:hlinkClick r:id="rId3"/>
              </a:rPr>
              <a:t>http://gmarketing.com/articles/entrepreneurial-thinking.pdf</a:t>
            </a:r>
            <a:r>
              <a:rPr lang="en-GB" sz="1500" dirty="0"/>
              <a:t> Date Accessed: 10</a:t>
            </a:r>
            <a:r>
              <a:rPr lang="en-GB" sz="1500" baseline="30000" dirty="0"/>
              <a:t>th</a:t>
            </a:r>
            <a:r>
              <a:rPr lang="en-GB" sz="1500" dirty="0"/>
              <a:t> March 2018</a:t>
            </a:r>
          </a:p>
          <a:p>
            <a:pPr>
              <a:lnSpc>
                <a:spcPct val="150000"/>
              </a:lnSpc>
            </a:pPr>
            <a:r>
              <a:rPr lang="en-GB" sz="1500" dirty="0"/>
              <a:t>Big Ideas Wales (2018) </a:t>
            </a:r>
            <a:r>
              <a:rPr lang="en-GB" sz="1500" i="1" dirty="0"/>
              <a:t>Understanding Entrepreneurship- The ACRO model.</a:t>
            </a:r>
            <a:r>
              <a:rPr lang="en-GB" sz="1500" dirty="0"/>
              <a:t> </a:t>
            </a:r>
            <a:r>
              <a:rPr lang="en-GB" sz="1500" u="sng" dirty="0">
                <a:hlinkClick r:id="rId4"/>
              </a:rPr>
              <a:t>https://businesswales.gov.wales/bigideas/understanding-entrepreneurship-acro-model</a:t>
            </a:r>
            <a:r>
              <a:rPr lang="en-GB" sz="1500" dirty="0"/>
              <a:t> Date Accessed: 12</a:t>
            </a:r>
            <a:r>
              <a:rPr lang="en-GB" sz="1500" baseline="30000" dirty="0"/>
              <a:t>th</a:t>
            </a:r>
            <a:r>
              <a:rPr lang="en-GB" sz="1500" dirty="0"/>
              <a:t> March 2018</a:t>
            </a:r>
          </a:p>
          <a:p>
            <a:pPr>
              <a:lnSpc>
                <a:spcPct val="150000"/>
              </a:lnSpc>
            </a:pPr>
            <a:r>
              <a:rPr lang="en-GB" sz="1500" dirty="0" err="1"/>
              <a:t>Carr</a:t>
            </a:r>
            <a:r>
              <a:rPr lang="en-GB" sz="1500" dirty="0"/>
              <a:t>, J (2014) </a:t>
            </a:r>
            <a:r>
              <a:rPr lang="en-GB" sz="1500" i="1" dirty="0"/>
              <a:t>Effective thinking in entrepreneurship education.</a:t>
            </a:r>
            <a:r>
              <a:rPr lang="en-GB" sz="1500" dirty="0"/>
              <a:t> </a:t>
            </a:r>
            <a:r>
              <a:rPr lang="en-GB" sz="1500" u="sng" dirty="0">
                <a:hlinkClick r:id="rId5"/>
              </a:rPr>
              <a:t>https://www.heacademy.ac.uk/effectual-thinking-entrepreneurship-education</a:t>
            </a:r>
            <a:r>
              <a:rPr lang="en-GB" sz="1500" dirty="0"/>
              <a:t> Date Accessed: 10</a:t>
            </a:r>
            <a:r>
              <a:rPr lang="en-GB" sz="1500" baseline="30000" dirty="0"/>
              <a:t>th</a:t>
            </a:r>
            <a:r>
              <a:rPr lang="en-GB" sz="1500" dirty="0"/>
              <a:t> March 2018</a:t>
            </a:r>
          </a:p>
          <a:p>
            <a:pPr>
              <a:lnSpc>
                <a:spcPct val="150000"/>
              </a:lnSpc>
            </a:pPr>
            <a:r>
              <a:rPr lang="en-GB" sz="1500" dirty="0"/>
              <a:t>Doyle, A (2017) </a:t>
            </a:r>
            <a:r>
              <a:rPr lang="en-GB" sz="1500" i="1" dirty="0"/>
              <a:t>Communication Skills</a:t>
            </a:r>
            <a:r>
              <a:rPr lang="en-GB" sz="1500" dirty="0"/>
              <a:t>. </a:t>
            </a:r>
            <a:r>
              <a:rPr lang="en-GB" sz="1500" u="sng" dirty="0">
                <a:hlinkClick r:id="rId6"/>
              </a:rPr>
              <a:t>https://www.thebalance.com/communication-skills-list-2063779</a:t>
            </a:r>
            <a:r>
              <a:rPr lang="en-GB" sz="1500" dirty="0"/>
              <a:t> Date Accessed: 12</a:t>
            </a:r>
            <a:r>
              <a:rPr lang="en-GB" sz="1500" baseline="30000" dirty="0"/>
              <a:t>th</a:t>
            </a:r>
            <a:r>
              <a:rPr lang="en-GB" sz="1500" dirty="0"/>
              <a:t> March 2018</a:t>
            </a:r>
          </a:p>
          <a:p>
            <a:pPr>
              <a:lnSpc>
                <a:spcPct val="150000"/>
              </a:lnSpc>
            </a:pPr>
            <a:r>
              <a:rPr lang="en-GB" sz="1500" dirty="0"/>
              <a:t>Enterprise Troopers (2016) </a:t>
            </a:r>
            <a:r>
              <a:rPr lang="en-GB" sz="1500" i="1" dirty="0"/>
              <a:t>Teacher Zone</a:t>
            </a:r>
            <a:r>
              <a:rPr lang="en-GB" sz="1500" dirty="0"/>
              <a:t>. </a:t>
            </a:r>
            <a:r>
              <a:rPr lang="en-GB" sz="1500" u="sng" dirty="0">
                <a:hlinkClick r:id="rId7"/>
              </a:rPr>
              <a:t>http://enterprisetroopers.com/teacher-zone/</a:t>
            </a:r>
            <a:r>
              <a:rPr lang="en-GB" sz="1500" dirty="0"/>
              <a:t> Date Accessed: 11</a:t>
            </a:r>
            <a:r>
              <a:rPr lang="en-GB" sz="1500" baseline="30000" dirty="0"/>
              <a:t>th</a:t>
            </a:r>
            <a:r>
              <a:rPr lang="en-GB" sz="1500" dirty="0"/>
              <a:t> March 2018</a:t>
            </a:r>
          </a:p>
          <a:p>
            <a:pPr>
              <a:lnSpc>
                <a:spcPct val="150000"/>
              </a:lnSpc>
            </a:pPr>
            <a:r>
              <a:rPr lang="en-GB" sz="1500" dirty="0"/>
              <a:t>Enterprise Troopers (2018) </a:t>
            </a:r>
            <a:r>
              <a:rPr lang="en-GB" sz="1500" i="1" dirty="0"/>
              <a:t>Competition handbook and judging criteria.</a:t>
            </a:r>
            <a:r>
              <a:rPr lang="en-GB" sz="1500" dirty="0"/>
              <a:t> </a:t>
            </a:r>
            <a:r>
              <a:rPr lang="en-GB" sz="1500" u="sng" dirty="0">
                <a:hlinkClick r:id="rId8"/>
              </a:rPr>
              <a:t>http://enterprisetroopers.com/wp-content/uploads/2016/10/Enterprise-Troopers-Competition-Handbook-2017-18.pdf</a:t>
            </a:r>
            <a:r>
              <a:rPr lang="en-GB" sz="1500" dirty="0"/>
              <a:t> Date Accessed: 10</a:t>
            </a:r>
            <a:r>
              <a:rPr lang="en-GB" sz="1500" baseline="30000" dirty="0"/>
              <a:t>th</a:t>
            </a:r>
            <a:r>
              <a:rPr lang="en-GB" sz="1500" dirty="0"/>
              <a:t> March 2018</a:t>
            </a:r>
          </a:p>
          <a:p>
            <a:pPr>
              <a:lnSpc>
                <a:spcPct val="150000"/>
              </a:lnSpc>
            </a:pPr>
            <a:r>
              <a:rPr lang="en-GB" sz="1500" dirty="0"/>
              <a:t>Learning Wales (2016) </a:t>
            </a:r>
            <a:r>
              <a:rPr lang="en-GB" sz="1500" i="1" dirty="0"/>
              <a:t>Enterprise Troopers- primary school competition</a:t>
            </a:r>
            <a:r>
              <a:rPr lang="en-GB" sz="1500" dirty="0"/>
              <a:t>. </a:t>
            </a:r>
            <a:r>
              <a:rPr lang="en-GB" sz="1500" u="sng" dirty="0">
                <a:hlinkClick r:id="rId9"/>
              </a:rPr>
              <a:t>http://learning.gov.wales/news/sitenews/enterprise-troopers-primary-school-competition/?lang=en</a:t>
            </a:r>
            <a:r>
              <a:rPr lang="en-GB" sz="1500" dirty="0"/>
              <a:t> Date Accessed: 10</a:t>
            </a:r>
            <a:r>
              <a:rPr lang="en-GB" sz="1500" baseline="30000" dirty="0"/>
              <a:t>th</a:t>
            </a:r>
            <a:r>
              <a:rPr lang="en-GB" sz="1500" dirty="0"/>
              <a:t> March 2018 </a:t>
            </a:r>
          </a:p>
          <a:p>
            <a:pPr>
              <a:lnSpc>
                <a:spcPct val="150000"/>
              </a:lnSpc>
            </a:pPr>
            <a:r>
              <a:rPr lang="en-GB" sz="1500" dirty="0"/>
              <a:t>Patel, S (2016) ‘Systems, Design, and Entrepreneurial Thinking: Comparative Frameworks’ </a:t>
            </a:r>
            <a:r>
              <a:rPr lang="en-GB" sz="1500" i="1" dirty="0"/>
              <a:t>Systematic practice and Action research</a:t>
            </a:r>
            <a:r>
              <a:rPr lang="en-GB" sz="1500" dirty="0"/>
              <a:t>. Volume 30, Issue 5, pp 515-533.</a:t>
            </a:r>
          </a:p>
          <a:p>
            <a:endParaRPr lang="en-GB" dirty="0"/>
          </a:p>
        </p:txBody>
      </p:sp>
    </p:spTree>
    <p:extLst>
      <p:ext uri="{BB962C8B-B14F-4D97-AF65-F5344CB8AC3E}">
        <p14:creationId xmlns:p14="http://schemas.microsoft.com/office/powerpoint/2010/main" val="26868121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6B36FAC-A17B-413C-AD66-FE831329AD6D}"/>
              </a:ext>
            </a:extLst>
          </p:cNvPr>
          <p:cNvPicPr>
            <a:picLocks noGrp="1" noChangeAspect="1"/>
          </p:cNvPicPr>
          <p:nvPr>
            <p:ph idx="1"/>
          </p:nvPr>
        </p:nvPicPr>
        <p:blipFill rotWithShape="1">
          <a:blip r:embed="rId2"/>
          <a:srcRect l="23405" t="22906" r="9747" b="58750"/>
          <a:stretch/>
        </p:blipFill>
        <p:spPr>
          <a:xfrm>
            <a:off x="600455" y="336870"/>
            <a:ext cx="10902431" cy="1499616"/>
          </a:xfrm>
          <a:prstGeom prst="rect">
            <a:avLst/>
          </a:prstGeom>
        </p:spPr>
      </p:pic>
      <p:sp>
        <p:nvSpPr>
          <p:cNvPr id="5" name="Rectangle: Rounded Corners 4">
            <a:extLst>
              <a:ext uri="{FF2B5EF4-FFF2-40B4-BE49-F238E27FC236}">
                <a16:creationId xmlns:a16="http://schemas.microsoft.com/office/drawing/2014/main" id="{019ACEA9-EF8E-4996-8A92-EBBAC68490D7}"/>
              </a:ext>
            </a:extLst>
          </p:cNvPr>
          <p:cNvSpPr/>
          <p:nvPr/>
        </p:nvSpPr>
        <p:spPr>
          <a:xfrm>
            <a:off x="1257696" y="706209"/>
            <a:ext cx="9587947" cy="70236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9AB73EC-EF7B-461A-AA52-CCE86C8F44AE}"/>
              </a:ext>
            </a:extLst>
          </p:cNvPr>
          <p:cNvSpPr txBox="1"/>
          <p:nvPr/>
        </p:nvSpPr>
        <p:spPr>
          <a:xfrm>
            <a:off x="1346357" y="795781"/>
            <a:ext cx="9499286" cy="523220"/>
          </a:xfrm>
          <a:prstGeom prst="rect">
            <a:avLst/>
          </a:prstGeom>
          <a:noFill/>
        </p:spPr>
        <p:txBody>
          <a:bodyPr wrap="square" rtlCol="0">
            <a:spAutoFit/>
          </a:bodyPr>
          <a:lstStyle/>
          <a:p>
            <a:pPr algn="ctr"/>
            <a:r>
              <a:rPr lang="en-GB" sz="2800" dirty="0">
                <a:solidFill>
                  <a:schemeClr val="bg1"/>
                </a:solidFill>
              </a:rPr>
              <a:t>Reference List</a:t>
            </a:r>
          </a:p>
        </p:txBody>
      </p:sp>
      <p:sp>
        <p:nvSpPr>
          <p:cNvPr id="3" name="TextBox 2">
            <a:extLst>
              <a:ext uri="{FF2B5EF4-FFF2-40B4-BE49-F238E27FC236}">
                <a16:creationId xmlns:a16="http://schemas.microsoft.com/office/drawing/2014/main" id="{7FE739D5-5C41-492C-9625-16A34E8E0AED}"/>
              </a:ext>
            </a:extLst>
          </p:cNvPr>
          <p:cNvSpPr txBox="1"/>
          <p:nvPr/>
        </p:nvSpPr>
        <p:spPr>
          <a:xfrm>
            <a:off x="600455" y="1926058"/>
            <a:ext cx="10902431" cy="5193729"/>
          </a:xfrm>
          <a:prstGeom prst="rect">
            <a:avLst/>
          </a:prstGeom>
          <a:noFill/>
        </p:spPr>
        <p:txBody>
          <a:bodyPr wrap="square" rtlCol="0">
            <a:spAutoFit/>
          </a:bodyPr>
          <a:lstStyle/>
          <a:p>
            <a:pPr>
              <a:lnSpc>
                <a:spcPct val="150000"/>
              </a:lnSpc>
            </a:pPr>
            <a:r>
              <a:rPr lang="en-GB" sz="1300" dirty="0" err="1"/>
              <a:t>Pennycock</a:t>
            </a:r>
            <a:r>
              <a:rPr lang="en-GB" sz="1300" dirty="0"/>
              <a:t>, L (2013) </a:t>
            </a:r>
            <a:r>
              <a:rPr lang="en-GB" sz="1300" i="1" dirty="0"/>
              <a:t>The Welsh Dragon</a:t>
            </a:r>
            <a:r>
              <a:rPr lang="en-GB" sz="1300" dirty="0"/>
              <a:t>. Wales: Carnegie UK </a:t>
            </a:r>
          </a:p>
          <a:p>
            <a:pPr>
              <a:lnSpc>
                <a:spcPct val="150000"/>
              </a:lnSpc>
            </a:pPr>
            <a:r>
              <a:rPr lang="en-GB" sz="1300" dirty="0" err="1"/>
              <a:t>Sarasvathy</a:t>
            </a:r>
            <a:r>
              <a:rPr lang="en-GB" sz="1300" dirty="0"/>
              <a:t>, S (2001) </a:t>
            </a:r>
            <a:r>
              <a:rPr lang="en-GB" sz="1300" i="1" dirty="0"/>
              <a:t>What makes entrepreneurs entrepreneurial?</a:t>
            </a:r>
            <a:r>
              <a:rPr lang="en-GB" sz="1300" dirty="0"/>
              <a:t> </a:t>
            </a:r>
            <a:r>
              <a:rPr lang="en-GB" sz="1300" u="sng" dirty="0">
                <a:hlinkClick r:id="rId3"/>
              </a:rPr>
              <a:t>https://moodle.uwtsd.ac.uk/pluginfile.php/148391/mod_resource/content/1/What%20makes%20entrepreneurs%20entrepreneurial%3F.pdf</a:t>
            </a:r>
            <a:r>
              <a:rPr lang="en-GB" sz="1300" dirty="0"/>
              <a:t> Date Accessed: 10</a:t>
            </a:r>
            <a:r>
              <a:rPr lang="en-GB" sz="1300" baseline="30000" dirty="0"/>
              <a:t>th</a:t>
            </a:r>
            <a:r>
              <a:rPr lang="en-GB" sz="1300" dirty="0"/>
              <a:t> March 2018</a:t>
            </a:r>
          </a:p>
          <a:p>
            <a:pPr>
              <a:lnSpc>
                <a:spcPct val="150000"/>
              </a:lnSpc>
            </a:pPr>
            <a:r>
              <a:rPr lang="en-GB" sz="1300" dirty="0" err="1"/>
              <a:t>Savoiu</a:t>
            </a:r>
            <a:r>
              <a:rPr lang="en-GB" sz="1300" dirty="0"/>
              <a:t>, G (2010) </a:t>
            </a:r>
            <a:r>
              <a:rPr lang="en-GB" sz="1300" i="1" dirty="0"/>
              <a:t>Enterprise, Entrepreneur and Entrepreneurship- The main semantic chain in contemporary economics.</a:t>
            </a:r>
            <a:r>
              <a:rPr lang="en-GB" sz="1300" dirty="0"/>
              <a:t> </a:t>
            </a:r>
            <a:r>
              <a:rPr lang="en-GB" sz="1300" u="sng" dirty="0">
                <a:hlinkClick r:id="rId4"/>
              </a:rPr>
              <a:t>https://search-proquest-com.ezproxy.uwtsd.ac.uk/docview/1018159424?accountid=130472&amp;rfr_id=info%3Axri%2Fsid%3Aprimo</a:t>
            </a:r>
            <a:r>
              <a:rPr lang="en-GB" sz="1300" dirty="0"/>
              <a:t> Date Accessed: 10</a:t>
            </a:r>
            <a:r>
              <a:rPr lang="en-GB" sz="1300" baseline="30000" dirty="0"/>
              <a:t>th</a:t>
            </a:r>
            <a:r>
              <a:rPr lang="en-GB" sz="1300" dirty="0"/>
              <a:t> March 2018</a:t>
            </a:r>
          </a:p>
          <a:p>
            <a:pPr>
              <a:lnSpc>
                <a:spcPct val="150000"/>
              </a:lnSpc>
            </a:pPr>
            <a:r>
              <a:rPr lang="en-GB" sz="1300" dirty="0"/>
              <a:t>Scherer, F (1989) ‘Role Model Performance Effects on Development of Entrepreneurial Career Preference’ </a:t>
            </a:r>
            <a:r>
              <a:rPr lang="en-GB" sz="1300" i="1" dirty="0"/>
              <a:t>Entrepreneurship Theory and Practice</a:t>
            </a:r>
            <a:r>
              <a:rPr lang="en-GB" sz="1300" dirty="0"/>
              <a:t>. Volume 13</a:t>
            </a:r>
          </a:p>
          <a:p>
            <a:pPr>
              <a:lnSpc>
                <a:spcPct val="150000"/>
              </a:lnSpc>
            </a:pPr>
            <a:r>
              <a:rPr lang="en-GB" sz="1300" dirty="0"/>
              <a:t>Seth, S (2017) </a:t>
            </a:r>
            <a:r>
              <a:rPr lang="en-GB" sz="1300" i="1" dirty="0"/>
              <a:t>Characteristics of successful entrepreneurs.</a:t>
            </a:r>
            <a:r>
              <a:rPr lang="en-GB" sz="1300" dirty="0"/>
              <a:t> </a:t>
            </a:r>
            <a:r>
              <a:rPr lang="en-GB" sz="1300" u="sng" dirty="0">
                <a:hlinkClick r:id="rId5"/>
              </a:rPr>
              <a:t>https://www.investopedia.com/articles/personal-finance/101014/10-characteristics-successful-entrepreneurs.asp</a:t>
            </a:r>
            <a:r>
              <a:rPr lang="en-GB" sz="1300" dirty="0"/>
              <a:t> Date Accessed: 10</a:t>
            </a:r>
            <a:r>
              <a:rPr lang="en-GB" sz="1300" baseline="30000" dirty="0"/>
              <a:t>th</a:t>
            </a:r>
            <a:r>
              <a:rPr lang="en-GB" sz="1300" dirty="0"/>
              <a:t> March 2018</a:t>
            </a:r>
          </a:p>
          <a:p>
            <a:pPr>
              <a:lnSpc>
                <a:spcPct val="150000"/>
              </a:lnSpc>
            </a:pPr>
            <a:r>
              <a:rPr lang="en-GB" sz="1300" dirty="0"/>
              <a:t>Welsh Government (2015) </a:t>
            </a:r>
            <a:r>
              <a:rPr lang="en-GB" sz="1300" i="1" dirty="0"/>
              <a:t>Youth Entrepreneurship Strategy action plan.</a:t>
            </a:r>
            <a:r>
              <a:rPr lang="en-GB" sz="1300" dirty="0"/>
              <a:t> </a:t>
            </a:r>
            <a:r>
              <a:rPr lang="en-GB" sz="1300" u="sng" dirty="0">
                <a:hlinkClick r:id="rId6"/>
              </a:rPr>
              <a:t>https://businesswales.gov.wales/bigideas/sites/bigideas/files/Youth%20Entrepreneurship%20Report%20YES%20Strategy%20Action%20Plan%20Annual%20Report%202014-15%20%28Eng%29.pdf</a:t>
            </a:r>
            <a:r>
              <a:rPr lang="en-GB" sz="1300" dirty="0"/>
              <a:t> Date Accessed: 12</a:t>
            </a:r>
            <a:r>
              <a:rPr lang="en-GB" sz="1300" baseline="30000" dirty="0"/>
              <a:t>th</a:t>
            </a:r>
            <a:r>
              <a:rPr lang="en-GB" sz="1300" dirty="0"/>
              <a:t> March 2018</a:t>
            </a:r>
          </a:p>
          <a:p>
            <a:pPr>
              <a:lnSpc>
                <a:spcPct val="150000"/>
              </a:lnSpc>
            </a:pPr>
            <a:r>
              <a:rPr lang="en-GB" sz="1300" dirty="0"/>
              <a:t>Welsh Government (2015) </a:t>
            </a:r>
            <a:r>
              <a:rPr lang="en-GB" sz="1300" i="1" dirty="0"/>
              <a:t>Youth Entrepreneurship Strategy.</a:t>
            </a:r>
            <a:r>
              <a:rPr lang="en-GB" sz="1300" dirty="0"/>
              <a:t> </a:t>
            </a:r>
            <a:r>
              <a:rPr lang="en-GB" sz="1300" u="sng" dirty="0">
                <a:hlinkClick r:id="rId7"/>
              </a:rPr>
              <a:t>https://businesswales.gov.wales/bigideas/youth-entrepreneurship-strategy</a:t>
            </a:r>
            <a:r>
              <a:rPr lang="en-GB" sz="1300" dirty="0"/>
              <a:t> Date Accessed: 10</a:t>
            </a:r>
            <a:r>
              <a:rPr lang="en-GB" sz="1300" baseline="30000" dirty="0"/>
              <a:t>th</a:t>
            </a:r>
            <a:r>
              <a:rPr lang="en-GB" sz="1300" dirty="0"/>
              <a:t> March 2018</a:t>
            </a:r>
          </a:p>
          <a:p>
            <a:pPr>
              <a:lnSpc>
                <a:spcPct val="150000"/>
              </a:lnSpc>
            </a:pPr>
            <a:r>
              <a:rPr lang="en-GB" sz="1300" dirty="0"/>
              <a:t>Young Wales (2015) </a:t>
            </a:r>
            <a:r>
              <a:rPr lang="en-GB" sz="1300" i="1" dirty="0"/>
              <a:t>Youth Entrepreneurship Strategy.</a:t>
            </a:r>
            <a:r>
              <a:rPr lang="en-GB" sz="1300" dirty="0"/>
              <a:t> </a:t>
            </a:r>
            <a:r>
              <a:rPr lang="en-GB" sz="1300" u="sng" dirty="0">
                <a:hlinkClick r:id="rId8"/>
              </a:rPr>
              <a:t>https://businesswales.gov.wales/bigideas/sites/bigideas/files/documents/pdf/YES-%20An%20Action%20Plan%20for%20Wales%202010-15%20_Eng_1.pdf</a:t>
            </a:r>
            <a:r>
              <a:rPr lang="en-GB" sz="1300" dirty="0"/>
              <a:t> Date Accessed: 12</a:t>
            </a:r>
            <a:r>
              <a:rPr lang="en-GB" sz="1300" baseline="30000" dirty="0"/>
              <a:t>th</a:t>
            </a:r>
            <a:r>
              <a:rPr lang="en-GB" sz="1300" dirty="0"/>
              <a:t> March 2018</a:t>
            </a:r>
          </a:p>
          <a:p>
            <a:endParaRPr lang="en-GB" dirty="0"/>
          </a:p>
        </p:txBody>
      </p:sp>
    </p:spTree>
    <p:extLst>
      <p:ext uri="{BB962C8B-B14F-4D97-AF65-F5344CB8AC3E}">
        <p14:creationId xmlns:p14="http://schemas.microsoft.com/office/powerpoint/2010/main" val="39796906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Custom 3">
      <a:dk1>
        <a:srgbClr val="7C7C7C"/>
      </a:dk1>
      <a:lt1>
        <a:sysClr val="window" lastClr="FFFFFF"/>
      </a:lt1>
      <a:dk2>
        <a:srgbClr val="7C7C7C"/>
      </a:dk2>
      <a:lt2>
        <a:srgbClr val="F8F8F8"/>
      </a:lt2>
      <a:accent1>
        <a:srgbClr val="002060"/>
      </a:accent1>
      <a:accent2>
        <a:srgbClr val="002060"/>
      </a:accent2>
      <a:accent3>
        <a:srgbClr val="002060"/>
      </a:accent3>
      <a:accent4>
        <a:srgbClr val="002060"/>
      </a:accent4>
      <a:accent5>
        <a:srgbClr val="002060"/>
      </a:accent5>
      <a:accent6>
        <a:srgbClr val="002060"/>
      </a:accent6>
      <a:hlink>
        <a:srgbClr val="002060"/>
      </a:hlink>
      <a:folHlink>
        <a:srgbClr val="002060"/>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29F68FFC-748B-4FC3-BF39-7F84A6D5840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3558</TotalTime>
  <Words>1582</Words>
  <Application>Microsoft Office PowerPoint</Application>
  <PresentationFormat>Widescreen</PresentationFormat>
  <Paragraphs>142</Paragraphs>
  <Slides>12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Calibri</vt:lpstr>
      <vt:lpstr>Symbol</vt:lpstr>
      <vt:lpstr>Times New Roman</vt:lpstr>
      <vt:lpstr>Tw Cen MT</vt:lpstr>
      <vt:lpstr>Tw Cen MT Condensed</vt:lpstr>
      <vt:lpstr>Wingdings 3</vt:lpstr>
      <vt:lpstr>Integral</vt:lpstr>
      <vt:lpstr>Entrepreneurial Education Assignment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Entrepreneurial Education Assignment 1:</dc:title>
  <dc:creator>Amy Webb-Erwin (P141917)</dc:creator>
  <cp:lastModifiedBy>Amy Webb-Erwin</cp:lastModifiedBy>
  <cp:revision>58</cp:revision>
  <dcterms:created xsi:type="dcterms:W3CDTF">2018-03-12T13:13:51Z</dcterms:created>
  <dcterms:modified xsi:type="dcterms:W3CDTF">2018-03-15T21:50:10Z</dcterms:modified>
</cp:coreProperties>
</file>