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14"/>
  </p:notesMasterIdLst>
  <p:sldIdLst>
    <p:sldId id="270" r:id="rId2"/>
    <p:sldId id="256" r:id="rId3"/>
    <p:sldId id="257" r:id="rId4"/>
    <p:sldId id="261" r:id="rId5"/>
    <p:sldId id="258" r:id="rId6"/>
    <p:sldId id="262" r:id="rId7"/>
    <p:sldId id="259" r:id="rId8"/>
    <p:sldId id="264" r:id="rId9"/>
    <p:sldId id="267" r:id="rId10"/>
    <p:sldId id="260"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0" d="100"/>
          <a:sy n="100" d="100"/>
        </p:scale>
        <p:origin x="96"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A890FF-6AEA-45CF-9D84-2FE722D147E7}"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B14ECD16-8DA5-4250-BD2B-72AC21945CD7}">
      <dgm:prSet/>
      <dgm:spPr/>
      <dgm:t>
        <a:bodyPr/>
        <a:lstStyle/>
        <a:p>
          <a:r>
            <a:rPr lang="en-GB" b="1" dirty="0"/>
            <a:t>“Welshness” or “Welsh Identity”; </a:t>
          </a:r>
          <a:r>
            <a:rPr lang="en-GB" dirty="0"/>
            <a:t>The extent to which someone “feels Welsh” or identifies “as Welsh”- “Welshness” is not a single, fixed definition but a complex, contested and fluid concept dependant on context, place and language use (Coupland, 2005, pp.2) </a:t>
          </a:r>
          <a:endParaRPr lang="en-US" dirty="0"/>
        </a:p>
      </dgm:t>
    </dgm:pt>
    <dgm:pt modelId="{B51185C8-9D54-4FC1-B479-426C0FC22B62}" type="parTrans" cxnId="{9FFFEFEB-943C-4602-9A53-6AAC81ACDD49}">
      <dgm:prSet/>
      <dgm:spPr/>
      <dgm:t>
        <a:bodyPr/>
        <a:lstStyle/>
        <a:p>
          <a:endParaRPr lang="en-US"/>
        </a:p>
      </dgm:t>
    </dgm:pt>
    <dgm:pt modelId="{4F0F23E6-369F-410C-A6B2-A3C275487D72}" type="sibTrans" cxnId="{9FFFEFEB-943C-4602-9A53-6AAC81ACDD49}">
      <dgm:prSet/>
      <dgm:spPr/>
      <dgm:t>
        <a:bodyPr/>
        <a:lstStyle/>
        <a:p>
          <a:endParaRPr lang="en-US"/>
        </a:p>
      </dgm:t>
    </dgm:pt>
    <dgm:pt modelId="{CE2062E7-0273-46BF-B6A9-752789477FC1}">
      <dgm:prSet/>
      <dgm:spPr/>
      <dgm:t>
        <a:bodyPr/>
        <a:lstStyle/>
        <a:p>
          <a:r>
            <a:rPr lang="en-GB" b="1"/>
            <a:t>“Cynefin”- </a:t>
          </a:r>
          <a:r>
            <a:rPr lang="en-GB"/>
            <a:t>“</a:t>
          </a:r>
          <a:r>
            <a:rPr lang="en-GB" i="1"/>
            <a:t>The place where we feel we belong, where the people and landscape around us are familiar and the sights and sounds are reassuringly recognisable. Though often translated as “habitat”, cynefin is not just a place in a physical or geographical sense: it is the historic, cultural and social place which has shaped and continues to shape the community that inhabits it” </a:t>
          </a:r>
          <a:r>
            <a:rPr lang="en-GB"/>
            <a:t>(Welsh Government, 2022.) </a:t>
          </a:r>
          <a:endParaRPr lang="en-US"/>
        </a:p>
      </dgm:t>
    </dgm:pt>
    <dgm:pt modelId="{DC2DE187-786F-4CAB-A7BF-26E965D11A12}" type="parTrans" cxnId="{578E314E-C2CC-4A93-9EE0-909AC0C501D6}">
      <dgm:prSet/>
      <dgm:spPr/>
      <dgm:t>
        <a:bodyPr/>
        <a:lstStyle/>
        <a:p>
          <a:endParaRPr lang="en-US"/>
        </a:p>
      </dgm:t>
    </dgm:pt>
    <dgm:pt modelId="{1F04DF59-7983-4912-AD7E-65593F16EB16}" type="sibTrans" cxnId="{578E314E-C2CC-4A93-9EE0-909AC0C501D6}">
      <dgm:prSet/>
      <dgm:spPr/>
      <dgm:t>
        <a:bodyPr/>
        <a:lstStyle/>
        <a:p>
          <a:endParaRPr lang="en-US"/>
        </a:p>
      </dgm:t>
    </dgm:pt>
    <dgm:pt modelId="{A832CCC5-35F2-49C1-B4DD-216C80077B87}" type="pres">
      <dgm:prSet presAssocID="{40A890FF-6AEA-45CF-9D84-2FE722D147E7}" presName="hierChild1" presStyleCnt="0">
        <dgm:presLayoutVars>
          <dgm:chPref val="1"/>
          <dgm:dir/>
          <dgm:animOne val="branch"/>
          <dgm:animLvl val="lvl"/>
          <dgm:resizeHandles/>
        </dgm:presLayoutVars>
      </dgm:prSet>
      <dgm:spPr/>
    </dgm:pt>
    <dgm:pt modelId="{803318F0-36DA-4286-9190-AB96E4BD8B53}" type="pres">
      <dgm:prSet presAssocID="{B14ECD16-8DA5-4250-BD2B-72AC21945CD7}" presName="hierRoot1" presStyleCnt="0"/>
      <dgm:spPr/>
    </dgm:pt>
    <dgm:pt modelId="{377C1716-A5C4-438E-80C1-3EF6DE3FEF2B}" type="pres">
      <dgm:prSet presAssocID="{B14ECD16-8DA5-4250-BD2B-72AC21945CD7}" presName="composite" presStyleCnt="0"/>
      <dgm:spPr/>
    </dgm:pt>
    <dgm:pt modelId="{ED9182D9-4D99-43FE-B174-0117B928F766}" type="pres">
      <dgm:prSet presAssocID="{B14ECD16-8DA5-4250-BD2B-72AC21945CD7}" presName="background" presStyleLbl="node0" presStyleIdx="0" presStyleCnt="2"/>
      <dgm:spPr/>
    </dgm:pt>
    <dgm:pt modelId="{ED79C90F-9699-4220-B7A2-C92C57AC2454}" type="pres">
      <dgm:prSet presAssocID="{B14ECD16-8DA5-4250-BD2B-72AC21945CD7}" presName="text" presStyleLbl="fgAcc0" presStyleIdx="0" presStyleCnt="2">
        <dgm:presLayoutVars>
          <dgm:chPref val="3"/>
        </dgm:presLayoutVars>
      </dgm:prSet>
      <dgm:spPr/>
    </dgm:pt>
    <dgm:pt modelId="{DFF08F83-0B9E-461B-A41B-F9FF10AFC592}" type="pres">
      <dgm:prSet presAssocID="{B14ECD16-8DA5-4250-BD2B-72AC21945CD7}" presName="hierChild2" presStyleCnt="0"/>
      <dgm:spPr/>
    </dgm:pt>
    <dgm:pt modelId="{4150646E-019A-41C4-A35E-D6DEF443C2B0}" type="pres">
      <dgm:prSet presAssocID="{CE2062E7-0273-46BF-B6A9-752789477FC1}" presName="hierRoot1" presStyleCnt="0"/>
      <dgm:spPr/>
    </dgm:pt>
    <dgm:pt modelId="{725874EC-75C2-49AD-823F-DD824DB4332E}" type="pres">
      <dgm:prSet presAssocID="{CE2062E7-0273-46BF-B6A9-752789477FC1}" presName="composite" presStyleCnt="0"/>
      <dgm:spPr/>
    </dgm:pt>
    <dgm:pt modelId="{54774D77-5AD3-4C3E-A061-5B6CE6F80E98}" type="pres">
      <dgm:prSet presAssocID="{CE2062E7-0273-46BF-B6A9-752789477FC1}" presName="background" presStyleLbl="node0" presStyleIdx="1" presStyleCnt="2"/>
      <dgm:spPr/>
    </dgm:pt>
    <dgm:pt modelId="{7348848C-3C42-4377-8F98-5F87B4812700}" type="pres">
      <dgm:prSet presAssocID="{CE2062E7-0273-46BF-B6A9-752789477FC1}" presName="text" presStyleLbl="fgAcc0" presStyleIdx="1" presStyleCnt="2">
        <dgm:presLayoutVars>
          <dgm:chPref val="3"/>
        </dgm:presLayoutVars>
      </dgm:prSet>
      <dgm:spPr/>
    </dgm:pt>
    <dgm:pt modelId="{D94B4979-D8EC-4B90-88A4-0BBA75140C92}" type="pres">
      <dgm:prSet presAssocID="{CE2062E7-0273-46BF-B6A9-752789477FC1}" presName="hierChild2" presStyleCnt="0"/>
      <dgm:spPr/>
    </dgm:pt>
  </dgm:ptLst>
  <dgm:cxnLst>
    <dgm:cxn modelId="{FBE9FC3E-EB9F-4899-9016-66AC2AC301B1}" type="presOf" srcId="{CE2062E7-0273-46BF-B6A9-752789477FC1}" destId="{7348848C-3C42-4377-8F98-5F87B4812700}" srcOrd="0" destOrd="0" presId="urn:microsoft.com/office/officeart/2005/8/layout/hierarchy1"/>
    <dgm:cxn modelId="{578E314E-C2CC-4A93-9EE0-909AC0C501D6}" srcId="{40A890FF-6AEA-45CF-9D84-2FE722D147E7}" destId="{CE2062E7-0273-46BF-B6A9-752789477FC1}" srcOrd="1" destOrd="0" parTransId="{DC2DE187-786F-4CAB-A7BF-26E965D11A12}" sibTransId="{1F04DF59-7983-4912-AD7E-65593F16EB16}"/>
    <dgm:cxn modelId="{B7CD48B9-1AAA-4B81-99A3-2B54828483D2}" type="presOf" srcId="{40A890FF-6AEA-45CF-9D84-2FE722D147E7}" destId="{A832CCC5-35F2-49C1-B4DD-216C80077B87}" srcOrd="0" destOrd="0" presId="urn:microsoft.com/office/officeart/2005/8/layout/hierarchy1"/>
    <dgm:cxn modelId="{9FFFEFEB-943C-4602-9A53-6AAC81ACDD49}" srcId="{40A890FF-6AEA-45CF-9D84-2FE722D147E7}" destId="{B14ECD16-8DA5-4250-BD2B-72AC21945CD7}" srcOrd="0" destOrd="0" parTransId="{B51185C8-9D54-4FC1-B479-426C0FC22B62}" sibTransId="{4F0F23E6-369F-410C-A6B2-A3C275487D72}"/>
    <dgm:cxn modelId="{5AE102F4-96D6-4261-BC6F-0D743ED9A375}" type="presOf" srcId="{B14ECD16-8DA5-4250-BD2B-72AC21945CD7}" destId="{ED79C90F-9699-4220-B7A2-C92C57AC2454}" srcOrd="0" destOrd="0" presId="urn:microsoft.com/office/officeart/2005/8/layout/hierarchy1"/>
    <dgm:cxn modelId="{E6A329E9-54F6-43F2-9AAD-6C290A163FF6}" type="presParOf" srcId="{A832CCC5-35F2-49C1-B4DD-216C80077B87}" destId="{803318F0-36DA-4286-9190-AB96E4BD8B53}" srcOrd="0" destOrd="0" presId="urn:microsoft.com/office/officeart/2005/8/layout/hierarchy1"/>
    <dgm:cxn modelId="{2F50056A-A99A-4B80-86FD-C5715C5D7C12}" type="presParOf" srcId="{803318F0-36DA-4286-9190-AB96E4BD8B53}" destId="{377C1716-A5C4-438E-80C1-3EF6DE3FEF2B}" srcOrd="0" destOrd="0" presId="urn:microsoft.com/office/officeart/2005/8/layout/hierarchy1"/>
    <dgm:cxn modelId="{69B55550-1A50-4726-8BED-BA4C7F5F12CB}" type="presParOf" srcId="{377C1716-A5C4-438E-80C1-3EF6DE3FEF2B}" destId="{ED9182D9-4D99-43FE-B174-0117B928F766}" srcOrd="0" destOrd="0" presId="urn:microsoft.com/office/officeart/2005/8/layout/hierarchy1"/>
    <dgm:cxn modelId="{66E7421D-7ED4-47BD-A04C-3339C845F2E8}" type="presParOf" srcId="{377C1716-A5C4-438E-80C1-3EF6DE3FEF2B}" destId="{ED79C90F-9699-4220-B7A2-C92C57AC2454}" srcOrd="1" destOrd="0" presId="urn:microsoft.com/office/officeart/2005/8/layout/hierarchy1"/>
    <dgm:cxn modelId="{81A98A9A-3B2F-4387-93F3-8996BFE33FEE}" type="presParOf" srcId="{803318F0-36DA-4286-9190-AB96E4BD8B53}" destId="{DFF08F83-0B9E-461B-A41B-F9FF10AFC592}" srcOrd="1" destOrd="0" presId="urn:microsoft.com/office/officeart/2005/8/layout/hierarchy1"/>
    <dgm:cxn modelId="{05BDE268-4033-4EC3-AD2F-F27B5B8228D1}" type="presParOf" srcId="{A832CCC5-35F2-49C1-B4DD-216C80077B87}" destId="{4150646E-019A-41C4-A35E-D6DEF443C2B0}" srcOrd="1" destOrd="0" presId="urn:microsoft.com/office/officeart/2005/8/layout/hierarchy1"/>
    <dgm:cxn modelId="{9E7B8258-D5CD-4F17-8F71-D52731175592}" type="presParOf" srcId="{4150646E-019A-41C4-A35E-D6DEF443C2B0}" destId="{725874EC-75C2-49AD-823F-DD824DB4332E}" srcOrd="0" destOrd="0" presId="urn:microsoft.com/office/officeart/2005/8/layout/hierarchy1"/>
    <dgm:cxn modelId="{F09BD0D5-9490-43DE-A525-2FB3CE13DC0F}" type="presParOf" srcId="{725874EC-75C2-49AD-823F-DD824DB4332E}" destId="{54774D77-5AD3-4C3E-A061-5B6CE6F80E98}" srcOrd="0" destOrd="0" presId="urn:microsoft.com/office/officeart/2005/8/layout/hierarchy1"/>
    <dgm:cxn modelId="{3BBDC572-3633-4026-B5F9-822EFD462992}" type="presParOf" srcId="{725874EC-75C2-49AD-823F-DD824DB4332E}" destId="{7348848C-3C42-4377-8F98-5F87B4812700}" srcOrd="1" destOrd="0" presId="urn:microsoft.com/office/officeart/2005/8/layout/hierarchy1"/>
    <dgm:cxn modelId="{F4600829-D8A9-4466-AE4F-F2085AA7DED9}" type="presParOf" srcId="{4150646E-019A-41C4-A35E-D6DEF443C2B0}" destId="{D94B4979-D8EC-4B90-88A4-0BBA75140C9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8EF8E2-96EC-4545-8EBE-E9AAF51A9092}"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E6E3DBF2-7797-4185-9473-417C37AF637C}">
      <dgm:prSet/>
      <dgm:spPr/>
      <dgm:t>
        <a:bodyPr/>
        <a:lstStyle/>
        <a:p>
          <a:r>
            <a:rPr lang="en-GB"/>
            <a:t>To explore the perceptions of “Welshness” and Welsh identity in second-language Welsh students. </a:t>
          </a:r>
          <a:endParaRPr lang="en-US"/>
        </a:p>
      </dgm:t>
    </dgm:pt>
    <dgm:pt modelId="{C2C478B1-FCA4-497A-BECA-0B9BD779D88D}" type="parTrans" cxnId="{85499AF7-A3EF-408B-B1EC-19FFEA12981C}">
      <dgm:prSet/>
      <dgm:spPr/>
      <dgm:t>
        <a:bodyPr/>
        <a:lstStyle/>
        <a:p>
          <a:endParaRPr lang="en-US"/>
        </a:p>
      </dgm:t>
    </dgm:pt>
    <dgm:pt modelId="{A50B09BD-EC3F-4D17-94A0-5309749143F2}" type="sibTrans" cxnId="{85499AF7-A3EF-408B-B1EC-19FFEA12981C}">
      <dgm:prSet/>
      <dgm:spPr/>
      <dgm:t>
        <a:bodyPr/>
        <a:lstStyle/>
        <a:p>
          <a:endParaRPr lang="en-US"/>
        </a:p>
      </dgm:t>
    </dgm:pt>
    <dgm:pt modelId="{CB6152C3-C26D-4307-AEE7-42D64D7BC784}">
      <dgm:prSet/>
      <dgm:spPr/>
      <dgm:t>
        <a:bodyPr/>
        <a:lstStyle/>
        <a:p>
          <a:r>
            <a:rPr lang="en-GB"/>
            <a:t>To understand if there is a link between use of the Welsh language and Welsh identity. </a:t>
          </a:r>
          <a:endParaRPr lang="en-US"/>
        </a:p>
      </dgm:t>
    </dgm:pt>
    <dgm:pt modelId="{2751DEBB-3EF9-478F-8AF7-BFE8D92B1ABE}" type="parTrans" cxnId="{95C1432D-0996-44EC-B6AD-99994B1A0201}">
      <dgm:prSet/>
      <dgm:spPr/>
      <dgm:t>
        <a:bodyPr/>
        <a:lstStyle/>
        <a:p>
          <a:endParaRPr lang="en-US"/>
        </a:p>
      </dgm:t>
    </dgm:pt>
    <dgm:pt modelId="{311FD2EB-72F5-40F6-8717-DF40AEA86A4B}" type="sibTrans" cxnId="{95C1432D-0996-44EC-B6AD-99994B1A0201}">
      <dgm:prSet/>
      <dgm:spPr/>
      <dgm:t>
        <a:bodyPr/>
        <a:lstStyle/>
        <a:p>
          <a:endParaRPr lang="en-US"/>
        </a:p>
      </dgm:t>
    </dgm:pt>
    <dgm:pt modelId="{3DCDCA3C-FA2F-4999-B0CB-D6468BB1EC6F}">
      <dgm:prSet/>
      <dgm:spPr/>
      <dgm:t>
        <a:bodyPr/>
        <a:lstStyle/>
        <a:p>
          <a:r>
            <a:rPr lang="en-GB"/>
            <a:t>To evaluate the impact of the Curriculum for Wales and “Cynefin” in supporting a sense of Welsh identity.</a:t>
          </a:r>
          <a:endParaRPr lang="en-US"/>
        </a:p>
      </dgm:t>
    </dgm:pt>
    <dgm:pt modelId="{8AB47B9C-DD9E-4131-A026-BBECBEA75495}" type="parTrans" cxnId="{31A41A51-723C-4D7E-8945-15D96EF674DB}">
      <dgm:prSet/>
      <dgm:spPr/>
      <dgm:t>
        <a:bodyPr/>
        <a:lstStyle/>
        <a:p>
          <a:endParaRPr lang="en-US"/>
        </a:p>
      </dgm:t>
    </dgm:pt>
    <dgm:pt modelId="{6D7D87BA-10FD-4786-8F0B-DF9A803D559A}" type="sibTrans" cxnId="{31A41A51-723C-4D7E-8945-15D96EF674DB}">
      <dgm:prSet/>
      <dgm:spPr/>
      <dgm:t>
        <a:bodyPr/>
        <a:lstStyle/>
        <a:p>
          <a:endParaRPr lang="en-US"/>
        </a:p>
      </dgm:t>
    </dgm:pt>
    <dgm:pt modelId="{D5054069-01F3-4F0D-AD8C-177E960CE1E7}" type="pres">
      <dgm:prSet presAssocID="{848EF8E2-96EC-4545-8EBE-E9AAF51A9092}" presName="outerComposite" presStyleCnt="0">
        <dgm:presLayoutVars>
          <dgm:chMax val="5"/>
          <dgm:dir/>
          <dgm:resizeHandles val="exact"/>
        </dgm:presLayoutVars>
      </dgm:prSet>
      <dgm:spPr/>
    </dgm:pt>
    <dgm:pt modelId="{273215E6-FD01-4903-A51D-E894A4F191EF}" type="pres">
      <dgm:prSet presAssocID="{848EF8E2-96EC-4545-8EBE-E9AAF51A9092}" presName="dummyMaxCanvas" presStyleCnt="0">
        <dgm:presLayoutVars/>
      </dgm:prSet>
      <dgm:spPr/>
    </dgm:pt>
    <dgm:pt modelId="{3EC2C5F7-528A-4702-A8FF-8EC82A0CDD46}" type="pres">
      <dgm:prSet presAssocID="{848EF8E2-96EC-4545-8EBE-E9AAF51A9092}" presName="ThreeNodes_1" presStyleLbl="node1" presStyleIdx="0" presStyleCnt="3">
        <dgm:presLayoutVars>
          <dgm:bulletEnabled val="1"/>
        </dgm:presLayoutVars>
      </dgm:prSet>
      <dgm:spPr/>
    </dgm:pt>
    <dgm:pt modelId="{9A9AA1A9-CE52-42B4-BC3B-96389750B0D7}" type="pres">
      <dgm:prSet presAssocID="{848EF8E2-96EC-4545-8EBE-E9AAF51A9092}" presName="ThreeNodes_2" presStyleLbl="node1" presStyleIdx="1" presStyleCnt="3">
        <dgm:presLayoutVars>
          <dgm:bulletEnabled val="1"/>
        </dgm:presLayoutVars>
      </dgm:prSet>
      <dgm:spPr/>
    </dgm:pt>
    <dgm:pt modelId="{8B9909A7-BFA4-4916-85F2-59B12FCA4970}" type="pres">
      <dgm:prSet presAssocID="{848EF8E2-96EC-4545-8EBE-E9AAF51A9092}" presName="ThreeNodes_3" presStyleLbl="node1" presStyleIdx="2" presStyleCnt="3">
        <dgm:presLayoutVars>
          <dgm:bulletEnabled val="1"/>
        </dgm:presLayoutVars>
      </dgm:prSet>
      <dgm:spPr/>
    </dgm:pt>
    <dgm:pt modelId="{EFBC6D68-1094-4347-9C4C-D346C60D9BE3}" type="pres">
      <dgm:prSet presAssocID="{848EF8E2-96EC-4545-8EBE-E9AAF51A9092}" presName="ThreeConn_1-2" presStyleLbl="fgAccFollowNode1" presStyleIdx="0" presStyleCnt="2">
        <dgm:presLayoutVars>
          <dgm:bulletEnabled val="1"/>
        </dgm:presLayoutVars>
      </dgm:prSet>
      <dgm:spPr/>
    </dgm:pt>
    <dgm:pt modelId="{6D3E17B8-A4F8-48F9-B652-47840B4204C3}" type="pres">
      <dgm:prSet presAssocID="{848EF8E2-96EC-4545-8EBE-E9AAF51A9092}" presName="ThreeConn_2-3" presStyleLbl="fgAccFollowNode1" presStyleIdx="1" presStyleCnt="2">
        <dgm:presLayoutVars>
          <dgm:bulletEnabled val="1"/>
        </dgm:presLayoutVars>
      </dgm:prSet>
      <dgm:spPr/>
    </dgm:pt>
    <dgm:pt modelId="{0D038859-0E12-400F-8233-F17EF1AF927E}" type="pres">
      <dgm:prSet presAssocID="{848EF8E2-96EC-4545-8EBE-E9AAF51A9092}" presName="ThreeNodes_1_text" presStyleLbl="node1" presStyleIdx="2" presStyleCnt="3">
        <dgm:presLayoutVars>
          <dgm:bulletEnabled val="1"/>
        </dgm:presLayoutVars>
      </dgm:prSet>
      <dgm:spPr/>
    </dgm:pt>
    <dgm:pt modelId="{AF60E862-202F-449D-9839-9B68CB996889}" type="pres">
      <dgm:prSet presAssocID="{848EF8E2-96EC-4545-8EBE-E9AAF51A9092}" presName="ThreeNodes_2_text" presStyleLbl="node1" presStyleIdx="2" presStyleCnt="3">
        <dgm:presLayoutVars>
          <dgm:bulletEnabled val="1"/>
        </dgm:presLayoutVars>
      </dgm:prSet>
      <dgm:spPr/>
    </dgm:pt>
    <dgm:pt modelId="{1EB1CAE3-9A46-4DD4-B64D-CE6CD9A3AE7F}" type="pres">
      <dgm:prSet presAssocID="{848EF8E2-96EC-4545-8EBE-E9AAF51A9092}" presName="ThreeNodes_3_text" presStyleLbl="node1" presStyleIdx="2" presStyleCnt="3">
        <dgm:presLayoutVars>
          <dgm:bulletEnabled val="1"/>
        </dgm:presLayoutVars>
      </dgm:prSet>
      <dgm:spPr/>
    </dgm:pt>
  </dgm:ptLst>
  <dgm:cxnLst>
    <dgm:cxn modelId="{17079B1E-8496-45D1-926B-40FDF27968BD}" type="presOf" srcId="{848EF8E2-96EC-4545-8EBE-E9AAF51A9092}" destId="{D5054069-01F3-4F0D-AD8C-177E960CE1E7}" srcOrd="0" destOrd="0" presId="urn:microsoft.com/office/officeart/2005/8/layout/vProcess5"/>
    <dgm:cxn modelId="{95C1432D-0996-44EC-B6AD-99994B1A0201}" srcId="{848EF8E2-96EC-4545-8EBE-E9AAF51A9092}" destId="{CB6152C3-C26D-4307-AEE7-42D64D7BC784}" srcOrd="1" destOrd="0" parTransId="{2751DEBB-3EF9-478F-8AF7-BFE8D92B1ABE}" sibTransId="{311FD2EB-72F5-40F6-8717-DF40AEA86A4B}"/>
    <dgm:cxn modelId="{2CC5EC3C-63C1-4840-BCF9-9D678B8C9DEC}" type="presOf" srcId="{A50B09BD-EC3F-4D17-94A0-5309749143F2}" destId="{EFBC6D68-1094-4347-9C4C-D346C60D9BE3}" srcOrd="0" destOrd="0" presId="urn:microsoft.com/office/officeart/2005/8/layout/vProcess5"/>
    <dgm:cxn modelId="{EF7E794A-31D2-4AEF-B1EE-8BE0F009C2E8}" type="presOf" srcId="{E6E3DBF2-7797-4185-9473-417C37AF637C}" destId="{0D038859-0E12-400F-8233-F17EF1AF927E}" srcOrd="1" destOrd="0" presId="urn:microsoft.com/office/officeart/2005/8/layout/vProcess5"/>
    <dgm:cxn modelId="{C77F366C-89BC-4FD9-AF01-493DA2D9EC6C}" type="presOf" srcId="{311FD2EB-72F5-40F6-8717-DF40AEA86A4B}" destId="{6D3E17B8-A4F8-48F9-B652-47840B4204C3}" srcOrd="0" destOrd="0" presId="urn:microsoft.com/office/officeart/2005/8/layout/vProcess5"/>
    <dgm:cxn modelId="{31A41A51-723C-4D7E-8945-15D96EF674DB}" srcId="{848EF8E2-96EC-4545-8EBE-E9AAF51A9092}" destId="{3DCDCA3C-FA2F-4999-B0CB-D6468BB1EC6F}" srcOrd="2" destOrd="0" parTransId="{8AB47B9C-DD9E-4131-A026-BBECBEA75495}" sibTransId="{6D7D87BA-10FD-4786-8F0B-DF9A803D559A}"/>
    <dgm:cxn modelId="{BD20BB7F-C869-4BAF-B939-1E25A88E0A20}" type="presOf" srcId="{CB6152C3-C26D-4307-AEE7-42D64D7BC784}" destId="{AF60E862-202F-449D-9839-9B68CB996889}" srcOrd="1" destOrd="0" presId="urn:microsoft.com/office/officeart/2005/8/layout/vProcess5"/>
    <dgm:cxn modelId="{C93BEEA7-60DF-4838-9216-0ECFAF82DD3B}" type="presOf" srcId="{CB6152C3-C26D-4307-AEE7-42D64D7BC784}" destId="{9A9AA1A9-CE52-42B4-BC3B-96389750B0D7}" srcOrd="0" destOrd="0" presId="urn:microsoft.com/office/officeart/2005/8/layout/vProcess5"/>
    <dgm:cxn modelId="{CC4FDDBE-79FA-40F3-8EB3-70EA3F0150F7}" type="presOf" srcId="{3DCDCA3C-FA2F-4999-B0CB-D6468BB1EC6F}" destId="{1EB1CAE3-9A46-4DD4-B64D-CE6CD9A3AE7F}" srcOrd="1" destOrd="0" presId="urn:microsoft.com/office/officeart/2005/8/layout/vProcess5"/>
    <dgm:cxn modelId="{8F74A6CB-D019-4256-A673-F1DD65CA21FA}" type="presOf" srcId="{3DCDCA3C-FA2F-4999-B0CB-D6468BB1EC6F}" destId="{8B9909A7-BFA4-4916-85F2-59B12FCA4970}" srcOrd="0" destOrd="0" presId="urn:microsoft.com/office/officeart/2005/8/layout/vProcess5"/>
    <dgm:cxn modelId="{FA39ACDE-6A53-40C8-8CB0-00AF7FA2D2BA}" type="presOf" srcId="{E6E3DBF2-7797-4185-9473-417C37AF637C}" destId="{3EC2C5F7-528A-4702-A8FF-8EC82A0CDD46}" srcOrd="0" destOrd="0" presId="urn:microsoft.com/office/officeart/2005/8/layout/vProcess5"/>
    <dgm:cxn modelId="{85499AF7-A3EF-408B-B1EC-19FFEA12981C}" srcId="{848EF8E2-96EC-4545-8EBE-E9AAF51A9092}" destId="{E6E3DBF2-7797-4185-9473-417C37AF637C}" srcOrd="0" destOrd="0" parTransId="{C2C478B1-FCA4-497A-BECA-0B9BD779D88D}" sibTransId="{A50B09BD-EC3F-4D17-94A0-5309749143F2}"/>
    <dgm:cxn modelId="{844A60DE-809D-4F37-A004-7B4825ACFA78}" type="presParOf" srcId="{D5054069-01F3-4F0D-AD8C-177E960CE1E7}" destId="{273215E6-FD01-4903-A51D-E894A4F191EF}" srcOrd="0" destOrd="0" presId="urn:microsoft.com/office/officeart/2005/8/layout/vProcess5"/>
    <dgm:cxn modelId="{12A2F399-2B2A-471D-A90C-213BBAF226DF}" type="presParOf" srcId="{D5054069-01F3-4F0D-AD8C-177E960CE1E7}" destId="{3EC2C5F7-528A-4702-A8FF-8EC82A0CDD46}" srcOrd="1" destOrd="0" presId="urn:microsoft.com/office/officeart/2005/8/layout/vProcess5"/>
    <dgm:cxn modelId="{5926B9B1-44D7-429A-BE94-D2DD004D21B0}" type="presParOf" srcId="{D5054069-01F3-4F0D-AD8C-177E960CE1E7}" destId="{9A9AA1A9-CE52-42B4-BC3B-96389750B0D7}" srcOrd="2" destOrd="0" presId="urn:microsoft.com/office/officeart/2005/8/layout/vProcess5"/>
    <dgm:cxn modelId="{0DCF4B4A-6182-453D-8D69-9BB303D70EA1}" type="presParOf" srcId="{D5054069-01F3-4F0D-AD8C-177E960CE1E7}" destId="{8B9909A7-BFA4-4916-85F2-59B12FCA4970}" srcOrd="3" destOrd="0" presId="urn:microsoft.com/office/officeart/2005/8/layout/vProcess5"/>
    <dgm:cxn modelId="{A8D777F3-842D-4AF9-9CA9-B5CD9581AE7C}" type="presParOf" srcId="{D5054069-01F3-4F0D-AD8C-177E960CE1E7}" destId="{EFBC6D68-1094-4347-9C4C-D346C60D9BE3}" srcOrd="4" destOrd="0" presId="urn:microsoft.com/office/officeart/2005/8/layout/vProcess5"/>
    <dgm:cxn modelId="{B5ABE1F8-569E-448A-AFE0-BD6E906CD034}" type="presParOf" srcId="{D5054069-01F3-4F0D-AD8C-177E960CE1E7}" destId="{6D3E17B8-A4F8-48F9-B652-47840B4204C3}" srcOrd="5" destOrd="0" presId="urn:microsoft.com/office/officeart/2005/8/layout/vProcess5"/>
    <dgm:cxn modelId="{626326B4-303F-43BD-88C4-CD330CD5396B}" type="presParOf" srcId="{D5054069-01F3-4F0D-AD8C-177E960CE1E7}" destId="{0D038859-0E12-400F-8233-F17EF1AF927E}" srcOrd="6" destOrd="0" presId="urn:microsoft.com/office/officeart/2005/8/layout/vProcess5"/>
    <dgm:cxn modelId="{557D30F1-6050-4F97-9F80-7A7C9741260A}" type="presParOf" srcId="{D5054069-01F3-4F0D-AD8C-177E960CE1E7}" destId="{AF60E862-202F-449D-9839-9B68CB996889}" srcOrd="7" destOrd="0" presId="urn:microsoft.com/office/officeart/2005/8/layout/vProcess5"/>
    <dgm:cxn modelId="{E995E873-8A82-4A88-B7C0-DE112311653D}" type="presParOf" srcId="{D5054069-01F3-4F0D-AD8C-177E960CE1E7}" destId="{1EB1CAE3-9A46-4DD4-B64D-CE6CD9A3AE7F}"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58BC41-5BC2-40AA-BBCD-F225DB62BB5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999DD2C-B0EF-42D9-B02D-3CF17A0B45E1}">
      <dgm:prSet/>
      <dgm:spPr/>
      <dgm:t>
        <a:bodyPr/>
        <a:lstStyle/>
        <a:p>
          <a:r>
            <a:rPr lang="en-GB"/>
            <a:t>RQ1: “What are the perceptions of “Welshness” and “Welsh Identity” of students in an English-Medium secondary school in Neath Port Talbot?”</a:t>
          </a:r>
          <a:endParaRPr lang="en-US"/>
        </a:p>
      </dgm:t>
    </dgm:pt>
    <dgm:pt modelId="{24C98668-0149-4742-9B11-B95F538EF8BC}" type="parTrans" cxnId="{F9F74EDF-01BE-4183-8D80-38C201C2FCAA}">
      <dgm:prSet/>
      <dgm:spPr/>
      <dgm:t>
        <a:bodyPr/>
        <a:lstStyle/>
        <a:p>
          <a:endParaRPr lang="en-US"/>
        </a:p>
      </dgm:t>
    </dgm:pt>
    <dgm:pt modelId="{25900DB3-2134-42FD-AF0D-EAA528475EBF}" type="sibTrans" cxnId="{F9F74EDF-01BE-4183-8D80-38C201C2FCAA}">
      <dgm:prSet/>
      <dgm:spPr/>
      <dgm:t>
        <a:bodyPr/>
        <a:lstStyle/>
        <a:p>
          <a:endParaRPr lang="en-US"/>
        </a:p>
      </dgm:t>
    </dgm:pt>
    <dgm:pt modelId="{E6C38A7D-909C-4EF6-AAD0-A0408E617A39}">
      <dgm:prSet/>
      <dgm:spPr/>
      <dgm:t>
        <a:bodyPr/>
        <a:lstStyle/>
        <a:p>
          <a:r>
            <a:rPr lang="en-GB"/>
            <a:t>RQ2: ““How do students construct meaning around Cynefin, and how does this influence their emerging Welsh identity?”</a:t>
          </a:r>
          <a:endParaRPr lang="en-US"/>
        </a:p>
      </dgm:t>
    </dgm:pt>
    <dgm:pt modelId="{26ED4395-0A4E-495A-AF35-32AE3A56E1E4}" type="parTrans" cxnId="{6D7C3649-99B3-4027-82F8-D6CCD0092FB1}">
      <dgm:prSet/>
      <dgm:spPr/>
      <dgm:t>
        <a:bodyPr/>
        <a:lstStyle/>
        <a:p>
          <a:endParaRPr lang="en-US"/>
        </a:p>
      </dgm:t>
    </dgm:pt>
    <dgm:pt modelId="{280C06A9-2D6C-4161-B2AA-7FF59D8C5157}" type="sibTrans" cxnId="{6D7C3649-99B3-4027-82F8-D6CCD0092FB1}">
      <dgm:prSet/>
      <dgm:spPr/>
      <dgm:t>
        <a:bodyPr/>
        <a:lstStyle/>
        <a:p>
          <a:endParaRPr lang="en-US"/>
        </a:p>
      </dgm:t>
    </dgm:pt>
    <dgm:pt modelId="{24358CCB-000B-468C-BAC4-77412AEF1B65}" type="pres">
      <dgm:prSet presAssocID="{3E58BC41-5BC2-40AA-BBCD-F225DB62BB5D}" presName="linear" presStyleCnt="0">
        <dgm:presLayoutVars>
          <dgm:animLvl val="lvl"/>
          <dgm:resizeHandles val="exact"/>
        </dgm:presLayoutVars>
      </dgm:prSet>
      <dgm:spPr/>
    </dgm:pt>
    <dgm:pt modelId="{811233D0-6FB3-4E3B-9123-D37A7DC7614C}" type="pres">
      <dgm:prSet presAssocID="{7999DD2C-B0EF-42D9-B02D-3CF17A0B45E1}" presName="parentText" presStyleLbl="node1" presStyleIdx="0" presStyleCnt="2">
        <dgm:presLayoutVars>
          <dgm:chMax val="0"/>
          <dgm:bulletEnabled val="1"/>
        </dgm:presLayoutVars>
      </dgm:prSet>
      <dgm:spPr/>
    </dgm:pt>
    <dgm:pt modelId="{8CEFCD20-5524-471F-A207-B3002F4460DC}" type="pres">
      <dgm:prSet presAssocID="{25900DB3-2134-42FD-AF0D-EAA528475EBF}" presName="spacer" presStyleCnt="0"/>
      <dgm:spPr/>
    </dgm:pt>
    <dgm:pt modelId="{AB78FA50-6EE0-4DF6-BB8D-5B0143D8AA7D}" type="pres">
      <dgm:prSet presAssocID="{E6C38A7D-909C-4EF6-AAD0-A0408E617A39}" presName="parentText" presStyleLbl="node1" presStyleIdx="1" presStyleCnt="2">
        <dgm:presLayoutVars>
          <dgm:chMax val="0"/>
          <dgm:bulletEnabled val="1"/>
        </dgm:presLayoutVars>
      </dgm:prSet>
      <dgm:spPr/>
    </dgm:pt>
  </dgm:ptLst>
  <dgm:cxnLst>
    <dgm:cxn modelId="{260FE23A-30B8-48FB-8128-7DBADA9834D3}" type="presOf" srcId="{3E58BC41-5BC2-40AA-BBCD-F225DB62BB5D}" destId="{24358CCB-000B-468C-BAC4-77412AEF1B65}" srcOrd="0" destOrd="0" presId="urn:microsoft.com/office/officeart/2005/8/layout/vList2"/>
    <dgm:cxn modelId="{6D7C3649-99B3-4027-82F8-D6CCD0092FB1}" srcId="{3E58BC41-5BC2-40AA-BBCD-F225DB62BB5D}" destId="{E6C38A7D-909C-4EF6-AAD0-A0408E617A39}" srcOrd="1" destOrd="0" parTransId="{26ED4395-0A4E-495A-AF35-32AE3A56E1E4}" sibTransId="{280C06A9-2D6C-4161-B2AA-7FF59D8C5157}"/>
    <dgm:cxn modelId="{6D38E9A7-712C-47D4-9597-E80ED9A399C7}" type="presOf" srcId="{7999DD2C-B0EF-42D9-B02D-3CF17A0B45E1}" destId="{811233D0-6FB3-4E3B-9123-D37A7DC7614C}" srcOrd="0" destOrd="0" presId="urn:microsoft.com/office/officeart/2005/8/layout/vList2"/>
    <dgm:cxn modelId="{9CF833BE-EB57-4F62-8EA3-9F83324A1A04}" type="presOf" srcId="{E6C38A7D-909C-4EF6-AAD0-A0408E617A39}" destId="{AB78FA50-6EE0-4DF6-BB8D-5B0143D8AA7D}" srcOrd="0" destOrd="0" presId="urn:microsoft.com/office/officeart/2005/8/layout/vList2"/>
    <dgm:cxn modelId="{F9F74EDF-01BE-4183-8D80-38C201C2FCAA}" srcId="{3E58BC41-5BC2-40AA-BBCD-F225DB62BB5D}" destId="{7999DD2C-B0EF-42D9-B02D-3CF17A0B45E1}" srcOrd="0" destOrd="0" parTransId="{24C98668-0149-4742-9B11-B95F538EF8BC}" sibTransId="{25900DB3-2134-42FD-AF0D-EAA528475EBF}"/>
    <dgm:cxn modelId="{D2FF5811-5FC2-47FC-A8CE-2FD02817C817}" type="presParOf" srcId="{24358CCB-000B-468C-BAC4-77412AEF1B65}" destId="{811233D0-6FB3-4E3B-9123-D37A7DC7614C}" srcOrd="0" destOrd="0" presId="urn:microsoft.com/office/officeart/2005/8/layout/vList2"/>
    <dgm:cxn modelId="{A9D39F0B-B7C1-4A40-AD28-D8CC7A72C8C2}" type="presParOf" srcId="{24358CCB-000B-468C-BAC4-77412AEF1B65}" destId="{8CEFCD20-5524-471F-A207-B3002F4460DC}" srcOrd="1" destOrd="0" presId="urn:microsoft.com/office/officeart/2005/8/layout/vList2"/>
    <dgm:cxn modelId="{EF3E62B7-47C9-441E-A2F4-7C5B0BA54B3D}" type="presParOf" srcId="{24358CCB-000B-468C-BAC4-77412AEF1B65}" destId="{AB78FA50-6EE0-4DF6-BB8D-5B0143D8AA7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2827466-28C2-421E-BA08-30D413AA7CC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B642AE8-07A2-4708-984E-EE885291DF60}">
      <dgm:prSet/>
      <dgm:spPr/>
      <dgm:t>
        <a:bodyPr/>
        <a:lstStyle/>
        <a:p>
          <a:r>
            <a:rPr lang="en-GB" b="1" dirty="0"/>
            <a:t>Method: </a:t>
          </a:r>
          <a:r>
            <a:rPr lang="en-GB" dirty="0"/>
            <a:t>the vast majority of studies employed exploratory and constructivist approaches, utilising qualitative data from interviews, semi-structured interviews, and questionnaires, in order to reflect the complex fluidity of personal identity (Coupland, 2005; Madoc et.al, 2013, Welsh Government, 2022.)</a:t>
          </a:r>
          <a:endParaRPr lang="en-US" dirty="0"/>
        </a:p>
      </dgm:t>
    </dgm:pt>
    <dgm:pt modelId="{1D213D61-BFD6-4CE8-A4EB-04D39CBE786F}" type="parTrans" cxnId="{E0F03F99-1265-4EC5-81B2-C8A55D3622DF}">
      <dgm:prSet/>
      <dgm:spPr/>
      <dgm:t>
        <a:bodyPr/>
        <a:lstStyle/>
        <a:p>
          <a:endParaRPr lang="en-US"/>
        </a:p>
      </dgm:t>
    </dgm:pt>
    <dgm:pt modelId="{AD1CD1AD-B2D7-435D-A6D2-64EFDE0D9F16}" type="sibTrans" cxnId="{E0F03F99-1265-4EC5-81B2-C8A55D3622DF}">
      <dgm:prSet/>
      <dgm:spPr/>
      <dgm:t>
        <a:bodyPr/>
        <a:lstStyle/>
        <a:p>
          <a:endParaRPr lang="en-US"/>
        </a:p>
      </dgm:t>
    </dgm:pt>
    <dgm:pt modelId="{0256AD00-48BB-4844-B4B0-ACA4DF4A4FAB}">
      <dgm:prSet/>
      <dgm:spPr/>
      <dgm:t>
        <a:bodyPr/>
        <a:lstStyle/>
        <a:p>
          <a:r>
            <a:rPr lang="en-GB" b="1" dirty="0"/>
            <a:t>Welsh language as “very important, but not integral” </a:t>
          </a:r>
          <a:r>
            <a:rPr lang="en-GB" dirty="0"/>
            <a:t>(Staples, 2025) to “Welshness.” In a variety of age ranges- Adults in Madoc </a:t>
          </a:r>
          <a:r>
            <a:rPr lang="en-GB" dirty="0" err="1"/>
            <a:t>et.al’s</a:t>
          </a:r>
          <a:r>
            <a:rPr lang="en-GB" dirty="0"/>
            <a:t> 2013 study, secondary school students (Staples, 2025.) There is an ongoing agreement in the study the studies that the Welsh language “</a:t>
          </a:r>
          <a:r>
            <a:rPr lang="en-GB" i="1" dirty="0"/>
            <a:t>shows the separation of Wales and the UK” </a:t>
          </a:r>
          <a:r>
            <a:rPr lang="en-GB" i="0" dirty="0"/>
            <a:t>and the individual voice that Wales has in the United Kingdom.</a:t>
          </a:r>
          <a:endParaRPr lang="en-US" dirty="0"/>
        </a:p>
      </dgm:t>
    </dgm:pt>
    <dgm:pt modelId="{48AF1E6C-C5C7-4A84-89F3-9B64241B5679}" type="parTrans" cxnId="{E6E48AAE-857F-43D9-8DB1-79EB600E05EE}">
      <dgm:prSet/>
      <dgm:spPr/>
      <dgm:t>
        <a:bodyPr/>
        <a:lstStyle/>
        <a:p>
          <a:endParaRPr lang="en-US"/>
        </a:p>
      </dgm:t>
    </dgm:pt>
    <dgm:pt modelId="{1E3C0C4D-79AD-4053-9BFB-E6C7A2575829}" type="sibTrans" cxnId="{E6E48AAE-857F-43D9-8DB1-79EB600E05EE}">
      <dgm:prSet/>
      <dgm:spPr/>
      <dgm:t>
        <a:bodyPr/>
        <a:lstStyle/>
        <a:p>
          <a:endParaRPr lang="en-US"/>
        </a:p>
      </dgm:t>
    </dgm:pt>
    <dgm:pt modelId="{79FE14B8-C175-4660-AE9A-6E4AB49562BF}">
      <dgm:prSet/>
      <dgm:spPr/>
      <dgm:t>
        <a:bodyPr/>
        <a:lstStyle/>
        <a:p>
          <a:r>
            <a:rPr lang="en-GB" b="1"/>
            <a:t>The strongest feelings of “Welshness” and secure “Welsh identity” were found in schools in North West Wales – </a:t>
          </a:r>
          <a:r>
            <a:rPr lang="en-GB"/>
            <a:t>Namely Gwynedd and Ynys Mon, where Gwynedd is considered a “heartland” of Welsh Language (Coupland, 2005) and has a much higher percentage of Welsh speakers (APS Survey, Welsh Government 2025) compared to “highly anglicised areas” in the South West and South East of Wales, with a comparatively lower percentage of Welsh speakers (Madoc et.al, 2013; Murphy, 2017; APS Survey, Welsh Government 2025.) </a:t>
          </a:r>
          <a:endParaRPr lang="en-US"/>
        </a:p>
      </dgm:t>
    </dgm:pt>
    <dgm:pt modelId="{EC45DBF3-71C3-42BE-999C-0E03A4B22DB0}" type="parTrans" cxnId="{06DE8B70-0AFC-4EEF-B432-51F6F5664616}">
      <dgm:prSet/>
      <dgm:spPr/>
      <dgm:t>
        <a:bodyPr/>
        <a:lstStyle/>
        <a:p>
          <a:endParaRPr lang="en-US"/>
        </a:p>
      </dgm:t>
    </dgm:pt>
    <dgm:pt modelId="{91C2CAE2-895A-4E4E-BF2B-D057B87768D0}" type="sibTrans" cxnId="{06DE8B70-0AFC-4EEF-B432-51F6F5664616}">
      <dgm:prSet/>
      <dgm:spPr/>
      <dgm:t>
        <a:bodyPr/>
        <a:lstStyle/>
        <a:p>
          <a:endParaRPr lang="en-US"/>
        </a:p>
      </dgm:t>
    </dgm:pt>
    <dgm:pt modelId="{D79F82DF-5A5F-49EE-8C88-3E3664E25FC0}">
      <dgm:prSet/>
      <dgm:spPr/>
      <dgm:t>
        <a:bodyPr/>
        <a:lstStyle/>
        <a:p>
          <a:r>
            <a:rPr lang="en-GB" b="1"/>
            <a:t>There is an ongoing concern amongst students of the “longevity” of the Welsh Language- </a:t>
          </a:r>
          <a:r>
            <a:rPr lang="en-GB"/>
            <a:t>a common concern throughout the studies was the student’s ability to continue to use Welsh outside the classroom in communities that were English-dominant in language, the future of the language and whether they could continue their Welsh Language and attributed “Welshness” outside the classroom. </a:t>
          </a:r>
          <a:endParaRPr lang="en-US"/>
        </a:p>
      </dgm:t>
    </dgm:pt>
    <dgm:pt modelId="{E4CF77BC-1691-45C8-AA54-00C25769BCEB}" type="parTrans" cxnId="{62A0277F-4DF2-4E15-9569-896A5FDC8826}">
      <dgm:prSet/>
      <dgm:spPr/>
      <dgm:t>
        <a:bodyPr/>
        <a:lstStyle/>
        <a:p>
          <a:endParaRPr lang="en-US"/>
        </a:p>
      </dgm:t>
    </dgm:pt>
    <dgm:pt modelId="{75148BF9-55EB-459C-BB8A-D6EA5665D2A0}" type="sibTrans" cxnId="{62A0277F-4DF2-4E15-9569-896A5FDC8826}">
      <dgm:prSet/>
      <dgm:spPr/>
      <dgm:t>
        <a:bodyPr/>
        <a:lstStyle/>
        <a:p>
          <a:endParaRPr lang="en-US"/>
        </a:p>
      </dgm:t>
    </dgm:pt>
    <dgm:pt modelId="{5CD1AD0E-26B8-40D4-9050-761A240CF352}" type="pres">
      <dgm:prSet presAssocID="{D2827466-28C2-421E-BA08-30D413AA7CC5}" presName="linear" presStyleCnt="0">
        <dgm:presLayoutVars>
          <dgm:animLvl val="lvl"/>
          <dgm:resizeHandles val="exact"/>
        </dgm:presLayoutVars>
      </dgm:prSet>
      <dgm:spPr/>
    </dgm:pt>
    <dgm:pt modelId="{FC29C3E1-A062-43F6-9939-D897505574ED}" type="pres">
      <dgm:prSet presAssocID="{EB642AE8-07A2-4708-984E-EE885291DF60}" presName="parentText" presStyleLbl="node1" presStyleIdx="0" presStyleCnt="4">
        <dgm:presLayoutVars>
          <dgm:chMax val="0"/>
          <dgm:bulletEnabled val="1"/>
        </dgm:presLayoutVars>
      </dgm:prSet>
      <dgm:spPr/>
    </dgm:pt>
    <dgm:pt modelId="{26764312-1FC1-4141-8E7F-2AEE7C730395}" type="pres">
      <dgm:prSet presAssocID="{AD1CD1AD-B2D7-435D-A6D2-64EFDE0D9F16}" presName="spacer" presStyleCnt="0"/>
      <dgm:spPr/>
    </dgm:pt>
    <dgm:pt modelId="{76E08558-7017-4ED6-9F08-F4F0EF7459CA}" type="pres">
      <dgm:prSet presAssocID="{0256AD00-48BB-4844-B4B0-ACA4DF4A4FAB}" presName="parentText" presStyleLbl="node1" presStyleIdx="1" presStyleCnt="4">
        <dgm:presLayoutVars>
          <dgm:chMax val="0"/>
          <dgm:bulletEnabled val="1"/>
        </dgm:presLayoutVars>
      </dgm:prSet>
      <dgm:spPr/>
    </dgm:pt>
    <dgm:pt modelId="{E6E78B3A-C374-48C4-89D3-566AF7C5BB71}" type="pres">
      <dgm:prSet presAssocID="{1E3C0C4D-79AD-4053-9BFB-E6C7A2575829}" presName="spacer" presStyleCnt="0"/>
      <dgm:spPr/>
    </dgm:pt>
    <dgm:pt modelId="{A0AF5D38-5416-43ED-AD60-3A807F2DBB55}" type="pres">
      <dgm:prSet presAssocID="{79FE14B8-C175-4660-AE9A-6E4AB49562BF}" presName="parentText" presStyleLbl="node1" presStyleIdx="2" presStyleCnt="4">
        <dgm:presLayoutVars>
          <dgm:chMax val="0"/>
          <dgm:bulletEnabled val="1"/>
        </dgm:presLayoutVars>
      </dgm:prSet>
      <dgm:spPr/>
    </dgm:pt>
    <dgm:pt modelId="{4042D34D-4AE6-421E-A949-41AB20DB956E}" type="pres">
      <dgm:prSet presAssocID="{91C2CAE2-895A-4E4E-BF2B-D057B87768D0}" presName="spacer" presStyleCnt="0"/>
      <dgm:spPr/>
    </dgm:pt>
    <dgm:pt modelId="{72E34E5D-1A2F-4DD8-B318-FC9FBA60A9CC}" type="pres">
      <dgm:prSet presAssocID="{D79F82DF-5A5F-49EE-8C88-3E3664E25FC0}" presName="parentText" presStyleLbl="node1" presStyleIdx="3" presStyleCnt="4">
        <dgm:presLayoutVars>
          <dgm:chMax val="0"/>
          <dgm:bulletEnabled val="1"/>
        </dgm:presLayoutVars>
      </dgm:prSet>
      <dgm:spPr/>
    </dgm:pt>
  </dgm:ptLst>
  <dgm:cxnLst>
    <dgm:cxn modelId="{BFF3FE2F-CA35-41D7-95FE-AA0E8225DFB3}" type="presOf" srcId="{D2827466-28C2-421E-BA08-30D413AA7CC5}" destId="{5CD1AD0E-26B8-40D4-9050-761A240CF352}" srcOrd="0" destOrd="0" presId="urn:microsoft.com/office/officeart/2005/8/layout/vList2"/>
    <dgm:cxn modelId="{8EDCDF33-D7C6-4F24-829C-EF323C70DDC5}" type="presOf" srcId="{EB642AE8-07A2-4708-984E-EE885291DF60}" destId="{FC29C3E1-A062-43F6-9939-D897505574ED}" srcOrd="0" destOrd="0" presId="urn:microsoft.com/office/officeart/2005/8/layout/vList2"/>
    <dgm:cxn modelId="{4CCBC06E-3BFB-442E-9191-70E35DDC1F7A}" type="presOf" srcId="{D79F82DF-5A5F-49EE-8C88-3E3664E25FC0}" destId="{72E34E5D-1A2F-4DD8-B318-FC9FBA60A9CC}" srcOrd="0" destOrd="0" presId="urn:microsoft.com/office/officeart/2005/8/layout/vList2"/>
    <dgm:cxn modelId="{06DE8B70-0AFC-4EEF-B432-51F6F5664616}" srcId="{D2827466-28C2-421E-BA08-30D413AA7CC5}" destId="{79FE14B8-C175-4660-AE9A-6E4AB49562BF}" srcOrd="2" destOrd="0" parTransId="{EC45DBF3-71C3-42BE-999C-0E03A4B22DB0}" sibTransId="{91C2CAE2-895A-4E4E-BF2B-D057B87768D0}"/>
    <dgm:cxn modelId="{62A0277F-4DF2-4E15-9569-896A5FDC8826}" srcId="{D2827466-28C2-421E-BA08-30D413AA7CC5}" destId="{D79F82DF-5A5F-49EE-8C88-3E3664E25FC0}" srcOrd="3" destOrd="0" parTransId="{E4CF77BC-1691-45C8-AA54-00C25769BCEB}" sibTransId="{75148BF9-55EB-459C-BB8A-D6EA5665D2A0}"/>
    <dgm:cxn modelId="{70746586-A467-41AC-A4F1-B55E23A729CB}" type="presOf" srcId="{79FE14B8-C175-4660-AE9A-6E4AB49562BF}" destId="{A0AF5D38-5416-43ED-AD60-3A807F2DBB55}" srcOrd="0" destOrd="0" presId="urn:microsoft.com/office/officeart/2005/8/layout/vList2"/>
    <dgm:cxn modelId="{E0F03F99-1265-4EC5-81B2-C8A55D3622DF}" srcId="{D2827466-28C2-421E-BA08-30D413AA7CC5}" destId="{EB642AE8-07A2-4708-984E-EE885291DF60}" srcOrd="0" destOrd="0" parTransId="{1D213D61-BFD6-4CE8-A4EB-04D39CBE786F}" sibTransId="{AD1CD1AD-B2D7-435D-A6D2-64EFDE0D9F16}"/>
    <dgm:cxn modelId="{E6E48AAE-857F-43D9-8DB1-79EB600E05EE}" srcId="{D2827466-28C2-421E-BA08-30D413AA7CC5}" destId="{0256AD00-48BB-4844-B4B0-ACA4DF4A4FAB}" srcOrd="1" destOrd="0" parTransId="{48AF1E6C-C5C7-4A84-89F3-9B64241B5679}" sibTransId="{1E3C0C4D-79AD-4053-9BFB-E6C7A2575829}"/>
    <dgm:cxn modelId="{14BF22EC-1898-4158-80FF-5334A231909B}" type="presOf" srcId="{0256AD00-48BB-4844-B4B0-ACA4DF4A4FAB}" destId="{76E08558-7017-4ED6-9F08-F4F0EF7459CA}" srcOrd="0" destOrd="0" presId="urn:microsoft.com/office/officeart/2005/8/layout/vList2"/>
    <dgm:cxn modelId="{735F328D-8FD0-4CA2-810B-17390C7349D8}" type="presParOf" srcId="{5CD1AD0E-26B8-40D4-9050-761A240CF352}" destId="{FC29C3E1-A062-43F6-9939-D897505574ED}" srcOrd="0" destOrd="0" presId="urn:microsoft.com/office/officeart/2005/8/layout/vList2"/>
    <dgm:cxn modelId="{C6B8946D-B726-4F53-98ED-E52B18EA4B33}" type="presParOf" srcId="{5CD1AD0E-26B8-40D4-9050-761A240CF352}" destId="{26764312-1FC1-4141-8E7F-2AEE7C730395}" srcOrd="1" destOrd="0" presId="urn:microsoft.com/office/officeart/2005/8/layout/vList2"/>
    <dgm:cxn modelId="{6901EA01-B0AC-45F3-AACF-03F985423AA9}" type="presParOf" srcId="{5CD1AD0E-26B8-40D4-9050-761A240CF352}" destId="{76E08558-7017-4ED6-9F08-F4F0EF7459CA}" srcOrd="2" destOrd="0" presId="urn:microsoft.com/office/officeart/2005/8/layout/vList2"/>
    <dgm:cxn modelId="{8024D989-3115-44EE-A339-13960938198C}" type="presParOf" srcId="{5CD1AD0E-26B8-40D4-9050-761A240CF352}" destId="{E6E78B3A-C374-48C4-89D3-566AF7C5BB71}" srcOrd="3" destOrd="0" presId="urn:microsoft.com/office/officeart/2005/8/layout/vList2"/>
    <dgm:cxn modelId="{9C92298C-9E62-4A20-9A49-FD9474C05FA1}" type="presParOf" srcId="{5CD1AD0E-26B8-40D4-9050-761A240CF352}" destId="{A0AF5D38-5416-43ED-AD60-3A807F2DBB55}" srcOrd="4" destOrd="0" presId="urn:microsoft.com/office/officeart/2005/8/layout/vList2"/>
    <dgm:cxn modelId="{0781C20B-90AB-40EA-A3E2-5657D5D67560}" type="presParOf" srcId="{5CD1AD0E-26B8-40D4-9050-761A240CF352}" destId="{4042D34D-4AE6-421E-A949-41AB20DB956E}" srcOrd="5" destOrd="0" presId="urn:microsoft.com/office/officeart/2005/8/layout/vList2"/>
    <dgm:cxn modelId="{001EB57F-221C-4EDD-AEBD-ADD7A1FA5321}" type="presParOf" srcId="{5CD1AD0E-26B8-40D4-9050-761A240CF352}" destId="{72E34E5D-1A2F-4DD8-B318-FC9FBA60A9C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466B4EA-E01E-4D9D-8989-79C88941AFA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9585723-8970-4462-A6D3-6BF08B119CE7}">
      <dgm:prSet/>
      <dgm:spPr/>
      <dgm:t>
        <a:bodyPr/>
        <a:lstStyle/>
        <a:p>
          <a:r>
            <a:rPr lang="en-GB"/>
            <a:t>The authors of these studies do come to agreement more than they differ, however there were discrepancies in: </a:t>
          </a:r>
          <a:endParaRPr lang="en-US"/>
        </a:p>
      </dgm:t>
    </dgm:pt>
    <dgm:pt modelId="{D4306A18-29B4-4C3F-AC3F-AE25E7D872AB}" type="parTrans" cxnId="{09E699E0-0EE7-42EF-A886-9D00C40DD0DF}">
      <dgm:prSet/>
      <dgm:spPr/>
      <dgm:t>
        <a:bodyPr/>
        <a:lstStyle/>
        <a:p>
          <a:endParaRPr lang="en-US"/>
        </a:p>
      </dgm:t>
    </dgm:pt>
    <dgm:pt modelId="{1A06ACFC-F916-49FF-8ACB-B8A2DE195D76}" type="sibTrans" cxnId="{09E699E0-0EE7-42EF-A886-9D00C40DD0DF}">
      <dgm:prSet/>
      <dgm:spPr/>
      <dgm:t>
        <a:bodyPr/>
        <a:lstStyle/>
        <a:p>
          <a:endParaRPr lang="en-US"/>
        </a:p>
      </dgm:t>
    </dgm:pt>
    <dgm:pt modelId="{4D4AEF18-F952-4CE0-9B40-104F5AB0774E}">
      <dgm:prSet/>
      <dgm:spPr/>
      <dgm:t>
        <a:bodyPr/>
        <a:lstStyle/>
        <a:p>
          <a:r>
            <a:rPr lang="en-GB"/>
            <a:t>Whether </a:t>
          </a:r>
          <a:r>
            <a:rPr lang="en-GB" b="1"/>
            <a:t>language </a:t>
          </a:r>
          <a:r>
            <a:rPr lang="en-GB"/>
            <a:t>played a more important part than </a:t>
          </a:r>
          <a:r>
            <a:rPr lang="en-GB" b="1"/>
            <a:t>society and upbringing </a:t>
          </a:r>
          <a:r>
            <a:rPr lang="en-GB"/>
            <a:t>through early childhood (Murphy, 2017.) </a:t>
          </a:r>
          <a:endParaRPr lang="en-US"/>
        </a:p>
      </dgm:t>
    </dgm:pt>
    <dgm:pt modelId="{82E2F7AC-E3B1-48F9-A111-8913843FEFFA}" type="parTrans" cxnId="{5242E21B-2FC6-432C-A456-78B8279D0BCB}">
      <dgm:prSet/>
      <dgm:spPr/>
      <dgm:t>
        <a:bodyPr/>
        <a:lstStyle/>
        <a:p>
          <a:endParaRPr lang="en-US"/>
        </a:p>
      </dgm:t>
    </dgm:pt>
    <dgm:pt modelId="{C48A4839-F5EF-4615-AFBD-FD6DFA21C819}" type="sibTrans" cxnId="{5242E21B-2FC6-432C-A456-78B8279D0BCB}">
      <dgm:prSet/>
      <dgm:spPr/>
      <dgm:t>
        <a:bodyPr/>
        <a:lstStyle/>
        <a:p>
          <a:endParaRPr lang="en-US"/>
        </a:p>
      </dgm:t>
    </dgm:pt>
    <dgm:pt modelId="{4FA52233-4A29-4F79-AE0B-830ED51FC1D8}">
      <dgm:prSet/>
      <dgm:spPr/>
      <dgm:t>
        <a:bodyPr/>
        <a:lstStyle/>
        <a:p>
          <a:r>
            <a:rPr lang="en-GB"/>
            <a:t>How Welshness could be inherently linked to “Welshness” in areas that are </a:t>
          </a:r>
          <a:r>
            <a:rPr lang="en-GB" b="1"/>
            <a:t>more Anglicised </a:t>
          </a:r>
          <a:r>
            <a:rPr lang="en-GB"/>
            <a:t>and do not use Welsh in daily life</a:t>
          </a:r>
          <a:r>
            <a:rPr lang="en-GB" b="1"/>
            <a:t> </a:t>
          </a:r>
          <a:r>
            <a:rPr lang="en-GB"/>
            <a:t>(Coupland, 2005; Murphy, 2017; Jones, 2019.) </a:t>
          </a:r>
          <a:endParaRPr lang="en-US"/>
        </a:p>
      </dgm:t>
    </dgm:pt>
    <dgm:pt modelId="{7A341F98-56EC-4113-9380-60CF3A200878}" type="parTrans" cxnId="{2BFAA2E9-ECE9-4F41-BB7F-A2E65DE8643C}">
      <dgm:prSet/>
      <dgm:spPr/>
      <dgm:t>
        <a:bodyPr/>
        <a:lstStyle/>
        <a:p>
          <a:endParaRPr lang="en-US"/>
        </a:p>
      </dgm:t>
    </dgm:pt>
    <dgm:pt modelId="{0E4577DF-D417-4EA3-B282-84D55B664A6E}" type="sibTrans" cxnId="{2BFAA2E9-ECE9-4F41-BB7F-A2E65DE8643C}">
      <dgm:prSet/>
      <dgm:spPr/>
      <dgm:t>
        <a:bodyPr/>
        <a:lstStyle/>
        <a:p>
          <a:endParaRPr lang="en-US"/>
        </a:p>
      </dgm:t>
    </dgm:pt>
    <dgm:pt modelId="{F23BAC0D-B144-4390-BB44-13972642FCEC}" type="pres">
      <dgm:prSet presAssocID="{B466B4EA-E01E-4D9D-8989-79C88941AFA8}" presName="linear" presStyleCnt="0">
        <dgm:presLayoutVars>
          <dgm:animLvl val="lvl"/>
          <dgm:resizeHandles val="exact"/>
        </dgm:presLayoutVars>
      </dgm:prSet>
      <dgm:spPr/>
    </dgm:pt>
    <dgm:pt modelId="{F2DF4BE5-3374-4416-980D-34AD8CEA947F}" type="pres">
      <dgm:prSet presAssocID="{49585723-8970-4462-A6D3-6BF08B119CE7}" presName="parentText" presStyleLbl="node1" presStyleIdx="0" presStyleCnt="3">
        <dgm:presLayoutVars>
          <dgm:chMax val="0"/>
          <dgm:bulletEnabled val="1"/>
        </dgm:presLayoutVars>
      </dgm:prSet>
      <dgm:spPr/>
    </dgm:pt>
    <dgm:pt modelId="{C4891C17-BD16-4F88-AE3D-5BC7B9D82C0B}" type="pres">
      <dgm:prSet presAssocID="{1A06ACFC-F916-49FF-8ACB-B8A2DE195D76}" presName="spacer" presStyleCnt="0"/>
      <dgm:spPr/>
    </dgm:pt>
    <dgm:pt modelId="{149948A7-2229-4031-9B16-E60A8140CA1B}" type="pres">
      <dgm:prSet presAssocID="{4D4AEF18-F952-4CE0-9B40-104F5AB0774E}" presName="parentText" presStyleLbl="node1" presStyleIdx="1" presStyleCnt="3">
        <dgm:presLayoutVars>
          <dgm:chMax val="0"/>
          <dgm:bulletEnabled val="1"/>
        </dgm:presLayoutVars>
      </dgm:prSet>
      <dgm:spPr/>
    </dgm:pt>
    <dgm:pt modelId="{9022A16B-C140-4DB0-9806-FBF0F4ACFDF1}" type="pres">
      <dgm:prSet presAssocID="{C48A4839-F5EF-4615-AFBD-FD6DFA21C819}" presName="spacer" presStyleCnt="0"/>
      <dgm:spPr/>
    </dgm:pt>
    <dgm:pt modelId="{C25E1AB5-0E15-4140-A802-1EF5CD8EB1F6}" type="pres">
      <dgm:prSet presAssocID="{4FA52233-4A29-4F79-AE0B-830ED51FC1D8}" presName="parentText" presStyleLbl="node1" presStyleIdx="2" presStyleCnt="3">
        <dgm:presLayoutVars>
          <dgm:chMax val="0"/>
          <dgm:bulletEnabled val="1"/>
        </dgm:presLayoutVars>
      </dgm:prSet>
      <dgm:spPr/>
    </dgm:pt>
  </dgm:ptLst>
  <dgm:cxnLst>
    <dgm:cxn modelId="{5242E21B-2FC6-432C-A456-78B8279D0BCB}" srcId="{B466B4EA-E01E-4D9D-8989-79C88941AFA8}" destId="{4D4AEF18-F952-4CE0-9B40-104F5AB0774E}" srcOrd="1" destOrd="0" parTransId="{82E2F7AC-E3B1-48F9-A111-8913843FEFFA}" sibTransId="{C48A4839-F5EF-4615-AFBD-FD6DFA21C819}"/>
    <dgm:cxn modelId="{69E6F34B-AD66-4F24-BB5F-B01AE34BC8C1}" type="presOf" srcId="{4D4AEF18-F952-4CE0-9B40-104F5AB0774E}" destId="{149948A7-2229-4031-9B16-E60A8140CA1B}" srcOrd="0" destOrd="0" presId="urn:microsoft.com/office/officeart/2005/8/layout/vList2"/>
    <dgm:cxn modelId="{A44E728B-AB9D-4818-8C93-3E2B517E9358}" type="presOf" srcId="{B466B4EA-E01E-4D9D-8989-79C88941AFA8}" destId="{F23BAC0D-B144-4390-BB44-13972642FCEC}" srcOrd="0" destOrd="0" presId="urn:microsoft.com/office/officeart/2005/8/layout/vList2"/>
    <dgm:cxn modelId="{909654A5-BE90-4615-BD69-29292016D8D8}" type="presOf" srcId="{49585723-8970-4462-A6D3-6BF08B119CE7}" destId="{F2DF4BE5-3374-4416-980D-34AD8CEA947F}" srcOrd="0" destOrd="0" presId="urn:microsoft.com/office/officeart/2005/8/layout/vList2"/>
    <dgm:cxn modelId="{09E699E0-0EE7-42EF-A886-9D00C40DD0DF}" srcId="{B466B4EA-E01E-4D9D-8989-79C88941AFA8}" destId="{49585723-8970-4462-A6D3-6BF08B119CE7}" srcOrd="0" destOrd="0" parTransId="{D4306A18-29B4-4C3F-AC3F-AE25E7D872AB}" sibTransId="{1A06ACFC-F916-49FF-8ACB-B8A2DE195D76}"/>
    <dgm:cxn modelId="{2BFAA2E9-ECE9-4F41-BB7F-A2E65DE8643C}" srcId="{B466B4EA-E01E-4D9D-8989-79C88941AFA8}" destId="{4FA52233-4A29-4F79-AE0B-830ED51FC1D8}" srcOrd="2" destOrd="0" parTransId="{7A341F98-56EC-4113-9380-60CF3A200878}" sibTransId="{0E4577DF-D417-4EA3-B282-84D55B664A6E}"/>
    <dgm:cxn modelId="{1CA27EED-630D-4477-8C7F-40875E299941}" type="presOf" srcId="{4FA52233-4A29-4F79-AE0B-830ED51FC1D8}" destId="{C25E1AB5-0E15-4140-A802-1EF5CD8EB1F6}" srcOrd="0" destOrd="0" presId="urn:microsoft.com/office/officeart/2005/8/layout/vList2"/>
    <dgm:cxn modelId="{4F2C5A3D-B467-43D2-81E0-22E35D81D63B}" type="presParOf" srcId="{F23BAC0D-B144-4390-BB44-13972642FCEC}" destId="{F2DF4BE5-3374-4416-980D-34AD8CEA947F}" srcOrd="0" destOrd="0" presId="urn:microsoft.com/office/officeart/2005/8/layout/vList2"/>
    <dgm:cxn modelId="{20810FCF-BBD4-4688-AF61-A2A895B90E7A}" type="presParOf" srcId="{F23BAC0D-B144-4390-BB44-13972642FCEC}" destId="{C4891C17-BD16-4F88-AE3D-5BC7B9D82C0B}" srcOrd="1" destOrd="0" presId="urn:microsoft.com/office/officeart/2005/8/layout/vList2"/>
    <dgm:cxn modelId="{8F6CA166-9F91-445E-B73A-BA083CBE72BA}" type="presParOf" srcId="{F23BAC0D-B144-4390-BB44-13972642FCEC}" destId="{149948A7-2229-4031-9B16-E60A8140CA1B}" srcOrd="2" destOrd="0" presId="urn:microsoft.com/office/officeart/2005/8/layout/vList2"/>
    <dgm:cxn modelId="{89CCA05C-703D-445A-865D-277E7DDF3997}" type="presParOf" srcId="{F23BAC0D-B144-4390-BB44-13972642FCEC}" destId="{9022A16B-C140-4DB0-9806-FBF0F4ACFDF1}" srcOrd="3" destOrd="0" presId="urn:microsoft.com/office/officeart/2005/8/layout/vList2"/>
    <dgm:cxn modelId="{F6A0E44D-9D00-4323-87EA-DB8013EBC7E3}" type="presParOf" srcId="{F23BAC0D-B144-4390-BB44-13972642FCEC}" destId="{C25E1AB5-0E15-4140-A802-1EF5CD8EB1F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75F6649-64AA-467D-9F08-0D085863B28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3C50BAD8-FB23-4A68-9BE7-9E14C1ACC8B3}">
      <dgm:prSet/>
      <dgm:spPr/>
      <dgm:t>
        <a:bodyPr/>
        <a:lstStyle/>
        <a:p>
          <a:r>
            <a:rPr lang="en-GB"/>
            <a:t>In Welsh identity studies, there is more emphasis on the perceptions of Welsh Identity in primary school students or secondary students of Welsh-Medium education, but less research done in English-medium secondary schools. </a:t>
          </a:r>
          <a:endParaRPr lang="en-US"/>
        </a:p>
      </dgm:t>
    </dgm:pt>
    <dgm:pt modelId="{04F38A24-E0DC-4826-9A07-0E64F8C30ED6}" type="parTrans" cxnId="{75437DCE-B4C7-4C66-84F2-3861C9617BD4}">
      <dgm:prSet/>
      <dgm:spPr/>
      <dgm:t>
        <a:bodyPr/>
        <a:lstStyle/>
        <a:p>
          <a:endParaRPr lang="en-US"/>
        </a:p>
      </dgm:t>
    </dgm:pt>
    <dgm:pt modelId="{B0F94AC0-0AFC-4F44-85B4-F0698109B401}" type="sibTrans" cxnId="{75437DCE-B4C7-4C66-84F2-3861C9617BD4}">
      <dgm:prSet/>
      <dgm:spPr/>
      <dgm:t>
        <a:bodyPr/>
        <a:lstStyle/>
        <a:p>
          <a:endParaRPr lang="en-US"/>
        </a:p>
      </dgm:t>
    </dgm:pt>
    <dgm:pt modelId="{53F501CF-2B26-4BD9-A392-5375437A88DD}">
      <dgm:prSet/>
      <dgm:spPr/>
      <dgm:t>
        <a:bodyPr/>
        <a:lstStyle/>
        <a:p>
          <a:r>
            <a:rPr lang="en-GB"/>
            <a:t>Curriculum for Wales and the concept of “Cynefin” are relatively new and are being integrated currently in Welsh schools, therefore there is limited research on the impact of these concepts on Welsh Identity, when compared to literature surrounding Welsh identity in former iterations of curriculum. </a:t>
          </a:r>
          <a:endParaRPr lang="en-US"/>
        </a:p>
      </dgm:t>
    </dgm:pt>
    <dgm:pt modelId="{F733E138-CD90-47FE-8F67-A6336F8CCB22}" type="parTrans" cxnId="{9E23B4A7-FF19-475B-B9B8-62DED5B26BFF}">
      <dgm:prSet/>
      <dgm:spPr/>
      <dgm:t>
        <a:bodyPr/>
        <a:lstStyle/>
        <a:p>
          <a:endParaRPr lang="en-US"/>
        </a:p>
      </dgm:t>
    </dgm:pt>
    <dgm:pt modelId="{5019A53B-2BE2-450C-8832-F1E071CEFC7A}" type="sibTrans" cxnId="{9E23B4A7-FF19-475B-B9B8-62DED5B26BFF}">
      <dgm:prSet/>
      <dgm:spPr/>
      <dgm:t>
        <a:bodyPr/>
        <a:lstStyle/>
        <a:p>
          <a:endParaRPr lang="en-US"/>
        </a:p>
      </dgm:t>
    </dgm:pt>
    <dgm:pt modelId="{734774C4-ABB6-42CB-B7A7-2227CFBF0421}">
      <dgm:prSet/>
      <dgm:spPr/>
      <dgm:t>
        <a:bodyPr/>
        <a:lstStyle/>
        <a:p>
          <a:r>
            <a:rPr lang="en-GB"/>
            <a:t>There is more emphasis on Welsh identity in “Welsh heartlands” (Copeland, 2005; Madoc et.al, 2013) like Gwynedd and the North West of Wales comparable to “more anglicised” (Copeland, 2007) areas of Wales such as the South West and South East.  </a:t>
          </a:r>
          <a:endParaRPr lang="en-US"/>
        </a:p>
      </dgm:t>
    </dgm:pt>
    <dgm:pt modelId="{68D89D25-71DE-408C-AA8B-11B980E239E9}" type="parTrans" cxnId="{96600938-3726-4689-BF59-D8F4A66765A3}">
      <dgm:prSet/>
      <dgm:spPr/>
      <dgm:t>
        <a:bodyPr/>
        <a:lstStyle/>
        <a:p>
          <a:endParaRPr lang="en-US"/>
        </a:p>
      </dgm:t>
    </dgm:pt>
    <dgm:pt modelId="{99FDA598-B14E-4CDC-9C06-90AC9823BEDB}" type="sibTrans" cxnId="{96600938-3726-4689-BF59-D8F4A66765A3}">
      <dgm:prSet/>
      <dgm:spPr/>
      <dgm:t>
        <a:bodyPr/>
        <a:lstStyle/>
        <a:p>
          <a:endParaRPr lang="en-US"/>
        </a:p>
      </dgm:t>
    </dgm:pt>
    <dgm:pt modelId="{23E9E10A-028A-41DF-8930-91794B5F376E}">
      <dgm:prSet/>
      <dgm:spPr/>
      <dgm:t>
        <a:bodyPr/>
        <a:lstStyle/>
        <a:p>
          <a:r>
            <a:rPr lang="en-GB"/>
            <a:t>My research will take place in an English-medium Secondary School in South West Wales, who have integrated both the Curriculum for Wales and the concept of Cynefin in the running of their school. </a:t>
          </a:r>
          <a:endParaRPr lang="en-US"/>
        </a:p>
      </dgm:t>
    </dgm:pt>
    <dgm:pt modelId="{89A9012C-B0CB-44B1-9EFF-05250C6FD0A7}" type="parTrans" cxnId="{D1323C79-3B5A-4C66-BCB0-37D265ECAD23}">
      <dgm:prSet/>
      <dgm:spPr/>
      <dgm:t>
        <a:bodyPr/>
        <a:lstStyle/>
        <a:p>
          <a:endParaRPr lang="en-US"/>
        </a:p>
      </dgm:t>
    </dgm:pt>
    <dgm:pt modelId="{DC611FD2-AB13-44DD-8B71-ABF75C14C931}" type="sibTrans" cxnId="{D1323C79-3B5A-4C66-BCB0-37D265ECAD23}">
      <dgm:prSet/>
      <dgm:spPr/>
      <dgm:t>
        <a:bodyPr/>
        <a:lstStyle/>
        <a:p>
          <a:endParaRPr lang="en-US"/>
        </a:p>
      </dgm:t>
    </dgm:pt>
    <dgm:pt modelId="{C8207849-C131-45C9-8DDB-1A1410A5766B}" type="pres">
      <dgm:prSet presAssocID="{A75F6649-64AA-467D-9F08-0D085863B280}" presName="vert0" presStyleCnt="0">
        <dgm:presLayoutVars>
          <dgm:dir/>
          <dgm:animOne val="branch"/>
          <dgm:animLvl val="lvl"/>
        </dgm:presLayoutVars>
      </dgm:prSet>
      <dgm:spPr/>
    </dgm:pt>
    <dgm:pt modelId="{1E7E16FD-DAC1-4356-8796-A777A544434D}" type="pres">
      <dgm:prSet presAssocID="{3C50BAD8-FB23-4A68-9BE7-9E14C1ACC8B3}" presName="thickLine" presStyleLbl="alignNode1" presStyleIdx="0" presStyleCnt="4"/>
      <dgm:spPr/>
    </dgm:pt>
    <dgm:pt modelId="{34390B1D-6413-44AC-B44C-49025F7D99A2}" type="pres">
      <dgm:prSet presAssocID="{3C50BAD8-FB23-4A68-9BE7-9E14C1ACC8B3}" presName="horz1" presStyleCnt="0"/>
      <dgm:spPr/>
    </dgm:pt>
    <dgm:pt modelId="{B4026066-E755-4589-A5E9-9186B147C9C8}" type="pres">
      <dgm:prSet presAssocID="{3C50BAD8-FB23-4A68-9BE7-9E14C1ACC8B3}" presName="tx1" presStyleLbl="revTx" presStyleIdx="0" presStyleCnt="4"/>
      <dgm:spPr/>
    </dgm:pt>
    <dgm:pt modelId="{9B5EF7D0-7771-43B3-8F22-3DE501C7E03B}" type="pres">
      <dgm:prSet presAssocID="{3C50BAD8-FB23-4A68-9BE7-9E14C1ACC8B3}" presName="vert1" presStyleCnt="0"/>
      <dgm:spPr/>
    </dgm:pt>
    <dgm:pt modelId="{4553B036-9EBA-4D3A-AA8C-1D0F022F2736}" type="pres">
      <dgm:prSet presAssocID="{53F501CF-2B26-4BD9-A392-5375437A88DD}" presName="thickLine" presStyleLbl="alignNode1" presStyleIdx="1" presStyleCnt="4"/>
      <dgm:spPr/>
    </dgm:pt>
    <dgm:pt modelId="{94AE2E08-8CA2-4E82-8E2C-38604F4B2BEC}" type="pres">
      <dgm:prSet presAssocID="{53F501CF-2B26-4BD9-A392-5375437A88DD}" presName="horz1" presStyleCnt="0"/>
      <dgm:spPr/>
    </dgm:pt>
    <dgm:pt modelId="{BA1E55E0-1506-4478-B56B-4DDF9F480092}" type="pres">
      <dgm:prSet presAssocID="{53F501CF-2B26-4BD9-A392-5375437A88DD}" presName="tx1" presStyleLbl="revTx" presStyleIdx="1" presStyleCnt="4"/>
      <dgm:spPr/>
    </dgm:pt>
    <dgm:pt modelId="{99417D18-F679-413F-8F9E-2929E4A585FB}" type="pres">
      <dgm:prSet presAssocID="{53F501CF-2B26-4BD9-A392-5375437A88DD}" presName="vert1" presStyleCnt="0"/>
      <dgm:spPr/>
    </dgm:pt>
    <dgm:pt modelId="{F30A4989-7C07-469D-8CE1-17377249C941}" type="pres">
      <dgm:prSet presAssocID="{734774C4-ABB6-42CB-B7A7-2227CFBF0421}" presName="thickLine" presStyleLbl="alignNode1" presStyleIdx="2" presStyleCnt="4"/>
      <dgm:spPr/>
    </dgm:pt>
    <dgm:pt modelId="{9B2D7051-9A36-46CF-8CDC-DA453D8DF3EF}" type="pres">
      <dgm:prSet presAssocID="{734774C4-ABB6-42CB-B7A7-2227CFBF0421}" presName="horz1" presStyleCnt="0"/>
      <dgm:spPr/>
    </dgm:pt>
    <dgm:pt modelId="{1D9BEC47-B7E1-4173-9E7F-9218D631F0C8}" type="pres">
      <dgm:prSet presAssocID="{734774C4-ABB6-42CB-B7A7-2227CFBF0421}" presName="tx1" presStyleLbl="revTx" presStyleIdx="2" presStyleCnt="4"/>
      <dgm:spPr/>
    </dgm:pt>
    <dgm:pt modelId="{62F33516-D58D-4F4F-BC86-3A5C0AC4F5B1}" type="pres">
      <dgm:prSet presAssocID="{734774C4-ABB6-42CB-B7A7-2227CFBF0421}" presName="vert1" presStyleCnt="0"/>
      <dgm:spPr/>
    </dgm:pt>
    <dgm:pt modelId="{B737A528-67C5-4F81-8FCD-F1731E777E26}" type="pres">
      <dgm:prSet presAssocID="{23E9E10A-028A-41DF-8930-91794B5F376E}" presName="thickLine" presStyleLbl="alignNode1" presStyleIdx="3" presStyleCnt="4"/>
      <dgm:spPr/>
    </dgm:pt>
    <dgm:pt modelId="{3934E1C1-59D1-4E7A-AB9C-77966C9BB644}" type="pres">
      <dgm:prSet presAssocID="{23E9E10A-028A-41DF-8930-91794B5F376E}" presName="horz1" presStyleCnt="0"/>
      <dgm:spPr/>
    </dgm:pt>
    <dgm:pt modelId="{8C85914E-076F-4782-ADEC-9B12E7B4BB66}" type="pres">
      <dgm:prSet presAssocID="{23E9E10A-028A-41DF-8930-91794B5F376E}" presName="tx1" presStyleLbl="revTx" presStyleIdx="3" presStyleCnt="4"/>
      <dgm:spPr/>
    </dgm:pt>
    <dgm:pt modelId="{047C8EBD-5323-4A43-9315-9C3C7547D47B}" type="pres">
      <dgm:prSet presAssocID="{23E9E10A-028A-41DF-8930-91794B5F376E}" presName="vert1" presStyleCnt="0"/>
      <dgm:spPr/>
    </dgm:pt>
  </dgm:ptLst>
  <dgm:cxnLst>
    <dgm:cxn modelId="{B6C13009-04D0-4D5C-9200-1A0050A67F1C}" type="presOf" srcId="{53F501CF-2B26-4BD9-A392-5375437A88DD}" destId="{BA1E55E0-1506-4478-B56B-4DDF9F480092}" srcOrd="0" destOrd="0" presId="urn:microsoft.com/office/officeart/2008/layout/LinedList"/>
    <dgm:cxn modelId="{96600938-3726-4689-BF59-D8F4A66765A3}" srcId="{A75F6649-64AA-467D-9F08-0D085863B280}" destId="{734774C4-ABB6-42CB-B7A7-2227CFBF0421}" srcOrd="2" destOrd="0" parTransId="{68D89D25-71DE-408C-AA8B-11B980E239E9}" sibTransId="{99FDA598-B14E-4CDC-9C06-90AC9823BEDB}"/>
    <dgm:cxn modelId="{30FC0649-B778-4789-9464-33BAF1DA7903}" type="presOf" srcId="{3C50BAD8-FB23-4A68-9BE7-9E14C1ACC8B3}" destId="{B4026066-E755-4589-A5E9-9186B147C9C8}" srcOrd="0" destOrd="0" presId="urn:microsoft.com/office/officeart/2008/layout/LinedList"/>
    <dgm:cxn modelId="{EE704371-7BE8-4579-9C68-72E7A906EAD8}" type="presOf" srcId="{23E9E10A-028A-41DF-8930-91794B5F376E}" destId="{8C85914E-076F-4782-ADEC-9B12E7B4BB66}" srcOrd="0" destOrd="0" presId="urn:microsoft.com/office/officeart/2008/layout/LinedList"/>
    <dgm:cxn modelId="{D1323C79-3B5A-4C66-BCB0-37D265ECAD23}" srcId="{A75F6649-64AA-467D-9F08-0D085863B280}" destId="{23E9E10A-028A-41DF-8930-91794B5F376E}" srcOrd="3" destOrd="0" parTransId="{89A9012C-B0CB-44B1-9EFF-05250C6FD0A7}" sibTransId="{DC611FD2-AB13-44DD-8B71-ABF75C14C931}"/>
    <dgm:cxn modelId="{2449F39A-13AB-4400-A563-0067848D9C29}" type="presOf" srcId="{734774C4-ABB6-42CB-B7A7-2227CFBF0421}" destId="{1D9BEC47-B7E1-4173-9E7F-9218D631F0C8}" srcOrd="0" destOrd="0" presId="urn:microsoft.com/office/officeart/2008/layout/LinedList"/>
    <dgm:cxn modelId="{9E23B4A7-FF19-475B-B9B8-62DED5B26BFF}" srcId="{A75F6649-64AA-467D-9F08-0D085863B280}" destId="{53F501CF-2B26-4BD9-A392-5375437A88DD}" srcOrd="1" destOrd="0" parTransId="{F733E138-CD90-47FE-8F67-A6336F8CCB22}" sibTransId="{5019A53B-2BE2-450C-8832-F1E071CEFC7A}"/>
    <dgm:cxn modelId="{2CA536AD-94AF-4CB2-B086-8A11ABD8FC18}" type="presOf" srcId="{A75F6649-64AA-467D-9F08-0D085863B280}" destId="{C8207849-C131-45C9-8DDB-1A1410A5766B}" srcOrd="0" destOrd="0" presId="urn:microsoft.com/office/officeart/2008/layout/LinedList"/>
    <dgm:cxn modelId="{75437DCE-B4C7-4C66-84F2-3861C9617BD4}" srcId="{A75F6649-64AA-467D-9F08-0D085863B280}" destId="{3C50BAD8-FB23-4A68-9BE7-9E14C1ACC8B3}" srcOrd="0" destOrd="0" parTransId="{04F38A24-E0DC-4826-9A07-0E64F8C30ED6}" sibTransId="{B0F94AC0-0AFC-4F44-85B4-F0698109B401}"/>
    <dgm:cxn modelId="{7F8B318E-7C35-472E-863E-96138251233A}" type="presParOf" srcId="{C8207849-C131-45C9-8DDB-1A1410A5766B}" destId="{1E7E16FD-DAC1-4356-8796-A777A544434D}" srcOrd="0" destOrd="0" presId="urn:microsoft.com/office/officeart/2008/layout/LinedList"/>
    <dgm:cxn modelId="{A678AEBA-0127-49A4-BB69-2D27ADE86115}" type="presParOf" srcId="{C8207849-C131-45C9-8DDB-1A1410A5766B}" destId="{34390B1D-6413-44AC-B44C-49025F7D99A2}" srcOrd="1" destOrd="0" presId="urn:microsoft.com/office/officeart/2008/layout/LinedList"/>
    <dgm:cxn modelId="{2C197B81-5723-4E7B-8763-40B8230EF9C3}" type="presParOf" srcId="{34390B1D-6413-44AC-B44C-49025F7D99A2}" destId="{B4026066-E755-4589-A5E9-9186B147C9C8}" srcOrd="0" destOrd="0" presId="urn:microsoft.com/office/officeart/2008/layout/LinedList"/>
    <dgm:cxn modelId="{7B1F6FDD-54BF-4A16-A856-1DA1BE07F3F8}" type="presParOf" srcId="{34390B1D-6413-44AC-B44C-49025F7D99A2}" destId="{9B5EF7D0-7771-43B3-8F22-3DE501C7E03B}" srcOrd="1" destOrd="0" presId="urn:microsoft.com/office/officeart/2008/layout/LinedList"/>
    <dgm:cxn modelId="{7346FD93-1D02-40AE-80C8-638D3912BD26}" type="presParOf" srcId="{C8207849-C131-45C9-8DDB-1A1410A5766B}" destId="{4553B036-9EBA-4D3A-AA8C-1D0F022F2736}" srcOrd="2" destOrd="0" presId="urn:microsoft.com/office/officeart/2008/layout/LinedList"/>
    <dgm:cxn modelId="{5D321713-5660-451F-BE69-B86A859DD4AF}" type="presParOf" srcId="{C8207849-C131-45C9-8DDB-1A1410A5766B}" destId="{94AE2E08-8CA2-4E82-8E2C-38604F4B2BEC}" srcOrd="3" destOrd="0" presId="urn:microsoft.com/office/officeart/2008/layout/LinedList"/>
    <dgm:cxn modelId="{6A330629-9820-4EB3-9816-428B96B99A5D}" type="presParOf" srcId="{94AE2E08-8CA2-4E82-8E2C-38604F4B2BEC}" destId="{BA1E55E0-1506-4478-B56B-4DDF9F480092}" srcOrd="0" destOrd="0" presId="urn:microsoft.com/office/officeart/2008/layout/LinedList"/>
    <dgm:cxn modelId="{ACD08F8E-7DF8-495A-9E65-F82F1D5614D5}" type="presParOf" srcId="{94AE2E08-8CA2-4E82-8E2C-38604F4B2BEC}" destId="{99417D18-F679-413F-8F9E-2929E4A585FB}" srcOrd="1" destOrd="0" presId="urn:microsoft.com/office/officeart/2008/layout/LinedList"/>
    <dgm:cxn modelId="{96B745FA-E233-4099-8F50-2AF888DA6BF2}" type="presParOf" srcId="{C8207849-C131-45C9-8DDB-1A1410A5766B}" destId="{F30A4989-7C07-469D-8CE1-17377249C941}" srcOrd="4" destOrd="0" presId="urn:microsoft.com/office/officeart/2008/layout/LinedList"/>
    <dgm:cxn modelId="{2B31647D-497A-46B3-AC2B-6E90CCCE9EEF}" type="presParOf" srcId="{C8207849-C131-45C9-8DDB-1A1410A5766B}" destId="{9B2D7051-9A36-46CF-8CDC-DA453D8DF3EF}" srcOrd="5" destOrd="0" presId="urn:microsoft.com/office/officeart/2008/layout/LinedList"/>
    <dgm:cxn modelId="{29BBC03F-819B-48A6-A12A-B05A84316F0D}" type="presParOf" srcId="{9B2D7051-9A36-46CF-8CDC-DA453D8DF3EF}" destId="{1D9BEC47-B7E1-4173-9E7F-9218D631F0C8}" srcOrd="0" destOrd="0" presId="urn:microsoft.com/office/officeart/2008/layout/LinedList"/>
    <dgm:cxn modelId="{916CCDE4-E1D7-4C1D-AB13-33824E34A321}" type="presParOf" srcId="{9B2D7051-9A36-46CF-8CDC-DA453D8DF3EF}" destId="{62F33516-D58D-4F4F-BC86-3A5C0AC4F5B1}" srcOrd="1" destOrd="0" presId="urn:microsoft.com/office/officeart/2008/layout/LinedList"/>
    <dgm:cxn modelId="{C00A98C1-E40D-45CC-8279-DA991C109AFD}" type="presParOf" srcId="{C8207849-C131-45C9-8DDB-1A1410A5766B}" destId="{B737A528-67C5-4F81-8FCD-F1731E777E26}" srcOrd="6" destOrd="0" presId="urn:microsoft.com/office/officeart/2008/layout/LinedList"/>
    <dgm:cxn modelId="{84DC707D-F93A-4ECB-87A0-482B29C801E8}" type="presParOf" srcId="{C8207849-C131-45C9-8DDB-1A1410A5766B}" destId="{3934E1C1-59D1-4E7A-AB9C-77966C9BB644}" srcOrd="7" destOrd="0" presId="urn:microsoft.com/office/officeart/2008/layout/LinedList"/>
    <dgm:cxn modelId="{95AA52A1-D7B2-40B2-BD1E-B260FAE3B478}" type="presParOf" srcId="{3934E1C1-59D1-4E7A-AB9C-77966C9BB644}" destId="{8C85914E-076F-4782-ADEC-9B12E7B4BB66}" srcOrd="0" destOrd="0" presId="urn:microsoft.com/office/officeart/2008/layout/LinedList"/>
    <dgm:cxn modelId="{6A8EED4F-6AA0-44C4-8CE3-17CF79907EE4}" type="presParOf" srcId="{3934E1C1-59D1-4E7A-AB9C-77966C9BB644}" destId="{047C8EBD-5323-4A43-9315-9C3C7547D47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9182D9-4D99-43FE-B174-0117B928F766}">
      <dsp:nvSpPr>
        <dsp:cNvPr id="0" name=""/>
        <dsp:cNvSpPr/>
      </dsp:nvSpPr>
      <dsp:spPr>
        <a:xfrm>
          <a:off x="88698" y="780"/>
          <a:ext cx="4225190" cy="26829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79C90F-9699-4220-B7A2-C92C57AC2454}">
      <dsp:nvSpPr>
        <dsp:cNvPr id="0" name=""/>
        <dsp:cNvSpPr/>
      </dsp:nvSpPr>
      <dsp:spPr>
        <a:xfrm>
          <a:off x="558164" y="446773"/>
          <a:ext cx="4225190" cy="268299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“Welshness” or “Welsh Identity”; </a:t>
          </a:r>
          <a:r>
            <a:rPr lang="en-GB" sz="1600" kern="1200" dirty="0"/>
            <a:t>The extent to which someone “feels Welsh” or identifies “as Welsh”- “Welshness” is not a single, fixed definition but a complex, contested and fluid concept dependant on context, place and language use (Coupland, 2005, pp.2) </a:t>
          </a:r>
          <a:endParaRPr lang="en-US" sz="1600" kern="1200" dirty="0"/>
        </a:p>
      </dsp:txBody>
      <dsp:txXfrm>
        <a:off x="636746" y="525355"/>
        <a:ext cx="4068026" cy="2525831"/>
      </dsp:txXfrm>
    </dsp:sp>
    <dsp:sp modelId="{54774D77-5AD3-4C3E-A061-5B6CE6F80E98}">
      <dsp:nvSpPr>
        <dsp:cNvPr id="0" name=""/>
        <dsp:cNvSpPr/>
      </dsp:nvSpPr>
      <dsp:spPr>
        <a:xfrm>
          <a:off x="5252820" y="780"/>
          <a:ext cx="4225190" cy="26829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48848C-3C42-4377-8F98-5F87B4812700}">
      <dsp:nvSpPr>
        <dsp:cNvPr id="0" name=""/>
        <dsp:cNvSpPr/>
      </dsp:nvSpPr>
      <dsp:spPr>
        <a:xfrm>
          <a:off x="5722285" y="446773"/>
          <a:ext cx="4225190" cy="268299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“Cynefin”- </a:t>
          </a:r>
          <a:r>
            <a:rPr lang="en-GB" sz="1600" kern="1200"/>
            <a:t>“</a:t>
          </a:r>
          <a:r>
            <a:rPr lang="en-GB" sz="1600" i="1" kern="1200"/>
            <a:t>The place where we feel we belong, where the people and landscape around us are familiar and the sights and sounds are reassuringly recognisable. Though often translated as “habitat”, cynefin is not just a place in a physical or geographical sense: it is the historic, cultural and social place which has shaped and continues to shape the community that inhabits it” </a:t>
          </a:r>
          <a:r>
            <a:rPr lang="en-GB" sz="1600" kern="1200"/>
            <a:t>(Welsh Government, 2022.) </a:t>
          </a:r>
          <a:endParaRPr lang="en-US" sz="1600" kern="1200"/>
        </a:p>
      </dsp:txBody>
      <dsp:txXfrm>
        <a:off x="5800867" y="525355"/>
        <a:ext cx="4068026" cy="25258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C2C5F7-528A-4702-A8FF-8EC82A0CDD46}">
      <dsp:nvSpPr>
        <dsp:cNvPr id="0" name=""/>
        <dsp:cNvSpPr/>
      </dsp:nvSpPr>
      <dsp:spPr>
        <a:xfrm>
          <a:off x="0" y="0"/>
          <a:ext cx="5275026" cy="150472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To explore the perceptions of “Welshness” and Welsh identity in second-language Welsh students. </a:t>
          </a:r>
          <a:endParaRPr lang="en-US" sz="2200" kern="1200"/>
        </a:p>
      </dsp:txBody>
      <dsp:txXfrm>
        <a:off x="44072" y="44072"/>
        <a:ext cx="3651309" cy="1416581"/>
      </dsp:txXfrm>
    </dsp:sp>
    <dsp:sp modelId="{9A9AA1A9-CE52-42B4-BC3B-96389750B0D7}">
      <dsp:nvSpPr>
        <dsp:cNvPr id="0" name=""/>
        <dsp:cNvSpPr/>
      </dsp:nvSpPr>
      <dsp:spPr>
        <a:xfrm>
          <a:off x="465443" y="1755513"/>
          <a:ext cx="5275026" cy="15047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To understand if there is a link between use of the Welsh language and Welsh identity. </a:t>
          </a:r>
          <a:endParaRPr lang="en-US" sz="2200" kern="1200"/>
        </a:p>
      </dsp:txBody>
      <dsp:txXfrm>
        <a:off x="509515" y="1799585"/>
        <a:ext cx="3743366" cy="1416581"/>
      </dsp:txXfrm>
    </dsp:sp>
    <dsp:sp modelId="{8B9909A7-BFA4-4916-85F2-59B12FCA4970}">
      <dsp:nvSpPr>
        <dsp:cNvPr id="0" name=""/>
        <dsp:cNvSpPr/>
      </dsp:nvSpPr>
      <dsp:spPr>
        <a:xfrm>
          <a:off x="930886" y="3511027"/>
          <a:ext cx="5275026" cy="150472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To evaluate the impact of the Curriculum for Wales and “Cynefin” in supporting a sense of Welsh identity.</a:t>
          </a:r>
          <a:endParaRPr lang="en-US" sz="2200" kern="1200"/>
        </a:p>
      </dsp:txBody>
      <dsp:txXfrm>
        <a:off x="974958" y="3555099"/>
        <a:ext cx="3743366" cy="1416581"/>
      </dsp:txXfrm>
    </dsp:sp>
    <dsp:sp modelId="{EFBC6D68-1094-4347-9C4C-D346C60D9BE3}">
      <dsp:nvSpPr>
        <dsp:cNvPr id="0" name=""/>
        <dsp:cNvSpPr/>
      </dsp:nvSpPr>
      <dsp:spPr>
        <a:xfrm>
          <a:off x="4296954" y="1141083"/>
          <a:ext cx="978071" cy="97807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517020" y="1141083"/>
        <a:ext cx="537939" cy="735998"/>
      </dsp:txXfrm>
    </dsp:sp>
    <dsp:sp modelId="{6D3E17B8-A4F8-48F9-B652-47840B4204C3}">
      <dsp:nvSpPr>
        <dsp:cNvPr id="0" name=""/>
        <dsp:cNvSpPr/>
      </dsp:nvSpPr>
      <dsp:spPr>
        <a:xfrm>
          <a:off x="4762397" y="2886565"/>
          <a:ext cx="978071" cy="97807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82463" y="2886565"/>
        <a:ext cx="537939" cy="7359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1233D0-6FB3-4E3B-9123-D37A7DC7614C}">
      <dsp:nvSpPr>
        <dsp:cNvPr id="0" name=""/>
        <dsp:cNvSpPr/>
      </dsp:nvSpPr>
      <dsp:spPr>
        <a:xfrm>
          <a:off x="0" y="1035"/>
          <a:ext cx="6308804" cy="251081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RQ1: “What are the perceptions of “Welshness” and “Welsh Identity” of students in an English-Medium secondary school in Neath Port Talbot?”</a:t>
          </a:r>
          <a:endParaRPr lang="en-US" sz="2900" kern="1200"/>
        </a:p>
      </dsp:txBody>
      <dsp:txXfrm>
        <a:off x="122568" y="123603"/>
        <a:ext cx="6063668" cy="2265683"/>
      </dsp:txXfrm>
    </dsp:sp>
    <dsp:sp modelId="{AB78FA50-6EE0-4DF6-BB8D-5B0143D8AA7D}">
      <dsp:nvSpPr>
        <dsp:cNvPr id="0" name=""/>
        <dsp:cNvSpPr/>
      </dsp:nvSpPr>
      <dsp:spPr>
        <a:xfrm>
          <a:off x="0" y="2595376"/>
          <a:ext cx="6308804" cy="2510819"/>
        </a:xfrm>
        <a:prstGeom prst="roundRect">
          <a:avLst/>
        </a:prstGeom>
        <a:solidFill>
          <a:schemeClr val="accent5">
            <a:hueOff val="93163"/>
            <a:satOff val="1486"/>
            <a:lumOff val="1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RQ2: ““How do students construct meaning around Cynefin, and how does this influence their emerging Welsh identity?”</a:t>
          </a:r>
          <a:endParaRPr lang="en-US" sz="2900" kern="1200"/>
        </a:p>
      </dsp:txBody>
      <dsp:txXfrm>
        <a:off x="122568" y="2717944"/>
        <a:ext cx="6063668" cy="22656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29C3E1-A062-43F6-9939-D897505574ED}">
      <dsp:nvSpPr>
        <dsp:cNvPr id="0" name=""/>
        <dsp:cNvSpPr/>
      </dsp:nvSpPr>
      <dsp:spPr>
        <a:xfrm>
          <a:off x="0" y="3663"/>
          <a:ext cx="9950103" cy="8506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Method: </a:t>
          </a:r>
          <a:r>
            <a:rPr lang="en-GB" sz="1200" kern="1200" dirty="0"/>
            <a:t>the vast majority of studies employed exploratory and constructivist approaches, utilising qualitative data from interviews, semi-structured interviews, and questionnaires, in order to reflect the complex fluidity of personal identity (Coupland, 2005; Madoc et.al, 2013, Welsh Government, 2022.)</a:t>
          </a:r>
          <a:endParaRPr lang="en-US" sz="1200" kern="1200" dirty="0"/>
        </a:p>
      </dsp:txBody>
      <dsp:txXfrm>
        <a:off x="41524" y="45187"/>
        <a:ext cx="9867055" cy="767578"/>
      </dsp:txXfrm>
    </dsp:sp>
    <dsp:sp modelId="{76E08558-7017-4ED6-9F08-F4F0EF7459CA}">
      <dsp:nvSpPr>
        <dsp:cNvPr id="0" name=""/>
        <dsp:cNvSpPr/>
      </dsp:nvSpPr>
      <dsp:spPr>
        <a:xfrm>
          <a:off x="0" y="888850"/>
          <a:ext cx="9950103" cy="8506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t>Welsh language as “very important, but not integral” </a:t>
          </a:r>
          <a:r>
            <a:rPr lang="en-GB" sz="1200" kern="1200" dirty="0"/>
            <a:t>(Staples, 2025) to “Welshness.” In a variety of age ranges- Adults in Madoc </a:t>
          </a:r>
          <a:r>
            <a:rPr lang="en-GB" sz="1200" kern="1200" dirty="0" err="1"/>
            <a:t>et.al’s</a:t>
          </a:r>
          <a:r>
            <a:rPr lang="en-GB" sz="1200" kern="1200" dirty="0"/>
            <a:t> 2013 study, secondary school students (Staples, 2025.) There is an ongoing agreement in the study the studies that the Welsh language “</a:t>
          </a:r>
          <a:r>
            <a:rPr lang="en-GB" sz="1200" i="1" kern="1200" dirty="0"/>
            <a:t>shows the separation of Wales and the UK” </a:t>
          </a:r>
          <a:r>
            <a:rPr lang="en-GB" sz="1200" i="0" kern="1200" dirty="0"/>
            <a:t>and the individual voice that Wales has in the United Kingdom.</a:t>
          </a:r>
          <a:endParaRPr lang="en-US" sz="1200" kern="1200" dirty="0"/>
        </a:p>
      </dsp:txBody>
      <dsp:txXfrm>
        <a:off x="41524" y="930374"/>
        <a:ext cx="9867055" cy="767578"/>
      </dsp:txXfrm>
    </dsp:sp>
    <dsp:sp modelId="{A0AF5D38-5416-43ED-AD60-3A807F2DBB55}">
      <dsp:nvSpPr>
        <dsp:cNvPr id="0" name=""/>
        <dsp:cNvSpPr/>
      </dsp:nvSpPr>
      <dsp:spPr>
        <a:xfrm>
          <a:off x="0" y="1774037"/>
          <a:ext cx="9950103" cy="8506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The strongest feelings of “Welshness” and secure “Welsh identity” were found in schools in North West Wales – </a:t>
          </a:r>
          <a:r>
            <a:rPr lang="en-GB" sz="1200" kern="1200"/>
            <a:t>Namely Gwynedd and Ynys Mon, where Gwynedd is considered a “heartland” of Welsh Language (Coupland, 2005) and has a much higher percentage of Welsh speakers (APS Survey, Welsh Government 2025) compared to “highly anglicised areas” in the South West and South East of Wales, with a comparatively lower percentage of Welsh speakers (Madoc et.al, 2013; Murphy, 2017; APS Survey, Welsh Government 2025.) </a:t>
          </a:r>
          <a:endParaRPr lang="en-US" sz="1200" kern="1200"/>
        </a:p>
      </dsp:txBody>
      <dsp:txXfrm>
        <a:off x="41524" y="1815561"/>
        <a:ext cx="9867055" cy="767578"/>
      </dsp:txXfrm>
    </dsp:sp>
    <dsp:sp modelId="{72E34E5D-1A2F-4DD8-B318-FC9FBA60A9CC}">
      <dsp:nvSpPr>
        <dsp:cNvPr id="0" name=""/>
        <dsp:cNvSpPr/>
      </dsp:nvSpPr>
      <dsp:spPr>
        <a:xfrm>
          <a:off x="0" y="2659223"/>
          <a:ext cx="9950103" cy="8506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t>There is an ongoing concern amongst students of the “longevity” of the Welsh Language- </a:t>
          </a:r>
          <a:r>
            <a:rPr lang="en-GB" sz="1200" kern="1200"/>
            <a:t>a common concern throughout the studies was the student’s ability to continue to use Welsh outside the classroom in communities that were English-dominant in language, the future of the language and whether they could continue their Welsh Language and attributed “Welshness” outside the classroom. </a:t>
          </a:r>
          <a:endParaRPr lang="en-US" sz="1200" kern="1200"/>
        </a:p>
      </dsp:txBody>
      <dsp:txXfrm>
        <a:off x="41524" y="2700747"/>
        <a:ext cx="9867055" cy="767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DF4BE5-3374-4416-980D-34AD8CEA947F}">
      <dsp:nvSpPr>
        <dsp:cNvPr id="0" name=""/>
        <dsp:cNvSpPr/>
      </dsp:nvSpPr>
      <dsp:spPr>
        <a:xfrm>
          <a:off x="0" y="58231"/>
          <a:ext cx="9950103" cy="10939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authors of these studies do come to agreement more than they differ, however there were discrepancies in: </a:t>
          </a:r>
          <a:endParaRPr lang="en-US" sz="2000" kern="1200"/>
        </a:p>
      </dsp:txBody>
      <dsp:txXfrm>
        <a:off x="53402" y="111633"/>
        <a:ext cx="9843299" cy="987146"/>
      </dsp:txXfrm>
    </dsp:sp>
    <dsp:sp modelId="{149948A7-2229-4031-9B16-E60A8140CA1B}">
      <dsp:nvSpPr>
        <dsp:cNvPr id="0" name=""/>
        <dsp:cNvSpPr/>
      </dsp:nvSpPr>
      <dsp:spPr>
        <a:xfrm>
          <a:off x="0" y="1209781"/>
          <a:ext cx="9950103" cy="10939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Whether </a:t>
          </a:r>
          <a:r>
            <a:rPr lang="en-GB" sz="2000" b="1" kern="1200"/>
            <a:t>language </a:t>
          </a:r>
          <a:r>
            <a:rPr lang="en-GB" sz="2000" kern="1200"/>
            <a:t>played a more important part than </a:t>
          </a:r>
          <a:r>
            <a:rPr lang="en-GB" sz="2000" b="1" kern="1200"/>
            <a:t>society and upbringing </a:t>
          </a:r>
          <a:r>
            <a:rPr lang="en-GB" sz="2000" kern="1200"/>
            <a:t>through early childhood (Murphy, 2017.) </a:t>
          </a:r>
          <a:endParaRPr lang="en-US" sz="2000" kern="1200"/>
        </a:p>
      </dsp:txBody>
      <dsp:txXfrm>
        <a:off x="53402" y="1263183"/>
        <a:ext cx="9843299" cy="987146"/>
      </dsp:txXfrm>
    </dsp:sp>
    <dsp:sp modelId="{C25E1AB5-0E15-4140-A802-1EF5CD8EB1F6}">
      <dsp:nvSpPr>
        <dsp:cNvPr id="0" name=""/>
        <dsp:cNvSpPr/>
      </dsp:nvSpPr>
      <dsp:spPr>
        <a:xfrm>
          <a:off x="0" y="2361331"/>
          <a:ext cx="9950103" cy="10939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How Welshness could be inherently linked to “Welshness” in areas that are </a:t>
          </a:r>
          <a:r>
            <a:rPr lang="en-GB" sz="2000" b="1" kern="1200"/>
            <a:t>more Anglicised </a:t>
          </a:r>
          <a:r>
            <a:rPr lang="en-GB" sz="2000" kern="1200"/>
            <a:t>and do not use Welsh in daily life</a:t>
          </a:r>
          <a:r>
            <a:rPr lang="en-GB" sz="2000" b="1" kern="1200"/>
            <a:t> </a:t>
          </a:r>
          <a:r>
            <a:rPr lang="en-GB" sz="2000" kern="1200"/>
            <a:t>(Coupland, 2005; Murphy, 2017; Jones, 2019.) </a:t>
          </a:r>
          <a:endParaRPr lang="en-US" sz="2000" kern="1200"/>
        </a:p>
      </dsp:txBody>
      <dsp:txXfrm>
        <a:off x="53402" y="2414733"/>
        <a:ext cx="9843299" cy="9871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7E16FD-DAC1-4356-8796-A777A544434D}">
      <dsp:nvSpPr>
        <dsp:cNvPr id="0" name=""/>
        <dsp:cNvSpPr/>
      </dsp:nvSpPr>
      <dsp:spPr>
        <a:xfrm>
          <a:off x="0" y="0"/>
          <a:ext cx="66093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026066-E755-4589-A5E9-9186B147C9C8}">
      <dsp:nvSpPr>
        <dsp:cNvPr id="0" name=""/>
        <dsp:cNvSpPr/>
      </dsp:nvSpPr>
      <dsp:spPr>
        <a:xfrm>
          <a:off x="0" y="0"/>
          <a:ext cx="6609313" cy="123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In Welsh identity studies, there is more emphasis on the perceptions of Welsh Identity in primary school students or secondary students of Welsh-Medium education, but less research done in English-medium secondary schools. </a:t>
          </a:r>
          <a:endParaRPr lang="en-US" sz="1600" kern="1200"/>
        </a:p>
      </dsp:txBody>
      <dsp:txXfrm>
        <a:off x="0" y="0"/>
        <a:ext cx="6609313" cy="1238249"/>
      </dsp:txXfrm>
    </dsp:sp>
    <dsp:sp modelId="{4553B036-9EBA-4D3A-AA8C-1D0F022F2736}">
      <dsp:nvSpPr>
        <dsp:cNvPr id="0" name=""/>
        <dsp:cNvSpPr/>
      </dsp:nvSpPr>
      <dsp:spPr>
        <a:xfrm>
          <a:off x="0" y="1238249"/>
          <a:ext cx="66093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1E55E0-1506-4478-B56B-4DDF9F480092}">
      <dsp:nvSpPr>
        <dsp:cNvPr id="0" name=""/>
        <dsp:cNvSpPr/>
      </dsp:nvSpPr>
      <dsp:spPr>
        <a:xfrm>
          <a:off x="0" y="1238249"/>
          <a:ext cx="6609313" cy="123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Curriculum for Wales and the concept of “Cynefin” are relatively new and are being integrated currently in Welsh schools, therefore there is limited research on the impact of these concepts on Welsh Identity, when compared to literature surrounding Welsh identity in former iterations of curriculum. </a:t>
          </a:r>
          <a:endParaRPr lang="en-US" sz="1600" kern="1200"/>
        </a:p>
      </dsp:txBody>
      <dsp:txXfrm>
        <a:off x="0" y="1238249"/>
        <a:ext cx="6609313" cy="1238249"/>
      </dsp:txXfrm>
    </dsp:sp>
    <dsp:sp modelId="{F30A4989-7C07-469D-8CE1-17377249C941}">
      <dsp:nvSpPr>
        <dsp:cNvPr id="0" name=""/>
        <dsp:cNvSpPr/>
      </dsp:nvSpPr>
      <dsp:spPr>
        <a:xfrm>
          <a:off x="0" y="2476499"/>
          <a:ext cx="66093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9BEC47-B7E1-4173-9E7F-9218D631F0C8}">
      <dsp:nvSpPr>
        <dsp:cNvPr id="0" name=""/>
        <dsp:cNvSpPr/>
      </dsp:nvSpPr>
      <dsp:spPr>
        <a:xfrm>
          <a:off x="0" y="2476499"/>
          <a:ext cx="6609313" cy="123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There is more emphasis on Welsh identity in “Welsh heartlands” (Copeland, 2005; Madoc et.al, 2013) like Gwynedd and the North West of Wales comparable to “more anglicised” (Copeland, 2007) areas of Wales such as the South West and South East.  </a:t>
          </a:r>
          <a:endParaRPr lang="en-US" sz="1600" kern="1200"/>
        </a:p>
      </dsp:txBody>
      <dsp:txXfrm>
        <a:off x="0" y="2476499"/>
        <a:ext cx="6609313" cy="1238249"/>
      </dsp:txXfrm>
    </dsp:sp>
    <dsp:sp modelId="{B737A528-67C5-4F81-8FCD-F1731E777E26}">
      <dsp:nvSpPr>
        <dsp:cNvPr id="0" name=""/>
        <dsp:cNvSpPr/>
      </dsp:nvSpPr>
      <dsp:spPr>
        <a:xfrm>
          <a:off x="0" y="3714750"/>
          <a:ext cx="66093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85914E-076F-4782-ADEC-9B12E7B4BB66}">
      <dsp:nvSpPr>
        <dsp:cNvPr id="0" name=""/>
        <dsp:cNvSpPr/>
      </dsp:nvSpPr>
      <dsp:spPr>
        <a:xfrm>
          <a:off x="0" y="3714749"/>
          <a:ext cx="6609313" cy="123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My research will take place in an English-medium Secondary School in South West Wales, who have integrated both the Curriculum for Wales and the concept of Cynefin in the running of their school. </a:t>
          </a:r>
          <a:endParaRPr lang="en-US" sz="1600" kern="1200"/>
        </a:p>
      </dsp:txBody>
      <dsp:txXfrm>
        <a:off x="0" y="3714749"/>
        <a:ext cx="6609313" cy="123824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9C76BF-B60C-4062-9B21-6838A774E823}" type="datetimeFigureOut">
              <a:rPr lang="en-GB" smtClean="0"/>
              <a:t>05/12/2025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88CF2F-A5BF-4E06-8611-89AF9E1538B1}" type="slidenum">
              <a:rPr lang="en-GB" smtClean="0"/>
              <a:t>‹#›</a:t>
            </a:fld>
            <a:endParaRPr lang="en-GB"/>
          </a:p>
        </p:txBody>
      </p:sp>
    </p:spTree>
    <p:extLst>
      <p:ext uri="{BB962C8B-B14F-4D97-AF65-F5344CB8AC3E}">
        <p14:creationId xmlns:p14="http://schemas.microsoft.com/office/powerpoint/2010/main" val="3380087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“Cymraeg 2050” refers to the government strategy to achieve the target of a million Welsh speakers by 2050. </a:t>
            </a:r>
          </a:p>
        </p:txBody>
      </p:sp>
      <p:sp>
        <p:nvSpPr>
          <p:cNvPr id="4" name="Slide Number Placeholder 3"/>
          <p:cNvSpPr>
            <a:spLocks noGrp="1"/>
          </p:cNvSpPr>
          <p:nvPr>
            <p:ph type="sldNum" sz="quarter" idx="5"/>
          </p:nvPr>
        </p:nvSpPr>
        <p:spPr/>
        <p:txBody>
          <a:bodyPr/>
          <a:lstStyle/>
          <a:p>
            <a:fld id="{B988CF2F-A5BF-4E06-8611-89AF9E1538B1}" type="slidenum">
              <a:rPr lang="en-GB" smtClean="0"/>
              <a:t>3</a:t>
            </a:fld>
            <a:endParaRPr lang="en-GB"/>
          </a:p>
        </p:txBody>
      </p:sp>
    </p:spTree>
    <p:extLst>
      <p:ext uri="{BB962C8B-B14F-4D97-AF65-F5344CB8AC3E}">
        <p14:creationId xmlns:p14="http://schemas.microsoft.com/office/powerpoint/2010/main" val="1379529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56FB-E05E-443F-88A1-CFC90638997C}"/>
              </a:ext>
            </a:extLst>
          </p:cNvPr>
          <p:cNvSpPr>
            <a:spLocks noGrp="1"/>
          </p:cNvSpPr>
          <p:nvPr>
            <p:ph type="ctrTitle"/>
          </p:nvPr>
        </p:nvSpPr>
        <p:spPr>
          <a:xfrm>
            <a:off x="1084727" y="1597961"/>
            <a:ext cx="9144000" cy="3162300"/>
          </a:xfrm>
        </p:spPr>
        <p:txBody>
          <a:bodyPr anchor="b">
            <a:normAutofit/>
          </a:bodyPr>
          <a:lstStyle>
            <a:lvl1pPr algn="l">
              <a:defRPr sz="3200"/>
            </a:lvl1pPr>
          </a:lstStyle>
          <a:p>
            <a:r>
              <a:rPr lang="en-US" dirty="0"/>
              <a:t>Click to edit Master title style</a:t>
            </a:r>
          </a:p>
        </p:txBody>
      </p:sp>
      <p:sp>
        <p:nvSpPr>
          <p:cNvPr id="3" name="Subtitle 2">
            <a:extLst>
              <a:ext uri="{FF2B5EF4-FFF2-40B4-BE49-F238E27FC236}">
                <a16:creationId xmlns:a16="http://schemas.microsoft.com/office/drawing/2014/main" id="{3C5DA97A-281B-4A77-9D2C-C5E6A860E645}"/>
              </a:ext>
            </a:extLst>
          </p:cNvPr>
          <p:cNvSpPr>
            <a:spLocks noGrp="1"/>
          </p:cNvSpPr>
          <p:nvPr>
            <p:ph type="subTitle" idx="1"/>
          </p:nvPr>
        </p:nvSpPr>
        <p:spPr>
          <a:xfrm>
            <a:off x="1084727" y="4902488"/>
            <a:ext cx="9144000" cy="985075"/>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FD7BAE-E194-4223-BB4E-5E487863F5BE}"/>
              </a:ext>
            </a:extLst>
          </p:cNvPr>
          <p:cNvSpPr>
            <a:spLocks noGrp="1"/>
          </p:cNvSpPr>
          <p:nvPr>
            <p:ph type="dt" sz="half" idx="10"/>
          </p:nvPr>
        </p:nvSpPr>
        <p:spPr/>
        <p:txBody>
          <a:bodyPr/>
          <a:lstStyle/>
          <a:p>
            <a:fld id="{8C28A28C-4C6A-46EA-90C0-4EE0B89CC5C7}" type="datetimeFigureOut">
              <a:rPr lang="en-US" smtClean="0"/>
              <a:t>12/5/2025</a:t>
            </a:fld>
            <a:endParaRPr lang="en-US" dirty="0"/>
          </a:p>
        </p:txBody>
      </p:sp>
      <p:sp>
        <p:nvSpPr>
          <p:cNvPr id="5" name="Footer Placeholder 4">
            <a:extLst>
              <a:ext uri="{FF2B5EF4-FFF2-40B4-BE49-F238E27FC236}">
                <a16:creationId xmlns:a16="http://schemas.microsoft.com/office/drawing/2014/main" id="{9721F6C9-7279-4DF8-9462-3EFEFA03FB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57072-0A38-49AD-8D0D-0E42DD488E4F}"/>
              </a:ext>
            </a:extLst>
          </p:cNvPr>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1698357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98199-C6CF-4DFF-A750-435F06CC74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2F2D5EB-F993-411F-9DBA-971321FC0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A5D216-27F9-4078-8349-ABC9F614A5E7}"/>
              </a:ext>
            </a:extLst>
          </p:cNvPr>
          <p:cNvSpPr>
            <a:spLocks noGrp="1"/>
          </p:cNvSpPr>
          <p:nvPr>
            <p:ph type="dt" sz="half" idx="10"/>
          </p:nvPr>
        </p:nvSpPr>
        <p:spPr/>
        <p:txBody>
          <a:bodyPr/>
          <a:lstStyle/>
          <a:p>
            <a:fld id="{8C28A28C-4C6A-46EA-90C0-4EE0B89CC5C7}" type="datetimeFigureOut">
              <a:rPr lang="en-US" smtClean="0"/>
              <a:t>12/5/2025</a:t>
            </a:fld>
            <a:endParaRPr lang="en-US"/>
          </a:p>
        </p:txBody>
      </p:sp>
      <p:sp>
        <p:nvSpPr>
          <p:cNvPr id="5" name="Footer Placeholder 4">
            <a:extLst>
              <a:ext uri="{FF2B5EF4-FFF2-40B4-BE49-F238E27FC236}">
                <a16:creationId xmlns:a16="http://schemas.microsoft.com/office/drawing/2014/main" id="{4384F8A8-FBA7-4F25-ADEA-AF346495D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609F8-5897-4724-8FA6-3EFDE8F2DD7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999661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C0F0C-7BA8-490D-B4C9-CCE145DCD19A}"/>
              </a:ext>
            </a:extLst>
          </p:cNvPr>
          <p:cNvSpPr>
            <a:spLocks noGrp="1"/>
          </p:cNvSpPr>
          <p:nvPr>
            <p:ph type="title"/>
          </p:nvPr>
        </p:nvSpPr>
        <p:spPr>
          <a:xfrm>
            <a:off x="1084726" y="1709738"/>
            <a:ext cx="9143999" cy="3050523"/>
          </a:xfrm>
        </p:spPr>
        <p:txBody>
          <a:bodyPr anchor="b">
            <a:normAutofit/>
          </a:bodyPr>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84290E61-B837-4BE4-9BC7-6AF706BCCA42}"/>
              </a:ext>
            </a:extLst>
          </p:cNvPr>
          <p:cNvSpPr>
            <a:spLocks noGrp="1"/>
          </p:cNvSpPr>
          <p:nvPr>
            <p:ph type="body" idx="1"/>
          </p:nvPr>
        </p:nvSpPr>
        <p:spPr>
          <a:xfrm>
            <a:off x="1084726" y="4902488"/>
            <a:ext cx="9143999" cy="98507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52E15F-E46D-44C6-9FB9-07B0BC545AEF}"/>
              </a:ext>
            </a:extLst>
          </p:cNvPr>
          <p:cNvSpPr>
            <a:spLocks noGrp="1"/>
          </p:cNvSpPr>
          <p:nvPr>
            <p:ph type="dt" sz="half" idx="10"/>
          </p:nvPr>
        </p:nvSpPr>
        <p:spPr/>
        <p:txBody>
          <a:bodyPr/>
          <a:lstStyle/>
          <a:p>
            <a:fld id="{8C28A28C-4C6A-46EA-90C0-4EE0B89CC5C7}" type="datetimeFigureOut">
              <a:rPr lang="en-US" smtClean="0"/>
              <a:t>12/5/2025</a:t>
            </a:fld>
            <a:endParaRPr lang="en-US"/>
          </a:p>
        </p:txBody>
      </p:sp>
      <p:sp>
        <p:nvSpPr>
          <p:cNvPr id="5" name="Footer Placeholder 4">
            <a:extLst>
              <a:ext uri="{FF2B5EF4-FFF2-40B4-BE49-F238E27FC236}">
                <a16:creationId xmlns:a16="http://schemas.microsoft.com/office/drawing/2014/main" id="{2EBF6955-3667-4857-B35A-9E12F79886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4B309-D15E-4FA1-9B8D-8C1F3B56C37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951392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19AB-91F9-4F80-9B5D-2E6FE925F0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19F334-D0CF-4DFD-BAA9-3ECD639B1F1E}"/>
              </a:ext>
            </a:extLst>
          </p:cNvPr>
          <p:cNvSpPr>
            <a:spLocks noGrp="1"/>
          </p:cNvSpPr>
          <p:nvPr>
            <p:ph sz="half" idx="1"/>
          </p:nvPr>
        </p:nvSpPr>
        <p:spPr>
          <a:xfrm>
            <a:off x="1077362" y="2227809"/>
            <a:ext cx="4942438" cy="3949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15E0B5D-4613-4DA7-BA20-58B19BE8A496}"/>
              </a:ext>
            </a:extLst>
          </p:cNvPr>
          <p:cNvSpPr>
            <a:spLocks noGrp="1"/>
          </p:cNvSpPr>
          <p:nvPr>
            <p:ph sz="half" idx="2"/>
          </p:nvPr>
        </p:nvSpPr>
        <p:spPr>
          <a:xfrm>
            <a:off x="6172200" y="2227809"/>
            <a:ext cx="4855265" cy="3949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4F311AB-0603-424D-BC42-0CEAB3562BA4}"/>
              </a:ext>
            </a:extLst>
          </p:cNvPr>
          <p:cNvSpPr>
            <a:spLocks noGrp="1"/>
          </p:cNvSpPr>
          <p:nvPr>
            <p:ph type="dt" sz="half" idx="10"/>
          </p:nvPr>
        </p:nvSpPr>
        <p:spPr/>
        <p:txBody>
          <a:bodyPr/>
          <a:lstStyle/>
          <a:p>
            <a:fld id="{8C28A28C-4C6A-46EA-90C0-4EE0B89CC5C7}" type="datetimeFigureOut">
              <a:rPr lang="en-US" smtClean="0"/>
              <a:t>12/5/2025</a:t>
            </a:fld>
            <a:endParaRPr lang="en-US"/>
          </a:p>
        </p:txBody>
      </p:sp>
      <p:sp>
        <p:nvSpPr>
          <p:cNvPr id="6" name="Footer Placeholder 5">
            <a:extLst>
              <a:ext uri="{FF2B5EF4-FFF2-40B4-BE49-F238E27FC236}">
                <a16:creationId xmlns:a16="http://schemas.microsoft.com/office/drawing/2014/main" id="{7A3AA2AC-0C5F-4835-BE47-D780C29890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C54C0-DFDA-4778-9EE8-5E5C30E0541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426149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F3603-5B09-4916-8324-A6BDAB4E060E}"/>
              </a:ext>
            </a:extLst>
          </p:cNvPr>
          <p:cNvSpPr>
            <a:spLocks noGrp="1"/>
          </p:cNvSpPr>
          <p:nvPr>
            <p:ph type="title"/>
          </p:nvPr>
        </p:nvSpPr>
        <p:spPr>
          <a:xfrm>
            <a:off x="1084726" y="365125"/>
            <a:ext cx="994273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4073C-C15B-4218-9B84-6758955176E7}"/>
              </a:ext>
            </a:extLst>
          </p:cNvPr>
          <p:cNvSpPr>
            <a:spLocks noGrp="1"/>
          </p:cNvSpPr>
          <p:nvPr>
            <p:ph type="body" idx="1"/>
          </p:nvPr>
        </p:nvSpPr>
        <p:spPr>
          <a:xfrm>
            <a:off x="1084725" y="1681163"/>
            <a:ext cx="4912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116D27-36F6-440B-A9BE-8B9499047CEF}"/>
              </a:ext>
            </a:extLst>
          </p:cNvPr>
          <p:cNvSpPr>
            <a:spLocks noGrp="1"/>
          </p:cNvSpPr>
          <p:nvPr>
            <p:ph sz="half" idx="2"/>
          </p:nvPr>
        </p:nvSpPr>
        <p:spPr>
          <a:xfrm>
            <a:off x="1084726" y="2505075"/>
            <a:ext cx="4912849"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C12010D-7AC4-4A70-A211-6A29274119DB}"/>
              </a:ext>
            </a:extLst>
          </p:cNvPr>
          <p:cNvSpPr>
            <a:spLocks noGrp="1"/>
          </p:cNvSpPr>
          <p:nvPr>
            <p:ph type="body" sz="quarter" idx="3"/>
          </p:nvPr>
        </p:nvSpPr>
        <p:spPr>
          <a:xfrm>
            <a:off x="6172200" y="1681163"/>
            <a:ext cx="485526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AE85B5-3350-49A4-86A1-E5DAED491624}"/>
              </a:ext>
            </a:extLst>
          </p:cNvPr>
          <p:cNvSpPr>
            <a:spLocks noGrp="1"/>
          </p:cNvSpPr>
          <p:nvPr>
            <p:ph sz="quarter" idx="4"/>
          </p:nvPr>
        </p:nvSpPr>
        <p:spPr>
          <a:xfrm>
            <a:off x="6172200" y="2505075"/>
            <a:ext cx="485526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73E874-D08B-4D81-B82D-5DF242E4A1AA}"/>
              </a:ext>
            </a:extLst>
          </p:cNvPr>
          <p:cNvSpPr>
            <a:spLocks noGrp="1"/>
          </p:cNvSpPr>
          <p:nvPr>
            <p:ph type="dt" sz="half" idx="10"/>
          </p:nvPr>
        </p:nvSpPr>
        <p:spPr/>
        <p:txBody>
          <a:bodyPr/>
          <a:lstStyle/>
          <a:p>
            <a:fld id="{8C28A28C-4C6A-46EA-90C0-4EE0B89CC5C7}" type="datetimeFigureOut">
              <a:rPr lang="en-US" smtClean="0"/>
              <a:t>12/5/2025</a:t>
            </a:fld>
            <a:endParaRPr lang="en-US"/>
          </a:p>
        </p:txBody>
      </p:sp>
      <p:sp>
        <p:nvSpPr>
          <p:cNvPr id="8" name="Footer Placeholder 7">
            <a:extLst>
              <a:ext uri="{FF2B5EF4-FFF2-40B4-BE49-F238E27FC236}">
                <a16:creationId xmlns:a16="http://schemas.microsoft.com/office/drawing/2014/main" id="{AE174067-0FFA-41C3-A3A6-E8907CC32D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947985-FBC0-4118-8877-2E327F637DF5}"/>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709333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0282-3DE7-4AB9-83AC-AFEDD22AF3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A7436C-706A-443F-86CD-4444C82818B2}"/>
              </a:ext>
            </a:extLst>
          </p:cNvPr>
          <p:cNvSpPr>
            <a:spLocks noGrp="1"/>
          </p:cNvSpPr>
          <p:nvPr>
            <p:ph type="dt" sz="half" idx="10"/>
          </p:nvPr>
        </p:nvSpPr>
        <p:spPr/>
        <p:txBody>
          <a:bodyPr/>
          <a:lstStyle/>
          <a:p>
            <a:fld id="{8C28A28C-4C6A-46EA-90C0-4EE0B89CC5C7}" type="datetimeFigureOut">
              <a:rPr lang="en-US" smtClean="0"/>
              <a:t>12/5/2025</a:t>
            </a:fld>
            <a:endParaRPr lang="en-US"/>
          </a:p>
        </p:txBody>
      </p:sp>
      <p:sp>
        <p:nvSpPr>
          <p:cNvPr id="4" name="Footer Placeholder 3">
            <a:extLst>
              <a:ext uri="{FF2B5EF4-FFF2-40B4-BE49-F238E27FC236}">
                <a16:creationId xmlns:a16="http://schemas.microsoft.com/office/drawing/2014/main" id="{09B53292-7EA5-45D0-957F-636A44FC06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476F59D-34BB-462C-B506-040B9E982FCB}"/>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933467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E55245-AB52-41B4-9B28-55E6527DA2F8}"/>
              </a:ext>
            </a:extLst>
          </p:cNvPr>
          <p:cNvSpPr>
            <a:spLocks noGrp="1"/>
          </p:cNvSpPr>
          <p:nvPr>
            <p:ph type="dt" sz="half" idx="10"/>
          </p:nvPr>
        </p:nvSpPr>
        <p:spPr/>
        <p:txBody>
          <a:bodyPr/>
          <a:lstStyle/>
          <a:p>
            <a:fld id="{8C28A28C-4C6A-46EA-90C0-4EE0B89CC5C7}" type="datetimeFigureOut">
              <a:rPr lang="en-US" smtClean="0"/>
              <a:t>12/5/2025</a:t>
            </a:fld>
            <a:endParaRPr lang="en-US"/>
          </a:p>
        </p:txBody>
      </p:sp>
      <p:sp>
        <p:nvSpPr>
          <p:cNvPr id="3" name="Footer Placeholder 2">
            <a:extLst>
              <a:ext uri="{FF2B5EF4-FFF2-40B4-BE49-F238E27FC236}">
                <a16:creationId xmlns:a16="http://schemas.microsoft.com/office/drawing/2014/main" id="{CA73B8AE-58B0-4FDF-8430-9D8D3DD537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E4D91-8619-43C1-841B-B5F47DE0173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681529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DA660-DF93-4947-B93F-BF118D3B5F80}"/>
              </a:ext>
            </a:extLst>
          </p:cNvPr>
          <p:cNvSpPr>
            <a:spLocks noGrp="1"/>
          </p:cNvSpPr>
          <p:nvPr>
            <p:ph type="title"/>
          </p:nvPr>
        </p:nvSpPr>
        <p:spPr>
          <a:xfrm>
            <a:off x="1084727" y="457200"/>
            <a:ext cx="3687298" cy="16002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02F0292E-B3E1-4FD6-A7FA-C165BAC21C28}"/>
              </a:ext>
            </a:extLst>
          </p:cNvPr>
          <p:cNvSpPr>
            <a:spLocks noGrp="1"/>
          </p:cNvSpPr>
          <p:nvPr>
            <p:ph idx="1"/>
          </p:nvPr>
        </p:nvSpPr>
        <p:spPr>
          <a:xfrm>
            <a:off x="5183188" y="987425"/>
            <a:ext cx="5844277"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EFB0ECC-817B-4A71-AFB5-FC60A2BC3ABC}"/>
              </a:ext>
            </a:extLst>
          </p:cNvPr>
          <p:cNvSpPr>
            <a:spLocks noGrp="1"/>
          </p:cNvSpPr>
          <p:nvPr>
            <p:ph type="body" sz="half" idx="2"/>
          </p:nvPr>
        </p:nvSpPr>
        <p:spPr>
          <a:xfrm>
            <a:off x="1084727" y="2253343"/>
            <a:ext cx="3687298" cy="36156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788E0B-6135-4F59-A35A-2CA1A8BA4ED2}"/>
              </a:ext>
            </a:extLst>
          </p:cNvPr>
          <p:cNvSpPr>
            <a:spLocks noGrp="1"/>
          </p:cNvSpPr>
          <p:nvPr>
            <p:ph type="dt" sz="half" idx="10"/>
          </p:nvPr>
        </p:nvSpPr>
        <p:spPr/>
        <p:txBody>
          <a:bodyPr/>
          <a:lstStyle/>
          <a:p>
            <a:fld id="{8C28A28C-4C6A-46EA-90C0-4EE0B89CC5C7}" type="datetimeFigureOut">
              <a:rPr lang="en-US" smtClean="0"/>
              <a:t>12/5/2025</a:t>
            </a:fld>
            <a:endParaRPr lang="en-US"/>
          </a:p>
        </p:txBody>
      </p:sp>
      <p:sp>
        <p:nvSpPr>
          <p:cNvPr id="6" name="Footer Placeholder 5">
            <a:extLst>
              <a:ext uri="{FF2B5EF4-FFF2-40B4-BE49-F238E27FC236}">
                <a16:creationId xmlns:a16="http://schemas.microsoft.com/office/drawing/2014/main" id="{FD0DEF36-4037-4E6D-988F-CC8E3F11C6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5C0D2D-D878-4723-A002-5A601EFB48A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7237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C59D5-B8A1-4C9C-A61F-E082A44330BB}"/>
              </a:ext>
            </a:extLst>
          </p:cNvPr>
          <p:cNvSpPr>
            <a:spLocks noGrp="1"/>
          </p:cNvSpPr>
          <p:nvPr>
            <p:ph type="title"/>
          </p:nvPr>
        </p:nvSpPr>
        <p:spPr>
          <a:xfrm>
            <a:off x="1084727" y="720433"/>
            <a:ext cx="3687298" cy="1587337"/>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4CB4F5F-E6E7-45C3-B35C-80F81FB1A5E8}"/>
              </a:ext>
            </a:extLst>
          </p:cNvPr>
          <p:cNvSpPr>
            <a:spLocks noGrp="1"/>
          </p:cNvSpPr>
          <p:nvPr>
            <p:ph type="pic" idx="1"/>
          </p:nvPr>
        </p:nvSpPr>
        <p:spPr>
          <a:xfrm>
            <a:off x="5183188" y="987425"/>
            <a:ext cx="582771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33AB7-4F8E-4A9F-AC15-89E6A6E00347}"/>
              </a:ext>
            </a:extLst>
          </p:cNvPr>
          <p:cNvSpPr>
            <a:spLocks noGrp="1"/>
          </p:cNvSpPr>
          <p:nvPr>
            <p:ph type="body" sz="half" idx="2"/>
          </p:nvPr>
        </p:nvSpPr>
        <p:spPr>
          <a:xfrm>
            <a:off x="1084727" y="2449286"/>
            <a:ext cx="3687298" cy="3419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C074B526-866D-4E11-A7F9-081BD4EDF484}"/>
              </a:ext>
            </a:extLst>
          </p:cNvPr>
          <p:cNvSpPr>
            <a:spLocks noGrp="1"/>
          </p:cNvSpPr>
          <p:nvPr>
            <p:ph type="dt" sz="half" idx="10"/>
          </p:nvPr>
        </p:nvSpPr>
        <p:spPr/>
        <p:txBody>
          <a:bodyPr/>
          <a:lstStyle/>
          <a:p>
            <a:fld id="{8C28A28C-4C6A-46EA-90C0-4EE0B89CC5C7}" type="datetimeFigureOut">
              <a:rPr lang="en-US" smtClean="0"/>
              <a:t>12/5/2025</a:t>
            </a:fld>
            <a:endParaRPr lang="en-US"/>
          </a:p>
        </p:txBody>
      </p:sp>
      <p:sp>
        <p:nvSpPr>
          <p:cNvPr id="6" name="Footer Placeholder 5">
            <a:extLst>
              <a:ext uri="{FF2B5EF4-FFF2-40B4-BE49-F238E27FC236}">
                <a16:creationId xmlns:a16="http://schemas.microsoft.com/office/drawing/2014/main" id="{CD758BF8-E962-4367-8495-62438FDD48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C20AE1-C97D-4E6C-9DB2-B2904C2CF24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002666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9E81-5CFF-4A28-B9C8-5D54E51DF202}"/>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58A4CC8-DCB0-4E94-98A7-236E3D1866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D1F802-21C2-44B2-A419-55469D826571}"/>
              </a:ext>
            </a:extLst>
          </p:cNvPr>
          <p:cNvSpPr>
            <a:spLocks noGrp="1"/>
          </p:cNvSpPr>
          <p:nvPr>
            <p:ph type="dt" sz="half" idx="10"/>
          </p:nvPr>
        </p:nvSpPr>
        <p:spPr/>
        <p:txBody>
          <a:bodyPr/>
          <a:lstStyle/>
          <a:p>
            <a:fld id="{8C28A28C-4C6A-46EA-90C0-4EE0B89CC5C7}" type="datetimeFigureOut">
              <a:rPr lang="en-US" smtClean="0"/>
              <a:t>12/5/2025</a:t>
            </a:fld>
            <a:endParaRPr lang="en-US"/>
          </a:p>
        </p:txBody>
      </p:sp>
      <p:sp>
        <p:nvSpPr>
          <p:cNvPr id="5" name="Footer Placeholder 4">
            <a:extLst>
              <a:ext uri="{FF2B5EF4-FFF2-40B4-BE49-F238E27FC236}">
                <a16:creationId xmlns:a16="http://schemas.microsoft.com/office/drawing/2014/main" id="{84BDB709-08FF-4C4A-8670-4CCA9146F9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395375-1CC8-4950-8439-877451C4266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157434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8BDF0-A155-454D-B3E2-AD15D0905A62}"/>
              </a:ext>
            </a:extLst>
          </p:cNvPr>
          <p:cNvSpPr>
            <a:spLocks noGrp="1"/>
          </p:cNvSpPr>
          <p:nvPr>
            <p:ph type="title" orient="vert"/>
          </p:nvPr>
        </p:nvSpPr>
        <p:spPr>
          <a:xfrm>
            <a:off x="9073242" y="827313"/>
            <a:ext cx="2280557" cy="5061857"/>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07244E0D-96EC-4B35-BA5C-5DAFCC7281AE}"/>
              </a:ext>
            </a:extLst>
          </p:cNvPr>
          <p:cNvSpPr>
            <a:spLocks noGrp="1"/>
          </p:cNvSpPr>
          <p:nvPr>
            <p:ph type="body" orient="vert" idx="1"/>
          </p:nvPr>
        </p:nvSpPr>
        <p:spPr>
          <a:xfrm>
            <a:off x="838200" y="827313"/>
            <a:ext cx="8115300" cy="506185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3ADC4E-9FB1-439F-B0FB-47F47B3421A7}"/>
              </a:ext>
            </a:extLst>
          </p:cNvPr>
          <p:cNvSpPr>
            <a:spLocks noGrp="1"/>
          </p:cNvSpPr>
          <p:nvPr>
            <p:ph type="dt" sz="half" idx="10"/>
          </p:nvPr>
        </p:nvSpPr>
        <p:spPr/>
        <p:txBody>
          <a:bodyPr/>
          <a:lstStyle/>
          <a:p>
            <a:fld id="{8C28A28C-4C6A-46EA-90C0-4EE0B89CC5C7}" type="datetimeFigureOut">
              <a:rPr lang="en-US" smtClean="0"/>
              <a:t>12/5/2025</a:t>
            </a:fld>
            <a:endParaRPr lang="en-US"/>
          </a:p>
        </p:txBody>
      </p:sp>
      <p:sp>
        <p:nvSpPr>
          <p:cNvPr id="5" name="Footer Placeholder 4">
            <a:extLst>
              <a:ext uri="{FF2B5EF4-FFF2-40B4-BE49-F238E27FC236}">
                <a16:creationId xmlns:a16="http://schemas.microsoft.com/office/drawing/2014/main" id="{637EE406-061A-4440-BA75-3B684FC848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D93CF-F5F3-4897-A51E-47D577FDD34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693345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E192E3E-68A9-4F36-936C-1C8D0B9EF132}"/>
              </a:ext>
            </a:extLst>
          </p:cNvPr>
          <p:cNvSpPr/>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3F214EB0-7E6D-4536-9350-5CB688B56F26}"/>
              </a:ext>
            </a:extLst>
          </p:cNvPr>
          <p:cNvSpPr>
            <a:spLocks noGrp="1"/>
          </p:cNvSpPr>
          <p:nvPr>
            <p:ph type="title"/>
          </p:nvPr>
        </p:nvSpPr>
        <p:spPr>
          <a:xfrm>
            <a:off x="1077362" y="720434"/>
            <a:ext cx="9950103" cy="150737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BF5455E-4725-4924-BF7D-2E1FC9E391F8}"/>
              </a:ext>
            </a:extLst>
          </p:cNvPr>
          <p:cNvSpPr>
            <a:spLocks noGrp="1"/>
          </p:cNvSpPr>
          <p:nvPr>
            <p:ph type="body" idx="1"/>
          </p:nvPr>
        </p:nvSpPr>
        <p:spPr>
          <a:xfrm>
            <a:off x="1077362" y="2427316"/>
            <a:ext cx="9950103" cy="351351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2CAD9D9-1A1D-4438-9F3D-E5E58FD72F1F}"/>
              </a:ext>
            </a:extLst>
          </p:cNvPr>
          <p:cNvSpPr>
            <a:spLocks noGrp="1"/>
          </p:cNvSpPr>
          <p:nvPr>
            <p:ph type="dt" sz="half" idx="2"/>
          </p:nvPr>
        </p:nvSpPr>
        <p:spPr>
          <a:xfrm>
            <a:off x="9243751" y="6356350"/>
            <a:ext cx="2296603" cy="365125"/>
          </a:xfrm>
          <a:prstGeom prst="rect">
            <a:avLst/>
          </a:prstGeom>
        </p:spPr>
        <p:txBody>
          <a:bodyPr vert="horz" lIns="91440" tIns="45720" rIns="91440" bIns="45720" rtlCol="0" anchor="ctr"/>
          <a:lstStyle>
            <a:lvl1pPr algn="r">
              <a:defRPr sz="900">
                <a:solidFill>
                  <a:schemeClr val="bg1"/>
                </a:solidFill>
              </a:defRPr>
            </a:lvl1pPr>
          </a:lstStyle>
          <a:p>
            <a:fld id="{8C28A28C-4C6A-46EA-90C0-4EE0B89CC5C7}" type="datetimeFigureOut">
              <a:rPr lang="en-US" smtClean="0"/>
              <a:pPr/>
              <a:t>12/5/2025</a:t>
            </a:fld>
            <a:endParaRPr lang="en-US" dirty="0"/>
          </a:p>
        </p:txBody>
      </p:sp>
      <p:sp>
        <p:nvSpPr>
          <p:cNvPr id="5" name="Footer Placeholder 4">
            <a:extLst>
              <a:ext uri="{FF2B5EF4-FFF2-40B4-BE49-F238E27FC236}">
                <a16:creationId xmlns:a16="http://schemas.microsoft.com/office/drawing/2014/main" id="{AE80A827-D7BF-4CA4-8C29-5AE54ADA4787}"/>
              </a:ext>
            </a:extLst>
          </p:cNvPr>
          <p:cNvSpPr>
            <a:spLocks noGrp="1"/>
          </p:cNvSpPr>
          <p:nvPr>
            <p:ph type="ftr" sz="quarter" idx="3"/>
          </p:nvPr>
        </p:nvSpPr>
        <p:spPr>
          <a:xfrm rot="5400000">
            <a:off x="-1610380" y="1926575"/>
            <a:ext cx="3830351"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06717188-1DE1-4DA5-8161-21179E4ADEAE}"/>
              </a:ext>
            </a:extLst>
          </p:cNvPr>
          <p:cNvSpPr>
            <a:spLocks noGrp="1"/>
          </p:cNvSpPr>
          <p:nvPr>
            <p:ph type="sldNum" sz="quarter" idx="4"/>
          </p:nvPr>
        </p:nvSpPr>
        <p:spPr>
          <a:xfrm>
            <a:off x="11540355" y="6356350"/>
            <a:ext cx="410973" cy="365125"/>
          </a:xfrm>
          <a:prstGeom prst="rect">
            <a:avLst/>
          </a:prstGeom>
        </p:spPr>
        <p:txBody>
          <a:bodyPr vert="horz" lIns="91440" tIns="45720" rIns="91440" bIns="45720" rtlCol="0" anchor="ctr"/>
          <a:lstStyle>
            <a:lvl1pPr algn="r">
              <a:defRPr sz="900">
                <a:solidFill>
                  <a:schemeClr val="bg1"/>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3923679883"/>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2" r:id="rId6"/>
    <p:sldLayoutId id="2147483728" r:id="rId7"/>
    <p:sldLayoutId id="2147483729" r:id="rId8"/>
    <p:sldLayoutId id="2147483730" r:id="rId9"/>
    <p:sldLayoutId id="2147483731" r:id="rId10"/>
    <p:sldLayoutId id="2147483733" r:id="rId11"/>
  </p:sldLayoutIdLst>
  <p:txStyles>
    <p:titleStyle>
      <a:lvl1pPr algn="l" defTabSz="914400" rtl="0" eaLnBrk="1" latinLnBrk="0" hangingPunct="1">
        <a:lnSpc>
          <a:spcPct val="110000"/>
        </a:lnSpc>
        <a:spcBef>
          <a:spcPct val="0"/>
        </a:spcBef>
        <a:buNone/>
        <a:defRPr sz="3200" b="1" kern="120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94360"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mp"/><Relationship Id="rId2" Type="http://schemas.openxmlformats.org/officeDocument/2006/relationships/image" Target="../media/image1.tmp"/><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5648E2-B946-43A1-80DE-C50CBBDF9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A06546B-3E90-4E24-BD32-C6BFD1CD8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794726" y="-906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FA95682-BEE6-4B33-BA34-7E7BE4978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3"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screen shot of a card&#10;&#10;AI-generated content may be incorrect.">
            <a:extLst>
              <a:ext uri="{FF2B5EF4-FFF2-40B4-BE49-F238E27FC236}">
                <a16:creationId xmlns:a16="http://schemas.microsoft.com/office/drawing/2014/main" id="{C6858863-CBC2-D595-0952-EBB532F54D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184" y="933450"/>
            <a:ext cx="4311013" cy="4724399"/>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A48C3C89-13A7-F315-594A-6A96AF1356BF}"/>
              </a:ext>
            </a:extLst>
          </p:cNvPr>
          <p:cNvPicPr>
            <a:picLocks noChangeAspect="1"/>
          </p:cNvPicPr>
          <p:nvPr/>
        </p:nvPicPr>
        <p:blipFill>
          <a:blip r:embed="rId3">
            <a:extLst>
              <a:ext uri="{28A0092B-C50C-407E-A947-70E740481C1C}">
                <a14:useLocalDpi xmlns:a14="http://schemas.microsoft.com/office/drawing/2010/main" val="0"/>
              </a:ext>
            </a:extLst>
          </a:blip>
          <a:srcRect l="-596" b="61840"/>
          <a:stretch>
            <a:fillRect/>
          </a:stretch>
        </p:blipFill>
        <p:spPr>
          <a:xfrm>
            <a:off x="5105401" y="2402918"/>
            <a:ext cx="6286758" cy="2521508"/>
          </a:xfrm>
          <a:prstGeom prst="rect">
            <a:avLst/>
          </a:prstGeom>
        </p:spPr>
      </p:pic>
    </p:spTree>
    <p:extLst>
      <p:ext uri="{BB962C8B-B14F-4D97-AF65-F5344CB8AC3E}">
        <p14:creationId xmlns:p14="http://schemas.microsoft.com/office/powerpoint/2010/main" val="4136031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C729A30-F429-4967-81E8-45F6757C8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9FC137C-7F97-41FA-86A1-2E01C3837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967903" cy="68579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Freeform: Shape 21">
            <a:extLst>
              <a:ext uri="{FF2B5EF4-FFF2-40B4-BE49-F238E27FC236}">
                <a16:creationId xmlns:a16="http://schemas.microsoft.com/office/drawing/2014/main" id="{9FBFB9D3-7D34-4948-B4D0-73E7B6E52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4949" y="-54949"/>
            <a:ext cx="6858005" cy="6967903"/>
          </a:xfrm>
          <a:custGeom>
            <a:avLst/>
            <a:gdLst>
              <a:gd name="connsiteX0" fmla="*/ 0 w 2559050"/>
              <a:gd name="connsiteY0" fmla="*/ 0 h 2559050"/>
              <a:gd name="connsiteX1" fmla="*/ 2559050 w 2559050"/>
              <a:gd name="connsiteY1" fmla="*/ 0 h 2559050"/>
              <a:gd name="connsiteX2" fmla="*/ 0 w 2559050"/>
              <a:gd name="connsiteY2" fmla="*/ 2559050 h 2559050"/>
            </a:gdLst>
            <a:ahLst/>
            <a:cxnLst>
              <a:cxn ang="0">
                <a:pos x="connsiteX0" y="connsiteY0"/>
              </a:cxn>
              <a:cxn ang="0">
                <a:pos x="connsiteX1" y="connsiteY1"/>
              </a:cxn>
              <a:cxn ang="0">
                <a:pos x="connsiteX2" y="connsiteY2"/>
              </a:cxn>
            </a:cxnLst>
            <a:rect l="l" t="t" r="r" b="b"/>
            <a:pathLst>
              <a:path w="2559050" h="2559050">
                <a:moveTo>
                  <a:pt x="0" y="0"/>
                </a:moveTo>
                <a:lnTo>
                  <a:pt x="2559050" y="0"/>
                </a:lnTo>
                <a:cubicBezTo>
                  <a:pt x="2559050" y="1413324"/>
                  <a:pt x="1413324" y="2559050"/>
                  <a:pt x="0" y="255905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4C1C8434-3B3B-2906-2296-90FB42BF65AF}"/>
              </a:ext>
            </a:extLst>
          </p:cNvPr>
          <p:cNvSpPr>
            <a:spLocks noGrp="1"/>
          </p:cNvSpPr>
          <p:nvPr>
            <p:ph type="ctrTitle"/>
          </p:nvPr>
        </p:nvSpPr>
        <p:spPr>
          <a:xfrm>
            <a:off x="1084728" y="2754999"/>
            <a:ext cx="4348578" cy="2005262"/>
          </a:xfrm>
        </p:spPr>
        <p:txBody>
          <a:bodyPr>
            <a:normAutofit fontScale="90000"/>
          </a:bodyPr>
          <a:lstStyle/>
          <a:p>
            <a:r>
              <a:rPr lang="en-GB" dirty="0"/>
              <a:t>Perceptions of “Welshness” and “</a:t>
            </a:r>
            <a:r>
              <a:rPr lang="en-GB" dirty="0" err="1"/>
              <a:t>Cynefin</a:t>
            </a:r>
            <a:r>
              <a:rPr lang="en-GB" dirty="0"/>
              <a:t>” through Curriculum for Wales: Welsh Identity in English-Medium Education </a:t>
            </a:r>
          </a:p>
        </p:txBody>
      </p:sp>
      <p:sp>
        <p:nvSpPr>
          <p:cNvPr id="3" name="Subtitle 2">
            <a:extLst>
              <a:ext uri="{FF2B5EF4-FFF2-40B4-BE49-F238E27FC236}">
                <a16:creationId xmlns:a16="http://schemas.microsoft.com/office/drawing/2014/main" id="{55F8E7FA-E91F-D648-4CE2-B7B506AE176B}"/>
              </a:ext>
            </a:extLst>
          </p:cNvPr>
          <p:cNvSpPr>
            <a:spLocks noGrp="1"/>
          </p:cNvSpPr>
          <p:nvPr>
            <p:ph type="subTitle" idx="1"/>
          </p:nvPr>
        </p:nvSpPr>
        <p:spPr>
          <a:xfrm>
            <a:off x="1084728" y="4902489"/>
            <a:ext cx="4348578" cy="985075"/>
          </a:xfrm>
        </p:spPr>
        <p:txBody>
          <a:bodyPr>
            <a:normAutofit/>
          </a:bodyPr>
          <a:lstStyle/>
          <a:p>
            <a:r>
              <a:rPr lang="en-GB" dirty="0"/>
              <a:t>Cerys Hutin</a:t>
            </a:r>
          </a:p>
        </p:txBody>
      </p:sp>
      <p:pic>
        <p:nvPicPr>
          <p:cNvPr id="4" name="Picture 3">
            <a:extLst>
              <a:ext uri="{FF2B5EF4-FFF2-40B4-BE49-F238E27FC236}">
                <a16:creationId xmlns:a16="http://schemas.microsoft.com/office/drawing/2014/main" id="{B40854CE-F5E5-BA0F-9227-B7A71289EE8A}"/>
              </a:ext>
            </a:extLst>
          </p:cNvPr>
          <p:cNvPicPr>
            <a:picLocks noChangeAspect="1"/>
          </p:cNvPicPr>
          <p:nvPr/>
        </p:nvPicPr>
        <p:blipFill>
          <a:blip r:embed="rId2">
            <a:extLst>
              <a:ext uri="{28A0092B-C50C-407E-A947-70E740481C1C}">
                <a14:useLocalDpi xmlns:a14="http://schemas.microsoft.com/office/drawing/2010/main" val="0"/>
              </a:ext>
            </a:extLst>
          </a:blip>
          <a:srcRect l="10951"/>
          <a:stretch>
            <a:fillRect/>
          </a:stretch>
        </p:blipFill>
        <p:spPr>
          <a:xfrm>
            <a:off x="6967903" y="-14"/>
            <a:ext cx="5236733" cy="68580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441413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F1948C2-E4DD-4B0F-BD79-CB28ED230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C1A05F-5FC5-31F9-C7C8-4B457E598285}"/>
              </a:ext>
            </a:extLst>
          </p:cNvPr>
          <p:cNvSpPr>
            <a:spLocks noGrp="1"/>
          </p:cNvSpPr>
          <p:nvPr>
            <p:ph type="title"/>
          </p:nvPr>
        </p:nvSpPr>
        <p:spPr>
          <a:xfrm>
            <a:off x="1077362" y="720435"/>
            <a:ext cx="6484670" cy="1507375"/>
          </a:xfrm>
        </p:spPr>
        <p:txBody>
          <a:bodyPr>
            <a:normAutofit/>
          </a:bodyPr>
          <a:lstStyle/>
          <a:p>
            <a:r>
              <a:rPr lang="en-GB"/>
              <a:t>Introduction:</a:t>
            </a:r>
            <a:endParaRPr lang="en-GB" dirty="0"/>
          </a:p>
        </p:txBody>
      </p:sp>
      <p:sp>
        <p:nvSpPr>
          <p:cNvPr id="3" name="Content Placeholder 2">
            <a:extLst>
              <a:ext uri="{FF2B5EF4-FFF2-40B4-BE49-F238E27FC236}">
                <a16:creationId xmlns:a16="http://schemas.microsoft.com/office/drawing/2014/main" id="{ACCCB8E0-00E9-1C6D-4DD1-CECF8C4FA251}"/>
              </a:ext>
            </a:extLst>
          </p:cNvPr>
          <p:cNvSpPr>
            <a:spLocks noGrp="1"/>
          </p:cNvSpPr>
          <p:nvPr>
            <p:ph idx="1"/>
          </p:nvPr>
        </p:nvSpPr>
        <p:spPr>
          <a:xfrm>
            <a:off x="1077362" y="2434974"/>
            <a:ext cx="6484670" cy="3505855"/>
          </a:xfrm>
        </p:spPr>
        <p:txBody>
          <a:bodyPr>
            <a:normAutofit lnSpcReduction="10000"/>
          </a:bodyPr>
          <a:lstStyle/>
          <a:p>
            <a:r>
              <a:rPr lang="en-GB" sz="1700" dirty="0"/>
              <a:t>This research focusses on the perceptions of “Welshness” and Welsh Identity Secondary Students in an English-medium Comprehensive school in Neath, Port Talbot, and the impact of “</a:t>
            </a:r>
            <a:r>
              <a:rPr lang="en-GB" sz="1700" dirty="0" err="1"/>
              <a:t>Cynefin</a:t>
            </a:r>
            <a:r>
              <a:rPr lang="en-GB" sz="1700" dirty="0"/>
              <a:t>” in the Curriculum for Wales on these perceptions.</a:t>
            </a:r>
          </a:p>
          <a:p>
            <a:r>
              <a:rPr lang="en-GB" sz="1700" dirty="0"/>
              <a:t>Welsh identity is important as an educator due to the increased notion of Welsh identity in the Curriculum for Wales and adds to the debate on age-related developments of national identity; it also has significance for policy makers in Wales with the aim to support student’s engagement in the Curriculum for Wales and “Cymraeg 2050” (Welsh Government, 2022.)</a:t>
            </a:r>
          </a:p>
          <a:p>
            <a:endParaRPr lang="en-GB" sz="1700" dirty="0"/>
          </a:p>
        </p:txBody>
      </p:sp>
      <p:sp>
        <p:nvSpPr>
          <p:cNvPr id="25" name="Rectangle 24">
            <a:extLst>
              <a:ext uri="{FF2B5EF4-FFF2-40B4-BE49-F238E27FC236}">
                <a16:creationId xmlns:a16="http://schemas.microsoft.com/office/drawing/2014/main" id="{53F28E32-1DC4-476E-A298-6C2066882C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24696" y="0"/>
            <a:ext cx="3456507" cy="3436188"/>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34">
            <a:extLst>
              <a:ext uri="{FF2B5EF4-FFF2-40B4-BE49-F238E27FC236}">
                <a16:creationId xmlns:a16="http://schemas.microsoft.com/office/drawing/2014/main" id="{59AD7FA5-98A4-4D87-9F03-9F3E6B19B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743880" y="-11926"/>
            <a:ext cx="3428987" cy="3467355"/>
          </a:xfrm>
          <a:custGeom>
            <a:avLst/>
            <a:gdLst>
              <a:gd name="connsiteX0" fmla="*/ 0 w 3484819"/>
              <a:gd name="connsiteY0" fmla="*/ 0 h 3430264"/>
              <a:gd name="connsiteX1" fmla="*/ 3484819 w 3484819"/>
              <a:gd name="connsiteY1" fmla="*/ 0 h 3430264"/>
              <a:gd name="connsiteX2" fmla="*/ 3484819 w 3484819"/>
              <a:gd name="connsiteY2" fmla="*/ 3430264 h 3430264"/>
              <a:gd name="connsiteX3" fmla="*/ 0 w 3484819"/>
              <a:gd name="connsiteY3" fmla="*/ 3430264 h 3430264"/>
              <a:gd name="connsiteX4" fmla="*/ 0 w 3484819"/>
              <a:gd name="connsiteY4" fmla="*/ 0 h 3430264"/>
              <a:gd name="connsiteX0" fmla="*/ 0 w 3484819"/>
              <a:gd name="connsiteY0" fmla="*/ 0 h 3430264"/>
              <a:gd name="connsiteX1" fmla="*/ 3484819 w 3484819"/>
              <a:gd name="connsiteY1" fmla="*/ 0 h 3430264"/>
              <a:gd name="connsiteX2" fmla="*/ 0 w 3484819"/>
              <a:gd name="connsiteY2" fmla="*/ 3430264 h 3430264"/>
              <a:gd name="connsiteX3" fmla="*/ 0 w 3484819"/>
              <a:gd name="connsiteY3" fmla="*/ 0 h 3430264"/>
            </a:gdLst>
            <a:ahLst/>
            <a:cxnLst>
              <a:cxn ang="0">
                <a:pos x="connsiteX0" y="connsiteY0"/>
              </a:cxn>
              <a:cxn ang="0">
                <a:pos x="connsiteX1" y="connsiteY1"/>
              </a:cxn>
              <a:cxn ang="0">
                <a:pos x="connsiteX2" y="connsiteY2"/>
              </a:cxn>
              <a:cxn ang="0">
                <a:pos x="connsiteX3" y="connsiteY3"/>
              </a:cxn>
            </a:cxnLst>
            <a:rect l="l" t="t" r="r" b="b"/>
            <a:pathLst>
              <a:path w="3484819" h="3430264">
                <a:moveTo>
                  <a:pt x="0" y="0"/>
                </a:moveTo>
                <a:lnTo>
                  <a:pt x="3484819" y="0"/>
                </a:lnTo>
                <a:lnTo>
                  <a:pt x="0" y="3430264"/>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67B624B2-894D-4F7A-B2F3-393D6564D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24696" y="3434976"/>
            <a:ext cx="3467300" cy="342898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30">
            <a:extLst>
              <a:ext uri="{FF2B5EF4-FFF2-40B4-BE49-F238E27FC236}">
                <a16:creationId xmlns:a16="http://schemas.microsoft.com/office/drawing/2014/main" id="{22735368-17CD-48E3-B886-DF9A79AF5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24696" y="3434976"/>
            <a:ext cx="3467303" cy="1725519"/>
          </a:xfrm>
          <a:custGeom>
            <a:avLst/>
            <a:gdLst>
              <a:gd name="connsiteX0" fmla="*/ 3423466 w 3423466"/>
              <a:gd name="connsiteY0" fmla="*/ 0 h 1718483"/>
              <a:gd name="connsiteX1" fmla="*/ 1710280 w 3423466"/>
              <a:gd name="connsiteY1" fmla="*/ 0 h 1718483"/>
              <a:gd name="connsiteX2" fmla="*/ 1710280 w 3423466"/>
              <a:gd name="connsiteY2" fmla="*/ 1 h 1718483"/>
              <a:gd name="connsiteX3" fmla="*/ 0 w 3423466"/>
              <a:gd name="connsiteY3" fmla="*/ 1 h 1718483"/>
              <a:gd name="connsiteX4" fmla="*/ 1538022 w 3423466"/>
              <a:gd name="connsiteY4" fmla="*/ 1709611 h 1718483"/>
              <a:gd name="connsiteX5" fmla="*/ 1710280 w 3423466"/>
              <a:gd name="connsiteY5" fmla="*/ 1718336 h 1718483"/>
              <a:gd name="connsiteX6" fmla="*/ 1710280 w 3423466"/>
              <a:gd name="connsiteY6" fmla="*/ 1718482 h 1718483"/>
              <a:gd name="connsiteX7" fmla="*/ 1711723 w 3423466"/>
              <a:gd name="connsiteY7" fmla="*/ 1718409 h 1718483"/>
              <a:gd name="connsiteX8" fmla="*/ 1713186 w 3423466"/>
              <a:gd name="connsiteY8" fmla="*/ 1718483 h 1718483"/>
              <a:gd name="connsiteX9" fmla="*/ 1713186 w 3423466"/>
              <a:gd name="connsiteY9" fmla="*/ 1718335 h 1718483"/>
              <a:gd name="connsiteX10" fmla="*/ 1885444 w 3423466"/>
              <a:gd name="connsiteY10" fmla="*/ 1709610 h 1718483"/>
              <a:gd name="connsiteX11" fmla="*/ 3423466 w 3423466"/>
              <a:gd name="connsiteY11" fmla="*/ 0 h 1718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23466" h="1718483">
                <a:moveTo>
                  <a:pt x="3423466" y="0"/>
                </a:moveTo>
                <a:lnTo>
                  <a:pt x="1710280" y="0"/>
                </a:lnTo>
                <a:lnTo>
                  <a:pt x="1710280" y="1"/>
                </a:lnTo>
                <a:lnTo>
                  <a:pt x="0" y="1"/>
                </a:lnTo>
                <a:cubicBezTo>
                  <a:pt x="0" y="889774"/>
                  <a:pt x="674138" y="1621607"/>
                  <a:pt x="1538022" y="1709611"/>
                </a:cubicBezTo>
                <a:lnTo>
                  <a:pt x="1710280" y="1718336"/>
                </a:lnTo>
                <a:lnTo>
                  <a:pt x="1710280" y="1718482"/>
                </a:lnTo>
                <a:lnTo>
                  <a:pt x="1711723" y="1718409"/>
                </a:lnTo>
                <a:lnTo>
                  <a:pt x="1713186" y="1718483"/>
                </a:lnTo>
                <a:lnTo>
                  <a:pt x="1713186" y="1718335"/>
                </a:lnTo>
                <a:lnTo>
                  <a:pt x="1885444" y="1709610"/>
                </a:lnTo>
                <a:cubicBezTo>
                  <a:pt x="2749328" y="1621606"/>
                  <a:pt x="3423466" y="889773"/>
                  <a:pt x="3423466"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3" name="Freeform: Shape 32">
            <a:extLst>
              <a:ext uri="{FF2B5EF4-FFF2-40B4-BE49-F238E27FC236}">
                <a16:creationId xmlns:a16="http://schemas.microsoft.com/office/drawing/2014/main" id="{B131CD95-4390-46E7-8713-223CE3CAD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8724696" y="5160552"/>
            <a:ext cx="3467303" cy="1690189"/>
          </a:xfrm>
          <a:custGeom>
            <a:avLst/>
            <a:gdLst>
              <a:gd name="connsiteX0" fmla="*/ 3423466 w 3423466"/>
              <a:gd name="connsiteY0" fmla="*/ 0 h 1718483"/>
              <a:gd name="connsiteX1" fmla="*/ 1710280 w 3423466"/>
              <a:gd name="connsiteY1" fmla="*/ 0 h 1718483"/>
              <a:gd name="connsiteX2" fmla="*/ 1710280 w 3423466"/>
              <a:gd name="connsiteY2" fmla="*/ 1 h 1718483"/>
              <a:gd name="connsiteX3" fmla="*/ 0 w 3423466"/>
              <a:gd name="connsiteY3" fmla="*/ 1 h 1718483"/>
              <a:gd name="connsiteX4" fmla="*/ 1538022 w 3423466"/>
              <a:gd name="connsiteY4" fmla="*/ 1709611 h 1718483"/>
              <a:gd name="connsiteX5" fmla="*/ 1710280 w 3423466"/>
              <a:gd name="connsiteY5" fmla="*/ 1718336 h 1718483"/>
              <a:gd name="connsiteX6" fmla="*/ 1710280 w 3423466"/>
              <a:gd name="connsiteY6" fmla="*/ 1718482 h 1718483"/>
              <a:gd name="connsiteX7" fmla="*/ 1711723 w 3423466"/>
              <a:gd name="connsiteY7" fmla="*/ 1718409 h 1718483"/>
              <a:gd name="connsiteX8" fmla="*/ 1713186 w 3423466"/>
              <a:gd name="connsiteY8" fmla="*/ 1718483 h 1718483"/>
              <a:gd name="connsiteX9" fmla="*/ 1713186 w 3423466"/>
              <a:gd name="connsiteY9" fmla="*/ 1718335 h 1718483"/>
              <a:gd name="connsiteX10" fmla="*/ 1885444 w 3423466"/>
              <a:gd name="connsiteY10" fmla="*/ 1709610 h 1718483"/>
              <a:gd name="connsiteX11" fmla="*/ 3423466 w 3423466"/>
              <a:gd name="connsiteY11" fmla="*/ 0 h 1718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23466" h="1718483">
                <a:moveTo>
                  <a:pt x="3423466" y="0"/>
                </a:moveTo>
                <a:lnTo>
                  <a:pt x="1710280" y="0"/>
                </a:lnTo>
                <a:lnTo>
                  <a:pt x="1710280" y="1"/>
                </a:lnTo>
                <a:lnTo>
                  <a:pt x="0" y="1"/>
                </a:lnTo>
                <a:cubicBezTo>
                  <a:pt x="0" y="889774"/>
                  <a:pt x="674138" y="1621607"/>
                  <a:pt x="1538022" y="1709611"/>
                </a:cubicBezTo>
                <a:lnTo>
                  <a:pt x="1710280" y="1718336"/>
                </a:lnTo>
                <a:lnTo>
                  <a:pt x="1710280" y="1718482"/>
                </a:lnTo>
                <a:lnTo>
                  <a:pt x="1711723" y="1718409"/>
                </a:lnTo>
                <a:lnTo>
                  <a:pt x="1713186" y="1718483"/>
                </a:lnTo>
                <a:lnTo>
                  <a:pt x="1713186" y="1718335"/>
                </a:lnTo>
                <a:lnTo>
                  <a:pt x="1885444" y="1709610"/>
                </a:lnTo>
                <a:cubicBezTo>
                  <a:pt x="2749328" y="1621606"/>
                  <a:pt x="3423466" y="889773"/>
                  <a:pt x="3423466"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990215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A1951E2-8F97-4C6F-9735-8234E367F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3EA18C-0D48-6301-4E69-466517AFB40B}"/>
              </a:ext>
            </a:extLst>
          </p:cNvPr>
          <p:cNvSpPr>
            <a:spLocks noGrp="1"/>
          </p:cNvSpPr>
          <p:nvPr>
            <p:ph type="title"/>
          </p:nvPr>
        </p:nvSpPr>
        <p:spPr>
          <a:xfrm>
            <a:off x="1077362" y="447676"/>
            <a:ext cx="10037276" cy="885824"/>
          </a:xfrm>
        </p:spPr>
        <p:txBody>
          <a:bodyPr anchor="ctr">
            <a:normAutofit/>
          </a:bodyPr>
          <a:lstStyle/>
          <a:p>
            <a:pPr algn="ctr"/>
            <a:r>
              <a:rPr lang="en-GB" sz="2800"/>
              <a:t>Definitions:</a:t>
            </a:r>
          </a:p>
        </p:txBody>
      </p:sp>
      <p:sp>
        <p:nvSpPr>
          <p:cNvPr id="11" name="Rectangle 10">
            <a:extLst>
              <a:ext uri="{FF2B5EF4-FFF2-40B4-BE49-F238E27FC236}">
                <a16:creationId xmlns:a16="http://schemas.microsoft.com/office/drawing/2014/main" id="{02FF53E3-0DDC-4270-9698-6F5D68343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08339"/>
            <a:ext cx="12192000" cy="514966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C32965F-73D7-40C2-AEAC-4CF24AB9950C}"/>
              </a:ext>
            </a:extLst>
          </p:cNvPr>
          <p:cNvGraphicFramePr>
            <a:graphicFrameLocks noGrp="1"/>
          </p:cNvGraphicFramePr>
          <p:nvPr>
            <p:ph idx="1"/>
            <p:extLst>
              <p:ext uri="{D42A27DB-BD31-4B8C-83A1-F6EECF244321}">
                <p14:modId xmlns:p14="http://schemas.microsoft.com/office/powerpoint/2010/main" val="2278571968"/>
              </p:ext>
            </p:extLst>
          </p:nvPr>
        </p:nvGraphicFramePr>
        <p:xfrm>
          <a:off x="1077913" y="2809875"/>
          <a:ext cx="10036175" cy="31305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1681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1C08158-5BFB-475E-AFFD-3119675BE1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F5923A5-3EA5-4A1F-8FB1-6E9E4AC90B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29852"/>
            <a:ext cx="6736976" cy="3328145"/>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1850567E-9970-49B5-8036-68DF198AB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414824" cy="6864873"/>
          </a:xfrm>
          <a:custGeom>
            <a:avLst/>
            <a:gdLst>
              <a:gd name="connsiteX0" fmla="*/ 0 w 3414824"/>
              <a:gd name="connsiteY0" fmla="*/ 3376141 h 6864873"/>
              <a:gd name="connsiteX1" fmla="*/ 3414824 w 3414824"/>
              <a:gd name="connsiteY1" fmla="*/ 3376141 h 6864873"/>
              <a:gd name="connsiteX2" fmla="*/ 0 w 3414824"/>
              <a:gd name="connsiteY2" fmla="*/ 6864873 h 6864873"/>
              <a:gd name="connsiteX3" fmla="*/ 2 w 3414824"/>
              <a:gd name="connsiteY3" fmla="*/ 0 h 6864873"/>
              <a:gd name="connsiteX4" fmla="*/ 3414824 w 3414824"/>
              <a:gd name="connsiteY4" fmla="*/ 0 h 6864873"/>
              <a:gd name="connsiteX5" fmla="*/ 3414824 w 3414824"/>
              <a:gd name="connsiteY5" fmla="*/ 3376140 h 6864873"/>
              <a:gd name="connsiteX6" fmla="*/ 2 w 3414824"/>
              <a:gd name="connsiteY6" fmla="*/ 3376140 h 686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14824" h="6864873">
                <a:moveTo>
                  <a:pt x="0" y="3376141"/>
                </a:moveTo>
                <a:lnTo>
                  <a:pt x="3414824" y="3376141"/>
                </a:lnTo>
                <a:cubicBezTo>
                  <a:pt x="3414824" y="5302914"/>
                  <a:pt x="1885955" y="6864873"/>
                  <a:pt x="0" y="6864873"/>
                </a:cubicBezTo>
                <a:close/>
                <a:moveTo>
                  <a:pt x="2" y="0"/>
                </a:moveTo>
                <a:lnTo>
                  <a:pt x="3414824" y="0"/>
                </a:lnTo>
                <a:lnTo>
                  <a:pt x="3414824" y="3376140"/>
                </a:lnTo>
                <a:lnTo>
                  <a:pt x="2" y="337614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148C8F7-DD07-7BC9-BC6E-98EA263EB299}"/>
              </a:ext>
            </a:extLst>
          </p:cNvPr>
          <p:cNvSpPr>
            <a:spLocks noGrp="1"/>
          </p:cNvSpPr>
          <p:nvPr>
            <p:ph type="title"/>
          </p:nvPr>
        </p:nvSpPr>
        <p:spPr>
          <a:xfrm>
            <a:off x="752476" y="1597958"/>
            <a:ext cx="2401165" cy="2491904"/>
          </a:xfrm>
        </p:spPr>
        <p:txBody>
          <a:bodyPr anchor="t">
            <a:normAutofit/>
          </a:bodyPr>
          <a:lstStyle/>
          <a:p>
            <a:r>
              <a:rPr lang="en-GB" sz="2400"/>
              <a:t>Aims:</a:t>
            </a:r>
          </a:p>
        </p:txBody>
      </p:sp>
      <p:sp>
        <p:nvSpPr>
          <p:cNvPr id="15" name="Freeform: Shape 14">
            <a:extLst>
              <a:ext uri="{FF2B5EF4-FFF2-40B4-BE49-F238E27FC236}">
                <a16:creationId xmlns:a16="http://schemas.microsoft.com/office/drawing/2014/main" id="{252F6D40-1969-431D-97A1-D6439AD90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14823" y="-6876"/>
            <a:ext cx="8777176" cy="6871754"/>
          </a:xfrm>
          <a:custGeom>
            <a:avLst/>
            <a:gdLst>
              <a:gd name="connsiteX0" fmla="*/ 0 w 8777176"/>
              <a:gd name="connsiteY0" fmla="*/ 0 h 6871754"/>
              <a:gd name="connsiteX1" fmla="*/ 3414822 w 8777176"/>
              <a:gd name="connsiteY1" fmla="*/ 0 h 6871754"/>
              <a:gd name="connsiteX2" fmla="*/ 3414822 w 8777176"/>
              <a:gd name="connsiteY2" fmla="*/ 6875 h 6871754"/>
              <a:gd name="connsiteX3" fmla="*/ 8777176 w 8777176"/>
              <a:gd name="connsiteY3" fmla="*/ 6875 h 6871754"/>
              <a:gd name="connsiteX4" fmla="*/ 8777176 w 8777176"/>
              <a:gd name="connsiteY4" fmla="*/ 6871754 h 6871754"/>
              <a:gd name="connsiteX5" fmla="*/ 3251085 w 8777176"/>
              <a:gd name="connsiteY5" fmla="*/ 6871754 h 6871754"/>
              <a:gd name="connsiteX6" fmla="*/ 3251085 w 8777176"/>
              <a:gd name="connsiteY6" fmla="*/ 6860643 h 6871754"/>
              <a:gd name="connsiteX7" fmla="*/ 3239098 w 8777176"/>
              <a:gd name="connsiteY7" fmla="*/ 6860334 h 6871754"/>
              <a:gd name="connsiteX8" fmla="*/ 0 w 8777176"/>
              <a:gd name="connsiteY8" fmla="*/ 3376141 h 6871754"/>
              <a:gd name="connsiteX9" fmla="*/ 3251085 w 8777176"/>
              <a:gd name="connsiteY9" fmla="*/ 3376141 h 6871754"/>
              <a:gd name="connsiteX10" fmla="*/ 3251085 w 8777176"/>
              <a:gd name="connsiteY10" fmla="*/ 3376140 h 6871754"/>
              <a:gd name="connsiteX11" fmla="*/ 0 w 8777176"/>
              <a:gd name="connsiteY11" fmla="*/ 3376140 h 6871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777176" h="6871754">
                <a:moveTo>
                  <a:pt x="0" y="0"/>
                </a:moveTo>
                <a:lnTo>
                  <a:pt x="3414822" y="0"/>
                </a:lnTo>
                <a:lnTo>
                  <a:pt x="3414822" y="6875"/>
                </a:lnTo>
                <a:lnTo>
                  <a:pt x="8777176" y="6875"/>
                </a:lnTo>
                <a:lnTo>
                  <a:pt x="8777176" y="6871754"/>
                </a:lnTo>
                <a:lnTo>
                  <a:pt x="3251085" y="6871754"/>
                </a:lnTo>
                <a:lnTo>
                  <a:pt x="3251085" y="6860643"/>
                </a:lnTo>
                <a:lnTo>
                  <a:pt x="3239098" y="6860334"/>
                </a:lnTo>
                <a:cubicBezTo>
                  <a:pt x="1434808" y="6766895"/>
                  <a:pt x="0" y="5242703"/>
                  <a:pt x="0" y="3376141"/>
                </a:cubicBezTo>
                <a:lnTo>
                  <a:pt x="3251085" y="3376141"/>
                </a:lnTo>
                <a:lnTo>
                  <a:pt x="3251085" y="3376140"/>
                </a:lnTo>
                <a:lnTo>
                  <a:pt x="0" y="337614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aphicFrame>
        <p:nvGraphicFramePr>
          <p:cNvPr id="17" name="Content Placeholder 2">
            <a:extLst>
              <a:ext uri="{FF2B5EF4-FFF2-40B4-BE49-F238E27FC236}">
                <a16:creationId xmlns:a16="http://schemas.microsoft.com/office/drawing/2014/main" id="{5DA91747-5C85-7445-049A-F04CCBF876D6}"/>
              </a:ext>
            </a:extLst>
          </p:cNvPr>
          <p:cNvGraphicFramePr>
            <a:graphicFrameLocks noGrp="1"/>
          </p:cNvGraphicFramePr>
          <p:nvPr>
            <p:ph idx="1"/>
            <p:extLst>
              <p:ext uri="{D42A27DB-BD31-4B8C-83A1-F6EECF244321}">
                <p14:modId xmlns:p14="http://schemas.microsoft.com/office/powerpoint/2010/main" val="3035264621"/>
              </p:ext>
            </p:extLst>
          </p:nvPr>
        </p:nvGraphicFramePr>
        <p:xfrm>
          <a:off x="4908175" y="773206"/>
          <a:ext cx="6205913" cy="50157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0588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204E07-6F63-4D3E-B413-652FC095AB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F0EACB-DA27-06D5-B96B-5BAB302BC26F}"/>
              </a:ext>
            </a:extLst>
          </p:cNvPr>
          <p:cNvSpPr>
            <a:spLocks noGrp="1"/>
          </p:cNvSpPr>
          <p:nvPr>
            <p:ph type="title"/>
          </p:nvPr>
        </p:nvSpPr>
        <p:spPr>
          <a:xfrm>
            <a:off x="1077363" y="1597960"/>
            <a:ext cx="3001415" cy="3555931"/>
          </a:xfrm>
        </p:spPr>
        <p:txBody>
          <a:bodyPr anchor="t">
            <a:normAutofit fontScale="90000"/>
          </a:bodyPr>
          <a:lstStyle/>
          <a:p>
            <a:r>
              <a:rPr lang="en-GB" dirty="0"/>
              <a:t>Research Questions:</a:t>
            </a:r>
            <a:br>
              <a:rPr lang="en-GB" dirty="0"/>
            </a:br>
            <a:br>
              <a:rPr lang="en-GB" dirty="0"/>
            </a:br>
            <a:r>
              <a:rPr lang="en-GB" sz="1800" dirty="0"/>
              <a:t>Exploratory and constructivist approach influenced by Vygotsky’s social </a:t>
            </a:r>
            <a:r>
              <a:rPr lang="en-GB" sz="1800" dirty="0" err="1"/>
              <a:t>constrictivist</a:t>
            </a:r>
            <a:r>
              <a:rPr lang="en-GB" sz="1800" dirty="0"/>
              <a:t> theory:</a:t>
            </a:r>
            <a:br>
              <a:rPr lang="en-GB" sz="1800" dirty="0"/>
            </a:br>
            <a:r>
              <a:rPr lang="en-GB" sz="1800" dirty="0"/>
              <a:t>“learning takes place primarily in social and cultural settings, rather than solely within the individual (Schreiber &amp; Valle, 2013, pp.352). </a:t>
            </a:r>
            <a:r>
              <a:rPr lang="en-GB" dirty="0"/>
              <a:t>“</a:t>
            </a:r>
          </a:p>
        </p:txBody>
      </p:sp>
      <p:sp>
        <p:nvSpPr>
          <p:cNvPr id="11" name="Freeform: Shape 10">
            <a:extLst>
              <a:ext uri="{FF2B5EF4-FFF2-40B4-BE49-F238E27FC236}">
                <a16:creationId xmlns:a16="http://schemas.microsoft.com/office/drawing/2014/main" id="{1A2C2B4C-DD5B-4BFB-A18E-0E2FA0125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3792" y="3455896"/>
            <a:ext cx="3388208" cy="3406341"/>
          </a:xfrm>
          <a:custGeom>
            <a:avLst/>
            <a:gdLst>
              <a:gd name="connsiteX0" fmla="*/ 3388058 w 3388208"/>
              <a:gd name="connsiteY0" fmla="*/ 0 h 3406341"/>
              <a:gd name="connsiteX1" fmla="*/ 3388208 w 3388208"/>
              <a:gd name="connsiteY1" fmla="*/ 0 h 3406341"/>
              <a:gd name="connsiteX2" fmla="*/ 3388208 w 3388208"/>
              <a:gd name="connsiteY2" fmla="*/ 3406341 h 3406341"/>
              <a:gd name="connsiteX3" fmla="*/ 0 w 3388208"/>
              <a:gd name="connsiteY3" fmla="*/ 3406341 h 3406341"/>
              <a:gd name="connsiteX4" fmla="*/ 79006 w 3388208"/>
              <a:gd name="connsiteY4" fmla="*/ 3404386 h 3406341"/>
              <a:gd name="connsiteX5" fmla="*/ 3383947 w 3388208"/>
              <a:gd name="connsiteY5" fmla="*/ 164274 h 3406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8208" h="3406341">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9A782359-AD4C-56DC-8ADF-F479FCAC0287}"/>
              </a:ext>
            </a:extLst>
          </p:cNvPr>
          <p:cNvGraphicFramePr>
            <a:graphicFrameLocks noGrp="1"/>
          </p:cNvGraphicFramePr>
          <p:nvPr>
            <p:ph idx="1"/>
            <p:extLst>
              <p:ext uri="{D42A27DB-BD31-4B8C-83A1-F6EECF244321}">
                <p14:modId xmlns:p14="http://schemas.microsoft.com/office/powerpoint/2010/main" val="132133538"/>
              </p:ext>
            </p:extLst>
          </p:nvPr>
        </p:nvGraphicFramePr>
        <p:xfrm>
          <a:off x="4668782" y="775856"/>
          <a:ext cx="6308804" cy="51072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70046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72611-B164-A666-4321-BB835C543FAE}"/>
              </a:ext>
            </a:extLst>
          </p:cNvPr>
          <p:cNvSpPr>
            <a:spLocks noGrp="1"/>
          </p:cNvSpPr>
          <p:nvPr>
            <p:ph type="title"/>
          </p:nvPr>
        </p:nvSpPr>
        <p:spPr/>
        <p:txBody>
          <a:bodyPr/>
          <a:lstStyle/>
          <a:p>
            <a:r>
              <a:rPr lang="en-GB" dirty="0"/>
              <a:t>Literature used: </a:t>
            </a:r>
          </a:p>
        </p:txBody>
      </p:sp>
      <p:sp>
        <p:nvSpPr>
          <p:cNvPr id="3" name="Content Placeholder 2">
            <a:extLst>
              <a:ext uri="{FF2B5EF4-FFF2-40B4-BE49-F238E27FC236}">
                <a16:creationId xmlns:a16="http://schemas.microsoft.com/office/drawing/2014/main" id="{530BA8BE-BC25-E5D2-965C-761ECAD43E43}"/>
              </a:ext>
            </a:extLst>
          </p:cNvPr>
          <p:cNvSpPr>
            <a:spLocks noGrp="1"/>
          </p:cNvSpPr>
          <p:nvPr>
            <p:ph idx="1"/>
          </p:nvPr>
        </p:nvSpPr>
        <p:spPr>
          <a:xfrm>
            <a:off x="1077362" y="2427316"/>
            <a:ext cx="10169758" cy="4128932"/>
          </a:xfrm>
        </p:spPr>
        <p:txBody>
          <a:bodyPr>
            <a:normAutofit/>
          </a:bodyPr>
          <a:lstStyle/>
          <a:p>
            <a:pPr>
              <a:buFontTx/>
              <a:buChar char="-"/>
            </a:pPr>
            <a:r>
              <a:rPr lang="en-GB" sz="1600" dirty="0"/>
              <a:t>Books– </a:t>
            </a:r>
            <a:r>
              <a:rPr lang="en-GB" sz="1600" i="1" dirty="0"/>
              <a:t>Curriculum, Culture and Citizenship Education in Wales : Investigations into Curriculum </a:t>
            </a:r>
            <a:r>
              <a:rPr lang="en-GB" sz="1600" i="1" dirty="0" err="1"/>
              <a:t>Cymreig</a:t>
            </a:r>
            <a:r>
              <a:rPr lang="en-GB" sz="1600" i="1" dirty="0"/>
              <a:t> </a:t>
            </a:r>
            <a:r>
              <a:rPr lang="en-GB" sz="1600" dirty="0"/>
              <a:t>(Smith, 2016); </a:t>
            </a:r>
            <a:r>
              <a:rPr lang="en-GB" sz="1600" i="1" dirty="0"/>
              <a:t>Language, Identity and Performance Sociolinguistic Perspectives on Wales (</a:t>
            </a:r>
            <a:r>
              <a:rPr lang="en-GB" sz="1600" dirty="0"/>
              <a:t>Coupland, 2009).</a:t>
            </a:r>
          </a:p>
          <a:p>
            <a:pPr>
              <a:buFontTx/>
              <a:buChar char="-"/>
            </a:pPr>
            <a:r>
              <a:rPr lang="en-GB" sz="1600" dirty="0"/>
              <a:t>Dissertations- “</a:t>
            </a:r>
            <a:r>
              <a:rPr lang="en-GB" sz="1600" i="1" dirty="0"/>
              <a:t>Children’s Perceptions of their own National Identity and What It Means to be Welsh” </a:t>
            </a:r>
            <a:r>
              <a:rPr lang="en-GB" sz="1600" dirty="0"/>
              <a:t>(Murphy, 2022); “</a:t>
            </a:r>
            <a:r>
              <a:rPr lang="en-GB" sz="1600" i="1" dirty="0"/>
              <a:t>An exploration of the perceptions of undergraduate trainee teachers regarding the factors that impacted upon their use of incidental Welsh in the primary classroom” </a:t>
            </a:r>
            <a:r>
              <a:rPr lang="en-GB" sz="1600" dirty="0"/>
              <a:t>(Morgan, 2021). </a:t>
            </a:r>
          </a:p>
          <a:p>
            <a:pPr>
              <a:buFontTx/>
              <a:buChar char="-"/>
            </a:pPr>
            <a:r>
              <a:rPr lang="en-GB" sz="1600" dirty="0"/>
              <a:t>Journal Articles- </a:t>
            </a:r>
            <a:r>
              <a:rPr lang="en-GB" sz="1600" i="1" dirty="0"/>
              <a:t>Affiliation, Engagement, Language Use and Vitality: Secondary School Students’ Subjective Orientations to Welsh and Welshness (</a:t>
            </a:r>
            <a:r>
              <a:rPr lang="en-GB" sz="1600" dirty="0"/>
              <a:t>Coupland et.al, 2005); </a:t>
            </a:r>
            <a:r>
              <a:rPr lang="en-GB" sz="1600" i="1" dirty="0"/>
              <a:t>“The ‘Chip Shop Welsh’: Aspects of ‘Welsh Speaking’ Identity in Contemporary Wales” </a:t>
            </a:r>
            <a:r>
              <a:rPr lang="en-GB" sz="1600" dirty="0"/>
              <a:t>(Madoc et.al, 2013); </a:t>
            </a:r>
            <a:r>
              <a:rPr lang="en-GB" sz="1600" i="1" dirty="0"/>
              <a:t>“</a:t>
            </a:r>
            <a:r>
              <a:rPr lang="en-GB" sz="1600" i="1" dirty="0" err="1"/>
              <a:t>Multilinguality</a:t>
            </a:r>
            <a:r>
              <a:rPr lang="en-GB" sz="1600" i="1" dirty="0"/>
              <a:t> in context: an ecological study of young language learners in Wales” </a:t>
            </a:r>
            <a:r>
              <a:rPr lang="en-GB" sz="1600" dirty="0"/>
              <a:t>(Staples, 2025). </a:t>
            </a:r>
          </a:p>
          <a:p>
            <a:pPr>
              <a:buFontTx/>
              <a:buChar char="-"/>
            </a:pPr>
            <a:r>
              <a:rPr lang="en-GB" sz="1600" dirty="0"/>
              <a:t>Government documentation- Curriculum For Wales Guidance, (Welsh Gov., 2022); </a:t>
            </a:r>
            <a:r>
              <a:rPr lang="en-GB" sz="1600" i="1" dirty="0"/>
              <a:t>Successful Futures, </a:t>
            </a:r>
            <a:r>
              <a:rPr lang="en-GB" sz="1600" dirty="0"/>
              <a:t>(Donaldson, 2015); Welsh Language in Wales Census (Welsh Gov., 2021); Welsh language data from the Annual Population Survey: July 2024 to June 2025 (Welsh Gov., 2025)</a:t>
            </a:r>
          </a:p>
          <a:p>
            <a:pPr>
              <a:buFontTx/>
              <a:buChar char="-"/>
            </a:pPr>
            <a:endParaRPr lang="en-GB" dirty="0"/>
          </a:p>
          <a:p>
            <a:pPr>
              <a:buFontTx/>
              <a:buChar char="-"/>
            </a:pPr>
            <a:endParaRPr lang="en-GB" i="1" dirty="0"/>
          </a:p>
          <a:p>
            <a:pPr>
              <a:buFontTx/>
              <a:buChar char="-"/>
            </a:pPr>
            <a:endParaRPr lang="en-GB" i="1" dirty="0"/>
          </a:p>
        </p:txBody>
      </p:sp>
    </p:spTree>
    <p:extLst>
      <p:ext uri="{BB962C8B-B14F-4D97-AF65-F5344CB8AC3E}">
        <p14:creationId xmlns:p14="http://schemas.microsoft.com/office/powerpoint/2010/main" val="3802806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55D8E-B6FC-3BA4-4557-2FD2FE0A0EA3}"/>
              </a:ext>
            </a:extLst>
          </p:cNvPr>
          <p:cNvSpPr>
            <a:spLocks noGrp="1"/>
          </p:cNvSpPr>
          <p:nvPr>
            <p:ph type="title"/>
          </p:nvPr>
        </p:nvSpPr>
        <p:spPr/>
        <p:txBody>
          <a:bodyPr/>
          <a:lstStyle/>
          <a:p>
            <a:r>
              <a:rPr lang="en-GB" dirty="0"/>
              <a:t>Common themes across the literature</a:t>
            </a:r>
          </a:p>
        </p:txBody>
      </p:sp>
      <p:graphicFrame>
        <p:nvGraphicFramePr>
          <p:cNvPr id="5" name="Content Placeholder 2">
            <a:extLst>
              <a:ext uri="{FF2B5EF4-FFF2-40B4-BE49-F238E27FC236}">
                <a16:creationId xmlns:a16="http://schemas.microsoft.com/office/drawing/2014/main" id="{E0FCA509-07E5-9907-CD79-7887B845AB07}"/>
              </a:ext>
            </a:extLst>
          </p:cNvPr>
          <p:cNvGraphicFramePr>
            <a:graphicFrameLocks noGrp="1"/>
          </p:cNvGraphicFramePr>
          <p:nvPr>
            <p:ph idx="1"/>
            <p:extLst>
              <p:ext uri="{D42A27DB-BD31-4B8C-83A1-F6EECF244321}">
                <p14:modId xmlns:p14="http://schemas.microsoft.com/office/powerpoint/2010/main" val="1232888937"/>
              </p:ext>
            </p:extLst>
          </p:nvPr>
        </p:nvGraphicFramePr>
        <p:xfrm>
          <a:off x="1077362" y="2427316"/>
          <a:ext cx="9950103" cy="35135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8314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44E7D-2C2B-D033-0799-D4EDC84C7038}"/>
              </a:ext>
            </a:extLst>
          </p:cNvPr>
          <p:cNvSpPr>
            <a:spLocks noGrp="1"/>
          </p:cNvSpPr>
          <p:nvPr>
            <p:ph type="title"/>
          </p:nvPr>
        </p:nvSpPr>
        <p:spPr/>
        <p:txBody>
          <a:bodyPr/>
          <a:lstStyle/>
          <a:p>
            <a:r>
              <a:rPr lang="en-GB"/>
              <a:t>Where the literature differs:</a:t>
            </a:r>
            <a:endParaRPr lang="en-GB" dirty="0"/>
          </a:p>
        </p:txBody>
      </p:sp>
      <p:graphicFrame>
        <p:nvGraphicFramePr>
          <p:cNvPr id="13" name="Content Placeholder 2">
            <a:extLst>
              <a:ext uri="{FF2B5EF4-FFF2-40B4-BE49-F238E27FC236}">
                <a16:creationId xmlns:a16="http://schemas.microsoft.com/office/drawing/2014/main" id="{EF79E372-6CED-2E56-783A-FBDCD4D6AE70}"/>
              </a:ext>
            </a:extLst>
          </p:cNvPr>
          <p:cNvGraphicFramePr>
            <a:graphicFrameLocks noGrp="1"/>
          </p:cNvGraphicFramePr>
          <p:nvPr>
            <p:ph idx="1"/>
          </p:nvPr>
        </p:nvGraphicFramePr>
        <p:xfrm>
          <a:off x="1077362" y="2427316"/>
          <a:ext cx="9950103" cy="35135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2488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4842243-8D8F-4D37-8FC3-09A660E7A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E0A8BA-42E0-7B80-4DD3-2C1AEBE0CEFC}"/>
              </a:ext>
            </a:extLst>
          </p:cNvPr>
          <p:cNvSpPr>
            <a:spLocks noGrp="1"/>
          </p:cNvSpPr>
          <p:nvPr>
            <p:ph type="title"/>
          </p:nvPr>
        </p:nvSpPr>
        <p:spPr>
          <a:xfrm>
            <a:off x="682348" y="2104466"/>
            <a:ext cx="2318028" cy="3213846"/>
          </a:xfrm>
        </p:spPr>
        <p:txBody>
          <a:bodyPr anchor="b">
            <a:normAutofit/>
          </a:bodyPr>
          <a:lstStyle/>
          <a:p>
            <a:r>
              <a:rPr lang="en-GB" sz="2400"/>
              <a:t>Gaps in the literature:</a:t>
            </a:r>
          </a:p>
        </p:txBody>
      </p:sp>
      <p:sp>
        <p:nvSpPr>
          <p:cNvPr id="14" name="Rectangle 13">
            <a:extLst>
              <a:ext uri="{FF2B5EF4-FFF2-40B4-BE49-F238E27FC236}">
                <a16:creationId xmlns:a16="http://schemas.microsoft.com/office/drawing/2014/main" id="{02FF53E3-0DDC-4270-9698-6F5D68343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4074" y="0"/>
            <a:ext cx="8707926"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24DA132E-817B-3325-0AA2-1F042F921BB6}"/>
              </a:ext>
            </a:extLst>
          </p:cNvPr>
          <p:cNvGraphicFramePr>
            <a:graphicFrameLocks noGrp="1"/>
          </p:cNvGraphicFramePr>
          <p:nvPr>
            <p:ph idx="1"/>
            <p:extLst>
              <p:ext uri="{D42A27DB-BD31-4B8C-83A1-F6EECF244321}">
                <p14:modId xmlns:p14="http://schemas.microsoft.com/office/powerpoint/2010/main" val="1894048041"/>
              </p:ext>
            </p:extLst>
          </p:nvPr>
        </p:nvGraphicFramePr>
        <p:xfrm>
          <a:off x="4505325" y="942975"/>
          <a:ext cx="6609313"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8317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38CA5-FA78-4DA3-C44E-022690325293}"/>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066FC7EC-2DA4-845C-89E8-C787D8D7003B}"/>
              </a:ext>
            </a:extLst>
          </p:cNvPr>
          <p:cNvSpPr>
            <a:spLocks noGrp="1"/>
          </p:cNvSpPr>
          <p:nvPr>
            <p:ph idx="1"/>
          </p:nvPr>
        </p:nvSpPr>
        <p:spPr/>
        <p:txBody>
          <a:bodyPr>
            <a:normAutofit lnSpcReduction="10000"/>
          </a:bodyPr>
          <a:lstStyle/>
          <a:p>
            <a:r>
              <a:rPr lang="en-GB" dirty="0"/>
              <a:t>My explorative, constructivist research project considers the perceptions of “Welshness” and Welsh identity in an English-Medium school in South West Wales. </a:t>
            </a:r>
          </a:p>
          <a:p>
            <a:r>
              <a:rPr lang="en-GB" dirty="0"/>
              <a:t>My research questions will aim to understand the link between Welsh identity, </a:t>
            </a:r>
            <a:r>
              <a:rPr lang="en-GB" dirty="0" err="1"/>
              <a:t>welsh</a:t>
            </a:r>
            <a:r>
              <a:rPr lang="en-GB" dirty="0"/>
              <a:t> language use and cultural identity in an English-medium school, and aim to understand how students construct meaning around </a:t>
            </a:r>
            <a:r>
              <a:rPr lang="en-GB" dirty="0" err="1"/>
              <a:t>Cynefin</a:t>
            </a:r>
            <a:r>
              <a:rPr lang="en-GB" dirty="0"/>
              <a:t> and it’s influence on emerging Welsh identities. </a:t>
            </a:r>
          </a:p>
          <a:p>
            <a:r>
              <a:rPr lang="en-GB" dirty="0"/>
              <a:t>My aim is to explore a gap in the literature by looking at Welsh identity in more “anglicised” areas of Wales, where much research has been done in more “perceived-as-Welsh” areas. </a:t>
            </a:r>
          </a:p>
          <a:p>
            <a:r>
              <a:rPr lang="en-GB" dirty="0"/>
              <a:t>It will also explore a gap in the literature surrounding new “Welsh” concepts of the newest curriculum iteration and its impact, and potential impact, on </a:t>
            </a:r>
            <a:r>
              <a:rPr lang="en-GB" dirty="0" err="1"/>
              <a:t>welsh</a:t>
            </a:r>
            <a:r>
              <a:rPr lang="en-GB" dirty="0"/>
              <a:t> identity in English-medium secondary school students. </a:t>
            </a:r>
          </a:p>
        </p:txBody>
      </p:sp>
    </p:spTree>
    <p:extLst>
      <p:ext uri="{BB962C8B-B14F-4D97-AF65-F5344CB8AC3E}">
        <p14:creationId xmlns:p14="http://schemas.microsoft.com/office/powerpoint/2010/main" val="18319003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73D4E-3036-161C-8F68-A915B7B9DDA2}"/>
              </a:ext>
            </a:extLst>
          </p:cNvPr>
          <p:cNvSpPr>
            <a:spLocks noGrp="1"/>
          </p:cNvSpPr>
          <p:nvPr>
            <p:ph type="title"/>
          </p:nvPr>
        </p:nvSpPr>
        <p:spPr>
          <a:xfrm>
            <a:off x="1077363" y="720434"/>
            <a:ext cx="8231230" cy="495718"/>
          </a:xfrm>
        </p:spPr>
        <p:txBody>
          <a:bodyPr>
            <a:normAutofit fontScale="90000"/>
          </a:bodyPr>
          <a:lstStyle/>
          <a:p>
            <a:r>
              <a:rPr lang="en-GB" dirty="0"/>
              <a:t>Reference List:</a:t>
            </a:r>
          </a:p>
        </p:txBody>
      </p:sp>
      <p:sp>
        <p:nvSpPr>
          <p:cNvPr id="3" name="Content Placeholder 2">
            <a:extLst>
              <a:ext uri="{FF2B5EF4-FFF2-40B4-BE49-F238E27FC236}">
                <a16:creationId xmlns:a16="http://schemas.microsoft.com/office/drawing/2014/main" id="{3BD9B274-4E0F-E079-6440-D7200247E029}"/>
              </a:ext>
            </a:extLst>
          </p:cNvPr>
          <p:cNvSpPr>
            <a:spLocks noGrp="1"/>
          </p:cNvSpPr>
          <p:nvPr>
            <p:ph idx="1"/>
          </p:nvPr>
        </p:nvSpPr>
        <p:spPr>
          <a:xfrm>
            <a:off x="667512" y="1216152"/>
            <a:ext cx="10359953" cy="4724678"/>
          </a:xfrm>
        </p:spPr>
        <p:txBody>
          <a:bodyPr>
            <a:normAutofit fontScale="92500"/>
          </a:bodyPr>
          <a:lstStyle/>
          <a:p>
            <a:r>
              <a:rPr lang="en-GB" sz="1200" dirty="0"/>
              <a:t>Coupland, N. (2009) </a:t>
            </a:r>
            <a:r>
              <a:rPr lang="en-GB" sz="1200" i="1" dirty="0"/>
              <a:t>Language, Identity and Performance: Sociolinguistic Perspectives on Wales</a:t>
            </a:r>
            <a:r>
              <a:rPr lang="en-GB" sz="1200" dirty="0"/>
              <a:t>. Cardiff: University of Wales Press.</a:t>
            </a:r>
          </a:p>
          <a:p>
            <a:r>
              <a:rPr lang="en-GB" sz="1200" dirty="0"/>
              <a:t>Coupland, N., Bishop, H., Williams, A., Evans, B. &amp; Garrett, P. (2005) ‘Affiliation, Engagement, Language Use and Vitality: Secondary School Students’ Subjective Orientations to Welsh and Welshness’, </a:t>
            </a:r>
            <a:r>
              <a:rPr lang="en-GB" sz="1200" i="1" dirty="0"/>
              <a:t>International Journal of Bilingual Education and Bilingualism</a:t>
            </a:r>
            <a:r>
              <a:rPr lang="en-GB" sz="1200" dirty="0"/>
              <a:t>, 8(1), pp. 1–24.</a:t>
            </a:r>
          </a:p>
          <a:p>
            <a:r>
              <a:rPr lang="en-GB" sz="1200" dirty="0"/>
              <a:t>Donaldson, G. (2015) </a:t>
            </a:r>
            <a:r>
              <a:rPr lang="en-GB" sz="1200" i="1" dirty="0"/>
              <a:t>Successful Futures: Independent Review of Curriculum and Assessment Arrangements in Wales</a:t>
            </a:r>
            <a:r>
              <a:rPr lang="en-GB" sz="1200" dirty="0"/>
              <a:t>. Cardiff: Welsh Government.</a:t>
            </a:r>
          </a:p>
          <a:p>
            <a:r>
              <a:rPr lang="en-GB" sz="1200" dirty="0"/>
              <a:t>Jones, R. (2019) ‘Place and identity: Wales, “Welshness” and the Welsh language’, </a:t>
            </a:r>
            <a:r>
              <a:rPr lang="en-GB" sz="1200" i="1" dirty="0"/>
              <a:t>Geography</a:t>
            </a:r>
            <a:r>
              <a:rPr lang="en-GB" sz="1200" dirty="0"/>
              <a:t>, 104(1), pp. 19–27. doi:10.1080/00167487.2019.1209405.</a:t>
            </a:r>
          </a:p>
          <a:p>
            <a:r>
              <a:rPr lang="en-GB" sz="1200" dirty="0"/>
              <a:t>Madoc-Jones, I., Parry, O. &amp; Jones, D. (2013) ‘The “Chip Shop Welsh”: Aspects of “Welsh Speaking” Identity in Contemporary Wales’, </a:t>
            </a:r>
            <a:r>
              <a:rPr lang="en-GB" sz="1200" i="1" dirty="0"/>
              <a:t>Studies in Ethnicity and Nationalism</a:t>
            </a:r>
            <a:r>
              <a:rPr lang="en-GB" sz="1200" dirty="0"/>
              <a:t>, 13(3), pp. 394–411.</a:t>
            </a:r>
          </a:p>
          <a:p>
            <a:r>
              <a:rPr lang="en-GB" sz="1200" dirty="0"/>
              <a:t>Murphy, A. (2018) ‘Charting the emergence of national identity in children in Wales’, </a:t>
            </a:r>
            <a:r>
              <a:rPr lang="en-GB" sz="1200" i="1" dirty="0"/>
              <a:t>Children and Society</a:t>
            </a:r>
            <a:r>
              <a:rPr lang="en-GB" sz="1200" dirty="0"/>
              <a:t>, 32(4), pp. 301–313. doi:10.1111/chso.12252.</a:t>
            </a:r>
          </a:p>
          <a:p>
            <a:r>
              <a:rPr lang="en-GB" sz="1200" dirty="0"/>
              <a:t>Schreiber, L. M. &amp; Valle, B. E. (2013) ‘Social constructivist teaching strategies in the small group classroom,’ </a:t>
            </a:r>
            <a:r>
              <a:rPr lang="en-GB" sz="1200" i="1" dirty="0"/>
              <a:t>Small Group Research</a:t>
            </a:r>
            <a:r>
              <a:rPr lang="en-GB" sz="1200" dirty="0"/>
              <a:t>, 44(4), pp. 395–411</a:t>
            </a:r>
          </a:p>
          <a:p>
            <a:r>
              <a:rPr lang="en-GB" sz="1200" dirty="0"/>
              <a:t>Smith, K. (2016) </a:t>
            </a:r>
            <a:r>
              <a:rPr lang="en-GB" sz="1200" i="1" dirty="0"/>
              <a:t>Curriculum, Culture and Citizenship Education in Wales: Investigations into the Curriculum </a:t>
            </a:r>
            <a:r>
              <a:rPr lang="en-GB" sz="1200" i="1" dirty="0" err="1"/>
              <a:t>Cymreig</a:t>
            </a:r>
            <a:r>
              <a:rPr lang="en-GB" sz="1200" dirty="0"/>
              <a:t>. London: Palgrave Macmillan.</a:t>
            </a:r>
          </a:p>
          <a:p>
            <a:r>
              <a:rPr lang="en-GB" sz="1200" dirty="0"/>
              <a:t>Staples, H. (2025) ‘</a:t>
            </a:r>
            <a:r>
              <a:rPr lang="en-GB" sz="1200" dirty="0" err="1"/>
              <a:t>Multilinguality</a:t>
            </a:r>
            <a:r>
              <a:rPr lang="en-GB" sz="1200" dirty="0"/>
              <a:t> in context: an ecological study of young language learners in Wales’, </a:t>
            </a:r>
            <a:r>
              <a:rPr lang="en-GB" sz="1200" i="1" dirty="0"/>
              <a:t>Journal of Multilingual and Multicultural Development</a:t>
            </a:r>
            <a:r>
              <a:rPr lang="en-GB" sz="1200" dirty="0"/>
              <a:t>. doi:10.1080/01434632.2025.2575800.</a:t>
            </a:r>
          </a:p>
          <a:p>
            <a:r>
              <a:rPr lang="en-GB" sz="1200" dirty="0"/>
              <a:t>Welsh Government (2022) </a:t>
            </a:r>
            <a:r>
              <a:rPr lang="en-GB" sz="1200" i="1" dirty="0"/>
              <a:t>Curriculum for Wales guidance</a:t>
            </a:r>
            <a:r>
              <a:rPr lang="en-GB" sz="1200" dirty="0"/>
              <a:t>. Cardiff: Welsh Government.</a:t>
            </a:r>
          </a:p>
          <a:p>
            <a:r>
              <a:rPr lang="en-GB" sz="1200" dirty="0"/>
              <a:t>Welsh Government (2022) </a:t>
            </a:r>
            <a:r>
              <a:rPr lang="en-GB" sz="1200" i="1" dirty="0"/>
              <a:t>Welsh language in Wales (Census 2021)</a:t>
            </a:r>
            <a:r>
              <a:rPr lang="en-GB" sz="1200" dirty="0"/>
              <a:t>. Cardiff: Welsh Government.</a:t>
            </a:r>
          </a:p>
          <a:p>
            <a:r>
              <a:rPr lang="en-GB" sz="1200" dirty="0"/>
              <a:t>Welsh Government (2025) </a:t>
            </a:r>
            <a:r>
              <a:rPr lang="en-GB" sz="1200" i="1" dirty="0"/>
              <a:t>Welsh language data from the Annual Population Survey: July 2024 to June 2025</a:t>
            </a:r>
            <a:r>
              <a:rPr lang="en-GB" sz="1200" dirty="0"/>
              <a:t>. Cardiff: Welsh Government.</a:t>
            </a:r>
          </a:p>
          <a:p>
            <a:endParaRPr lang="en-GB" sz="1200" dirty="0"/>
          </a:p>
        </p:txBody>
      </p:sp>
    </p:spTree>
    <p:extLst>
      <p:ext uri="{BB962C8B-B14F-4D97-AF65-F5344CB8AC3E}">
        <p14:creationId xmlns:p14="http://schemas.microsoft.com/office/powerpoint/2010/main" val="4220424305"/>
      </p:ext>
    </p:extLst>
  </p:cSld>
  <p:clrMapOvr>
    <a:masterClrMapping/>
  </p:clrMapOvr>
</p:sld>
</file>

<file path=ppt/theme/theme1.xml><?xml version="1.0" encoding="utf-8"?>
<a:theme xmlns:a="http://schemas.openxmlformats.org/drawingml/2006/main" name="BlocksVTI">
  <a:themeElements>
    <a:clrScheme name="Blocks">
      <a:dk1>
        <a:sysClr val="windowText" lastClr="000000"/>
      </a:dk1>
      <a:lt1>
        <a:sysClr val="window" lastClr="FFFFFF"/>
      </a:lt1>
      <a:dk2>
        <a:srgbClr val="1B3843"/>
      </a:dk2>
      <a:lt2>
        <a:srgbClr val="F2F3F1"/>
      </a:lt2>
      <a:accent1>
        <a:srgbClr val="7A8592"/>
      </a:accent1>
      <a:accent2>
        <a:srgbClr val="8C8C96"/>
      </a:accent2>
      <a:accent3>
        <a:srgbClr val="7A6C76"/>
      </a:accent3>
      <a:accent4>
        <a:srgbClr val="A7AA9D"/>
      </a:accent4>
      <a:accent5>
        <a:srgbClr val="63787F"/>
      </a:accent5>
      <a:accent6>
        <a:srgbClr val="889DA5"/>
      </a:accent6>
      <a:hlink>
        <a:srgbClr val="71819B"/>
      </a:hlink>
      <a:folHlink>
        <a:srgbClr val="7E8B85"/>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sVTI" id="{31656FE6-20D8-4105-85EA-706EC9332BE9}" vid="{039DFFC9-9B25-4063-9235-B287A446F5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210</TotalTime>
  <Words>1749</Words>
  <Application>Microsoft Office PowerPoint</Application>
  <PresentationFormat>Widescreen</PresentationFormat>
  <Paragraphs>55</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Avenir Next LT Pro</vt:lpstr>
      <vt:lpstr>Avenir Next LT Pro Light</vt:lpstr>
      <vt:lpstr>BlocksVTI</vt:lpstr>
      <vt:lpstr>PowerPoint Presentation</vt:lpstr>
      <vt:lpstr>Perceptions of “Welshness” and “Cynefin” through Curriculum for Wales: Welsh Identity in English-Medium Education </vt:lpstr>
      <vt:lpstr>Introduction:</vt:lpstr>
      <vt:lpstr>Definitions:</vt:lpstr>
      <vt:lpstr>Aims:</vt:lpstr>
      <vt:lpstr>Research Questions:  Exploratory and constructivist approach influenced by Vygotsky’s social constrictivist theory: “learning takes place primarily in social and cultural settings, rather than solely within the individual (Schreiber &amp; Valle, 2013, pp.352). “</vt:lpstr>
      <vt:lpstr>Literature used: </vt:lpstr>
      <vt:lpstr>Common themes across the literature</vt:lpstr>
      <vt:lpstr>Where the literature differs:</vt:lpstr>
      <vt:lpstr>Gaps in the literature:</vt:lpstr>
      <vt:lpstr>Summary: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Cerys Hutin (1701944)</dc:creator>
  <cp:lastModifiedBy>Cerys Hutin (1701944)</cp:lastModifiedBy>
  <cp:revision>15</cp:revision>
  <dcterms:created xsi:type="dcterms:W3CDTF">2025-12-05T18:05:59Z</dcterms:created>
  <dcterms:modified xsi:type="dcterms:W3CDTF">2025-12-05T21:36:25Z</dcterms:modified>
</cp:coreProperties>
</file>