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Gill Sans Bold" panose="020B0604020202020204" charset="0"/>
      <p:regular r:id="rId15"/>
    </p:embeddedFont>
    <p:embeddedFont>
      <p:font typeface="Gill Sans Light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15.06.2026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/home/z/my-project/workspace/slides/cover-bg.jp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52" y="-49160"/>
            <a:ext cx="18288000" cy="11517259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24E40">
                <a:alpha val="56078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321269" y="635175"/>
            <a:ext cx="1015898" cy="76200"/>
            <a:chOff x="0" y="0"/>
            <a:chExt cx="1354531" cy="1016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07854" y="628783"/>
            <a:ext cx="17271997" cy="2114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60"/>
              </a:lnSpc>
            </a:pPr>
            <a:r>
              <a:rPr lang="en-US" sz="6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Health, Wellbeing and Sustainable Development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007633" y="2717102"/>
            <a:ext cx="12272429" cy="665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60"/>
              </a:lnSpc>
            </a:pPr>
            <a:r>
              <a:rPr lang="en-US" sz="3200">
                <a:solidFill>
                  <a:srgbClr val="FFFFFF">
                    <a:alpha val="80000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 Critical Examination of Integration in Health and Social Care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529314" y="4999768"/>
            <a:ext cx="1015898" cy="76200"/>
            <a:chOff x="0" y="0"/>
            <a:chExt cx="1354531" cy="101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555836" y="3421390"/>
            <a:ext cx="9069591" cy="397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600">
                <a:solidFill>
                  <a:srgbClr val="FFFFFF">
                    <a:alpha val="69804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Student Name: Sameena Iqbal | Student Number: 2315950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49099" y="4185228"/>
            <a:ext cx="9176328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lang="en-US" sz="2400">
                <a:solidFill>
                  <a:srgbClr val="FFFFFF">
                    <a:alpha val="60000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BMHP6030 | Health, Wellbeing and Sustainable Development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6486692" y="5260743"/>
            <a:ext cx="5101142" cy="3895916"/>
            <a:chOff x="8105902" y="466635"/>
            <a:chExt cx="6786372" cy="5194555"/>
          </a:xfrm>
        </p:grpSpPr>
        <p:sp>
          <p:nvSpPr>
            <p:cNvPr id="15" name="Freeform 15"/>
            <p:cNvSpPr/>
            <p:nvPr/>
          </p:nvSpPr>
          <p:spPr>
            <a:xfrm>
              <a:off x="8105902" y="466635"/>
              <a:ext cx="6786372" cy="5194555"/>
            </a:xfrm>
            <a:custGeom>
              <a:avLst/>
              <a:gdLst/>
              <a:ahLst/>
              <a:cxnLst/>
              <a:rect l="l" t="t" r="r" b="b"/>
              <a:pathLst>
                <a:path w="6786372" h="5194554">
                  <a:moveTo>
                    <a:pt x="0" y="0"/>
                  </a:moveTo>
                  <a:lnTo>
                    <a:pt x="6786372" y="0"/>
                  </a:lnTo>
                  <a:lnTo>
                    <a:pt x="6786372" y="5194554"/>
                  </a:lnTo>
                  <a:lnTo>
                    <a:pt x="0" y="51945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7018" r="-70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19200" y="247650"/>
            <a:ext cx="4268562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Introduction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31387" y="1559547"/>
            <a:ext cx="76200" cy="762000"/>
            <a:chOff x="0" y="0"/>
            <a:chExt cx="101600" cy="1016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1600" cy="1016000"/>
            </a:xfrm>
            <a:custGeom>
              <a:avLst/>
              <a:gdLst/>
              <a:ahLst/>
              <a:cxnLst/>
              <a:rect l="l" t="t" r="r" b="b"/>
              <a:pathLst>
                <a:path w="101600" h="1016000">
                  <a:moveTo>
                    <a:pt x="0" y="50800"/>
                  </a:moveTo>
                  <a:cubicBezTo>
                    <a:pt x="0" y="22733"/>
                    <a:pt x="22733" y="0"/>
                    <a:pt x="50800" y="0"/>
                  </a:cubicBezTo>
                  <a:cubicBezTo>
                    <a:pt x="78867" y="0"/>
                    <a:pt x="101600" y="22733"/>
                    <a:pt x="101600" y="50800"/>
                  </a:cubicBezTo>
                  <a:lnTo>
                    <a:pt x="101600" y="965200"/>
                  </a:lnTo>
                  <a:cubicBezTo>
                    <a:pt x="101600" y="993267"/>
                    <a:pt x="78867" y="1016000"/>
                    <a:pt x="50800" y="1016000"/>
                  </a:cubicBezTo>
                  <a:cubicBezTo>
                    <a:pt x="22733" y="1016000"/>
                    <a:pt x="0" y="993267"/>
                    <a:pt x="0" y="965200"/>
                  </a:cubicBez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198302" y="1741208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Purpose of This Presentation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8302" y="2225983"/>
            <a:ext cx="9447324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To critically examine how health, wellbeing, and sustainable development are integrated into service delivery within the health and social care sector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9820" y="3745859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Why It Matters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8302" y="4347067"/>
            <a:ext cx="9447324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Growing recognition that health outcomes are shaped by interconnected biological, social, economic, and environmental determinants (Marmot, 2020; WHO, 2023)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8302" y="5840578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Key Questions Addressed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30506" y="6506432"/>
            <a:ext cx="9447324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How do theoretical models inform policy? What are the strengths and weaknesses of current integration? How effective are UK-based initiatives?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36402" y="8024270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Structure Overview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98302" y="8578948"/>
            <a:ext cx="9447324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Definitions, models, policy analysis, case studies, equity discussion, and evidence-based recommendations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0887038" y="3616305"/>
            <a:ext cx="7195880" cy="4830118"/>
            <a:chOff x="0" y="0"/>
            <a:chExt cx="9594507" cy="644015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594469" cy="6440170"/>
            </a:xfrm>
            <a:custGeom>
              <a:avLst/>
              <a:gdLst/>
              <a:ahLst/>
              <a:cxnLst/>
              <a:rect l="l" t="t" r="r" b="b"/>
              <a:pathLst>
                <a:path w="9594469" h="6440170">
                  <a:moveTo>
                    <a:pt x="0" y="0"/>
                  </a:moveTo>
                  <a:lnTo>
                    <a:pt x="9594469" y="0"/>
                  </a:lnTo>
                  <a:lnTo>
                    <a:pt x="9594469" y="6440170"/>
                  </a:lnTo>
                  <a:lnTo>
                    <a:pt x="0" y="64401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19200" y="247650"/>
            <a:ext cx="7644555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Defining Key Concepts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219200" y="1535344"/>
            <a:ext cx="4876800" cy="6395047"/>
            <a:chOff x="0" y="0"/>
            <a:chExt cx="6502400" cy="85267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502400" cy="8526652"/>
            </a:xfrm>
            <a:custGeom>
              <a:avLst/>
              <a:gdLst/>
              <a:ahLst/>
              <a:cxnLst/>
              <a:rect l="l" t="t" r="r" b="b"/>
              <a:pathLst>
                <a:path w="6502400" h="8526652">
                  <a:moveTo>
                    <a:pt x="0" y="338582"/>
                  </a:moveTo>
                  <a:cubicBezTo>
                    <a:pt x="0" y="151638"/>
                    <a:pt x="151638" y="0"/>
                    <a:pt x="338582" y="0"/>
                  </a:cubicBezTo>
                  <a:lnTo>
                    <a:pt x="6163818" y="0"/>
                  </a:lnTo>
                  <a:cubicBezTo>
                    <a:pt x="6350762" y="0"/>
                    <a:pt x="6502400" y="151638"/>
                    <a:pt x="6502400" y="338582"/>
                  </a:cubicBezTo>
                  <a:lnTo>
                    <a:pt x="6502400" y="8188071"/>
                  </a:lnTo>
                  <a:cubicBezTo>
                    <a:pt x="6502400" y="8375142"/>
                    <a:pt x="6350762" y="8526652"/>
                    <a:pt x="6163818" y="8526652"/>
                  </a:cubicBezTo>
                  <a:lnTo>
                    <a:pt x="338582" y="8526652"/>
                  </a:lnTo>
                  <a:cubicBezTo>
                    <a:pt x="151638" y="8526780"/>
                    <a:pt x="0" y="8375142"/>
                    <a:pt x="0" y="8188071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68183" y="1663456"/>
            <a:ext cx="1015898" cy="76200"/>
            <a:chOff x="0" y="0"/>
            <a:chExt cx="1354531" cy="1016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468183" y="1734436"/>
            <a:ext cx="5283460" cy="622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79"/>
              </a:lnSpc>
            </a:pPr>
            <a:r>
              <a:rPr lang="en-US" sz="34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Health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1480" y="2261359"/>
            <a:ext cx="4267410" cy="1937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Physical, mental, and social well-being beyond the absence of disease (WHO, 1948)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1480" y="3575199"/>
            <a:ext cx="4267410" cy="1166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79"/>
              </a:lnSpc>
            </a:pPr>
            <a:r>
              <a:rPr lang="en-US" sz="24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Encompasses biological functioning, psychological state, and social capacity (</a:t>
            </a:r>
            <a:r>
              <a:rPr lang="en-US" sz="2400" err="1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Bardham</a:t>
            </a:r>
            <a:r>
              <a:rPr lang="en-US" sz="24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2024).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6451406" y="1478070"/>
            <a:ext cx="4876800" cy="6395047"/>
            <a:chOff x="0" y="0"/>
            <a:chExt cx="6502400" cy="852672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502400" cy="8526652"/>
            </a:xfrm>
            <a:custGeom>
              <a:avLst/>
              <a:gdLst/>
              <a:ahLst/>
              <a:cxnLst/>
              <a:rect l="l" t="t" r="r" b="b"/>
              <a:pathLst>
                <a:path w="6502400" h="8526652">
                  <a:moveTo>
                    <a:pt x="0" y="338582"/>
                  </a:moveTo>
                  <a:cubicBezTo>
                    <a:pt x="0" y="151638"/>
                    <a:pt x="151638" y="0"/>
                    <a:pt x="338582" y="0"/>
                  </a:cubicBezTo>
                  <a:lnTo>
                    <a:pt x="6163818" y="0"/>
                  </a:lnTo>
                  <a:cubicBezTo>
                    <a:pt x="6350762" y="0"/>
                    <a:pt x="6502400" y="151638"/>
                    <a:pt x="6502400" y="338582"/>
                  </a:cubicBezTo>
                  <a:lnTo>
                    <a:pt x="6502400" y="8188071"/>
                  </a:lnTo>
                  <a:cubicBezTo>
                    <a:pt x="6502400" y="8375142"/>
                    <a:pt x="6350762" y="8526652"/>
                    <a:pt x="6163818" y="8526652"/>
                  </a:cubicBezTo>
                  <a:lnTo>
                    <a:pt x="338582" y="8526652"/>
                  </a:lnTo>
                  <a:cubicBezTo>
                    <a:pt x="151638" y="8526780"/>
                    <a:pt x="0" y="8375142"/>
                    <a:pt x="0" y="8188071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602063" y="1585646"/>
            <a:ext cx="1015898" cy="76200"/>
            <a:chOff x="0" y="0"/>
            <a:chExt cx="1354531" cy="1016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DEC36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602063" y="1651035"/>
            <a:ext cx="5283460" cy="622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79"/>
              </a:lnSpc>
            </a:pPr>
            <a:r>
              <a:rPr lang="en-US" sz="34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Wellbeing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602063" y="2201809"/>
            <a:ext cx="4267410" cy="1272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Holistic approach encompassing physical, mental, emotional, and social health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602063" y="3454613"/>
            <a:ext cx="4267410" cy="1352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79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Subjective experience of life satisfaction and positive functioning (Dodge et al., 2012)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1683603" y="1478070"/>
            <a:ext cx="4876800" cy="6406848"/>
            <a:chOff x="0" y="0"/>
            <a:chExt cx="6502400" cy="8542464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502400" cy="8542400"/>
            </a:xfrm>
            <a:custGeom>
              <a:avLst/>
              <a:gdLst/>
              <a:ahLst/>
              <a:cxnLst/>
              <a:rect l="l" t="t" r="r" b="b"/>
              <a:pathLst>
                <a:path w="6502400" h="8542400">
                  <a:moveTo>
                    <a:pt x="0" y="338582"/>
                  </a:moveTo>
                  <a:cubicBezTo>
                    <a:pt x="0" y="151638"/>
                    <a:pt x="151638" y="0"/>
                    <a:pt x="338582" y="0"/>
                  </a:cubicBezTo>
                  <a:lnTo>
                    <a:pt x="6163818" y="0"/>
                  </a:lnTo>
                  <a:cubicBezTo>
                    <a:pt x="6350762" y="0"/>
                    <a:pt x="6502400" y="151638"/>
                    <a:pt x="6502400" y="338582"/>
                  </a:cubicBezTo>
                  <a:lnTo>
                    <a:pt x="6502400" y="8203819"/>
                  </a:lnTo>
                  <a:cubicBezTo>
                    <a:pt x="6502400" y="8390889"/>
                    <a:pt x="6350762" y="8542400"/>
                    <a:pt x="6163818" y="8542400"/>
                  </a:cubicBezTo>
                  <a:lnTo>
                    <a:pt x="338582" y="8542400"/>
                  </a:lnTo>
                  <a:cubicBezTo>
                    <a:pt x="151638" y="8542401"/>
                    <a:pt x="0" y="8390890"/>
                    <a:pt x="0" y="8203819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885524" y="1547546"/>
            <a:ext cx="1015898" cy="76200"/>
            <a:chOff x="0" y="0"/>
            <a:chExt cx="1354531" cy="1016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8574E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1885524" y="1595171"/>
            <a:ext cx="4267410" cy="11776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79"/>
              </a:lnSpc>
            </a:pPr>
            <a:r>
              <a:rPr lang="en-US" sz="34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Sustainable Development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885524" y="2568169"/>
            <a:ext cx="4267410" cy="1937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Meeting present needs without compromising future generations (Brundtland, 1987)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885524" y="3971334"/>
            <a:ext cx="4537948" cy="11604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079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Includes environmental, social, and economic sustainability as interconnected pillars (Nilsson et al., 2024).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1219200" y="8189709"/>
            <a:ext cx="15849600" cy="1741884"/>
            <a:chOff x="0" y="0"/>
            <a:chExt cx="21132800" cy="2322512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21132800" cy="2322449"/>
            </a:xfrm>
            <a:custGeom>
              <a:avLst/>
              <a:gdLst/>
              <a:ahLst/>
              <a:cxnLst/>
              <a:rect l="l" t="t" r="r" b="b"/>
              <a:pathLst>
                <a:path w="21132800" h="2322449">
                  <a:moveTo>
                    <a:pt x="0" y="270891"/>
                  </a:moveTo>
                  <a:cubicBezTo>
                    <a:pt x="0" y="121285"/>
                    <a:pt x="121285" y="0"/>
                    <a:pt x="270891" y="0"/>
                  </a:cubicBezTo>
                  <a:lnTo>
                    <a:pt x="20861910" y="0"/>
                  </a:lnTo>
                  <a:cubicBezTo>
                    <a:pt x="21011514" y="0"/>
                    <a:pt x="21132800" y="121285"/>
                    <a:pt x="21132800" y="270891"/>
                  </a:cubicBezTo>
                  <a:lnTo>
                    <a:pt x="21132800" y="2051558"/>
                  </a:lnTo>
                  <a:cubicBezTo>
                    <a:pt x="21132800" y="2201164"/>
                    <a:pt x="21011514" y="2322449"/>
                    <a:pt x="20861910" y="2322449"/>
                  </a:cubicBezTo>
                  <a:lnTo>
                    <a:pt x="270891" y="2322449"/>
                  </a:lnTo>
                  <a:cubicBezTo>
                    <a:pt x="121285" y="2322449"/>
                    <a:pt x="0" y="2201164"/>
                    <a:pt x="0" y="2051558"/>
                  </a:cubicBezTo>
                  <a:close/>
                </a:path>
              </a:pathLst>
            </a:custGeom>
            <a:solidFill>
              <a:srgbClr val="D6EDE7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219200" y="8142084"/>
            <a:ext cx="95250" cy="1837134"/>
            <a:chOff x="0" y="0"/>
            <a:chExt cx="127000" cy="2449512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27000" cy="2449449"/>
            </a:xfrm>
            <a:custGeom>
              <a:avLst/>
              <a:gdLst/>
              <a:ahLst/>
              <a:cxnLst/>
              <a:rect l="l" t="t" r="r" b="b"/>
              <a:pathLst>
                <a:path w="127000" h="2449449">
                  <a:moveTo>
                    <a:pt x="0" y="0"/>
                  </a:moveTo>
                  <a:lnTo>
                    <a:pt x="127000" y="2449449"/>
                  </a:lnTo>
                </a:path>
              </a:pathLst>
            </a:custGeom>
            <a:blipFill>
              <a:blip r:embed="rId3">
                <a:alphaModFix amt="0"/>
              </a:blip>
              <a:stretch>
                <a:fillRect l="-2424655" r="-2424655" b="-2"/>
              </a:stretch>
            </a:blipFill>
            <a:ln w="95250" cap="sq">
              <a:solidFill>
                <a:srgbClr val="1A6B5A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669856" y="8357892"/>
            <a:ext cx="15795727" cy="14185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4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Interconnection: These concepts are mutually reinforcing. Health cannot be achieved without wellbeing; wellbeing is shaped by sustainable environments and equitable social structures (United Nations, 2024; Kroll et al., 2023)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468183" y="4807572"/>
            <a:ext cx="4382986" cy="3093872"/>
            <a:chOff x="0" y="0"/>
            <a:chExt cx="5843981" cy="4125163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5844032" cy="4125214"/>
            </a:xfrm>
            <a:custGeom>
              <a:avLst/>
              <a:gdLst/>
              <a:ahLst/>
              <a:cxnLst/>
              <a:rect l="l" t="t" r="r" b="b"/>
              <a:pathLst>
                <a:path w="5844032" h="4125214">
                  <a:moveTo>
                    <a:pt x="0" y="0"/>
                  </a:moveTo>
                  <a:lnTo>
                    <a:pt x="5844032" y="0"/>
                  </a:lnTo>
                  <a:lnTo>
                    <a:pt x="5844032" y="4125214"/>
                  </a:lnTo>
                  <a:lnTo>
                    <a:pt x="0" y="41252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b="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1733743" y="5410143"/>
            <a:ext cx="4689691" cy="1741884"/>
            <a:chOff x="0" y="0"/>
            <a:chExt cx="6252921" cy="2322512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6252972" cy="2322449"/>
            </a:xfrm>
            <a:custGeom>
              <a:avLst/>
              <a:gdLst/>
              <a:ahLst/>
              <a:cxnLst/>
              <a:rect l="l" t="t" r="r" b="b"/>
              <a:pathLst>
                <a:path w="6252972" h="2322449">
                  <a:moveTo>
                    <a:pt x="0" y="0"/>
                  </a:moveTo>
                  <a:lnTo>
                    <a:pt x="6252972" y="0"/>
                  </a:lnTo>
                  <a:lnTo>
                    <a:pt x="6252972" y="2322449"/>
                  </a:lnTo>
                  <a:lnTo>
                    <a:pt x="0" y="23224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b="-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4E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2972"/>
            <a:chOff x="0" y="0"/>
            <a:chExt cx="24384000" cy="39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3937"/>
            </a:xfrm>
            <a:custGeom>
              <a:avLst/>
              <a:gdLst/>
              <a:ahLst/>
              <a:cxnLst/>
              <a:rect l="l" t="t" r="r" b="b"/>
              <a:pathLst>
                <a:path w="24384000" h="3937">
                  <a:moveTo>
                    <a:pt x="0" y="0"/>
                  </a:moveTo>
                  <a:lnTo>
                    <a:pt x="24384000" y="0"/>
                  </a:lnTo>
                  <a:lnTo>
                    <a:pt x="24384000" y="3937"/>
                  </a:lnTo>
                  <a:lnTo>
                    <a:pt x="0" y="3937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175238" y="192786"/>
            <a:ext cx="13382254" cy="835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Theoretical Models and Perspectives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50552" y="904216"/>
            <a:ext cx="17102095" cy="4932346"/>
            <a:chOff x="0" y="0"/>
            <a:chExt cx="22802793" cy="6576461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5337989" cy="6191825"/>
              <a:chOff x="0" y="0"/>
              <a:chExt cx="5337989" cy="6191825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337989" cy="6191838"/>
              </a:xfrm>
              <a:custGeom>
                <a:avLst/>
                <a:gdLst/>
                <a:ahLst/>
                <a:cxnLst/>
                <a:rect l="l" t="t" r="r" b="b"/>
                <a:pathLst>
                  <a:path w="5337989" h="6191838">
                    <a:moveTo>
                      <a:pt x="0" y="215957"/>
                    </a:moveTo>
                    <a:cubicBezTo>
                      <a:pt x="0" y="96697"/>
                      <a:pt x="131397" y="0"/>
                      <a:pt x="293453" y="0"/>
                    </a:cubicBezTo>
                    <a:lnTo>
                      <a:pt x="5044536" y="0"/>
                    </a:lnTo>
                    <a:cubicBezTo>
                      <a:pt x="5206592" y="0"/>
                      <a:pt x="5337989" y="96697"/>
                      <a:pt x="5337989" y="215957"/>
                    </a:cubicBezTo>
                    <a:lnTo>
                      <a:pt x="5337989" y="5975878"/>
                    </a:lnTo>
                    <a:cubicBezTo>
                      <a:pt x="5337989" y="6095138"/>
                      <a:pt x="5206592" y="6191838"/>
                      <a:pt x="5044536" y="6191838"/>
                    </a:cubicBezTo>
                    <a:lnTo>
                      <a:pt x="293453" y="6191838"/>
                    </a:lnTo>
                    <a:cubicBezTo>
                      <a:pt x="131397" y="6191837"/>
                      <a:pt x="0" y="6095138"/>
                      <a:pt x="0" y="5975878"/>
                    </a:cubicBezTo>
                    <a:close/>
                  </a:path>
                </a:pathLst>
              </a:custGeom>
              <a:solidFill>
                <a:srgbClr val="FFFFFF">
                  <a:alpha val="392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>
              <a:off x="551770" y="444500"/>
              <a:ext cx="875978" cy="812800"/>
              <a:chOff x="0" y="0"/>
              <a:chExt cx="875978" cy="8128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87597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75978" h="812800">
                    <a:moveTo>
                      <a:pt x="0" y="406400"/>
                    </a:moveTo>
                    <a:cubicBezTo>
                      <a:pt x="0" y="181991"/>
                      <a:pt x="196137" y="0"/>
                      <a:pt x="437989" y="0"/>
                    </a:cubicBezTo>
                    <a:cubicBezTo>
                      <a:pt x="679841" y="0"/>
                      <a:pt x="875978" y="181991"/>
                      <a:pt x="875978" y="406400"/>
                    </a:cubicBezTo>
                    <a:cubicBezTo>
                      <a:pt x="875978" y="630809"/>
                      <a:pt x="679841" y="812800"/>
                      <a:pt x="437989" y="812800"/>
                    </a:cubicBezTo>
                    <a:cubicBezTo>
                      <a:pt x="196137" y="812800"/>
                      <a:pt x="0" y="630809"/>
                      <a:pt x="0" y="406400"/>
                    </a:cubicBezTo>
                    <a:close/>
                  </a:path>
                </a:pathLst>
              </a:custGeom>
              <a:solidFill>
                <a:srgbClr val="E3987D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867847" y="574675"/>
              <a:ext cx="336444" cy="530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1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51770" y="1470825"/>
              <a:ext cx="4446189" cy="11748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Biopsychosocial Model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551770" y="2704706"/>
              <a:ext cx="4446189" cy="29918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Integrates biological, psychological, and social factors. Moves beyond biomedical approach to address the whole person (Engel, 1977)</a:t>
              </a:r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5821323" y="0"/>
              <a:ext cx="5338413" cy="6191825"/>
              <a:chOff x="0" y="0"/>
              <a:chExt cx="5338413" cy="6191825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5338399" cy="6191735"/>
              </a:xfrm>
              <a:custGeom>
                <a:avLst/>
                <a:gdLst/>
                <a:ahLst/>
                <a:cxnLst/>
                <a:rect l="l" t="t" r="r" b="b"/>
                <a:pathLst>
                  <a:path w="5338399" h="6191735">
                    <a:moveTo>
                      <a:pt x="0" y="215957"/>
                    </a:moveTo>
                    <a:cubicBezTo>
                      <a:pt x="0" y="96697"/>
                      <a:pt x="131397" y="0"/>
                      <a:pt x="293453" y="0"/>
                    </a:cubicBezTo>
                    <a:lnTo>
                      <a:pt x="5044947" y="0"/>
                    </a:lnTo>
                    <a:cubicBezTo>
                      <a:pt x="5207003" y="0"/>
                      <a:pt x="5338399" y="96697"/>
                      <a:pt x="5338399" y="215957"/>
                    </a:cubicBezTo>
                    <a:lnTo>
                      <a:pt x="5338399" y="5975777"/>
                    </a:lnTo>
                    <a:cubicBezTo>
                      <a:pt x="5338399" y="6095038"/>
                      <a:pt x="5207003" y="6191734"/>
                      <a:pt x="5044947" y="6191734"/>
                    </a:cubicBezTo>
                    <a:lnTo>
                      <a:pt x="293453" y="6191734"/>
                    </a:lnTo>
                    <a:cubicBezTo>
                      <a:pt x="131397" y="6191837"/>
                      <a:pt x="0" y="6095138"/>
                      <a:pt x="0" y="5975777"/>
                    </a:cubicBezTo>
                    <a:close/>
                  </a:path>
                </a:pathLst>
              </a:custGeom>
              <a:solidFill>
                <a:srgbClr val="FFFFFF">
                  <a:alpha val="392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6373080" y="444500"/>
              <a:ext cx="875978" cy="812800"/>
              <a:chOff x="0" y="0"/>
              <a:chExt cx="875978" cy="8128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7597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75978" h="812800">
                    <a:moveTo>
                      <a:pt x="0" y="406400"/>
                    </a:moveTo>
                    <a:cubicBezTo>
                      <a:pt x="0" y="181991"/>
                      <a:pt x="196137" y="0"/>
                      <a:pt x="437989" y="0"/>
                    </a:cubicBezTo>
                    <a:cubicBezTo>
                      <a:pt x="679841" y="0"/>
                      <a:pt x="875978" y="181991"/>
                      <a:pt x="875978" y="406400"/>
                    </a:cubicBezTo>
                    <a:cubicBezTo>
                      <a:pt x="875978" y="630809"/>
                      <a:pt x="679841" y="812800"/>
                      <a:pt x="437989" y="812800"/>
                    </a:cubicBezTo>
                    <a:cubicBezTo>
                      <a:pt x="196137" y="812800"/>
                      <a:pt x="0" y="630809"/>
                      <a:pt x="0" y="406400"/>
                    </a:cubicBezTo>
                    <a:close/>
                  </a:path>
                </a:pathLst>
              </a:custGeom>
              <a:solidFill>
                <a:srgbClr val="DEC363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7" name="TextBox 17"/>
            <p:cNvSpPr txBox="1"/>
            <p:nvPr/>
          </p:nvSpPr>
          <p:spPr>
            <a:xfrm>
              <a:off x="6689171" y="574675"/>
              <a:ext cx="336444" cy="530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2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6373080" y="1470825"/>
              <a:ext cx="4446641" cy="11748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Dahlgren and Whitehead Model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6373080" y="2704706"/>
              <a:ext cx="4446641" cy="29918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Maps layers of influence: individual lifestyle, social networks, living/working conditions, and broader socio-economic factors (Dahlgren and Whitehead, 1991)</a:t>
              </a:r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11643057" y="0"/>
              <a:ext cx="5337989" cy="6576461"/>
              <a:chOff x="0" y="0"/>
              <a:chExt cx="5337989" cy="6576461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5337989" cy="6576474"/>
              </a:xfrm>
              <a:custGeom>
                <a:avLst/>
                <a:gdLst/>
                <a:ahLst/>
                <a:cxnLst/>
                <a:rect l="l" t="t" r="r" b="b"/>
                <a:pathLst>
                  <a:path w="5337989" h="6576474">
                    <a:moveTo>
                      <a:pt x="0" y="229372"/>
                    </a:moveTo>
                    <a:cubicBezTo>
                      <a:pt x="0" y="102704"/>
                      <a:pt x="131397" y="0"/>
                      <a:pt x="293453" y="0"/>
                    </a:cubicBezTo>
                    <a:lnTo>
                      <a:pt x="5044536" y="0"/>
                    </a:lnTo>
                    <a:cubicBezTo>
                      <a:pt x="5206592" y="0"/>
                      <a:pt x="5337989" y="102704"/>
                      <a:pt x="5337989" y="229372"/>
                    </a:cubicBezTo>
                    <a:lnTo>
                      <a:pt x="5337989" y="6347100"/>
                    </a:lnTo>
                    <a:cubicBezTo>
                      <a:pt x="5337989" y="6473768"/>
                      <a:pt x="5206592" y="6576474"/>
                      <a:pt x="5044536" y="6576474"/>
                    </a:cubicBezTo>
                    <a:lnTo>
                      <a:pt x="293453" y="6576474"/>
                    </a:lnTo>
                    <a:cubicBezTo>
                      <a:pt x="131397" y="6576473"/>
                      <a:pt x="0" y="6473768"/>
                      <a:pt x="0" y="6347100"/>
                    </a:cubicBezTo>
                    <a:close/>
                  </a:path>
                </a:pathLst>
              </a:custGeom>
              <a:solidFill>
                <a:srgbClr val="FFFFFF">
                  <a:alpha val="392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12194827" y="444500"/>
              <a:ext cx="875978" cy="812800"/>
              <a:chOff x="0" y="0"/>
              <a:chExt cx="875978" cy="8128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87597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75978" h="812800">
                    <a:moveTo>
                      <a:pt x="0" y="406400"/>
                    </a:moveTo>
                    <a:cubicBezTo>
                      <a:pt x="0" y="181991"/>
                      <a:pt x="196137" y="0"/>
                      <a:pt x="437989" y="0"/>
                    </a:cubicBezTo>
                    <a:cubicBezTo>
                      <a:pt x="679841" y="0"/>
                      <a:pt x="875978" y="181991"/>
                      <a:pt x="875978" y="406400"/>
                    </a:cubicBezTo>
                    <a:cubicBezTo>
                      <a:pt x="875978" y="630809"/>
                      <a:pt x="679841" y="812800"/>
                      <a:pt x="437989" y="812800"/>
                    </a:cubicBezTo>
                    <a:cubicBezTo>
                      <a:pt x="196137" y="812800"/>
                      <a:pt x="0" y="630809"/>
                      <a:pt x="0" y="406400"/>
                    </a:cubicBezTo>
                    <a:close/>
                  </a:path>
                </a:pathLst>
              </a:custGeom>
              <a:solidFill>
                <a:srgbClr val="8574E2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12510905" y="574675"/>
              <a:ext cx="336444" cy="530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3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2194827" y="1470825"/>
              <a:ext cx="4446189" cy="6160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Health Belief Model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2194827" y="2704706"/>
              <a:ext cx="4446189" cy="3487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Explains health behaviour through perceived susceptibility, severity, benefits, and barriers. Relevant to media influence on service uptake (Rosenstock, 1974)</a:t>
              </a:r>
            </a:p>
          </p:txBody>
        </p:sp>
        <p:grpSp>
          <p:nvGrpSpPr>
            <p:cNvPr id="27" name="Group 27"/>
            <p:cNvGrpSpPr/>
            <p:nvPr/>
          </p:nvGrpSpPr>
          <p:grpSpPr>
            <a:xfrm>
              <a:off x="17464380" y="0"/>
              <a:ext cx="5338413" cy="6576461"/>
              <a:chOff x="0" y="0"/>
              <a:chExt cx="5338413" cy="6576461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5338399" cy="6576365"/>
              </a:xfrm>
              <a:custGeom>
                <a:avLst/>
                <a:gdLst/>
                <a:ahLst/>
                <a:cxnLst/>
                <a:rect l="l" t="t" r="r" b="b"/>
                <a:pathLst>
                  <a:path w="5338399" h="6576365">
                    <a:moveTo>
                      <a:pt x="0" y="229372"/>
                    </a:moveTo>
                    <a:cubicBezTo>
                      <a:pt x="0" y="102704"/>
                      <a:pt x="131397" y="0"/>
                      <a:pt x="293453" y="0"/>
                    </a:cubicBezTo>
                    <a:lnTo>
                      <a:pt x="5044947" y="0"/>
                    </a:lnTo>
                    <a:cubicBezTo>
                      <a:pt x="5207003" y="0"/>
                      <a:pt x="5338399" y="102704"/>
                      <a:pt x="5338399" y="229372"/>
                    </a:cubicBezTo>
                    <a:lnTo>
                      <a:pt x="5338399" y="6346993"/>
                    </a:lnTo>
                    <a:cubicBezTo>
                      <a:pt x="5338399" y="6473661"/>
                      <a:pt x="5207003" y="6576364"/>
                      <a:pt x="5044947" y="6576364"/>
                    </a:cubicBezTo>
                    <a:lnTo>
                      <a:pt x="293453" y="6576364"/>
                    </a:lnTo>
                    <a:cubicBezTo>
                      <a:pt x="131397" y="6576473"/>
                      <a:pt x="0" y="6473768"/>
                      <a:pt x="0" y="6346993"/>
                    </a:cubicBezTo>
                    <a:close/>
                  </a:path>
                </a:pathLst>
              </a:custGeom>
              <a:solidFill>
                <a:srgbClr val="FFFFFF">
                  <a:alpha val="392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9" name="Group 29"/>
            <p:cNvGrpSpPr/>
            <p:nvPr/>
          </p:nvGrpSpPr>
          <p:grpSpPr>
            <a:xfrm>
              <a:off x="18016137" y="444500"/>
              <a:ext cx="875978" cy="812800"/>
              <a:chOff x="0" y="0"/>
              <a:chExt cx="875978" cy="812800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87597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75978" h="812800">
                    <a:moveTo>
                      <a:pt x="0" y="406400"/>
                    </a:moveTo>
                    <a:cubicBezTo>
                      <a:pt x="0" y="181991"/>
                      <a:pt x="196137" y="0"/>
                      <a:pt x="437989" y="0"/>
                    </a:cubicBezTo>
                    <a:cubicBezTo>
                      <a:pt x="679841" y="0"/>
                      <a:pt x="875978" y="181991"/>
                      <a:pt x="875978" y="406400"/>
                    </a:cubicBezTo>
                    <a:cubicBezTo>
                      <a:pt x="875978" y="630809"/>
                      <a:pt x="679841" y="812800"/>
                      <a:pt x="437989" y="812800"/>
                    </a:cubicBezTo>
                    <a:cubicBezTo>
                      <a:pt x="196137" y="812800"/>
                      <a:pt x="0" y="630809"/>
                      <a:pt x="0" y="406400"/>
                    </a:cubicBezTo>
                    <a:close/>
                  </a:path>
                </a:pathLst>
              </a:custGeom>
              <a:solidFill>
                <a:srgbClr val="3D9B86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18332228" y="574675"/>
              <a:ext cx="336444" cy="5302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4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8016137" y="1470825"/>
              <a:ext cx="4446641" cy="11748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Ecological Systems Perspective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8016137" y="3263506"/>
              <a:ext cx="4446641" cy="29918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Emphasises individual-environment interaction. Supports SDG integration by showing health within broader ecological and social systems (Kroll et al., 2023)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732854" y="8655459"/>
            <a:ext cx="16737492" cy="1108855"/>
            <a:chOff x="0" y="0"/>
            <a:chExt cx="22316656" cy="1478473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22316656" cy="1478524"/>
            </a:xfrm>
            <a:custGeom>
              <a:avLst/>
              <a:gdLst/>
              <a:ahLst/>
              <a:cxnLst/>
              <a:rect l="l" t="t" r="r" b="b"/>
              <a:pathLst>
                <a:path w="22316656" h="1478524">
                  <a:moveTo>
                    <a:pt x="0" y="126058"/>
                  </a:moveTo>
                  <a:cubicBezTo>
                    <a:pt x="0" y="56411"/>
                    <a:pt x="96026" y="0"/>
                    <a:pt x="214583" y="0"/>
                  </a:cubicBezTo>
                  <a:lnTo>
                    <a:pt x="22102073" y="0"/>
                  </a:lnTo>
                  <a:cubicBezTo>
                    <a:pt x="22220630" y="0"/>
                    <a:pt x="22316656" y="56411"/>
                    <a:pt x="22316656" y="126058"/>
                  </a:cubicBezTo>
                  <a:lnTo>
                    <a:pt x="22316656" y="1352447"/>
                  </a:lnTo>
                  <a:cubicBezTo>
                    <a:pt x="22316656" y="1422094"/>
                    <a:pt x="22220630" y="1478524"/>
                    <a:pt x="22102073" y="1478524"/>
                  </a:cubicBezTo>
                  <a:lnTo>
                    <a:pt x="214583" y="1478524"/>
                  </a:lnTo>
                  <a:cubicBezTo>
                    <a:pt x="96026" y="1478524"/>
                    <a:pt x="0" y="1422094"/>
                    <a:pt x="0" y="1352447"/>
                  </a:cubicBez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40"/>
          <p:cNvSpPr/>
          <p:nvPr/>
        </p:nvSpPr>
        <p:spPr>
          <a:xfrm>
            <a:off x="6415731" y="6401735"/>
            <a:ext cx="4841558" cy="2084180"/>
          </a:xfrm>
          <a:custGeom>
            <a:avLst/>
            <a:gdLst/>
            <a:ahLst/>
            <a:cxnLst/>
            <a:rect l="l" t="t" r="r" b="b"/>
            <a:pathLst>
              <a:path w="4841558" h="2084180">
                <a:moveTo>
                  <a:pt x="0" y="0"/>
                </a:moveTo>
                <a:lnTo>
                  <a:pt x="4841558" y="0"/>
                </a:lnTo>
                <a:lnTo>
                  <a:pt x="4841558" y="2084180"/>
                </a:lnTo>
                <a:lnTo>
                  <a:pt x="0" y="20841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809" r="-38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390984" y="8798213"/>
            <a:ext cx="17668415" cy="836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 b="1">
                <a:solidFill>
                  <a:srgbClr val="E3987D">
                    <a:alpha val="80000"/>
                  </a:srgbClr>
                </a:solidFill>
                <a:latin typeface="Gill Sans Bold"/>
                <a:ea typeface="Gill Sans Bold"/>
                <a:cs typeface="Gill Sans Bold"/>
                <a:sym typeface="Gill Sans Bold"/>
              </a:rPr>
              <a:t>Comparing Models:</a:t>
            </a:r>
            <a:r>
              <a:rPr lang="en-US" sz="2400">
                <a:solidFill>
                  <a:srgbClr val="FFFFFF">
                    <a:alpha val="80000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The biomedical model focuses on disease alone; the biopsychosocial adds psychological and social dimensions; the ecological model extends to environmental and policy levels. Together they provide a comprehensive framework for understanding health (Mauro et al., 2025).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11251" y="1666191"/>
            <a:ext cx="1015898" cy="76200"/>
            <a:chOff x="0" y="0"/>
            <a:chExt cx="1354531" cy="1016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143705" y="3314700"/>
            <a:ext cx="600" cy="5079806"/>
            <a:chOff x="0" y="0"/>
            <a:chExt cx="800" cy="677307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2" cy="6773037"/>
            </a:xfrm>
            <a:custGeom>
              <a:avLst/>
              <a:gdLst/>
              <a:ahLst/>
              <a:cxnLst/>
              <a:rect l="l" t="t" r="r" b="b"/>
              <a:pathLst>
                <a:path w="762" h="6773037">
                  <a:moveTo>
                    <a:pt x="0" y="0"/>
                  </a:moveTo>
                  <a:lnTo>
                    <a:pt x="762" y="0"/>
                  </a:lnTo>
                  <a:lnTo>
                    <a:pt x="762" y="6773037"/>
                  </a:lnTo>
                  <a:lnTo>
                    <a:pt x="0" y="6773037"/>
                  </a:lnTo>
                  <a:close/>
                </a:path>
              </a:pathLst>
            </a:custGeom>
            <a:solidFill>
              <a:srgbClr val="D6EDE7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1251" y="5464015"/>
            <a:ext cx="1015898" cy="76200"/>
            <a:chOff x="0" y="0"/>
            <a:chExt cx="1354531" cy="1016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54582" cy="101600"/>
            </a:xfrm>
            <a:custGeom>
              <a:avLst/>
              <a:gdLst/>
              <a:ahLst/>
              <a:cxnLst/>
              <a:rect l="l" t="t" r="r" b="b"/>
              <a:pathLst>
                <a:path w="1354582" h="101600">
                  <a:moveTo>
                    <a:pt x="0" y="0"/>
                  </a:moveTo>
                  <a:lnTo>
                    <a:pt x="1354582" y="0"/>
                  </a:lnTo>
                  <a:lnTo>
                    <a:pt x="1354582" y="101600"/>
                  </a:lnTo>
                  <a:lnTo>
                    <a:pt x="0" y="101600"/>
                  </a:lnTo>
                  <a:close/>
                </a:path>
              </a:pathLst>
            </a:custGeom>
            <a:solidFill>
              <a:srgbClr val="DEC36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1252473" y="3743699"/>
            <a:ext cx="4652916" cy="3722333"/>
          </a:xfrm>
          <a:custGeom>
            <a:avLst/>
            <a:gdLst/>
            <a:ahLst/>
            <a:cxnLst/>
            <a:rect l="l" t="t" r="r" b="b"/>
            <a:pathLst>
              <a:path w="4652916" h="3722333">
                <a:moveTo>
                  <a:pt x="0" y="0"/>
                </a:moveTo>
                <a:lnTo>
                  <a:pt x="4652916" y="0"/>
                </a:lnTo>
                <a:lnTo>
                  <a:pt x="4652916" y="3722333"/>
                </a:lnTo>
                <a:lnTo>
                  <a:pt x="0" y="37223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219200" y="247650"/>
            <a:ext cx="13063014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Integration of Health, Wellbeing and SD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1251" y="1923366"/>
            <a:ext cx="8270024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Holistic Health Approaches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1251" y="2492902"/>
            <a:ext cx="7894110" cy="872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Shift from reactive treatment to proactive, person-centred care addressing physical, mental, and social needs (NHS England, 2019)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1251" y="3467500"/>
            <a:ext cx="5231961" cy="552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WHO Health in All Policies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1251" y="3924649"/>
            <a:ext cx="7894110" cy="1291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Framework ensuring health considerations are embedded across all policy sectors including housing, education, and employment (WHO, 2022)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1251" y="5721190"/>
            <a:ext cx="8270024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SDG 3: Good Health and Wellbeing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24579" y="6149815"/>
            <a:ext cx="8269452" cy="22661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9120" lvl="1" indent="-289560" algn="l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Ensure healthy lives for all ages (Cocchi et al., 2025).</a:t>
            </a:r>
          </a:p>
          <a:p>
            <a:pPr marL="579120" lvl="1" indent="-289560" algn="l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Reduce maternal and child mortality (Shenoy et al., 2023).</a:t>
            </a:r>
          </a:p>
          <a:p>
            <a:pPr marL="579120" lvl="1" indent="-289560" algn="l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Combat communicable and NCDs (Ramos et al., 2025).</a:t>
            </a:r>
          </a:p>
          <a:p>
            <a:pPr marL="579120" lvl="1" indent="-289560" algn="l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Achieve universal health coverage (Kodali et al., 2023).</a:t>
            </a:r>
          </a:p>
          <a:p>
            <a:pPr marL="579120" lvl="1" indent="-289560" algn="l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Strengthen mental health prevention (Singh et al., 2022).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251" y="8502490"/>
            <a:ext cx="8270024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Links to Other SDGs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11251" y="8953975"/>
            <a:ext cx="7894110" cy="1291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4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SDG 1 (No Poverty), SDG 5 (Gender Equality), SDG 10 (Reduced Inequalities) are interconnected with SDG 3 (United Nations,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1611038"/>
            <a:ext cx="7634319" cy="8051546"/>
            <a:chOff x="0" y="0"/>
            <a:chExt cx="10179093" cy="10735395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9491071" cy="2309012"/>
              <a:chOff x="0" y="0"/>
              <a:chExt cx="9491071" cy="2309012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9491071" cy="2308987"/>
              </a:xfrm>
              <a:custGeom>
                <a:avLst/>
                <a:gdLst/>
                <a:ahLst/>
                <a:cxnLst/>
                <a:rect l="l" t="t" r="r" b="b"/>
                <a:pathLst>
                  <a:path w="9491071" h="2308987">
                    <a:moveTo>
                      <a:pt x="0" y="0"/>
                    </a:moveTo>
                    <a:lnTo>
                      <a:pt x="9491071" y="0"/>
                    </a:lnTo>
                    <a:lnTo>
                      <a:pt x="9491071" y="2308987"/>
                    </a:lnTo>
                    <a:lnTo>
                      <a:pt x="0" y="230898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0" y="2579688"/>
              <a:ext cx="9491071" cy="2309012"/>
              <a:chOff x="0" y="0"/>
              <a:chExt cx="9491071" cy="2309012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9491071" cy="2308987"/>
              </a:xfrm>
              <a:custGeom>
                <a:avLst/>
                <a:gdLst/>
                <a:ahLst/>
                <a:cxnLst/>
                <a:rect l="l" t="t" r="r" b="b"/>
                <a:pathLst>
                  <a:path w="9491071" h="2308987">
                    <a:moveTo>
                      <a:pt x="0" y="0"/>
                    </a:moveTo>
                    <a:lnTo>
                      <a:pt x="9491071" y="0"/>
                    </a:lnTo>
                    <a:lnTo>
                      <a:pt x="9491071" y="2308987"/>
                    </a:lnTo>
                    <a:lnTo>
                      <a:pt x="0" y="230898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>
              <a:off x="0" y="5159374"/>
              <a:ext cx="9491071" cy="2578169"/>
              <a:chOff x="0" y="-1"/>
              <a:chExt cx="9491071" cy="2578169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-1"/>
                <a:ext cx="9491071" cy="2578169"/>
              </a:xfrm>
              <a:custGeom>
                <a:avLst/>
                <a:gdLst/>
                <a:ahLst/>
                <a:cxnLst/>
                <a:rect l="l" t="t" r="r" b="b"/>
                <a:pathLst>
                  <a:path w="9491071" h="1806194">
                    <a:moveTo>
                      <a:pt x="0" y="0"/>
                    </a:moveTo>
                    <a:lnTo>
                      <a:pt x="9491071" y="0"/>
                    </a:lnTo>
                    <a:lnTo>
                      <a:pt x="9491071" y="1806194"/>
                    </a:lnTo>
                    <a:lnTo>
                      <a:pt x="0" y="1806194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269861" y="8426408"/>
              <a:ext cx="9491071" cy="2308987"/>
              <a:chOff x="269861" y="1190189"/>
              <a:chExt cx="9491071" cy="2308987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269861" y="1190189"/>
                <a:ext cx="9491071" cy="2308987"/>
              </a:xfrm>
              <a:custGeom>
                <a:avLst/>
                <a:gdLst/>
                <a:ahLst/>
                <a:cxnLst/>
                <a:rect l="l" t="t" r="r" b="b"/>
                <a:pathLst>
                  <a:path w="9491071" h="2308987">
                    <a:moveTo>
                      <a:pt x="0" y="0"/>
                    </a:moveTo>
                    <a:lnTo>
                      <a:pt x="9491071" y="0"/>
                    </a:lnTo>
                    <a:lnTo>
                      <a:pt x="9491071" y="2308987"/>
                    </a:lnTo>
                    <a:lnTo>
                      <a:pt x="0" y="230898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269862" y="281381"/>
              <a:ext cx="9909231" cy="6160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NHS Long Term Plan (2019)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269862" y="888606"/>
              <a:ext cx="9221209" cy="15060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10-year strategy focusing on prevention, early intervention, digital health, and reducing health inequalities. Aligns with SDG 3 targets 3.8 and 3.4 (NHS England, 2019)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269862" y="2861069"/>
              <a:ext cx="9909231" cy="6160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Marmot Review (2010, 2020 Update)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269862" y="3468281"/>
              <a:ext cx="9458811" cy="15060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Landmark report on health inequalities and social determinants. Six policy objectives. 10-year update showed inequalities widened and life expectancy stalled (Marmot, 2020)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69862" y="5440756"/>
              <a:ext cx="9909231" cy="6160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Key Legislation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69861" y="6247860"/>
              <a:ext cx="9458812" cy="15002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Equality Act (2010), Health and Care Act (2022) (ICSs), Mental Health Act (1983), Mental Health Act (2007), and Tobacco and Related Products Regulations (2016).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269860" y="8396872"/>
              <a:ext cx="9909232" cy="6160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PHOF and NICE Guidelines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02121" y="8978563"/>
              <a:ext cx="9458812" cy="15060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970"/>
                </a:lnSpc>
              </a:pPr>
              <a:r>
                <a:rPr lang="en-US" sz="2200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PHOF monitors health inequalities; NICE provides evidence-based guidance on SDH. Both contribute to SDG 3 through data-driven decisions (Gov.UK, 2025; NICE, 2022)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8978699" y="3756841"/>
            <a:ext cx="7034905" cy="5403488"/>
          </a:xfrm>
          <a:custGeom>
            <a:avLst/>
            <a:gdLst/>
            <a:ahLst/>
            <a:cxnLst/>
            <a:rect l="l" t="t" r="r" b="b"/>
            <a:pathLst>
              <a:path w="7034905" h="3215956">
                <a:moveTo>
                  <a:pt x="0" y="0"/>
                </a:moveTo>
                <a:lnTo>
                  <a:pt x="7034904" y="0"/>
                </a:lnTo>
                <a:lnTo>
                  <a:pt x="7034904" y="3215956"/>
                </a:lnTo>
                <a:lnTo>
                  <a:pt x="0" y="32159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1219200" y="247650"/>
            <a:ext cx="8849316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UK Policies and Strategies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316671" y="1631190"/>
            <a:ext cx="13654658" cy="4762853"/>
            <a:chOff x="0" y="0"/>
            <a:chExt cx="18206211" cy="6350471"/>
          </a:xfrm>
        </p:grpSpPr>
        <p:sp>
          <p:nvSpPr>
            <p:cNvPr id="5" name="TextBox 5"/>
            <p:cNvSpPr txBox="1"/>
            <p:nvPr/>
          </p:nvSpPr>
          <p:spPr>
            <a:xfrm>
              <a:off x="0" y="-47625"/>
              <a:ext cx="9042895" cy="51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80"/>
                </a:lnSpc>
              </a:pPr>
              <a:r>
                <a:rPr lang="en-US" sz="2317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Global Initiatives</a:t>
              </a:r>
            </a:p>
          </p:txBody>
        </p:sp>
        <p:grpSp>
          <p:nvGrpSpPr>
            <p:cNvPr id="6" name="Group 6"/>
            <p:cNvGrpSpPr/>
            <p:nvPr/>
          </p:nvGrpSpPr>
          <p:grpSpPr>
            <a:xfrm>
              <a:off x="0" y="712691"/>
              <a:ext cx="8220817" cy="1704942"/>
              <a:chOff x="0" y="0"/>
              <a:chExt cx="10643606" cy="2207412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333285" y="926538"/>
              <a:ext cx="8309669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SDG 3 Global Action Plan (WHO)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33285" y="1322247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Coordinates 13 agencies to accelerate health-related SDG targets collaboratively (Al-</a:t>
              </a:r>
              <a:r>
                <a:rPr lang="en-US" sz="1699" err="1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Mandhari</a:t>
              </a: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 et al., 2022).</a:t>
              </a:r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2679115"/>
              <a:ext cx="8220817" cy="1704942"/>
              <a:chOff x="0" y="0"/>
              <a:chExt cx="10643606" cy="2207412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333285" y="2892962"/>
              <a:ext cx="8309669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Every Woman Every Child (EWEC)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333285" y="3288671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UN-led movement mobilising $30B+ for maternal and child health since 2010.</a:t>
              </a:r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0" y="4645529"/>
              <a:ext cx="8220817" cy="1704942"/>
              <a:chOff x="0" y="0"/>
              <a:chExt cx="10643606" cy="2207412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6" name="TextBox 16"/>
            <p:cNvSpPr txBox="1"/>
            <p:nvPr/>
          </p:nvSpPr>
          <p:spPr>
            <a:xfrm>
              <a:off x="333285" y="4859376"/>
              <a:ext cx="8309669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OECD and UNICEF Roles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33285" y="5255095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OECD shapes evidence-based policies; UNICEF focuses on child protection globally.</a:t>
              </a:r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8616696" y="297952"/>
              <a:ext cx="49046" cy="5754577"/>
              <a:chOff x="0" y="0"/>
              <a:chExt cx="63500" cy="7450531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60476" cy="7450582"/>
              </a:xfrm>
              <a:custGeom>
                <a:avLst/>
                <a:gdLst/>
                <a:ahLst/>
                <a:cxnLst/>
                <a:rect l="l" t="t" r="r" b="b"/>
                <a:pathLst>
                  <a:path w="60476" h="7450582">
                    <a:moveTo>
                      <a:pt x="0" y="0"/>
                    </a:moveTo>
                    <a:lnTo>
                      <a:pt x="60476" y="0"/>
                    </a:lnTo>
                    <a:lnTo>
                      <a:pt x="60476" y="7450582"/>
                    </a:lnTo>
                    <a:lnTo>
                      <a:pt x="0" y="7450582"/>
                    </a:ln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" name="TextBox 20"/>
            <p:cNvSpPr txBox="1"/>
            <p:nvPr/>
          </p:nvSpPr>
          <p:spPr>
            <a:xfrm>
              <a:off x="9110000" y="-47625"/>
              <a:ext cx="9042895" cy="51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80"/>
                </a:lnSpc>
              </a:pPr>
              <a:r>
                <a:rPr lang="en-US" sz="2317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National Initiatives (UK)</a:t>
              </a:r>
            </a:p>
          </p:txBody>
        </p:sp>
        <p:grpSp>
          <p:nvGrpSpPr>
            <p:cNvPr id="21" name="Group 21"/>
            <p:cNvGrpSpPr/>
            <p:nvPr/>
          </p:nvGrpSpPr>
          <p:grpSpPr>
            <a:xfrm>
              <a:off x="9110000" y="712691"/>
              <a:ext cx="8220817" cy="1704942"/>
              <a:chOff x="0" y="0"/>
              <a:chExt cx="10643606" cy="2207412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3" name="TextBox 23"/>
            <p:cNvSpPr txBox="1"/>
            <p:nvPr/>
          </p:nvSpPr>
          <p:spPr>
            <a:xfrm>
              <a:off x="9443285" y="926538"/>
              <a:ext cx="8309669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Change4Life Programme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443285" y="1322247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PHE campaign promoting healthier eating, physical activity, and sugar reduction (Sezgin, 2026).</a:t>
              </a:r>
            </a:p>
          </p:txBody>
        </p:sp>
        <p:grpSp>
          <p:nvGrpSpPr>
            <p:cNvPr id="25" name="Group 25"/>
            <p:cNvGrpSpPr/>
            <p:nvPr/>
          </p:nvGrpSpPr>
          <p:grpSpPr>
            <a:xfrm>
              <a:off x="9110000" y="2679115"/>
              <a:ext cx="8220817" cy="1704942"/>
              <a:chOff x="0" y="0"/>
              <a:chExt cx="10643606" cy="2207412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7" name="TextBox 27"/>
            <p:cNvSpPr txBox="1"/>
            <p:nvPr/>
          </p:nvSpPr>
          <p:spPr>
            <a:xfrm>
              <a:off x="9443285" y="2892962"/>
              <a:ext cx="8762926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UKHSA and OHID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9443285" y="3288671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Health protection, improvement, and tackling smoking, obesity, and mental health.</a:t>
              </a:r>
            </a:p>
          </p:txBody>
        </p:sp>
        <p:grpSp>
          <p:nvGrpSpPr>
            <p:cNvPr id="29" name="Group 29"/>
            <p:cNvGrpSpPr/>
            <p:nvPr/>
          </p:nvGrpSpPr>
          <p:grpSpPr>
            <a:xfrm>
              <a:off x="9110000" y="4645529"/>
              <a:ext cx="8220817" cy="1704942"/>
              <a:chOff x="0" y="0"/>
              <a:chExt cx="10643606" cy="2207412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10643695" cy="2207514"/>
              </a:xfrm>
              <a:custGeom>
                <a:avLst/>
                <a:gdLst/>
                <a:ahLst/>
                <a:cxnLst/>
                <a:rect l="l" t="t" r="r" b="b"/>
                <a:pathLst>
                  <a:path w="10643695" h="2207514">
                    <a:moveTo>
                      <a:pt x="0" y="338709"/>
                    </a:moveTo>
                    <a:cubicBezTo>
                      <a:pt x="0" y="151638"/>
                      <a:pt x="161007" y="0"/>
                      <a:pt x="359636" y="0"/>
                    </a:cubicBezTo>
                    <a:lnTo>
                      <a:pt x="10284065" y="0"/>
                    </a:lnTo>
                    <a:cubicBezTo>
                      <a:pt x="10482694" y="0"/>
                      <a:pt x="10643695" y="151638"/>
                      <a:pt x="10643695" y="338709"/>
                    </a:cubicBezTo>
                    <a:lnTo>
                      <a:pt x="10643695" y="1868805"/>
                    </a:lnTo>
                    <a:cubicBezTo>
                      <a:pt x="10643695" y="2055876"/>
                      <a:pt x="10482694" y="2207514"/>
                      <a:pt x="10284065" y="2207514"/>
                    </a:cubicBezTo>
                    <a:lnTo>
                      <a:pt x="359636" y="2207514"/>
                    </a:lnTo>
                    <a:cubicBezTo>
                      <a:pt x="161007" y="2207387"/>
                      <a:pt x="0" y="2055749"/>
                      <a:pt x="0" y="1868805"/>
                    </a:cubicBezTo>
                    <a:close/>
                  </a:path>
                </a:pathLst>
              </a:custGeom>
              <a:solidFill>
                <a:srgbClr val="D6EDE7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9443285" y="4859376"/>
              <a:ext cx="8309669" cy="420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24"/>
                </a:lnSpc>
              </a:pPr>
              <a:r>
                <a:rPr lang="en-US" sz="1853" b="1">
                  <a:solidFill>
                    <a:srgbClr val="1A6B5A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Five Year Forward View for Mental Health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443285" y="5255095"/>
              <a:ext cx="7931953" cy="7790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293"/>
                </a:lnSpc>
              </a:pPr>
              <a:r>
                <a:rPr lang="en-US" sz="1699">
                  <a:solidFill>
                    <a:srgbClr val="3D9B8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NHS strategy expanding mental health access and integrating with physical health.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2955387" y="6987856"/>
            <a:ext cx="4888231" cy="3019201"/>
          </a:xfrm>
          <a:custGeom>
            <a:avLst/>
            <a:gdLst/>
            <a:ahLst/>
            <a:cxnLst/>
            <a:rect l="l" t="t" r="r" b="b"/>
            <a:pathLst>
              <a:path w="4888231" h="3019201">
                <a:moveTo>
                  <a:pt x="0" y="0"/>
                </a:moveTo>
                <a:lnTo>
                  <a:pt x="4888231" y="0"/>
                </a:lnTo>
                <a:lnTo>
                  <a:pt x="4888231" y="3019201"/>
                </a:lnTo>
                <a:lnTo>
                  <a:pt x="0" y="30192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9144000" y="7064324"/>
            <a:ext cx="5269045" cy="3254410"/>
          </a:xfrm>
          <a:custGeom>
            <a:avLst/>
            <a:gdLst/>
            <a:ahLst/>
            <a:cxnLst/>
            <a:rect l="l" t="t" r="r" b="b"/>
            <a:pathLst>
              <a:path w="5269045" h="3254410">
                <a:moveTo>
                  <a:pt x="0" y="0"/>
                </a:moveTo>
                <a:lnTo>
                  <a:pt x="5269044" y="0"/>
                </a:lnTo>
                <a:lnTo>
                  <a:pt x="5269044" y="3254410"/>
                </a:lnTo>
                <a:lnTo>
                  <a:pt x="0" y="32544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219200" y="247650"/>
            <a:ext cx="9973342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Global and National Initiatives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30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1498"/>
            <a:chOff x="0" y="0"/>
            <a:chExt cx="24384000" cy="13533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5382"/>
            </a:xfrm>
            <a:custGeom>
              <a:avLst/>
              <a:gdLst/>
              <a:ahLst/>
              <a:cxnLst/>
              <a:rect l="l" t="t" r="r" b="b"/>
              <a:pathLst>
                <a:path w="24384000" h="135382">
                  <a:moveTo>
                    <a:pt x="0" y="0"/>
                  </a:moveTo>
                  <a:lnTo>
                    <a:pt x="24384000" y="0"/>
                  </a:lnTo>
                  <a:lnTo>
                    <a:pt x="24384000" y="135382"/>
                  </a:lnTo>
                  <a:lnTo>
                    <a:pt x="0" y="135382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370421" y="1219200"/>
            <a:ext cx="13547158" cy="4114800"/>
            <a:chOff x="0" y="0"/>
            <a:chExt cx="18062878" cy="5486400"/>
          </a:xfrm>
        </p:grpSpPr>
        <p:grpSp>
          <p:nvGrpSpPr>
            <p:cNvPr id="5" name="Group 5"/>
            <p:cNvGrpSpPr/>
            <p:nvPr/>
          </p:nvGrpSpPr>
          <p:grpSpPr>
            <a:xfrm>
              <a:off x="0" y="0"/>
              <a:ext cx="5530457" cy="5486400"/>
              <a:chOff x="0" y="0"/>
              <a:chExt cx="7045892" cy="6989762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7045905" cy="6989699"/>
              </a:xfrm>
              <a:custGeom>
                <a:avLst/>
                <a:gdLst/>
                <a:ahLst/>
                <a:cxnLst/>
                <a:rect l="l" t="t" r="r" b="b"/>
                <a:pathLst>
                  <a:path w="7045905" h="6989699">
                    <a:moveTo>
                      <a:pt x="0" y="339979"/>
                    </a:moveTo>
                    <a:cubicBezTo>
                      <a:pt x="0" y="152273"/>
                      <a:pt x="159934" y="0"/>
                      <a:pt x="357084" y="0"/>
                    </a:cubicBezTo>
                    <a:lnTo>
                      <a:pt x="6688821" y="0"/>
                    </a:lnTo>
                    <a:cubicBezTo>
                      <a:pt x="6885972" y="0"/>
                      <a:pt x="7045905" y="152273"/>
                      <a:pt x="7045905" y="339979"/>
                    </a:cubicBezTo>
                    <a:lnTo>
                      <a:pt x="7045905" y="6649720"/>
                    </a:lnTo>
                    <a:cubicBezTo>
                      <a:pt x="7045905" y="6837426"/>
                      <a:pt x="6885972" y="6989699"/>
                      <a:pt x="6688821" y="6989699"/>
                    </a:cubicBezTo>
                    <a:lnTo>
                      <a:pt x="357084" y="6989699"/>
                    </a:lnTo>
                    <a:cubicBezTo>
                      <a:pt x="159934" y="6989826"/>
                      <a:pt x="0" y="6837553"/>
                      <a:pt x="0" y="6649720"/>
                    </a:cubicBezTo>
                    <a:close/>
                  </a:path>
                </a:pathLst>
              </a:custGeom>
              <a:solidFill>
                <a:srgbClr val="FFFFFF">
                  <a:alpha val="0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478019" y="401849"/>
              <a:ext cx="1005121" cy="79748"/>
              <a:chOff x="0" y="0"/>
              <a:chExt cx="1280540" cy="1016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280540" cy="101600"/>
              </a:xfrm>
              <a:custGeom>
                <a:avLst/>
                <a:gdLst/>
                <a:ahLst/>
                <a:cxnLst/>
                <a:rect l="l" t="t" r="r" b="b"/>
                <a:pathLst>
                  <a:path w="1280540" h="101600">
                    <a:moveTo>
                      <a:pt x="0" y="0"/>
                    </a:moveTo>
                    <a:lnTo>
                      <a:pt x="1280540" y="0"/>
                    </a:lnTo>
                    <a:lnTo>
                      <a:pt x="1280540" y="101600"/>
                    </a:lnTo>
                    <a:lnTo>
                      <a:pt x="0" y="101600"/>
                    </a:lnTo>
                    <a:close/>
                  </a:path>
                </a:pathLst>
              </a:custGeom>
              <a:solidFill>
                <a:srgbClr val="E3987D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" name="TextBox 9"/>
            <p:cNvSpPr txBox="1"/>
            <p:nvPr/>
          </p:nvSpPr>
          <p:spPr>
            <a:xfrm>
              <a:off x="478019" y="646430"/>
              <a:ext cx="5672273" cy="526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25"/>
                </a:lnSpc>
              </a:pPr>
              <a:r>
                <a:rPr lang="en-US" sz="2354" b="1">
                  <a:solidFill>
                    <a:srgbClr val="E3987D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Change4Life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478019" y="1245427"/>
              <a:ext cx="4803127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84706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PHE campaign promoting healthier eating and physical activity, supporting SDG 3.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478019" y="2617562"/>
              <a:ext cx="5672273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Strengths: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478019" y="2960931"/>
              <a:ext cx="5026448" cy="7584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Improved dietary habits and reduced sugar consumption (Radulescu et al., 2022).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78019" y="3885113"/>
              <a:ext cx="5672273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Limitations: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478019" y="4228492"/>
              <a:ext cx="4803127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Less effective in deprived communities; short-term change (</a:t>
              </a:r>
              <a:r>
                <a:rPr lang="en-US" sz="1726" err="1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Faghy</a:t>
              </a: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 et al., 2025).</a:t>
              </a:r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5956126" y="0"/>
              <a:ext cx="5530782" cy="5486400"/>
              <a:chOff x="0" y="0"/>
              <a:chExt cx="7046305" cy="6989762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7046306" cy="6989826"/>
              </a:xfrm>
              <a:custGeom>
                <a:avLst/>
                <a:gdLst/>
                <a:ahLst/>
                <a:cxnLst/>
                <a:rect l="l" t="t" r="r" b="b"/>
                <a:pathLst>
                  <a:path w="7046306" h="6989826">
                    <a:moveTo>
                      <a:pt x="0" y="339979"/>
                    </a:moveTo>
                    <a:cubicBezTo>
                      <a:pt x="0" y="152146"/>
                      <a:pt x="159801" y="0"/>
                      <a:pt x="357084" y="0"/>
                    </a:cubicBezTo>
                    <a:lnTo>
                      <a:pt x="6689222" y="0"/>
                    </a:lnTo>
                    <a:cubicBezTo>
                      <a:pt x="6886371" y="0"/>
                      <a:pt x="7046306" y="152146"/>
                      <a:pt x="7046306" y="339979"/>
                    </a:cubicBezTo>
                    <a:lnTo>
                      <a:pt x="7046306" y="6649847"/>
                    </a:lnTo>
                    <a:cubicBezTo>
                      <a:pt x="7046306" y="6837553"/>
                      <a:pt x="6886505" y="6989826"/>
                      <a:pt x="6689222" y="6989826"/>
                    </a:cubicBezTo>
                    <a:lnTo>
                      <a:pt x="357084" y="6989826"/>
                    </a:lnTo>
                    <a:cubicBezTo>
                      <a:pt x="159801" y="6989826"/>
                      <a:pt x="0" y="6837553"/>
                      <a:pt x="0" y="6649847"/>
                    </a:cubicBezTo>
                    <a:close/>
                  </a:path>
                </a:pathLst>
              </a:custGeom>
              <a:solidFill>
                <a:srgbClr val="FFFFFF">
                  <a:alpha val="0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6434144" y="401849"/>
              <a:ext cx="1005121" cy="79748"/>
              <a:chOff x="0" y="0"/>
              <a:chExt cx="1280540" cy="1016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280540" cy="101600"/>
              </a:xfrm>
              <a:custGeom>
                <a:avLst/>
                <a:gdLst/>
                <a:ahLst/>
                <a:cxnLst/>
                <a:rect l="l" t="t" r="r" b="b"/>
                <a:pathLst>
                  <a:path w="1280540" h="101600">
                    <a:moveTo>
                      <a:pt x="0" y="0"/>
                    </a:moveTo>
                    <a:lnTo>
                      <a:pt x="1280540" y="0"/>
                    </a:lnTo>
                    <a:lnTo>
                      <a:pt x="1280540" y="101600"/>
                    </a:lnTo>
                    <a:lnTo>
                      <a:pt x="0" y="101600"/>
                    </a:lnTo>
                    <a:close/>
                  </a:path>
                </a:pathLst>
              </a:custGeom>
              <a:solidFill>
                <a:srgbClr val="DEC363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6434144" y="646430"/>
              <a:ext cx="5398189" cy="526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25"/>
                </a:lnSpc>
              </a:pPr>
              <a:r>
                <a:rPr lang="en-US" sz="2354" b="1">
                  <a:solidFill>
                    <a:srgbClr val="DEC363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COVID-19 Vaccination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434144" y="1245427"/>
              <a:ext cx="4803472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84706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NHS-led initiative providing equitable vaccine access for pandemic control.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434144" y="2617562"/>
              <a:ext cx="5672671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Strengths: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6434144" y="2960931"/>
              <a:ext cx="4803472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Rapid rollout; reduced </a:t>
              </a:r>
              <a:r>
                <a:rPr lang="en-US" sz="1726" err="1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hospitalisations</a:t>
              </a: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 and deaths (Girotra et al., 2022).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6434144" y="3885113"/>
              <a:ext cx="5672671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Limitations: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6434082" y="4189815"/>
              <a:ext cx="5052764" cy="7584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Hesitancy in minority groups; misinformation spread (Saadati et al., 2024).</a:t>
              </a:r>
            </a:p>
          </p:txBody>
        </p:sp>
        <p:grpSp>
          <p:nvGrpSpPr>
            <p:cNvPr id="25" name="Group 25"/>
            <p:cNvGrpSpPr/>
            <p:nvPr/>
          </p:nvGrpSpPr>
          <p:grpSpPr>
            <a:xfrm>
              <a:off x="11912576" y="0"/>
              <a:ext cx="5530457" cy="5486400"/>
              <a:chOff x="0" y="0"/>
              <a:chExt cx="7045892" cy="6989762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7045905" cy="6989699"/>
              </a:xfrm>
              <a:custGeom>
                <a:avLst/>
                <a:gdLst/>
                <a:ahLst/>
                <a:cxnLst/>
                <a:rect l="l" t="t" r="r" b="b"/>
                <a:pathLst>
                  <a:path w="7045905" h="6989699">
                    <a:moveTo>
                      <a:pt x="0" y="339979"/>
                    </a:moveTo>
                    <a:cubicBezTo>
                      <a:pt x="0" y="152273"/>
                      <a:pt x="159934" y="0"/>
                      <a:pt x="357084" y="0"/>
                    </a:cubicBezTo>
                    <a:lnTo>
                      <a:pt x="6688821" y="0"/>
                    </a:lnTo>
                    <a:cubicBezTo>
                      <a:pt x="6885972" y="0"/>
                      <a:pt x="7045905" y="152273"/>
                      <a:pt x="7045905" y="339979"/>
                    </a:cubicBezTo>
                    <a:lnTo>
                      <a:pt x="7045905" y="6649720"/>
                    </a:lnTo>
                    <a:cubicBezTo>
                      <a:pt x="7045905" y="6837426"/>
                      <a:pt x="6885972" y="6989699"/>
                      <a:pt x="6688821" y="6989699"/>
                    </a:cubicBezTo>
                    <a:lnTo>
                      <a:pt x="357084" y="6989699"/>
                    </a:lnTo>
                    <a:cubicBezTo>
                      <a:pt x="159934" y="6989826"/>
                      <a:pt x="0" y="6837553"/>
                      <a:pt x="0" y="6649720"/>
                    </a:cubicBezTo>
                    <a:close/>
                  </a:path>
                </a:pathLst>
              </a:custGeom>
              <a:solidFill>
                <a:srgbClr val="FFFFFF">
                  <a:alpha val="0"/>
                </a:srgbClr>
              </a:solidFill>
              <a:ln w="1905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7" name="Group 27"/>
            <p:cNvGrpSpPr/>
            <p:nvPr/>
          </p:nvGrpSpPr>
          <p:grpSpPr>
            <a:xfrm>
              <a:off x="12390605" y="401849"/>
              <a:ext cx="1005121" cy="79748"/>
              <a:chOff x="0" y="0"/>
              <a:chExt cx="1280540" cy="1016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280540" cy="101600"/>
              </a:xfrm>
              <a:custGeom>
                <a:avLst/>
                <a:gdLst/>
                <a:ahLst/>
                <a:cxnLst/>
                <a:rect l="l" t="t" r="r" b="b"/>
                <a:pathLst>
                  <a:path w="1280540" h="101600">
                    <a:moveTo>
                      <a:pt x="0" y="0"/>
                    </a:moveTo>
                    <a:lnTo>
                      <a:pt x="1280540" y="0"/>
                    </a:lnTo>
                    <a:lnTo>
                      <a:pt x="1280540" y="101600"/>
                    </a:lnTo>
                    <a:lnTo>
                      <a:pt x="0" y="101600"/>
                    </a:lnTo>
                    <a:close/>
                  </a:path>
                </a:pathLst>
              </a:custGeom>
              <a:solidFill>
                <a:srgbClr val="8574E2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12390605" y="646430"/>
              <a:ext cx="5672273" cy="526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25"/>
                </a:lnSpc>
              </a:pPr>
              <a:r>
                <a:rPr lang="en-US" sz="2354" b="1">
                  <a:solidFill>
                    <a:srgbClr val="8574E2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MECC Programme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2390604" y="1245427"/>
              <a:ext cx="4803127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84706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Making Every Contact Count: routine healthcare for health improvement.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2390605" y="2617562"/>
              <a:ext cx="5672273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Strengths: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2390604" y="2960931"/>
              <a:ext cx="5052440" cy="75849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Scalable across services; supports prevention (SDG 3.4) (</a:t>
              </a:r>
              <a:r>
                <a:rPr lang="en-US" sz="1726" err="1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Takian</a:t>
              </a: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 et al., 2022).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2390605" y="3885113"/>
              <a:ext cx="5672273" cy="38696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072"/>
                </a:lnSpc>
              </a:pPr>
              <a:r>
                <a:rPr lang="en-US" sz="1726" b="1">
                  <a:solidFill>
                    <a:srgbClr val="FFFFFF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Limitations: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2390604" y="4228492"/>
              <a:ext cx="4803127" cy="7584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331"/>
                </a:lnSpc>
              </a:pPr>
              <a:r>
                <a:rPr lang="en-US" sz="1726">
                  <a:solidFill>
                    <a:srgbClr val="FFFFFF">
                      <a:alpha val="69804"/>
                    </a:srgbClr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Inconsistent implementation; lacks robust evaluation (Menz et al., 2024).</a:t>
              </a:r>
            </a:p>
          </p:txBody>
        </p:sp>
      </p:grpSp>
      <p:sp>
        <p:nvSpPr>
          <p:cNvPr id="35" name="Freeform 35"/>
          <p:cNvSpPr/>
          <p:nvPr/>
        </p:nvSpPr>
        <p:spPr>
          <a:xfrm>
            <a:off x="379273" y="5991520"/>
            <a:ext cx="5600194" cy="3266780"/>
          </a:xfrm>
          <a:custGeom>
            <a:avLst/>
            <a:gdLst/>
            <a:ahLst/>
            <a:cxnLst/>
            <a:rect l="l" t="t" r="r" b="b"/>
            <a:pathLst>
              <a:path w="5600194" h="3266780">
                <a:moveTo>
                  <a:pt x="0" y="0"/>
                </a:moveTo>
                <a:lnTo>
                  <a:pt x="5600194" y="0"/>
                </a:lnTo>
                <a:lnTo>
                  <a:pt x="5600194" y="3266780"/>
                </a:lnTo>
                <a:lnTo>
                  <a:pt x="0" y="32667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6498771" y="5962945"/>
            <a:ext cx="5649180" cy="3295355"/>
          </a:xfrm>
          <a:custGeom>
            <a:avLst/>
            <a:gdLst/>
            <a:ahLst/>
            <a:cxnLst/>
            <a:rect l="l" t="t" r="r" b="b"/>
            <a:pathLst>
              <a:path w="5649180" h="3295355">
                <a:moveTo>
                  <a:pt x="0" y="0"/>
                </a:moveTo>
                <a:lnTo>
                  <a:pt x="5649180" y="0"/>
                </a:lnTo>
                <a:lnTo>
                  <a:pt x="5649180" y="3295355"/>
                </a:lnTo>
                <a:lnTo>
                  <a:pt x="0" y="32953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12349218" y="5942625"/>
            <a:ext cx="5718849" cy="3335996"/>
          </a:xfrm>
          <a:custGeom>
            <a:avLst/>
            <a:gdLst/>
            <a:ahLst/>
            <a:cxnLst/>
            <a:rect l="l" t="t" r="r" b="b"/>
            <a:pathLst>
              <a:path w="5718849" h="3335996">
                <a:moveTo>
                  <a:pt x="0" y="0"/>
                </a:moveTo>
                <a:lnTo>
                  <a:pt x="5718849" y="0"/>
                </a:lnTo>
                <a:lnTo>
                  <a:pt x="5718849" y="3335995"/>
                </a:lnTo>
                <a:lnTo>
                  <a:pt x="0" y="33359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TextBox 38"/>
          <p:cNvSpPr txBox="1"/>
          <p:nvPr/>
        </p:nvSpPr>
        <p:spPr>
          <a:xfrm>
            <a:off x="4161071" y="192786"/>
            <a:ext cx="12875495" cy="835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Case Examples: UK-Based Practice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971235" cy="10287000"/>
            <a:chOff x="0" y="0"/>
            <a:chExt cx="6628314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28277" cy="13716000"/>
            </a:xfrm>
            <a:custGeom>
              <a:avLst/>
              <a:gdLst/>
              <a:ahLst/>
              <a:cxnLst/>
              <a:rect l="l" t="t" r="r" b="b"/>
              <a:pathLst>
                <a:path w="6628277" h="13716000">
                  <a:moveTo>
                    <a:pt x="0" y="0"/>
                  </a:moveTo>
                  <a:lnTo>
                    <a:pt x="6628277" y="0"/>
                  </a:lnTo>
                  <a:lnTo>
                    <a:pt x="6628277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133600" y="5175056"/>
            <a:ext cx="812606" cy="38100"/>
            <a:chOff x="0" y="0"/>
            <a:chExt cx="1083475" cy="50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83437" cy="50800"/>
            </a:xfrm>
            <a:custGeom>
              <a:avLst/>
              <a:gdLst/>
              <a:ahLst/>
              <a:cxnLst/>
              <a:rect l="l" t="t" r="r" b="b"/>
              <a:pathLst>
                <a:path w="1083437" h="50800">
                  <a:moveTo>
                    <a:pt x="0" y="0"/>
                  </a:moveTo>
                  <a:lnTo>
                    <a:pt x="1083437" y="0"/>
                  </a:lnTo>
                  <a:lnTo>
                    <a:pt x="1083437" y="50800"/>
                  </a:lnTo>
                  <a:lnTo>
                    <a:pt x="0" y="50800"/>
                  </a:ln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8697354" y="5945345"/>
            <a:ext cx="4746600" cy="3186155"/>
          </a:xfrm>
          <a:custGeom>
            <a:avLst/>
            <a:gdLst/>
            <a:ahLst/>
            <a:cxnLst/>
            <a:rect l="l" t="t" r="r" b="b"/>
            <a:pathLst>
              <a:path w="4746600" h="3186155">
                <a:moveTo>
                  <a:pt x="0" y="0"/>
                </a:moveTo>
                <a:lnTo>
                  <a:pt x="4746600" y="0"/>
                </a:lnTo>
                <a:lnTo>
                  <a:pt x="4746600" y="3186155"/>
                </a:lnTo>
                <a:lnTo>
                  <a:pt x="0" y="318615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630288" y="2300888"/>
            <a:ext cx="3819230" cy="1106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00"/>
              </a:lnSpc>
            </a:pPr>
            <a:r>
              <a:rPr lang="en-US" sz="8000" b="1">
                <a:solidFill>
                  <a:srgbClr val="E3987D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10 yrs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3083" y="3402511"/>
            <a:ext cx="4053630" cy="1359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>
                    <a:alpha val="69804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Life expectancy gap between most and least deprived areas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85008" y="5711428"/>
            <a:ext cx="2509780" cy="997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b="1">
                <a:solidFill>
                  <a:srgbClr val="DEC363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SDH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13083" y="6711553"/>
            <a:ext cx="4053630" cy="1359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>
                    <a:alpha val="69804"/>
                  </a:srgbClr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Social Determinants of Health are the primary cause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97057" y="-104775"/>
            <a:ext cx="12293794" cy="790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00"/>
              </a:lnSpc>
            </a:pPr>
            <a:r>
              <a:rPr lang="en-US" sz="40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Access, Equity and Health Inequalities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902907" y="521720"/>
            <a:ext cx="12149261" cy="447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6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Health Inequalities in the UK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902907" y="953327"/>
            <a:ext cx="11670871" cy="77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70"/>
              </a:lnSpc>
            </a:pPr>
            <a:r>
              <a:rPr lang="en-US" sz="22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Life expectancy up to 10 years lower in deprived areas; ethnic minorities face higher preventable conditions; elevated mental health rates in lower income groups (Marmot, 2020)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902907" y="1730502"/>
            <a:ext cx="12149261" cy="447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6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Social Determinants as Root Cause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02907" y="2101996"/>
            <a:ext cx="11670871" cy="77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Socio-economic status, education, employment, and housing shape outcomes. The Dahlgren and Whitehead model maps these layers (WHO, 2023; Chelak and Chakole, 2024)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902907" y="2912634"/>
            <a:ext cx="12149261" cy="447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6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Barriers to Equitable Access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902907" y="3331388"/>
            <a:ext cx="11670871" cy="77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Stigma delays treatment; cultural barriers limit engagement; digital exclusion restricts telehealth; funding cuts widen gaps (Ahad et al., 2023)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902907" y="4099038"/>
            <a:ext cx="12149261" cy="4476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0"/>
              </a:lnSpc>
            </a:pPr>
            <a:r>
              <a:rPr lang="en-US" sz="26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Initiatives to Reduce Inequalities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902907" y="4518157"/>
            <a:ext cx="11670871" cy="777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Integrated Care Systems, Community Champions, CORE20Plus5 targeted interventions, and universal healthcare via NHS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19200" y="247650"/>
            <a:ext cx="14904396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Critical Analysis: Strengths and Weaknesses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19200" y="2761955"/>
            <a:ext cx="9172204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Strengths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219200" y="3507877"/>
            <a:ext cx="7518206" cy="1655559"/>
            <a:chOff x="0" y="0"/>
            <a:chExt cx="10024275" cy="220741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24000" y="3714159"/>
            <a:ext cx="7599464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3D9B86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Holistic Policy Framework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24000" y="4079081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NHS Long Term Plan integrates prevention, digital health, and inequality reduction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19200" y="5366442"/>
            <a:ext cx="7518206" cy="1655559"/>
            <a:chOff x="0" y="0"/>
            <a:chExt cx="10024275" cy="220741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524000" y="5572725"/>
            <a:ext cx="8013983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3D9B86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SDG Alignment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24000" y="5937647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UK policies align with SDG 3 targets, providing measurable benchmarks for progress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219200" y="7225008"/>
            <a:ext cx="7518206" cy="1655559"/>
            <a:chOff x="0" y="0"/>
            <a:chExt cx="10024275" cy="220741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524000" y="7431281"/>
            <a:ext cx="7599464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3D9B86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Community-Based Approaches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24000" y="7796212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Community Champions and MECC use local knowledge to reach underserved populations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43705" y="2761955"/>
            <a:ext cx="8721119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 b="1">
                <a:solidFill>
                  <a:srgbClr val="E3987D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Weaknesses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143705" y="3507877"/>
            <a:ext cx="7518206" cy="1655559"/>
            <a:chOff x="0" y="0"/>
            <a:chExt cx="10024275" cy="2207412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9448505" y="3714159"/>
            <a:ext cx="7599464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E3987D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Widening Inequalities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448505" y="4079081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Marmot (2020) reveals inequalities widened and life expectancy stalled in deprived areas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9143705" y="5366442"/>
            <a:ext cx="7518206" cy="1655559"/>
            <a:chOff x="0" y="0"/>
            <a:chExt cx="10024275" cy="2207412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9448505" y="5572725"/>
            <a:ext cx="7599464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E3987D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Funding and Resource Barriers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48505" y="5937647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Austerity reduced public health budgets; workforce shortages; ICS funding uncertain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9143705" y="7225008"/>
            <a:ext cx="7518206" cy="1655559"/>
            <a:chOff x="0" y="0"/>
            <a:chExt cx="10024275" cy="2207412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024364" cy="2207514"/>
            </a:xfrm>
            <a:custGeom>
              <a:avLst/>
              <a:gdLst/>
              <a:ahLst/>
              <a:cxnLst/>
              <a:rect l="l" t="t" r="r" b="b"/>
              <a:pathLst>
                <a:path w="10024364" h="2207514">
                  <a:moveTo>
                    <a:pt x="0" y="338709"/>
                  </a:moveTo>
                  <a:cubicBezTo>
                    <a:pt x="0" y="151638"/>
                    <a:pt x="151638" y="0"/>
                    <a:pt x="338709" y="0"/>
                  </a:cubicBezTo>
                  <a:lnTo>
                    <a:pt x="9685655" y="0"/>
                  </a:lnTo>
                  <a:cubicBezTo>
                    <a:pt x="9872726" y="0"/>
                    <a:pt x="10024364" y="151638"/>
                    <a:pt x="10024364" y="338709"/>
                  </a:cubicBezTo>
                  <a:lnTo>
                    <a:pt x="10024364" y="1868805"/>
                  </a:lnTo>
                  <a:cubicBezTo>
                    <a:pt x="10024364" y="2055876"/>
                    <a:pt x="9872726" y="2207514"/>
                    <a:pt x="9685655" y="2207514"/>
                  </a:cubicBezTo>
                  <a:lnTo>
                    <a:pt x="338709" y="2207514"/>
                  </a:lnTo>
                  <a:cubicBezTo>
                    <a:pt x="151638" y="2207387"/>
                    <a:pt x="0" y="2055749"/>
                    <a:pt x="0" y="1868805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9448505" y="7431281"/>
            <a:ext cx="7599464" cy="417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1">
                <a:solidFill>
                  <a:srgbClr val="E3987D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Implementation Gaps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448505" y="7796212"/>
            <a:ext cx="7254030" cy="890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0"/>
              </a:lnSpc>
            </a:pPr>
            <a:r>
              <a:rPr lang="en-US" sz="2200">
                <a:solidFill>
                  <a:srgbClr val="6DBFAB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Policy rhetoric does not always translate to practice; limited evaluation; digital divide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19200" y="247650"/>
            <a:ext cx="11680031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Conclusion and Recommendations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219200" y="2685755"/>
            <a:ext cx="76200" cy="812606"/>
            <a:chOff x="0" y="0"/>
            <a:chExt cx="101600" cy="10834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1600" cy="1083437"/>
            </a:xfrm>
            <a:custGeom>
              <a:avLst/>
              <a:gdLst/>
              <a:ahLst/>
              <a:cxnLst/>
              <a:rect l="l" t="t" r="r" b="b"/>
              <a:pathLst>
                <a:path w="101600" h="1083437">
                  <a:moveTo>
                    <a:pt x="0" y="50800"/>
                  </a:moveTo>
                  <a:cubicBezTo>
                    <a:pt x="0" y="22733"/>
                    <a:pt x="22733" y="0"/>
                    <a:pt x="50800" y="0"/>
                  </a:cubicBezTo>
                  <a:cubicBezTo>
                    <a:pt x="78867" y="0"/>
                    <a:pt x="101600" y="22733"/>
                    <a:pt x="101600" y="50800"/>
                  </a:cubicBezTo>
                  <a:lnTo>
                    <a:pt x="101600" y="1032637"/>
                  </a:lnTo>
                  <a:cubicBezTo>
                    <a:pt x="101600" y="1060704"/>
                    <a:pt x="78867" y="1083437"/>
                    <a:pt x="50800" y="1083437"/>
                  </a:cubicBezTo>
                  <a:cubicBezTo>
                    <a:pt x="22733" y="1083437"/>
                    <a:pt x="0" y="1060704"/>
                    <a:pt x="0" y="1032637"/>
                  </a:cubicBezTo>
                  <a:close/>
                </a:path>
              </a:pathLst>
            </a:custGeom>
            <a:solidFill>
              <a:srgbClr val="E3987D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600200" y="2577998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Integration Is Essential but Incomplete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00200" y="3025673"/>
            <a:ext cx="16242030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Health, wellbeing, and sustainable development are interconnected, yet current integration remains fragmented. Theoretical models provide robust foundations but implementation lags behind.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219200" y="4358878"/>
            <a:ext cx="76200" cy="812606"/>
            <a:chOff x="0" y="0"/>
            <a:chExt cx="101600" cy="10834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1600" cy="1083437"/>
            </a:xfrm>
            <a:custGeom>
              <a:avLst/>
              <a:gdLst/>
              <a:ahLst/>
              <a:cxnLst/>
              <a:rect l="l" t="t" r="r" b="b"/>
              <a:pathLst>
                <a:path w="101600" h="1083437">
                  <a:moveTo>
                    <a:pt x="0" y="50800"/>
                  </a:moveTo>
                  <a:cubicBezTo>
                    <a:pt x="0" y="22733"/>
                    <a:pt x="22733" y="0"/>
                    <a:pt x="50800" y="0"/>
                  </a:cubicBezTo>
                  <a:cubicBezTo>
                    <a:pt x="78867" y="0"/>
                    <a:pt x="101600" y="22733"/>
                    <a:pt x="101600" y="50800"/>
                  </a:cubicBezTo>
                  <a:lnTo>
                    <a:pt x="101600" y="1032637"/>
                  </a:lnTo>
                  <a:cubicBezTo>
                    <a:pt x="101600" y="1060704"/>
                    <a:pt x="78867" y="1083437"/>
                    <a:pt x="50800" y="1083437"/>
                  </a:cubicBezTo>
                  <a:cubicBezTo>
                    <a:pt x="22733" y="1083437"/>
                    <a:pt x="0" y="1060704"/>
                    <a:pt x="0" y="1032637"/>
                  </a:cubicBezTo>
                  <a:close/>
                </a:path>
              </a:pathLst>
            </a:custGeom>
            <a:solidFill>
              <a:srgbClr val="DEC363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600200" y="4251122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Inequalities Persist Despite Policy Efforts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00200" y="4698797"/>
            <a:ext cx="16242030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The Marmot 10 Years On (2020) shows inequalities have widened. Upstream interventions targeting social determinants are critical but under-resourced.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19200" y="6032002"/>
            <a:ext cx="76200" cy="812606"/>
            <a:chOff x="0" y="0"/>
            <a:chExt cx="101600" cy="108347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01600" cy="1083437"/>
            </a:xfrm>
            <a:custGeom>
              <a:avLst/>
              <a:gdLst/>
              <a:ahLst/>
              <a:cxnLst/>
              <a:rect l="l" t="t" r="r" b="b"/>
              <a:pathLst>
                <a:path w="101600" h="1083437">
                  <a:moveTo>
                    <a:pt x="0" y="50800"/>
                  </a:moveTo>
                  <a:cubicBezTo>
                    <a:pt x="0" y="22733"/>
                    <a:pt x="22733" y="0"/>
                    <a:pt x="50800" y="0"/>
                  </a:cubicBezTo>
                  <a:cubicBezTo>
                    <a:pt x="78867" y="0"/>
                    <a:pt x="101600" y="22733"/>
                    <a:pt x="101600" y="50800"/>
                  </a:cubicBezTo>
                  <a:lnTo>
                    <a:pt x="101600" y="1032637"/>
                  </a:lnTo>
                  <a:cubicBezTo>
                    <a:pt x="101600" y="1060704"/>
                    <a:pt x="78867" y="1083437"/>
                    <a:pt x="50800" y="1083437"/>
                  </a:cubicBezTo>
                  <a:cubicBezTo>
                    <a:pt x="22733" y="1083437"/>
                    <a:pt x="0" y="1060704"/>
                    <a:pt x="0" y="1032637"/>
                  </a:cubicBezTo>
                  <a:close/>
                </a:path>
              </a:pathLst>
            </a:custGeom>
            <a:solidFill>
              <a:srgbClr val="8574E2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600200" y="5924255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Recommendation 1: Strengthen Upstream Investment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00200" y="6371930"/>
            <a:ext cx="16242030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Increase funding for prevention and early intervention. Move from reactive care to proactive community-based health improvement aligned with SDG 3.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219200" y="7705134"/>
            <a:ext cx="76200" cy="812606"/>
            <a:chOff x="0" y="0"/>
            <a:chExt cx="101600" cy="108347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1600" cy="1083437"/>
            </a:xfrm>
            <a:custGeom>
              <a:avLst/>
              <a:gdLst/>
              <a:ahLst/>
              <a:cxnLst/>
              <a:rect l="l" t="t" r="r" b="b"/>
              <a:pathLst>
                <a:path w="101600" h="1083437">
                  <a:moveTo>
                    <a:pt x="0" y="50800"/>
                  </a:moveTo>
                  <a:cubicBezTo>
                    <a:pt x="0" y="22733"/>
                    <a:pt x="22733" y="0"/>
                    <a:pt x="50800" y="0"/>
                  </a:cubicBezTo>
                  <a:cubicBezTo>
                    <a:pt x="78867" y="0"/>
                    <a:pt x="101600" y="22733"/>
                    <a:pt x="101600" y="50800"/>
                  </a:cubicBezTo>
                  <a:lnTo>
                    <a:pt x="101600" y="1032637"/>
                  </a:lnTo>
                  <a:cubicBezTo>
                    <a:pt x="101600" y="1060704"/>
                    <a:pt x="78867" y="1083437"/>
                    <a:pt x="50800" y="1083437"/>
                  </a:cubicBezTo>
                  <a:cubicBezTo>
                    <a:pt x="22733" y="1083437"/>
                    <a:pt x="0" y="1060704"/>
                    <a:pt x="0" y="1032637"/>
                  </a:cubicBezTo>
                  <a:close/>
                </a:path>
              </a:pathLst>
            </a:custGeom>
            <a:solidFill>
              <a:srgbClr val="3D9B8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600200" y="7597378"/>
            <a:ext cx="16687800" cy="5097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1A6B5A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Recommendation 2: Enhance Equity-Focused Delivery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00200" y="8045053"/>
            <a:ext cx="16242030" cy="1102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Expand culturally competent services, address digital exclusion, scale Community Champions, and ensure evaluation captures outcomes for disadvantaged populations.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422206"/>
            <a:chOff x="0" y="0"/>
            <a:chExt cx="24384000" cy="18962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896237"/>
            </a:xfrm>
            <a:custGeom>
              <a:avLst/>
              <a:gdLst/>
              <a:ahLst/>
              <a:cxnLst/>
              <a:rect l="l" t="t" r="r" b="b"/>
              <a:pathLst>
                <a:path w="24384000" h="1896237">
                  <a:moveTo>
                    <a:pt x="0" y="0"/>
                  </a:moveTo>
                  <a:lnTo>
                    <a:pt x="24384000" y="0"/>
                  </a:lnTo>
                  <a:lnTo>
                    <a:pt x="24384000" y="1896237"/>
                  </a:lnTo>
                  <a:lnTo>
                    <a:pt x="0" y="1896237"/>
                  </a:lnTo>
                  <a:close/>
                </a:path>
              </a:pathLst>
            </a:custGeom>
            <a:solidFill>
              <a:srgbClr val="124E40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19200" y="247650"/>
            <a:ext cx="3946474" cy="86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4400" b="1">
                <a:solidFill>
                  <a:srgbClr val="FFFFFF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3200" y="1422178"/>
            <a:ext cx="18084800" cy="101267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Ahad, A.A., Sanchez-Gonzalez, M. and Junquera, P. (2023). Understanding and addressing mental health stigma across cultures for improving psychiatric care: A narrative review.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Cureus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15(5), p.e39549.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Al-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Mandhari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A.,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Hamelmann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C., Rashidian, A., Mabry, R.,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Mandil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A., Nasher, J., and Al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Hilfi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T. (2022). Addressing the health-related SDGs in the eastern Mediterranean region: regional health alliance strengthens collaboration towards better health. Eastern Mediterranean Health Journal, 28(1), pp.3-4.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Bardhan, A. (2024). Biological, Psychological, and Social Perspectives of Ageing. Journal of Social Development, 32(1), pp.113-129.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Brundtland, G.H. (1987). Our Common Future World Commission on Environment and Development. Available at: https://www.nice.org.uk.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Chelak, K. and Chakole, S. (2024). 'Social determinants of health and health equality',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Cureus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15(1).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Cocchi, C., Zazzara, M.B.,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Levati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E., Calvani, R. and Onder, G. (2025). How to promote healthy aging across the life cycle. European Journal of Internal Medicine, 135, pp.5-13.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Dahlgren, G., and Whitehead, M. (1991). Policies and strategies to promote social equity in health. Stockholm: Institute for Future Studies, 27(1), pp.4-41. Available at: http://s2.medicina.uady.mx/observatorio/docs/eq/li/Eq_2007_Li_Dahlgren.pdf.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Dodge, R., Daly, A., Huyton, J., and Sanders, L. (2012). The challenge of defining wellbeing. International Journal of Wellbeing, 2(3), 222-235. Available at: https://www.internationaljournalofwellbeing.org/index.php/ijow/article/download/313/442.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Engel, G.L. (1977). The need for a new medical model: a challenge for biomedicine. Science, 196(4286), pp.129-136. Available at: https://globalization.anthro-seminars.net/wp-content/uploads/2016/11/Need-for-a-New-Medical-Model-A-Challenge-for-Biomedicine.pdf.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Equality Act (2010). Legislation by the Government of the United Kingdom. Available at: https://www.legislation.gov.uk/ukpga/2010/15/pdfs/ukpgaen_20100015_en.pdf.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Faghy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M.A., Carr, J., Broom, D., Mortimore, G., Sorice, V., Owen, R., Arena, R. and Ashton, R.E., (2025). The inclusion and consideration of cultural differences and health inequalities in physical activity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behaviour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in the UK: the impact of guidelines and initiatives. Progress in Cardiovascular Diseases.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Girotra, S., Jones, P.G.,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Peberdy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M.A., Vaughan-Sarrazin, M.S., and Chan, P.S. (2022). Association of rapid response teams with hospital mortality in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medicare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patients. Circulation: Cardiovascular Quality and Outcomes, 15(9), p.e008901.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Gov.UK (2025). Public Health Outcomes Framework. Available at: https://fingertips.phe.org.uk.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Health and Care Act (2022). Legislation by the Government of the United Kingdom. Available at: https://www.legislation.gov.uk/ukpga/2022/31/pdfs/ukpga_20220031_en.pdf.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Kodali, P.B. (2023). Achieving universal health coverage in low-and middle-income countries: challenges for policy post-pandemic and beyond. Risk management and healthcare policy, pp.607-621.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Kroll, C.,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Warchold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A. and Pradhan, P. (2023). 'SDGs support good health and well-being', BMC Public Health, 23(1).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Marmot, M. (2020). Health equity in England: the Marmot review 10 years on. BMJ, 368.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Marmot, M. (2013). Fair society, healthy lives. Available at: https://pdfs.semanticscholar.org/7b27/e2d28439148f0b0a14ae01dd10db605549f0.pdf.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Mauro, F., Greenman, P. and Di Trani, M. (2025). Normativity and health promotion across biopsychosocial ecosystems. Frontiers in Psychology, 16, p.1570813.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Mental Health Act (1983). Legislation by the Government of the United Kingdom. Available at: https://www.legislation.gov.uk/ukpga/1983/20/pdfs/ukpga_19830020_en.pdf.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Mental Health Act (2007). Legislation by the Government of the United Kingdom. Available at: https://www.legislation.gov.uk/ukpga/2007/12/pdfs/ukpga_20070012_en.pdf.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Menz, B.D., Kuderer, N.M., Bacchi, S., Modi, N.D., Chin-Yee, B., Hu, T., Rickard, C., Haseloff, M., Vitry, A., McKinnon, R.A. and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Kichenadasse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G. (2024). Current safeguards, risk mitigation, and transparency measures of large language models against the generation of health disinformation: repeated cross-sectional analysis. BMJ, 384.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NHS England (2019). The NHS Long Term Plan. Available at: https://www.longtermplan.nhs.uk.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NICE (2022). Health Inequalities Guidelines. Available at: https://www.nice.org.uk.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Nilsson, C., Levin, T., Colding, J., Sjöberg, S., and Barthel, S. (2024). Navigating complexity with the four pillars of social sustainability. Sustainable Development, 32(6), pp.5929-5947.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Radulescu, A., Killian, M., Kang, Q., Yuan, Q., and Softic, S. (2022). Dietary counseling aimed at reducing sugar intake yields the greatest improvement in the management of weight and metabolic dysfunction in children with obesity—nutrients, 14(7), p.1500.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Ramos, S.F.,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Amadigi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F.R., Gonçalves, N., Souza, T.H.D., Machado, R.R., Meirelles, B.H.S. and Lino, M.M. (2025). Health intervention projects: strategic action to combat chronic and non-communicable diseases.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Texto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&amp;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Contexto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-Enfermagem, 34, p.e20240214.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Saadati, F.,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Chehreh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I., and Ansari, E. (2024). The role of social media platforms in spreading misinformation targeting specific racial and ethnic groups: A brief review. In Proceedings of the 36th Conference of Open Innovations Association FRUCT, Helsinki, Finland.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Sezgin, D., (2026). Public health responses to obesity in the United Kingdom: A critical evaluation of campaigns and policy directions (1990–2025).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Connectist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: Istanbul University Journal of Communication Sciences, (69), pp.132-151.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Shenoy, S., Sharma, P., Rao, A., Aparna, N.,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Adenikinju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D.,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Iloegbu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C.,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Pateña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J., Vieira, D., Gyamfi, J., and Peprah, E. (2023). Evidence-based interventions to reduce maternal malnutrition in low and middle-income countries: a systematic review. Frontiers in Health Services, 3, p.1155928.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Singh, V., Kumar, A., and Gupta, S. (2022). Mental health prevention and promotion—A narrative review. Frontiers in psychiatry, 13, p.898009.</a:t>
            </a:r>
          </a:p>
          <a:p>
            <a:pPr algn="l">
              <a:lnSpc>
                <a:spcPct val="150000"/>
              </a:lnSpc>
            </a:pP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Takian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A., </a:t>
            </a:r>
            <a:r>
              <a:rPr lang="en-US" sz="1100" err="1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Raoofi</a:t>
            </a: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, A., and Haghighi, H. (2022). COVID-19 pandemic: The fears and hopes for SDG 3, with a focus on prevention and control of noncommunicable diseases (SDG 3.4) and universal health coverage (SDG 3.8). In COVID-19 and the Sustainable Development Goals (pp. 211-234). Elsevier.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Tobacco and Related Products Regulations (2016). Legislation by the Government of the United Kingdom. Available at: https://www.legislation.gov.uk/uksi/2016/507/pdfs/uksi_20160507_en.pdf.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United Nations (2024). SDG 3: Good Health and Well-being. Available at: https://sdgs.un.org/goals/goal3. (Accessed: 5 May 2025).</a:t>
            </a:r>
          </a:p>
          <a:p>
            <a:pPr algn="l">
              <a:lnSpc>
                <a:spcPct val="150000"/>
              </a:lnSpc>
            </a:pPr>
            <a:r>
              <a:rPr lang="en-US" sz="1100">
                <a:solidFill>
                  <a:srgbClr val="3D9B8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WHO (2023). Social Determinants of Health. Available at: https://www.who.int. (Accessed: 5 May 2025).</a:t>
            </a:r>
          </a:p>
          <a:p>
            <a:pPr algn="l">
              <a:lnSpc>
                <a:spcPct val="150000"/>
              </a:lnSpc>
            </a:pPr>
            <a:endParaRPr lang="en-US" sz="1100">
              <a:solidFill>
                <a:srgbClr val="3D9B8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algn="l">
              <a:lnSpc>
                <a:spcPct val="150000"/>
              </a:lnSpc>
            </a:pPr>
            <a:endParaRPr lang="en-US" sz="1100">
              <a:solidFill>
                <a:srgbClr val="3D9B8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algn="l">
              <a:lnSpc>
                <a:spcPct val="150000"/>
              </a:lnSpc>
            </a:pPr>
            <a:endParaRPr lang="en-US" sz="1100">
              <a:solidFill>
                <a:srgbClr val="3D9B8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algn="l">
              <a:lnSpc>
                <a:spcPct val="150000"/>
              </a:lnSpc>
            </a:pPr>
            <a:endParaRPr lang="en-US" sz="1100">
              <a:solidFill>
                <a:srgbClr val="3D9B8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algn="l">
              <a:lnSpc>
                <a:spcPct val="150000"/>
              </a:lnSpc>
            </a:pPr>
            <a:endParaRPr lang="en-US" sz="1100">
              <a:solidFill>
                <a:srgbClr val="3D9B8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12</Slides>
  <Notes>12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1</cp:revision>
  <dcterms:created xsi:type="dcterms:W3CDTF">2006-08-16T00:00:00Z</dcterms:created>
  <dcterms:modified xsi:type="dcterms:W3CDTF">2026-06-15T19:49:27Z</dcterms:modified>
  <dc:identifier>DAHMdba7mP8</dc:identifier>
</cp:coreProperties>
</file>