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1"/>
  </p:sldMasterIdLst>
  <p:notesMasterIdLst>
    <p:notesMasterId r:id="rId36"/>
  </p:notesMasterIdLst>
  <p:sldIdLst>
    <p:sldId id="256" r:id="rId2"/>
    <p:sldId id="257" r:id="rId3"/>
    <p:sldId id="258" r:id="rId4"/>
    <p:sldId id="259" r:id="rId5"/>
    <p:sldId id="261" r:id="rId6"/>
    <p:sldId id="309" r:id="rId7"/>
    <p:sldId id="298" r:id="rId8"/>
    <p:sldId id="299" r:id="rId9"/>
    <p:sldId id="300" r:id="rId10"/>
    <p:sldId id="271" r:id="rId11"/>
    <p:sldId id="302" r:id="rId12"/>
    <p:sldId id="274" r:id="rId13"/>
    <p:sldId id="275" r:id="rId14"/>
    <p:sldId id="276" r:id="rId15"/>
    <p:sldId id="277" r:id="rId16"/>
    <p:sldId id="280" r:id="rId17"/>
    <p:sldId id="281" r:id="rId18"/>
    <p:sldId id="301" r:id="rId19"/>
    <p:sldId id="282" r:id="rId20"/>
    <p:sldId id="283" r:id="rId21"/>
    <p:sldId id="303" r:id="rId22"/>
    <p:sldId id="304" r:id="rId23"/>
    <p:sldId id="306" r:id="rId24"/>
    <p:sldId id="307" r:id="rId25"/>
    <p:sldId id="287" r:id="rId26"/>
    <p:sldId id="288" r:id="rId27"/>
    <p:sldId id="291" r:id="rId28"/>
    <p:sldId id="292" r:id="rId29"/>
    <p:sldId id="293" r:id="rId30"/>
    <p:sldId id="294" r:id="rId31"/>
    <p:sldId id="295" r:id="rId32"/>
    <p:sldId id="296" r:id="rId33"/>
    <p:sldId id="297" r:id="rId34"/>
    <p:sldId id="308" r:id="rId35"/>
  </p:sldIdLst>
  <p:sldSz cx="9144000" cy="6858000" type="screen4x3"/>
  <p:notesSz cx="6858000" cy="9144000"/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1" d="100"/>
          <a:sy n="71" d="100"/>
        </p:scale>
        <p:origin x="988" y="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0375F0-4E90-470B-9BF6-C06859EA42C4}" type="datetimeFigureOut">
              <a:rPr lang="en-US" smtClean="0"/>
              <a:t>10/12/2017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1E4C96-844E-4C4D-A005-F06C43696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3496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1E4C96-844E-4C4D-A005-F06C4369671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497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1E72D4-3ADF-4382-AF28-1D45F5859183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065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334933" y="1169931"/>
            <a:ext cx="4814835" cy="4993802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33400"/>
            <a:ext cx="6154713" cy="3124201"/>
          </a:xfrm>
        </p:spPr>
        <p:txBody>
          <a:bodyPr anchor="b">
            <a:normAutofit/>
          </a:bodyPr>
          <a:lstStyle>
            <a:lvl1pPr algn="l">
              <a:defRPr sz="4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843868"/>
            <a:ext cx="4954250" cy="191346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B96DAAD-94A0-4B30-9B11-C1C6FCCBE9CD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6994932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533400"/>
            <a:ext cx="6554867" cy="3767670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705DF64-84FD-482F-8596-06356C318D0D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634760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981199"/>
            <a:ext cx="6402468" cy="2319867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487333"/>
            <a:ext cx="6402467" cy="1532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7F9AF7A-2D35-4A37-97B7-B41837798706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7449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D3B2F6-EE1B-4586-9A6A-3A3D6CD08A80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041374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1" y="533400"/>
            <a:ext cx="3716866" cy="609600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99" y="1143000"/>
            <a:ext cx="3945467" cy="3158067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5016" y="566738"/>
            <a:ext cx="37640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1143000"/>
            <a:ext cx="3956705" cy="3149600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FC9B8F-3DFD-4218-B313-FD5456B5CED1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071400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2352EB9-86D1-4D43-809E-980F7DDAC1CC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486430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3583CF-A498-4ABC-8A09-452080396DB8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435879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67" y="533400"/>
            <a:ext cx="3200400" cy="1524000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399" y="533400"/>
            <a:ext cx="4438755" cy="54864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18667" y="2209802"/>
            <a:ext cx="32004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9515CE-09BC-4442-95ED-D47A225F847E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032758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5800" y="1447800"/>
            <a:ext cx="3563258" cy="11430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62000" y="914400"/>
            <a:ext cx="3280974" cy="48006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96027" y="2743200"/>
            <a:ext cx="3564223" cy="2082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33400" y="6172200"/>
            <a:ext cx="5811724" cy="365125"/>
          </a:xfrm>
        </p:spPr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6AB6AA5-0706-45B6-BF9A-627F2986B4CD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7549539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33400" y="533400"/>
            <a:ext cx="8077200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762002" y="3843867"/>
            <a:ext cx="7281332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A3F3DC4-D4F6-4681-BC90-88D7A98FF66F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0424530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077200" cy="2895600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114800"/>
            <a:ext cx="6383552" cy="1905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A3F3DC4-D4F6-4681-BC90-88D7A98FF66F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0410264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3" y="533400"/>
            <a:ext cx="6859787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66800" y="3429000"/>
            <a:ext cx="6402467" cy="4826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301070"/>
            <a:ext cx="6382361" cy="171873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A3F3DC4-D4F6-4681-BC90-88D7A98FF66F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201807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429000"/>
            <a:ext cx="6382361" cy="16974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132980"/>
            <a:ext cx="6383552" cy="886819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A3F3DC4-D4F6-4681-BC90-88D7A98FF66F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1496367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4" y="533400"/>
            <a:ext cx="6859786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886200"/>
            <a:ext cx="638236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953000"/>
            <a:ext cx="63823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A3F3DC4-D4F6-4681-BC90-88D7A98FF66F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12432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7525658" cy="28956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928534"/>
            <a:ext cx="638236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766735"/>
            <a:ext cx="6382360" cy="125306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A3F3DC4-D4F6-4681-BC90-88D7A98FF66F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264790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 algn="l"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1"/>
            <a:ext cx="6554867" cy="376767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0B440C-D6EA-4AF7-83E4-7ED587373A71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3893263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66406" y="533400"/>
            <a:ext cx="2044194" cy="4419600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0"/>
            <a:ext cx="5850012" cy="54864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80F771-3356-4E16-8D38-F7D21563AAFA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46898650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829E17-6B77-41B7-83A9-40C0D25582C6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1299664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670675" y="3894667"/>
            <a:ext cx="2470456" cy="265853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33401"/>
            <a:ext cx="6554867" cy="3767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30245" y="6172203"/>
            <a:ext cx="120046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6172200"/>
            <a:ext cx="581172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74426" y="5578478"/>
            <a:ext cx="856907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8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FA3F3DC4-D4F6-4681-BC90-88D7A98FF66F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9274540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  <p:sldLayoutId id="2147483785" r:id="rId12"/>
    <p:sldLayoutId id="2147483786" r:id="rId13"/>
    <p:sldLayoutId id="2147483787" r:id="rId14"/>
    <p:sldLayoutId id="2147483788" r:id="rId15"/>
    <p:sldLayoutId id="2147483789" r:id="rId16"/>
    <p:sldLayoutId id="2147483790" r:id="rId17"/>
    <p:sldLayoutId id="2147483791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wm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www.cnet.com/uk/news/fire-phone-one-year-later-why-amazons-smartphone-flamed-out/" TargetMode="External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8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13.wm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wansea.gov.uk/residents" TargetMode="External"/><Relationship Id="rId2" Type="http://schemas.openxmlformats.org/officeDocument/2006/relationships/hyperlink" Target="https://www.uber.com/en-GB/cities/cardiff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omoswatkin.com/" TargetMode="External"/><Relationship Id="rId5" Type="http://schemas.openxmlformats.org/officeDocument/2006/relationships/hyperlink" Target="https://www.grainger.com/" TargetMode="External"/><Relationship Id="rId4" Type="http://schemas.openxmlformats.org/officeDocument/2006/relationships/hyperlink" Target="http://www.swansea.gov.uk/psb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indent="0" fontAlgn="auto">
              <a:spcAft>
                <a:spcPts val="0"/>
              </a:spcAft>
              <a:defRPr/>
            </a:pPr>
            <a:r>
              <a:rPr lang="en-GB" altLang="zh-CN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cs typeface="+mj-cs"/>
              </a:rPr>
              <a:t>E-Commerce</a:t>
            </a:r>
            <a:endParaRPr lang="en-US" altLang="zh-CN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cs typeface="+mj-cs"/>
            </a:endParaRP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en-US" altLang="zh-CN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54864" indent="0" fontAlgn="auto">
              <a:spcAft>
                <a:spcPts val="0"/>
              </a:spcAft>
              <a:defRPr/>
            </a:pPr>
            <a:r>
              <a:rPr lang="en-GB" altLang="zh-CN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cs typeface="+mj-cs"/>
              </a:rPr>
              <a:t>Aims</a:t>
            </a:r>
            <a:endParaRPr lang="en-US" altLang="zh-CN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cs typeface="+mj-cs"/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zh-CN" smtClean="0"/>
              <a:t>This module will provide students with an understanding of the various business and technological issues that should be considered when setting up a commercial presence online. </a:t>
            </a:r>
            <a:endParaRPr lang="en-US" altLang="zh-CN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54864" indent="0" fontAlgn="auto">
              <a:spcAft>
                <a:spcPts val="0"/>
              </a:spcAft>
              <a:defRPr/>
            </a:pPr>
            <a:r>
              <a:rPr lang="en-GB" altLang="zh-CN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cs typeface="+mj-cs"/>
              </a:rPr>
              <a:t>Learning Outcomes</a:t>
            </a:r>
            <a:endParaRPr lang="en-US" altLang="zh-CN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cs typeface="+mj-cs"/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altLang="zh-CN" sz="2800" smtClean="0"/>
              <a:t>Upon successful completion of this module, the student will be able to:</a:t>
            </a:r>
          </a:p>
          <a:p>
            <a:pPr lvl="1"/>
            <a:r>
              <a:rPr lang="en-GB" altLang="zh-CN" sz="2400" smtClean="0"/>
              <a:t>Demonstrate a systematic understanding of the underlying concepts &amp; principles necessary to establish an e-Commerce company.</a:t>
            </a:r>
          </a:p>
          <a:p>
            <a:pPr lvl="1"/>
            <a:r>
              <a:rPr lang="en-GB" altLang="zh-CN" sz="2400" smtClean="0"/>
              <a:t>Analyse marketing and law in the context of e-commerce.</a:t>
            </a:r>
          </a:p>
          <a:p>
            <a:pPr lvl="1"/>
            <a:r>
              <a:rPr lang="en-GB" altLang="zh-CN" sz="2400" smtClean="0"/>
              <a:t>Evaluate and apply the appropriate methods, techniques and technologies to rapidly build an e-Commerce application. </a:t>
            </a:r>
            <a:endParaRPr lang="en-US" altLang="zh-CN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54864" indent="0" fontAlgn="auto">
              <a:spcAft>
                <a:spcPts val="0"/>
              </a:spcAft>
              <a:defRPr/>
            </a:pPr>
            <a:r>
              <a:rPr lang="en-GB" altLang="zh-CN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cs typeface="+mj-cs"/>
              </a:rPr>
              <a:t>Indicative Content</a:t>
            </a:r>
            <a:endParaRPr lang="en-US" altLang="zh-CN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cs typeface="+mj-cs"/>
            </a:endParaRP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80000"/>
              </a:lnSpc>
            </a:pPr>
            <a:r>
              <a:rPr lang="en-GB" altLang="zh-CN" sz="1800" smtClean="0"/>
              <a:t>e-Commerce and e-Business models;</a:t>
            </a:r>
          </a:p>
          <a:p>
            <a:pPr>
              <a:lnSpc>
                <a:spcPct val="80000"/>
              </a:lnSpc>
            </a:pPr>
            <a:r>
              <a:rPr lang="en-GB" altLang="zh-CN" sz="1800" smtClean="0"/>
              <a:t>The role of technology in the marketing function, including the benefits and limitations to stakeholders, particularly customers, of Internet technologies.</a:t>
            </a:r>
          </a:p>
          <a:p>
            <a:pPr>
              <a:lnSpc>
                <a:spcPct val="80000"/>
              </a:lnSpc>
            </a:pPr>
            <a:r>
              <a:rPr lang="en-GB" altLang="zh-CN" sz="1800" smtClean="0"/>
              <a:t>Understanding on-line customers, the buying process &amp; segmenting Internet markets.</a:t>
            </a:r>
          </a:p>
          <a:p>
            <a:pPr>
              <a:lnSpc>
                <a:spcPct val="80000"/>
              </a:lnSpc>
            </a:pPr>
            <a:r>
              <a:rPr lang="en-GB" altLang="zh-CN" sz="1800" smtClean="0"/>
              <a:t>Web marketing techniques and their use within the marketing mix.</a:t>
            </a:r>
          </a:p>
          <a:p>
            <a:pPr>
              <a:lnSpc>
                <a:spcPct val="80000"/>
              </a:lnSpc>
            </a:pPr>
            <a:r>
              <a:rPr lang="en-GB" altLang="zh-CN" sz="1800" smtClean="0"/>
              <a:t>Electronic commerce: contract formation on the Internet, software transactions and contract law, legal barriers to e-contracts: formal requirements and digital signatures.</a:t>
            </a:r>
          </a:p>
          <a:p>
            <a:pPr>
              <a:lnSpc>
                <a:spcPct val="80000"/>
              </a:lnSpc>
            </a:pPr>
            <a:r>
              <a:rPr lang="en-GB" altLang="zh-CN" sz="1800" smtClean="0"/>
              <a:t>B2C e-Commerce infrastructure: marketing presence, e-Procurement, on-line catalogue and shopping cart, on-line payment, e-fulfillment, e-CRM, e-law, I-marketing.</a:t>
            </a:r>
          </a:p>
          <a:p>
            <a:pPr>
              <a:lnSpc>
                <a:spcPct val="80000"/>
              </a:lnSpc>
            </a:pPr>
            <a:r>
              <a:rPr lang="en-GB" altLang="zh-CN" sz="1800" smtClean="0"/>
              <a:t>e-Commerce solutions: out-of-the-box, server based and bespoke development for example Dreamweaver, open source solutions;</a:t>
            </a:r>
          </a:p>
          <a:p>
            <a:pPr>
              <a:lnSpc>
                <a:spcPct val="80000"/>
              </a:lnSpc>
            </a:pPr>
            <a:r>
              <a:rPr lang="en-GB" altLang="zh-CN" sz="1800" smtClean="0"/>
              <a:t>Globalisation including internationalization of site design;</a:t>
            </a:r>
          </a:p>
          <a:p>
            <a:pPr>
              <a:lnSpc>
                <a:spcPct val="80000"/>
              </a:lnSpc>
            </a:pPr>
            <a:r>
              <a:rPr lang="en-GB" altLang="zh-CN" sz="1800" smtClean="0"/>
              <a:t>Electronic trading: merchant services, credit card processing and methods for securing transactions (SSL and SET).</a:t>
            </a:r>
          </a:p>
          <a:p>
            <a:pPr>
              <a:lnSpc>
                <a:spcPct val="80000"/>
              </a:lnSpc>
            </a:pPr>
            <a:r>
              <a:rPr lang="en-GB" altLang="zh-CN" sz="1800" smtClean="0"/>
              <a:t>Hardware and hosting requirements to support an e-Commerce web application;</a:t>
            </a:r>
            <a:endParaRPr lang="en-US" altLang="zh-CN" sz="1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54864" indent="0" fontAlgn="auto">
              <a:spcAft>
                <a:spcPts val="0"/>
              </a:spcAft>
              <a:defRPr/>
            </a:pPr>
            <a:r>
              <a:rPr lang="en-GB" altLang="zh-CN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cs typeface="+mj-cs"/>
              </a:rPr>
              <a:t>Assessment</a:t>
            </a:r>
            <a:endParaRPr lang="en-US" altLang="zh-CN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cs typeface="+mj-cs"/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zh-CN" dirty="0" smtClean="0"/>
              <a:t>The assessment consists of two practically based coursework assignments assessing all outcomes. </a:t>
            </a:r>
          </a:p>
          <a:p>
            <a:r>
              <a:rPr lang="en-GB" altLang="zh-CN" dirty="0" smtClean="0"/>
              <a:t>Coursework 100% </a:t>
            </a:r>
            <a:endParaRPr lang="en-US" altLang="zh-CN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1682" y="5132294"/>
            <a:ext cx="6554867" cy="1524000"/>
          </a:xfrm>
        </p:spPr>
        <p:txBody>
          <a:bodyPr/>
          <a:lstStyle/>
          <a:p>
            <a:r>
              <a:rPr lang="en-GB" dirty="0" smtClean="0"/>
              <a:t>Online Checkout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533400"/>
            <a:ext cx="6554867" cy="820271"/>
          </a:xfrm>
        </p:spPr>
        <p:txBody>
          <a:bodyPr>
            <a:normAutofit/>
          </a:bodyPr>
          <a:lstStyle/>
          <a:p>
            <a:r>
              <a:rPr lang="en-GB" sz="1400" dirty="0"/>
              <a:t>https://www.youtube.com/watch?v=3Sk7cOqB9Dk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6337" y="1462087"/>
            <a:ext cx="6791325" cy="3933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56213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Definitions</a:t>
            </a:r>
            <a:endParaRPr lang="en-US"/>
          </a:p>
        </p:txBody>
      </p:sp>
      <p:sp>
        <p:nvSpPr>
          <p:cNvPr id="1228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are asked to distinguish between e-commerce and e-business at a job interview.</a:t>
            </a:r>
          </a:p>
          <a:p>
            <a:pPr lvl="1"/>
            <a:r>
              <a:rPr lang="en-GB" dirty="0"/>
              <a:t>Write down your definitions.</a:t>
            </a:r>
          </a:p>
          <a:p>
            <a:pPr lvl="1"/>
            <a:r>
              <a:rPr lang="en-GB" dirty="0" smtClean="0"/>
              <a:t>Give </a:t>
            </a:r>
            <a:r>
              <a:rPr lang="en-GB" dirty="0"/>
              <a:t>examples </a:t>
            </a:r>
            <a:r>
              <a:rPr lang="en-GB" dirty="0" smtClean="0"/>
              <a:t>of each. </a:t>
            </a: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E-commerce defined</a:t>
            </a:r>
            <a:endParaRPr lang="en-US"/>
          </a:p>
        </p:txBody>
      </p:sp>
      <p:sp>
        <p:nvSpPr>
          <p:cNvPr id="14438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US" sz="2600" dirty="0"/>
              <a:t>‘All electronically mediated information exchanges between an organization and its external stakeholders’</a:t>
            </a:r>
          </a:p>
          <a:p>
            <a:pPr>
              <a:lnSpc>
                <a:spcPct val="90000"/>
              </a:lnSpc>
            </a:pPr>
            <a:endParaRPr lang="en-US" sz="2600" dirty="0"/>
          </a:p>
          <a:p>
            <a:pPr>
              <a:lnSpc>
                <a:spcPct val="90000"/>
              </a:lnSpc>
            </a:pPr>
            <a:r>
              <a:rPr lang="en-US" sz="2600" dirty="0"/>
              <a:t>Examples: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Buying books online (transactional)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Selecting a car online (informational)</a:t>
            </a:r>
            <a:endParaRPr lang="en-US" sz="2400" dirty="0"/>
          </a:p>
          <a:p>
            <a:pPr lvl="1">
              <a:lnSpc>
                <a:spcPct val="90000"/>
              </a:lnSpc>
            </a:pPr>
            <a:r>
              <a:rPr lang="en-US" sz="2400" dirty="0"/>
              <a:t>Interacting with brand online (relationship building / </a:t>
            </a:r>
            <a:r>
              <a:rPr lang="en-US" sz="2400" dirty="0" smtClean="0"/>
              <a:t>experiential) </a:t>
            </a:r>
            <a:endParaRPr lang="en-US" sz="2400" dirty="0"/>
          </a:p>
          <a:p>
            <a:pPr lvl="1">
              <a:lnSpc>
                <a:spcPct val="90000"/>
              </a:lnSpc>
            </a:pPr>
            <a:r>
              <a:rPr lang="en-US" sz="2400" dirty="0"/>
              <a:t>Asking a customer service </a:t>
            </a:r>
            <a:r>
              <a:rPr lang="en-US" sz="2400" dirty="0" smtClean="0"/>
              <a:t>question</a:t>
            </a:r>
            <a:endParaRPr lang="en-GB" sz="2600" dirty="0"/>
          </a:p>
          <a:p>
            <a:pPr>
              <a:lnSpc>
                <a:spcPct val="90000"/>
              </a:lnSpc>
            </a:pP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2"/>
          <p:cNvSpPr>
            <a:spLocks noGrp="1" noChangeArrowheads="1"/>
          </p:cNvSpPr>
          <p:nvPr>
            <p:ph type="title"/>
          </p:nvPr>
        </p:nvSpPr>
        <p:spPr>
          <a:xfrm>
            <a:off x="294967" y="254000"/>
            <a:ext cx="8229600" cy="1143000"/>
          </a:xfrm>
        </p:spPr>
        <p:txBody>
          <a:bodyPr/>
          <a:lstStyle/>
          <a:p>
            <a:r>
              <a:rPr lang="en-GB" dirty="0"/>
              <a:t>E-business defined</a:t>
            </a:r>
            <a:endParaRPr lang="en-US" dirty="0"/>
          </a:p>
        </p:txBody>
      </p:sp>
      <p:sp>
        <p:nvSpPr>
          <p:cNvPr id="142339" name="Rectangle 3"/>
          <p:cNvSpPr>
            <a:spLocks noGrp="1" noChangeArrowheads="1"/>
          </p:cNvSpPr>
          <p:nvPr>
            <p:ph idx="1"/>
          </p:nvPr>
        </p:nvSpPr>
        <p:spPr>
          <a:xfrm>
            <a:off x="506506" y="1519517"/>
            <a:ext cx="6554867" cy="3767670"/>
          </a:xfrm>
        </p:spPr>
        <p:txBody>
          <a:bodyPr>
            <a:normAutofit fontScale="85000" lnSpcReduction="10000"/>
          </a:bodyPr>
          <a:lstStyle/>
          <a:p>
            <a:r>
              <a:rPr lang="en-US" sz="2600" dirty="0"/>
              <a:t>All electronically mediated information exchanges, both within an organization and with external stakeholders supporting the range of business processes </a:t>
            </a:r>
          </a:p>
          <a:p>
            <a:endParaRPr lang="en-GB" sz="2600" dirty="0"/>
          </a:p>
          <a:p>
            <a:r>
              <a:rPr lang="en-GB" sz="2600" dirty="0"/>
              <a:t>Examples:</a:t>
            </a:r>
          </a:p>
          <a:p>
            <a:pPr lvl="1"/>
            <a:r>
              <a:rPr lang="en-GB" sz="2400" dirty="0"/>
              <a:t>Purchasing from suppliers (e-procurement)</a:t>
            </a:r>
          </a:p>
          <a:p>
            <a:pPr lvl="1"/>
            <a:r>
              <a:rPr lang="en-GB" sz="2400" dirty="0"/>
              <a:t>A company </a:t>
            </a:r>
            <a:r>
              <a:rPr lang="en-GB" sz="2400" dirty="0" smtClean="0"/>
              <a:t>intranet</a:t>
            </a:r>
            <a:endParaRPr lang="en-GB" sz="2400" dirty="0"/>
          </a:p>
          <a:p>
            <a:pPr lvl="1"/>
            <a:r>
              <a:rPr lang="en-GB" sz="2400" dirty="0"/>
              <a:t>Supplying partners with information through an </a:t>
            </a:r>
            <a:r>
              <a:rPr lang="en-GB" sz="2400" dirty="0" smtClean="0"/>
              <a:t>extranet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vert="horz" wrap="square" lIns="91440" tIns="45720" bIns="45720" numCol="1" anchorCtr="0" compatLnSpc="1">
            <a:prstTxWarp prst="textNoShape">
              <a:avLst/>
            </a:prstTxWarp>
          </a:bodyPr>
          <a:lstStyle/>
          <a:p>
            <a:r>
              <a:rPr lang="en-GB" dirty="0" smtClean="0"/>
              <a:t>E-business defined</a:t>
            </a:r>
            <a:endParaRPr lang="en-US" altLang="zh-CN" dirty="0" smtClean="0">
              <a:effectLst/>
              <a:ea typeface="宋体" pitchFamily="2" charset="-122"/>
            </a:endParaRPr>
          </a:p>
        </p:txBody>
      </p:sp>
      <p:sp>
        <p:nvSpPr>
          <p:cNvPr id="38915" name="Rectangle 3"/>
          <p:cNvSpPr>
            <a:spLocks noGrp="1"/>
          </p:cNvSpPr>
          <p:nvPr>
            <p:ph type="body" idx="4294967295"/>
          </p:nvPr>
        </p:nvSpPr>
        <p:spPr>
          <a:xfrm>
            <a:off x="0" y="1644650"/>
            <a:ext cx="8231188" cy="4527550"/>
          </a:xfrm>
          <a:noFill/>
        </p:spPr>
        <p:txBody>
          <a:bodyPr>
            <a:normAutofit fontScale="92500" lnSpcReduction="10000"/>
          </a:bodyPr>
          <a:lstStyle/>
          <a:p>
            <a:r>
              <a:rPr lang="en-GB" sz="2400" dirty="0" smtClean="0">
                <a:ea typeface="方正姚体"/>
                <a:cs typeface="Times New Roman" pitchFamily="18" charset="0"/>
              </a:rPr>
              <a:t>e-Commerce is a subset of e-Business</a:t>
            </a:r>
          </a:p>
          <a:p>
            <a:pPr>
              <a:buFont typeface="Wingdings 2" pitchFamily="18" charset="2"/>
              <a:buNone/>
            </a:pPr>
            <a:r>
              <a:rPr lang="en-GB" sz="2400" dirty="0" smtClean="0">
                <a:ea typeface="方正姚体"/>
                <a:cs typeface="Times New Roman" pitchFamily="18" charset="0"/>
              </a:rPr>
              <a:t> </a:t>
            </a:r>
          </a:p>
          <a:p>
            <a:r>
              <a:rPr lang="en-GB" sz="2400" dirty="0" smtClean="0">
                <a:ea typeface="方正姚体"/>
                <a:cs typeface="Times New Roman" pitchFamily="18" charset="0"/>
              </a:rPr>
              <a:t>The UK government defines e-Business as: -</a:t>
            </a:r>
          </a:p>
          <a:p>
            <a:pPr>
              <a:buFont typeface="Wingdings 2" pitchFamily="18" charset="2"/>
              <a:buNone/>
            </a:pPr>
            <a:r>
              <a:rPr lang="en-GB" sz="2400" dirty="0" smtClean="0">
                <a:ea typeface="方正姚体"/>
                <a:cs typeface="Times New Roman" pitchFamily="18" charset="0"/>
              </a:rPr>
              <a:t>	</a:t>
            </a:r>
          </a:p>
          <a:p>
            <a:pPr>
              <a:buFont typeface="Wingdings 2" pitchFamily="18" charset="2"/>
              <a:buNone/>
            </a:pPr>
            <a:r>
              <a:rPr lang="en-GB" sz="2400" dirty="0" smtClean="0">
                <a:ea typeface="方正姚体"/>
                <a:cs typeface="Times New Roman" pitchFamily="18" charset="0"/>
              </a:rPr>
              <a:t>	“... when a business has fully integrated information and communication technology (ICT) into its operations, potentially redesigning its business processes around ICT or completely reinventing its business model ... e-Business, is understood to be the integration of all these activities with the internal processes of a business through ICT” </a:t>
            </a:r>
          </a:p>
          <a:p>
            <a:pPr>
              <a:buFont typeface="Wingdings 2" pitchFamily="18" charset="2"/>
              <a:buNone/>
            </a:pPr>
            <a:r>
              <a:rPr lang="en-GB" sz="2400" dirty="0" smtClean="0">
                <a:ea typeface="方正姚体"/>
                <a:cs typeface="Times New Roman" pitchFamily="18" charset="0"/>
              </a:rPr>
              <a:t>						(DTI)</a:t>
            </a:r>
          </a:p>
          <a:p>
            <a:endParaRPr lang="zh-CN" altLang="en-US" sz="2400" dirty="0" smtClean="0">
              <a:ea typeface="宋体" pitchFamily="2" charset="-122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109538"/>
            <a:ext cx="8382000" cy="838200"/>
          </a:xfrm>
        </p:spPr>
        <p:txBody>
          <a:bodyPr/>
          <a:lstStyle/>
          <a:p>
            <a:r>
              <a:rPr lang="en-GB" dirty="0" smtClean="0"/>
              <a:t>which </a:t>
            </a:r>
            <a:r>
              <a:rPr lang="en-GB" dirty="0"/>
              <a:t>is correct?</a:t>
            </a:r>
            <a:endParaRPr lang="en-US" dirty="0"/>
          </a:p>
        </p:txBody>
      </p:sp>
      <p:sp>
        <p:nvSpPr>
          <p:cNvPr id="146437" name="Text Box 5"/>
          <p:cNvSpPr txBox="1">
            <a:spLocks noChangeArrowheads="1"/>
          </p:cNvSpPr>
          <p:nvPr/>
        </p:nvSpPr>
        <p:spPr bwMode="auto">
          <a:xfrm>
            <a:off x="304800" y="5908675"/>
            <a:ext cx="86868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 dirty="0" smtClean="0">
                <a:latin typeface="Arial" pitchFamily="34" charset="0"/>
                <a:cs typeface="Times New Roman" pitchFamily="18" charset="0"/>
              </a:rPr>
              <a:t>Three </a:t>
            </a:r>
            <a:r>
              <a:rPr lang="en-US" sz="1800" dirty="0">
                <a:latin typeface="Arial" pitchFamily="34" charset="0"/>
                <a:cs typeface="Times New Roman" pitchFamily="18" charset="0"/>
              </a:rPr>
              <a:t>definitions of the relationship between e-commerce and </a:t>
            </a:r>
            <a:r>
              <a:rPr lang="en-GB" sz="1800" dirty="0">
                <a:latin typeface="Arial" pitchFamily="34" charset="0"/>
                <a:cs typeface="Times New Roman" pitchFamily="18" charset="0"/>
              </a:rPr>
              <a:t/>
            </a:r>
            <a:br>
              <a:rPr lang="en-GB" sz="1800" dirty="0">
                <a:latin typeface="Arial" pitchFamily="34" charset="0"/>
                <a:cs typeface="Times New Roman" pitchFamily="18" charset="0"/>
              </a:rPr>
            </a:br>
            <a:r>
              <a:rPr lang="en-US" sz="1800" dirty="0">
                <a:latin typeface="Arial" pitchFamily="34" charset="0"/>
                <a:cs typeface="Times New Roman" pitchFamily="18" charset="0"/>
              </a:rPr>
              <a:t>e-business</a:t>
            </a:r>
            <a:endParaRPr lang="en-US" sz="1800" dirty="0">
              <a:latin typeface="Arial" pitchFamily="34" charset="0"/>
            </a:endParaRPr>
          </a:p>
        </p:txBody>
      </p:sp>
      <p:pic>
        <p:nvPicPr>
          <p:cNvPr id="146438" name="Picture 6" descr="Fig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14388" y="914400"/>
            <a:ext cx="7515225" cy="49403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vert="horz" wrap="square" lIns="91440" tIns="45720" bIns="45720" numCol="1" anchorCtr="0" compatLnSpc="1">
            <a:prstTxWarp prst="textNoShape">
              <a:avLst/>
            </a:prstTxWarp>
          </a:bodyPr>
          <a:lstStyle/>
          <a:p>
            <a:r>
              <a:rPr lang="en-US" altLang="zh-CN" smtClean="0">
                <a:effectLst/>
                <a:ea typeface="宋体" pitchFamily="2" charset="-122"/>
              </a:rPr>
              <a:t>Features of e-Commerce</a:t>
            </a:r>
          </a:p>
        </p:txBody>
      </p:sp>
      <p:sp>
        <p:nvSpPr>
          <p:cNvPr id="41987" name="Rectangle 3"/>
          <p:cNvSpPr>
            <a:spLocks noGrp="1"/>
          </p:cNvSpPr>
          <p:nvPr>
            <p:ph type="body" idx="4294967295"/>
          </p:nvPr>
        </p:nvSpPr>
        <p:spPr>
          <a:xfrm>
            <a:off x="0" y="1644650"/>
            <a:ext cx="8231188" cy="4527550"/>
          </a:xfrm>
          <a:noFill/>
        </p:spPr>
        <p:txBody>
          <a:bodyPr/>
          <a:lstStyle/>
          <a:p>
            <a:pPr marL="381000" indent="-381000">
              <a:lnSpc>
                <a:spcPct val="90000"/>
              </a:lnSpc>
            </a:pPr>
            <a:r>
              <a:rPr lang="en-GB" sz="1800" dirty="0" err="1" smtClean="0">
                <a:ea typeface="方正姚体"/>
                <a:cs typeface="Times New Roman" pitchFamily="18" charset="0"/>
              </a:rPr>
              <a:t>Laudon</a:t>
            </a:r>
            <a:r>
              <a:rPr lang="en-GB" sz="1800" dirty="0" smtClean="0">
                <a:ea typeface="方正姚体"/>
                <a:cs typeface="Times New Roman" pitchFamily="18" charset="0"/>
              </a:rPr>
              <a:t>, </a:t>
            </a:r>
            <a:r>
              <a:rPr lang="en-GB" sz="1800" dirty="0" err="1" smtClean="0">
                <a:ea typeface="方正姚体"/>
                <a:cs typeface="Times New Roman" pitchFamily="18" charset="0"/>
              </a:rPr>
              <a:t>Traver</a:t>
            </a:r>
            <a:r>
              <a:rPr lang="en-GB" sz="1800" dirty="0" smtClean="0">
                <a:ea typeface="方正姚体"/>
                <a:cs typeface="Times New Roman" pitchFamily="18" charset="0"/>
              </a:rPr>
              <a:t>  define 7 unique features of e-Commerce technology: -</a:t>
            </a:r>
          </a:p>
          <a:p>
            <a:pPr marL="381000" indent="-381000">
              <a:lnSpc>
                <a:spcPct val="90000"/>
              </a:lnSpc>
            </a:pPr>
            <a:endParaRPr lang="en-GB" sz="1800" dirty="0" smtClean="0">
              <a:ea typeface="方正姚体"/>
              <a:cs typeface="Times New Roman" pitchFamily="18" charset="0"/>
            </a:endParaRPr>
          </a:p>
          <a:p>
            <a:pPr marL="381000" indent="-381000">
              <a:lnSpc>
                <a:spcPct val="90000"/>
              </a:lnSpc>
              <a:buFont typeface="Monotype Sorts" charset="2"/>
              <a:buAutoNum type="arabicPeriod"/>
            </a:pPr>
            <a:r>
              <a:rPr lang="en-GB" sz="1800" b="1" dirty="0" smtClean="0">
                <a:ea typeface="方正姚体"/>
                <a:cs typeface="Times New Roman" pitchFamily="18" charset="0"/>
              </a:rPr>
              <a:t>Ubiquity</a:t>
            </a:r>
            <a:r>
              <a:rPr lang="en-GB" sz="1800" dirty="0" smtClean="0">
                <a:ea typeface="方正姚体"/>
                <a:cs typeface="Times New Roman" pitchFamily="18" charset="0"/>
              </a:rPr>
              <a:t>	- available everywhere anytime</a:t>
            </a:r>
          </a:p>
          <a:p>
            <a:pPr marL="381000" indent="-381000">
              <a:lnSpc>
                <a:spcPct val="90000"/>
              </a:lnSpc>
              <a:buFont typeface="Monotype Sorts" charset="2"/>
              <a:buAutoNum type="arabicPeriod"/>
            </a:pPr>
            <a:r>
              <a:rPr lang="en-GB" sz="1800" b="1" dirty="0" smtClean="0">
                <a:ea typeface="方正姚体"/>
                <a:cs typeface="Times New Roman" pitchFamily="18" charset="0"/>
              </a:rPr>
              <a:t>Global Reach</a:t>
            </a:r>
            <a:r>
              <a:rPr lang="en-GB" sz="1800" dirty="0" smtClean="0">
                <a:ea typeface="方正姚体"/>
                <a:cs typeface="Times New Roman" pitchFamily="18" charset="0"/>
              </a:rPr>
              <a:t>	- worldwide across country boundaries</a:t>
            </a:r>
          </a:p>
          <a:p>
            <a:pPr marL="381000" indent="-381000">
              <a:lnSpc>
                <a:spcPct val="90000"/>
              </a:lnSpc>
              <a:buFont typeface="Monotype Sorts" charset="2"/>
              <a:buAutoNum type="arabicPeriod"/>
            </a:pPr>
            <a:r>
              <a:rPr lang="en-GB" sz="1800" b="1" dirty="0" smtClean="0">
                <a:ea typeface="方正姚体"/>
                <a:cs typeface="Times New Roman" pitchFamily="18" charset="0"/>
              </a:rPr>
              <a:t>Universal Standards</a:t>
            </a:r>
            <a:r>
              <a:rPr lang="en-GB" sz="1800" dirty="0" smtClean="0">
                <a:ea typeface="方正姚体"/>
                <a:cs typeface="Times New Roman" pitchFamily="18" charset="0"/>
              </a:rPr>
              <a:t>  - Internet standards</a:t>
            </a:r>
          </a:p>
          <a:p>
            <a:pPr marL="381000" indent="-381000">
              <a:lnSpc>
                <a:spcPct val="90000"/>
              </a:lnSpc>
              <a:buFont typeface="Monotype Sorts" charset="2"/>
              <a:buAutoNum type="arabicPeriod"/>
            </a:pPr>
            <a:r>
              <a:rPr lang="en-GB" sz="1800" b="1" dirty="0" smtClean="0">
                <a:ea typeface="方正姚体"/>
                <a:cs typeface="Times New Roman" pitchFamily="18" charset="0"/>
              </a:rPr>
              <a:t>Richness</a:t>
            </a:r>
            <a:r>
              <a:rPr lang="en-GB" sz="1800" dirty="0" smtClean="0">
                <a:ea typeface="方正姚体"/>
                <a:cs typeface="Times New Roman" pitchFamily="18" charset="0"/>
              </a:rPr>
              <a:t> 	- Video streaming, audio, e-mail</a:t>
            </a:r>
          </a:p>
          <a:p>
            <a:pPr marL="381000" indent="-381000">
              <a:lnSpc>
                <a:spcPct val="90000"/>
              </a:lnSpc>
              <a:buFont typeface="Monotype Sorts" charset="2"/>
              <a:buAutoNum type="arabicPeriod"/>
            </a:pPr>
            <a:r>
              <a:rPr lang="en-GB" sz="1800" b="1" dirty="0" smtClean="0">
                <a:ea typeface="方正姚体"/>
                <a:cs typeface="Times New Roman" pitchFamily="18" charset="0"/>
              </a:rPr>
              <a:t>Interactivity</a:t>
            </a:r>
            <a:r>
              <a:rPr lang="en-GB" sz="1800" dirty="0" smtClean="0">
                <a:ea typeface="方正姚体"/>
                <a:cs typeface="Times New Roman" pitchFamily="18" charset="0"/>
              </a:rPr>
              <a:t> 	- Interaction with user providing 					  immediate feedback to consumer</a:t>
            </a:r>
          </a:p>
          <a:p>
            <a:pPr marL="381000" indent="-381000">
              <a:lnSpc>
                <a:spcPct val="90000"/>
              </a:lnSpc>
              <a:buFont typeface="Monotype Sorts" charset="2"/>
              <a:buAutoNum type="arabicPeriod"/>
            </a:pPr>
            <a:r>
              <a:rPr lang="en-GB" sz="1800" b="1" dirty="0" smtClean="0">
                <a:ea typeface="方正姚体"/>
                <a:cs typeface="Times New Roman" pitchFamily="18" charset="0"/>
              </a:rPr>
              <a:t>Information Density</a:t>
            </a:r>
          </a:p>
          <a:p>
            <a:pPr marL="381000" indent="-381000">
              <a:lnSpc>
                <a:spcPct val="90000"/>
              </a:lnSpc>
              <a:buFont typeface="Monotype Sorts" charset="2"/>
              <a:buAutoNum type="arabicPeriod"/>
            </a:pPr>
            <a:r>
              <a:rPr lang="en-GB" sz="1800" b="1" dirty="0" smtClean="0">
                <a:ea typeface="方正姚体"/>
                <a:cs typeface="Times New Roman" pitchFamily="18" charset="0"/>
              </a:rPr>
              <a:t>Personalization/Customization</a:t>
            </a:r>
            <a:r>
              <a:rPr lang="en-GB" sz="1800" dirty="0" smtClean="0">
                <a:ea typeface="方正姚体"/>
                <a:cs typeface="Times New Roman" pitchFamily="18" charset="0"/>
              </a:rPr>
              <a:t> 	- personalise shopping experience by collecting user data and mining it to  extract the most appropriate content for the individual user </a:t>
            </a:r>
            <a:endParaRPr lang="en-US" altLang="zh-CN" sz="1800" dirty="0" smtClean="0">
              <a:ea typeface="宋体" pitchFamily="2" charset="-122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vert="horz" wrap="square" lIns="91440" tIns="45720" bIns="45720" numCol="1" anchorCtr="0" compatLnSpc="1">
            <a:prstTxWarp prst="textNoShape">
              <a:avLst/>
            </a:prstTxWarp>
          </a:bodyPr>
          <a:lstStyle/>
          <a:p>
            <a:r>
              <a:rPr lang="en-US" altLang="zh-CN" smtClean="0">
                <a:effectLst/>
                <a:ea typeface="宋体" pitchFamily="2" charset="-122"/>
              </a:rPr>
              <a:t>e-Commerce</a:t>
            </a:r>
          </a:p>
        </p:txBody>
      </p:sp>
      <p:sp>
        <p:nvSpPr>
          <p:cNvPr id="43011" name="Rectangle 3"/>
          <p:cNvSpPr>
            <a:spLocks noGrp="1"/>
          </p:cNvSpPr>
          <p:nvPr>
            <p:ph type="body" idx="4294967295"/>
          </p:nvPr>
        </p:nvSpPr>
        <p:spPr>
          <a:xfrm>
            <a:off x="0" y="1644650"/>
            <a:ext cx="8231188" cy="4527550"/>
          </a:xfrm>
          <a:noFill/>
        </p:spPr>
        <p:txBody>
          <a:bodyPr/>
          <a:lstStyle/>
          <a:p>
            <a:r>
              <a:rPr lang="en-GB" smtClean="0">
                <a:ea typeface="方正姚体"/>
                <a:cs typeface="Times New Roman" pitchFamily="18" charset="0"/>
              </a:rPr>
              <a:t>When should a company go online....</a:t>
            </a:r>
          </a:p>
          <a:p>
            <a:pPr>
              <a:buFont typeface="Wingdings 2" pitchFamily="18" charset="2"/>
              <a:buNone/>
            </a:pPr>
            <a:endParaRPr lang="en-GB" smtClean="0">
              <a:ea typeface="方正姚体"/>
              <a:cs typeface="Times New Roman" pitchFamily="18" charset="0"/>
            </a:endParaRPr>
          </a:p>
          <a:p>
            <a:pPr>
              <a:buFont typeface="Wingdings 2" pitchFamily="18" charset="2"/>
              <a:buNone/>
            </a:pPr>
            <a:r>
              <a:rPr lang="en-GB" smtClean="0">
                <a:ea typeface="方正姚体"/>
                <a:cs typeface="Times New Roman" pitchFamily="18" charset="0"/>
              </a:rPr>
              <a:t>	“Is  the Internet a typhoon force, a ten times force, or is it a bit of wind ? Or is it a force that fundamentally alters our business ?” (Andy Grove, Intel)</a:t>
            </a:r>
          </a:p>
          <a:p>
            <a:endParaRPr lang="zh-CN" altLang="en-US" smtClean="0">
              <a:ea typeface="宋体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vert="horz" wrap="square" lIns="91440" tIns="45720" bIns="45720" numCol="1" anchorCtr="0" compatLnSpc="1">
            <a:prstTxWarp prst="textNoShape">
              <a:avLst/>
            </a:prstTxWarp>
          </a:bodyPr>
          <a:lstStyle/>
          <a:p>
            <a:r>
              <a:rPr lang="en-US" altLang="zh-CN" smtClean="0">
                <a:effectLst/>
                <a:ea typeface="宋体" pitchFamily="2" charset="-122"/>
              </a:rPr>
              <a:t>Benefits</a:t>
            </a:r>
          </a:p>
        </p:txBody>
      </p:sp>
      <p:sp>
        <p:nvSpPr>
          <p:cNvPr id="44035" name="Rectangle 3"/>
          <p:cNvSpPr>
            <a:spLocks noGrp="1"/>
          </p:cNvSpPr>
          <p:nvPr>
            <p:ph type="body" idx="4294967295"/>
          </p:nvPr>
        </p:nvSpPr>
        <p:spPr>
          <a:xfrm>
            <a:off x="0" y="1644650"/>
            <a:ext cx="8231188" cy="4527550"/>
          </a:xfrm>
          <a:noFill/>
        </p:spPr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</a:pPr>
            <a:r>
              <a:rPr lang="en-GB" sz="2000" dirty="0" smtClean="0">
                <a:ea typeface="方正姚体"/>
                <a:cs typeface="Times New Roman" pitchFamily="18" charset="0"/>
              </a:rPr>
              <a:t>What are the benefits of e-Commerce and e-Business?....</a:t>
            </a:r>
          </a:p>
          <a:p>
            <a:pPr>
              <a:lnSpc>
                <a:spcPct val="90000"/>
              </a:lnSpc>
            </a:pPr>
            <a:endParaRPr lang="en-GB" sz="2000" dirty="0" smtClean="0">
              <a:ea typeface="方正姚体"/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2000" u="sng" dirty="0" smtClean="0">
                <a:ea typeface="方正姚体"/>
                <a:cs typeface="Times New Roman" pitchFamily="18" charset="0"/>
              </a:rPr>
              <a:t>Tangible benefits (Chaffey, </a:t>
            </a:r>
            <a:r>
              <a:rPr lang="en-GB" sz="2000" u="sng" dirty="0" smtClean="0">
                <a:ea typeface="方正姚体"/>
                <a:cs typeface="Times New Roman" pitchFamily="18" charset="0"/>
              </a:rPr>
              <a:t>2016): </a:t>
            </a:r>
            <a:r>
              <a:rPr lang="en-GB" sz="2000" u="sng" dirty="0" smtClean="0">
                <a:ea typeface="方正姚体"/>
                <a:cs typeface="Times New Roman" pitchFamily="18" charset="0"/>
              </a:rPr>
              <a:t>-</a:t>
            </a:r>
          </a:p>
          <a:p>
            <a:pPr>
              <a:lnSpc>
                <a:spcPct val="90000"/>
              </a:lnSpc>
            </a:pPr>
            <a:endParaRPr lang="en-GB" sz="2000" u="sng" dirty="0" smtClean="0">
              <a:ea typeface="方正姚体"/>
              <a:cs typeface="Times New Roman" pitchFamily="18" charset="0"/>
            </a:endParaRPr>
          </a:p>
          <a:p>
            <a:pPr lvl="1">
              <a:lnSpc>
                <a:spcPct val="90000"/>
              </a:lnSpc>
            </a:pPr>
            <a:r>
              <a:rPr lang="en-GB" sz="1700" dirty="0" smtClean="0">
                <a:ea typeface="方正姚体"/>
                <a:cs typeface="Times New Roman" pitchFamily="18" charset="0"/>
              </a:rPr>
              <a:t>Increased sales	</a:t>
            </a:r>
          </a:p>
          <a:p>
            <a:pPr lvl="2">
              <a:lnSpc>
                <a:spcPct val="90000"/>
              </a:lnSpc>
            </a:pPr>
            <a:r>
              <a:rPr lang="en-GB" sz="1900" dirty="0" smtClean="0">
                <a:ea typeface="方正姚体"/>
                <a:cs typeface="Times New Roman" pitchFamily="18" charset="0"/>
              </a:rPr>
              <a:t>new customers/new markets</a:t>
            </a:r>
          </a:p>
          <a:p>
            <a:pPr lvl="2">
              <a:lnSpc>
                <a:spcPct val="90000"/>
              </a:lnSpc>
            </a:pPr>
            <a:r>
              <a:rPr lang="en-GB" sz="1900" dirty="0" smtClean="0">
                <a:ea typeface="方正姚体"/>
                <a:cs typeface="Times New Roman" pitchFamily="18" charset="0"/>
              </a:rPr>
              <a:t>repeat sales - remember previous sales</a:t>
            </a:r>
          </a:p>
          <a:p>
            <a:pPr lvl="2">
              <a:lnSpc>
                <a:spcPct val="90000"/>
              </a:lnSpc>
            </a:pPr>
            <a:r>
              <a:rPr lang="en-GB" sz="1900" dirty="0" smtClean="0">
                <a:ea typeface="方正姚体"/>
                <a:cs typeface="Times New Roman" pitchFamily="18" charset="0"/>
              </a:rPr>
              <a:t>cross-selling - market accessories or complimentary products for purchased item(s)</a:t>
            </a:r>
          </a:p>
          <a:p>
            <a:pPr lvl="1">
              <a:lnSpc>
                <a:spcPct val="90000"/>
              </a:lnSpc>
            </a:pPr>
            <a:r>
              <a:rPr lang="en-GB" sz="1700" dirty="0" smtClean="0">
                <a:ea typeface="方正姚体"/>
                <a:cs typeface="Times New Roman" pitchFamily="18" charset="0"/>
              </a:rPr>
              <a:t>Marketing cost reductions</a:t>
            </a:r>
          </a:p>
          <a:p>
            <a:pPr lvl="2">
              <a:lnSpc>
                <a:spcPct val="90000"/>
              </a:lnSpc>
            </a:pPr>
            <a:r>
              <a:rPr lang="en-GB" sz="1900" dirty="0" smtClean="0">
                <a:ea typeface="方正姚体"/>
                <a:cs typeface="Times New Roman" pitchFamily="18" charset="0"/>
              </a:rPr>
              <a:t>increased speed of distribution  and reduced costs of marketing materials</a:t>
            </a:r>
          </a:p>
          <a:p>
            <a:pPr lvl="1">
              <a:lnSpc>
                <a:spcPct val="90000"/>
              </a:lnSpc>
            </a:pPr>
            <a:r>
              <a:rPr lang="en-GB" sz="1700" dirty="0" smtClean="0">
                <a:ea typeface="方正姚体"/>
                <a:cs typeface="Times New Roman" pitchFamily="18" charset="0"/>
              </a:rPr>
              <a:t>Supply chain cost reductions</a:t>
            </a:r>
          </a:p>
          <a:p>
            <a:pPr lvl="2">
              <a:lnSpc>
                <a:spcPct val="90000"/>
              </a:lnSpc>
            </a:pPr>
            <a:r>
              <a:rPr lang="en-GB" sz="1900" dirty="0" smtClean="0">
                <a:ea typeface="方正姚体"/>
                <a:cs typeface="Times New Roman" pitchFamily="18" charset="0"/>
              </a:rPr>
              <a:t>Just In Time</a:t>
            </a:r>
          </a:p>
          <a:p>
            <a:pPr lvl="2">
              <a:lnSpc>
                <a:spcPct val="90000"/>
              </a:lnSpc>
            </a:pPr>
            <a:r>
              <a:rPr lang="en-GB" sz="1900" dirty="0" smtClean="0">
                <a:ea typeface="方正姚体"/>
                <a:cs typeface="Times New Roman" pitchFamily="18" charset="0"/>
              </a:rPr>
              <a:t>increased competition in suppliers</a:t>
            </a:r>
          </a:p>
          <a:p>
            <a:pPr lvl="1">
              <a:lnSpc>
                <a:spcPct val="90000"/>
              </a:lnSpc>
            </a:pPr>
            <a:r>
              <a:rPr lang="en-GB" sz="1700" dirty="0" smtClean="0">
                <a:ea typeface="方正姚体"/>
                <a:cs typeface="Times New Roman" pitchFamily="18" charset="0"/>
              </a:rPr>
              <a:t>Administration cost reductions</a:t>
            </a:r>
          </a:p>
          <a:p>
            <a:pPr>
              <a:lnSpc>
                <a:spcPct val="90000"/>
              </a:lnSpc>
            </a:pPr>
            <a:endParaRPr lang="en-US" altLang="zh-CN" sz="2000" dirty="0" smtClean="0">
              <a:ea typeface="宋体" pitchFamily="2" charset="-122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vert="horz" wrap="square" lIns="91440" tIns="45720" bIns="45720" numCol="1" anchorCtr="0" compatLnSpc="1">
            <a:prstTxWarp prst="textNoShape">
              <a:avLst/>
            </a:prstTxWarp>
          </a:bodyPr>
          <a:lstStyle/>
          <a:p>
            <a:r>
              <a:rPr lang="en-US" altLang="zh-CN" smtClean="0">
                <a:effectLst/>
                <a:ea typeface="宋体" pitchFamily="2" charset="-122"/>
              </a:rPr>
              <a:t>Benefits (Cont)</a:t>
            </a:r>
          </a:p>
        </p:txBody>
      </p:sp>
      <p:sp>
        <p:nvSpPr>
          <p:cNvPr id="45059" name="Rectangle 3"/>
          <p:cNvSpPr>
            <a:spLocks noGrp="1"/>
          </p:cNvSpPr>
          <p:nvPr>
            <p:ph type="body" idx="4294967295"/>
          </p:nvPr>
        </p:nvSpPr>
        <p:spPr>
          <a:xfrm>
            <a:off x="0" y="1644650"/>
            <a:ext cx="8231188" cy="4527550"/>
          </a:xfrm>
          <a:noFill/>
        </p:spPr>
        <p:txBody>
          <a:bodyPr/>
          <a:lstStyle/>
          <a:p>
            <a:r>
              <a:rPr lang="en-GB" sz="2400" u="sng" smtClean="0">
                <a:ea typeface="方正姚体"/>
                <a:cs typeface="Times New Roman" pitchFamily="18" charset="0"/>
              </a:rPr>
              <a:t>Intangible benefits: -</a:t>
            </a:r>
          </a:p>
          <a:p>
            <a:endParaRPr lang="en-GB" sz="2400" u="sng" smtClean="0">
              <a:ea typeface="方正姚体"/>
              <a:cs typeface="Times New Roman" pitchFamily="18" charset="0"/>
            </a:endParaRPr>
          </a:p>
          <a:p>
            <a:pPr lvl="1"/>
            <a:r>
              <a:rPr lang="en-GB" sz="2000" smtClean="0">
                <a:ea typeface="方正姚体"/>
                <a:cs typeface="Times New Roman" pitchFamily="18" charset="0"/>
              </a:rPr>
              <a:t>Corporate image and branding</a:t>
            </a:r>
          </a:p>
          <a:p>
            <a:pPr lvl="1"/>
            <a:r>
              <a:rPr lang="en-GB" sz="2000" smtClean="0">
                <a:ea typeface="方正姚体"/>
                <a:cs typeface="Times New Roman" pitchFamily="18" charset="0"/>
              </a:rPr>
              <a:t>Rapid marketing communications </a:t>
            </a:r>
          </a:p>
          <a:p>
            <a:pPr lvl="2"/>
            <a:r>
              <a:rPr lang="en-GB" sz="2100" smtClean="0">
                <a:ea typeface="方正姚体"/>
                <a:cs typeface="Times New Roman" pitchFamily="18" charset="0"/>
              </a:rPr>
              <a:t>e.g. PR</a:t>
            </a:r>
          </a:p>
          <a:p>
            <a:pPr lvl="1"/>
            <a:r>
              <a:rPr lang="en-GB" sz="2000" smtClean="0">
                <a:ea typeface="方正姚体"/>
                <a:cs typeface="Times New Roman" pitchFamily="18" charset="0"/>
              </a:rPr>
              <a:t>Improved customer support</a:t>
            </a:r>
          </a:p>
          <a:p>
            <a:pPr lvl="1"/>
            <a:r>
              <a:rPr lang="en-GB" sz="2000" smtClean="0">
                <a:ea typeface="方正姚体"/>
                <a:cs typeface="Times New Roman" pitchFamily="18" charset="0"/>
              </a:rPr>
              <a:t>Feedback from consumers</a:t>
            </a:r>
          </a:p>
          <a:p>
            <a:pPr lvl="1"/>
            <a:r>
              <a:rPr lang="en-GB" sz="2000" smtClean="0">
                <a:ea typeface="方正姚体"/>
                <a:cs typeface="Times New Roman" pitchFamily="18" charset="0"/>
              </a:rPr>
              <a:t>Better management of marketing and customer information</a:t>
            </a:r>
          </a:p>
          <a:p>
            <a:endParaRPr lang="zh-CN" altLang="en-US" sz="2400" smtClean="0">
              <a:ea typeface="宋体" pitchFamily="2" charset="-122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vert="horz" wrap="square" lIns="91440" tIns="45720" bIns="45720" numCol="1" anchorCtr="0" compatLnSpc="1">
            <a:prstTxWarp prst="textNoShape">
              <a:avLst/>
            </a:prstTxWarp>
          </a:bodyPr>
          <a:lstStyle/>
          <a:p>
            <a:r>
              <a:rPr lang="en-US" altLang="zh-CN" smtClean="0">
                <a:effectLst/>
                <a:ea typeface="宋体" pitchFamily="2" charset="-122"/>
              </a:rPr>
              <a:t>Types of E-Commerce</a:t>
            </a:r>
          </a:p>
        </p:txBody>
      </p:sp>
      <p:sp>
        <p:nvSpPr>
          <p:cNvPr id="49155" name="Rectangle 3"/>
          <p:cNvSpPr>
            <a:spLocks noGrp="1"/>
          </p:cNvSpPr>
          <p:nvPr>
            <p:ph type="body" idx="4294967295"/>
          </p:nvPr>
        </p:nvSpPr>
        <p:spPr>
          <a:xfrm>
            <a:off x="0" y="1644650"/>
            <a:ext cx="8231188" cy="4524375"/>
          </a:xfrm>
          <a:noFill/>
        </p:spPr>
        <p:txBody>
          <a:bodyPr/>
          <a:lstStyle/>
          <a:p>
            <a:r>
              <a:rPr lang="en-US" altLang="zh-CN" smtClean="0">
                <a:ea typeface="宋体" pitchFamily="2" charset="-122"/>
              </a:rPr>
              <a:t>There are many types of business models</a:t>
            </a:r>
          </a:p>
          <a:p>
            <a:r>
              <a:rPr lang="en-US" altLang="zh-CN" smtClean="0">
                <a:ea typeface="宋体" pitchFamily="2" charset="-122"/>
              </a:rPr>
              <a:t>Broadly speaking they can be categorized according to different E-Commerce sectors (B2C, B2B, etc)</a:t>
            </a:r>
          </a:p>
          <a:p>
            <a:pPr>
              <a:buFont typeface="Wingdings 2" pitchFamily="18" charset="2"/>
              <a:buNone/>
            </a:pPr>
            <a:endParaRPr lang="zh-CN" altLang="en-US" smtClean="0">
              <a:ea typeface="宋体" pitchFamily="2" charset="-122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vert="horz" wrap="square" lIns="91440" tIns="45720" bIns="45720" numCol="1" anchorCtr="0" compatLnSpc="1">
            <a:prstTxWarp prst="textNoShape">
              <a:avLst/>
            </a:prstTxWarp>
          </a:bodyPr>
          <a:lstStyle/>
          <a:p>
            <a:r>
              <a:rPr lang="en-US" altLang="zh-CN" smtClean="0">
                <a:effectLst/>
                <a:ea typeface="宋体" pitchFamily="2" charset="-122"/>
              </a:rPr>
              <a:t>Types of E-Commerce (Cont)</a:t>
            </a:r>
          </a:p>
        </p:txBody>
      </p:sp>
      <p:graphicFrame>
        <p:nvGraphicFramePr>
          <p:cNvPr id="50179" name="Object 3"/>
          <p:cNvGraphicFramePr>
            <a:graphicFrameLocks noChangeAspect="1"/>
          </p:cNvGraphicFramePr>
          <p:nvPr/>
        </p:nvGraphicFramePr>
        <p:xfrm>
          <a:off x="53975" y="1230313"/>
          <a:ext cx="8480425" cy="4264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0186" name="VISIO" r:id="rId3" imgW="5791680" imgH="2911680" progId="Visio.Drawing.6">
                  <p:embed/>
                </p:oleObj>
              </mc:Choice>
              <mc:Fallback>
                <p:oleObj name="VISIO" r:id="rId3" imgW="5791680" imgH="2911680" progId="Visio.Drawing.6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75" y="1230313"/>
                        <a:ext cx="8480425" cy="42640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304800"/>
            <a:ext cx="8382000" cy="838200"/>
          </a:xfrm>
        </p:spPr>
        <p:txBody>
          <a:bodyPr>
            <a:normAutofit fontScale="90000"/>
          </a:bodyPr>
          <a:lstStyle/>
          <a:p>
            <a:r>
              <a:rPr lang="en-GB" sz="2600"/>
              <a:t>The distinction between buy-side </a:t>
            </a:r>
            <a:br>
              <a:rPr lang="en-GB" sz="2600"/>
            </a:br>
            <a:r>
              <a:rPr lang="en-GB" sz="2600"/>
              <a:t>and sell-side e-commerce</a:t>
            </a:r>
            <a:endParaRPr lang="en-US" sz="2600"/>
          </a:p>
        </p:txBody>
      </p:sp>
      <p:sp>
        <p:nvSpPr>
          <p:cNvPr id="145412" name="Rectangle 4"/>
          <p:cNvSpPr>
            <a:spLocks noGrp="1" noChangeArrowheads="1"/>
          </p:cNvSpPr>
          <p:nvPr>
            <p:ph idx="1"/>
          </p:nvPr>
        </p:nvSpPr>
        <p:spPr>
          <a:xfrm>
            <a:off x="282575" y="5900738"/>
            <a:ext cx="8382000" cy="457200"/>
          </a:xfrm>
        </p:spPr>
        <p:txBody>
          <a:bodyPr/>
          <a:lstStyle/>
          <a:p>
            <a:pPr>
              <a:buFontTx/>
              <a:buNone/>
            </a:pPr>
            <a:r>
              <a:rPr lang="en-GB" sz="1800" dirty="0" smtClean="0">
                <a:cs typeface="Times New Roman" pitchFamily="18" charset="0"/>
              </a:rPr>
              <a:t> </a:t>
            </a:r>
            <a:r>
              <a:rPr lang="en-US" sz="1800" dirty="0">
                <a:cs typeface="Times New Roman" pitchFamily="18" charset="0"/>
              </a:rPr>
              <a:t>The distinction between buy-side and sell-side e-commerce</a:t>
            </a:r>
            <a:endParaRPr lang="en-US" sz="1800" dirty="0"/>
          </a:p>
        </p:txBody>
      </p:sp>
      <p:pic>
        <p:nvPicPr>
          <p:cNvPr id="145413" name="Picture 5" descr="Fig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90650" y="1203325"/>
            <a:ext cx="6362700" cy="44513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vert="horz" wrap="square" lIns="91440" tIns="45720" bIns="45720" numCol="1" anchorCtr="0" compatLnSpc="1">
            <a:prstTxWarp prst="textNoShape">
              <a:avLst/>
            </a:prstTxWarp>
          </a:bodyPr>
          <a:lstStyle/>
          <a:p>
            <a:r>
              <a:rPr lang="en-US" altLang="zh-CN" smtClean="0">
                <a:effectLst/>
                <a:ea typeface="宋体" pitchFamily="2" charset="-122"/>
              </a:rPr>
              <a:t>Business To Consumer (B2C)</a:t>
            </a:r>
          </a:p>
        </p:txBody>
      </p:sp>
      <p:sp>
        <p:nvSpPr>
          <p:cNvPr id="51203" name="Rectangle 3"/>
          <p:cNvSpPr>
            <a:spLocks noGrp="1"/>
          </p:cNvSpPr>
          <p:nvPr>
            <p:ph type="body" idx="4294967295"/>
          </p:nvPr>
        </p:nvSpPr>
        <p:spPr>
          <a:xfrm>
            <a:off x="0" y="1644650"/>
            <a:ext cx="8231188" cy="4527550"/>
          </a:xfrm>
          <a:noFill/>
        </p:spPr>
        <p:txBody>
          <a:bodyPr>
            <a:normAutofit/>
          </a:bodyPr>
          <a:lstStyle/>
          <a:p>
            <a:r>
              <a:rPr lang="en-US" altLang="zh-CN" dirty="0" smtClean="0">
                <a:ea typeface="宋体" pitchFamily="2" charset="-122"/>
              </a:rPr>
              <a:t>Segment is growing very fast</a:t>
            </a:r>
          </a:p>
          <a:p>
            <a:r>
              <a:rPr lang="en-US" altLang="zh-CN" dirty="0" smtClean="0">
                <a:ea typeface="宋体" pitchFamily="2" charset="-122"/>
              </a:rPr>
              <a:t>In some industries profit margins are very small</a:t>
            </a:r>
          </a:p>
          <a:p>
            <a:pPr lvl="1"/>
            <a:r>
              <a:rPr lang="en-US" altLang="zh-CN" dirty="0" smtClean="0">
                <a:ea typeface="宋体" pitchFamily="2" charset="-122"/>
              </a:rPr>
              <a:t>Travel agencies</a:t>
            </a:r>
          </a:p>
          <a:p>
            <a:r>
              <a:rPr lang="en-US" altLang="zh-CN" dirty="0" smtClean="0">
                <a:ea typeface="宋体" pitchFamily="2" charset="-122"/>
              </a:rPr>
              <a:t>Online companies can be put out of business by oversupply</a:t>
            </a:r>
          </a:p>
          <a:p>
            <a:endParaRPr lang="en-US" altLang="zh-CN" dirty="0" smtClean="0">
              <a:ea typeface="宋体" pitchFamily="2" charset="-122"/>
            </a:endParaRPr>
          </a:p>
          <a:p>
            <a:r>
              <a:rPr lang="en-US" altLang="zh-CN" dirty="0" smtClean="0">
                <a:ea typeface="宋体" pitchFamily="2" charset="-122"/>
              </a:rPr>
              <a:t>Amazon, Dell…………..</a:t>
            </a:r>
          </a:p>
          <a:p>
            <a:pPr>
              <a:buFont typeface="Wingdings 2" pitchFamily="18" charset="2"/>
              <a:buNone/>
            </a:pPr>
            <a:endParaRPr lang="zh-CN" altLang="en-US" dirty="0" smtClean="0">
              <a:ea typeface="宋体" pitchFamily="2" charset="-122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7" name="Rectangle 3"/>
          <p:cNvSpPr>
            <a:spLocks noChangeArrowheads="1"/>
          </p:cNvSpPr>
          <p:nvPr/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/>
            <a:r>
              <a:rPr kumimoji="1" lang="en-US" altLang="zh-CN" sz="3200" b="1">
                <a:solidFill>
                  <a:schemeClr val="tx2"/>
                </a:solidFill>
                <a:latin typeface="Helvetica" pitchFamily="34" charset="0"/>
              </a:rPr>
              <a:t>Business To Consumer (B2C)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57200" y="5279923"/>
            <a:ext cx="49423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How has the Kindle change the book industry?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3694" y="924524"/>
            <a:ext cx="4025153" cy="4039401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58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70832" y="0"/>
            <a:ext cx="6048375" cy="589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 rot="10800000" flipV="1">
            <a:off x="486696" y="6120581"/>
            <a:ext cx="82148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Amazon’s original home page – guess the year.</a:t>
            </a: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/>
      </p:sp>
      <p:pic>
        <p:nvPicPr>
          <p:cNvPr id="686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963" y="339211"/>
            <a:ext cx="4671797" cy="31709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5029200" y="1224116"/>
            <a:ext cx="3804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Amazon HQ in Seattle in 1995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433772" y="4579877"/>
            <a:ext cx="17363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Construction of</a:t>
            </a:r>
          </a:p>
          <a:p>
            <a:r>
              <a:rPr lang="en-GB" dirty="0" smtClean="0"/>
              <a:t>New HQ 2017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6452" y="3258362"/>
            <a:ext cx="4887547" cy="2643031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Amazon’s vision and technology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89935" y="1224116"/>
            <a:ext cx="7949381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“</a:t>
            </a:r>
            <a:r>
              <a:rPr lang="en-GB" i="1" dirty="0" smtClean="0"/>
              <a:t>Look inside a current textbook on software architecture, and you’ll find few patterns that we don’t apply at Amazon. We use high-performance transactions systems, complex rendering and object caching, workflow and queuing systems, business intelligence and data analytics, machine learning and pattern recognition, neural networks and probabilistic decision making, and a wide variety of other techniques. And while many of our systems are based on the latest in computer science research, this often hasn’t been sufficient: our architects and engineers have had to advance research in directions that no academic had yet taken. Many of the problems we face have no textbook solutions, and so we — happily — invent new approaches”… All the effort we put into technology might not matter that much if we kept technology off to the side in some sort of R&amp;D department, but we don’t take that approach. Technology infuses all of our teams, all of our processes, our decision-making, and our approach to innovation in each of our businesses. It is deeply integrated into everything we do”. </a:t>
            </a:r>
          </a:p>
          <a:p>
            <a:r>
              <a:rPr lang="en-GB" i="1" dirty="0" smtClean="0"/>
              <a:t>(Jeff Bezos ,2011)</a:t>
            </a:r>
          </a:p>
          <a:p>
            <a:r>
              <a:rPr lang="en-GB" i="1" dirty="0" smtClean="0"/>
              <a:t>“If </a:t>
            </a:r>
            <a:r>
              <a:rPr lang="en-GB" i="1" dirty="0"/>
              <a:t>you do build a great experience, customers tell each other about that. Word of mouth is very powerful</a:t>
            </a:r>
            <a:r>
              <a:rPr lang="en-GB" i="1" dirty="0" smtClean="0"/>
              <a:t>.”  (Jeff  Bezos </a:t>
            </a:r>
            <a:r>
              <a:rPr lang="en-GB" i="1" dirty="0" smtClean="0"/>
              <a:t>2016)</a:t>
            </a:r>
            <a:endParaRPr lang="en-GB" dirty="0"/>
          </a:p>
          <a:p>
            <a:r>
              <a:rPr lang="en-GB" dirty="0"/>
              <a:t/>
            </a:r>
            <a:br>
              <a:rPr lang="en-GB" dirty="0"/>
            </a:br>
            <a:endParaRPr lang="en-GB" dirty="0" smtClean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Amazon’s vision and technology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60439" y="1443840"/>
            <a:ext cx="7595419" cy="39395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i="1" dirty="0" smtClean="0"/>
              <a:t>The quote shows how applying new technologies is used to give Amazon a competitive edge. One example of this is providing the infrastructure to deliver Kindle books to </a:t>
            </a:r>
            <a:r>
              <a:rPr lang="en-GB" sz="2000" i="1" dirty="0" err="1" smtClean="0"/>
              <a:t>ebook</a:t>
            </a:r>
            <a:r>
              <a:rPr lang="en-GB" sz="2000" i="1" dirty="0" smtClean="0"/>
              <a:t> readers. </a:t>
            </a:r>
          </a:p>
          <a:p>
            <a:endParaRPr lang="en-GB" sz="2000" i="1" dirty="0"/>
          </a:p>
          <a:p>
            <a:endParaRPr lang="en-GB" sz="2000" i="1" dirty="0"/>
          </a:p>
          <a:p>
            <a:r>
              <a:rPr lang="en-GB" sz="2000" i="1" dirty="0" smtClean="0"/>
              <a:t>How does the </a:t>
            </a:r>
            <a:r>
              <a:rPr lang="en-GB" sz="2000" i="1" dirty="0" smtClean="0"/>
              <a:t>Echo </a:t>
            </a:r>
            <a:r>
              <a:rPr lang="en-GB" sz="2000" i="1" dirty="0" smtClean="0"/>
              <a:t>apply Amazon’s approach to new </a:t>
            </a:r>
            <a:r>
              <a:rPr lang="en-GB" sz="2000" i="1" dirty="0" smtClean="0"/>
              <a:t>tech</a:t>
            </a:r>
            <a:r>
              <a:rPr lang="en-GB" sz="2000" i="1" dirty="0"/>
              <a:t>?</a:t>
            </a:r>
            <a:endParaRPr lang="en-GB" sz="2000" i="1" dirty="0" smtClean="0"/>
          </a:p>
          <a:p>
            <a:endParaRPr lang="en-GB" dirty="0" smtClean="0">
              <a:solidFill>
                <a:schemeClr val="tx1">
                  <a:lumMod val="50000"/>
                  <a:lumOff val="50000"/>
                </a:schemeClr>
              </a:solidFill>
              <a:hlinkClick r:id="rId2"/>
            </a:endParaRPr>
          </a:p>
          <a:p>
            <a:endParaRPr lang="en-GB" sz="2000" i="1" dirty="0" smtClean="0"/>
          </a:p>
          <a:p>
            <a:r>
              <a:rPr lang="en-GB" sz="1200" i="1" dirty="0" smtClean="0"/>
              <a:t>https</a:t>
            </a:r>
            <a:r>
              <a:rPr lang="en-GB" sz="1200" i="1" dirty="0"/>
              <a:t>://wearesocial.com/uk/blog/2017/09/dominos-uk-delivering-future-pizza</a:t>
            </a:r>
            <a:endParaRPr lang="en-GB" sz="1200" i="1" dirty="0" smtClean="0"/>
          </a:p>
          <a:p>
            <a:endParaRPr lang="en-GB" sz="2000" i="1" dirty="0"/>
          </a:p>
          <a:p>
            <a:endParaRPr lang="en-GB" sz="2000" i="1" dirty="0" smtClean="0"/>
          </a:p>
          <a:p>
            <a:endParaRPr lang="en-GB" sz="2000" i="1" dirty="0" smtClean="0"/>
          </a:p>
          <a:p>
            <a:endParaRPr lang="en-GB" sz="2000" i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506106"/>
            <a:ext cx="9144000" cy="2351894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vert="horz" wrap="square" lIns="91440" tIns="45720" bIns="45720" numCol="1" anchorCtr="0" compatLnSpc="1">
            <a:prstTxWarp prst="textNoShape">
              <a:avLst/>
            </a:prstTxWarp>
          </a:bodyPr>
          <a:lstStyle/>
          <a:p>
            <a:r>
              <a:rPr lang="en-US" altLang="zh-CN" smtClean="0">
                <a:effectLst/>
                <a:ea typeface="宋体" pitchFamily="2" charset="-122"/>
              </a:rPr>
              <a:t>Business To Business (B2B)</a:t>
            </a:r>
          </a:p>
        </p:txBody>
      </p:sp>
      <p:sp>
        <p:nvSpPr>
          <p:cNvPr id="56323" name="Rectangle 3"/>
          <p:cNvSpPr>
            <a:spLocks noGrp="1"/>
          </p:cNvSpPr>
          <p:nvPr>
            <p:ph type="body" idx="4294967295"/>
          </p:nvPr>
        </p:nvSpPr>
        <p:spPr>
          <a:xfrm>
            <a:off x="0" y="1644650"/>
            <a:ext cx="8231188" cy="4524375"/>
          </a:xfrm>
          <a:noFill/>
        </p:spPr>
        <p:txBody>
          <a:bodyPr>
            <a:normAutofit/>
          </a:bodyPr>
          <a:lstStyle/>
          <a:p>
            <a:r>
              <a:rPr lang="en-US" altLang="zh-CN" smtClean="0">
                <a:ea typeface="宋体" pitchFamily="2" charset="-122"/>
              </a:rPr>
              <a:t>Businesses use the Internet to connect</a:t>
            </a:r>
          </a:p>
          <a:p>
            <a:pPr lvl="1"/>
            <a:r>
              <a:rPr lang="en-US" altLang="zh-CN" smtClean="0">
                <a:ea typeface="宋体" pitchFamily="2" charset="-122"/>
              </a:rPr>
              <a:t>Suppliers</a:t>
            </a:r>
          </a:p>
          <a:p>
            <a:pPr lvl="1"/>
            <a:r>
              <a:rPr lang="en-US" altLang="zh-CN" smtClean="0">
                <a:ea typeface="宋体" pitchFamily="2" charset="-122"/>
              </a:rPr>
              <a:t>Distributors</a:t>
            </a:r>
          </a:p>
          <a:p>
            <a:pPr lvl="1"/>
            <a:r>
              <a:rPr lang="en-US" altLang="zh-CN" smtClean="0">
                <a:ea typeface="宋体" pitchFamily="2" charset="-122"/>
              </a:rPr>
              <a:t>Resellers</a:t>
            </a:r>
          </a:p>
          <a:p>
            <a:pPr lvl="1"/>
            <a:r>
              <a:rPr lang="en-US" altLang="zh-CN" smtClean="0">
                <a:ea typeface="宋体" pitchFamily="2" charset="-122"/>
              </a:rPr>
              <a:t>Consultants</a:t>
            </a:r>
          </a:p>
          <a:p>
            <a:pPr lvl="1"/>
            <a:r>
              <a:rPr lang="en-US" altLang="zh-CN" smtClean="0">
                <a:ea typeface="宋体" pitchFamily="2" charset="-122"/>
              </a:rPr>
              <a:t>Contractors</a:t>
            </a:r>
          </a:p>
          <a:p>
            <a:r>
              <a:rPr lang="en-US" altLang="zh-CN" smtClean="0">
                <a:ea typeface="宋体" pitchFamily="2" charset="-122"/>
              </a:rPr>
              <a:t>Extranets</a:t>
            </a:r>
          </a:p>
          <a:p>
            <a:endParaRPr lang="en-US" altLang="zh-CN" smtClean="0">
              <a:ea typeface="宋体" pitchFamily="2" charset="-122"/>
            </a:endParaRPr>
          </a:p>
          <a:p>
            <a:r>
              <a:rPr lang="en-US" altLang="zh-CN" smtClean="0">
                <a:ea typeface="宋体" pitchFamily="2" charset="-122"/>
              </a:rPr>
              <a:t>Cisco, General Electric</a:t>
            </a:r>
          </a:p>
          <a:p>
            <a:r>
              <a:rPr lang="en-US" altLang="zh-CN" smtClean="0">
                <a:ea typeface="宋体" pitchFamily="2" charset="-122"/>
              </a:rPr>
              <a:t>Online Market Places (OLMs)</a:t>
            </a:r>
          </a:p>
          <a:p>
            <a:pPr>
              <a:buFont typeface="Wingdings 2" pitchFamily="18" charset="2"/>
              <a:buNone/>
            </a:pPr>
            <a:endParaRPr lang="zh-CN" altLang="en-US" smtClean="0">
              <a:ea typeface="宋体" pitchFamily="2" charset="-122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vert="horz" wrap="square" lIns="91440" tIns="45720" bIns="45720" numCol="1" anchorCtr="0" compatLnSpc="1">
            <a:prstTxWarp prst="textNoShape">
              <a:avLst/>
            </a:prstTxWarp>
          </a:bodyPr>
          <a:lstStyle/>
          <a:p>
            <a:r>
              <a:rPr lang="en-US" altLang="zh-CN" smtClean="0">
                <a:effectLst/>
                <a:ea typeface="宋体" pitchFamily="2" charset="-122"/>
              </a:rPr>
              <a:t>Business To Business (B2B)</a:t>
            </a:r>
          </a:p>
        </p:txBody>
      </p:sp>
      <p:pic>
        <p:nvPicPr>
          <p:cNvPr id="57352" name="Picture 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4463" y="1494708"/>
            <a:ext cx="7291045" cy="4204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Box 8"/>
          <p:cNvSpPr txBox="1"/>
          <p:nvPr/>
        </p:nvSpPr>
        <p:spPr>
          <a:xfrm>
            <a:off x="316523" y="5989144"/>
            <a:ext cx="79936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What is different about the user experience for a B2B vs a B2c site? Why?</a:t>
            </a:r>
          </a:p>
          <a:p>
            <a:r>
              <a:rPr lang="en-GB" dirty="0" smtClean="0"/>
              <a:t>http://</a:t>
            </a:r>
            <a:r>
              <a:rPr lang="en-GB" dirty="0" smtClean="0"/>
              <a:t>www.auveco.com/fastrack</a:t>
            </a:r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vert="horz" wrap="square" lIns="91440" tIns="45720" bIns="45720" numCol="1" anchorCtr="0" compatLnSpc="1">
            <a:prstTxWarp prst="textNoShape">
              <a:avLst/>
            </a:prstTxWarp>
          </a:bodyPr>
          <a:lstStyle/>
          <a:p>
            <a:r>
              <a:rPr lang="en-US" altLang="zh-CN" smtClean="0">
                <a:effectLst/>
                <a:ea typeface="宋体" pitchFamily="2" charset="-122"/>
              </a:rPr>
              <a:t>Consumer To Business (C2B) </a:t>
            </a:r>
          </a:p>
        </p:txBody>
      </p:sp>
      <p:sp>
        <p:nvSpPr>
          <p:cNvPr id="60419" name="Rectangle 3"/>
          <p:cNvSpPr>
            <a:spLocks noGrp="1"/>
          </p:cNvSpPr>
          <p:nvPr>
            <p:ph type="body" idx="4294967295"/>
          </p:nvPr>
        </p:nvSpPr>
        <p:spPr>
          <a:xfrm>
            <a:off x="0" y="1644650"/>
            <a:ext cx="8231188" cy="4524375"/>
          </a:xfrm>
          <a:noFill/>
        </p:spPr>
        <p:txBody>
          <a:bodyPr/>
          <a:lstStyle/>
          <a:p>
            <a:pPr>
              <a:buFont typeface="Wingdings 2" pitchFamily="18" charset="2"/>
              <a:buNone/>
            </a:pPr>
            <a:endParaRPr lang="zh-CN" altLang="en-US" dirty="0" smtClean="0">
              <a:ea typeface="宋体" pitchFamily="2" charset="-122"/>
            </a:endParaRPr>
          </a:p>
          <a:p>
            <a:r>
              <a:rPr lang="en-US" altLang="zh-CN" dirty="0" smtClean="0">
                <a:ea typeface="宋体" pitchFamily="2" charset="-122"/>
              </a:rPr>
              <a:t>Reverse auction</a:t>
            </a:r>
          </a:p>
          <a:p>
            <a:r>
              <a:rPr lang="en-US" altLang="zh-CN" dirty="0" smtClean="0">
                <a:ea typeface="宋体" pitchFamily="2" charset="-122"/>
              </a:rPr>
              <a:t>Bidders set the price for items</a:t>
            </a:r>
          </a:p>
          <a:p>
            <a:r>
              <a:rPr lang="en-US" altLang="zh-CN" dirty="0" smtClean="0">
                <a:ea typeface="宋体" pitchFamily="2" charset="-122"/>
              </a:rPr>
              <a:t>Seller decides whether to supply them</a:t>
            </a:r>
          </a:p>
          <a:p>
            <a:r>
              <a:rPr lang="en-US" altLang="zh-CN" smtClean="0">
                <a:ea typeface="宋体" pitchFamily="2" charset="-122"/>
              </a:rPr>
              <a:t>Example: </a:t>
            </a:r>
            <a:endParaRPr lang="en-US" altLang="zh-CN" dirty="0" smtClean="0">
              <a:ea typeface="宋体" pitchFamily="2" charset="-122"/>
            </a:endParaRPr>
          </a:p>
          <a:p>
            <a:pPr lvl="1"/>
            <a:r>
              <a:rPr lang="en-US" altLang="zh-CN" dirty="0" err="1" smtClean="0">
                <a:ea typeface="宋体" pitchFamily="2" charset="-122"/>
              </a:rPr>
              <a:t>Elance</a:t>
            </a:r>
            <a:endParaRPr lang="en-US" altLang="zh-CN" dirty="0" smtClean="0">
              <a:ea typeface="宋体" pitchFamily="2" charset="-122"/>
            </a:endParaRPr>
          </a:p>
          <a:p>
            <a:pPr lvl="1"/>
            <a:endParaRPr lang="en-US" altLang="zh-CN" dirty="0" smtClean="0">
              <a:ea typeface="宋体" pitchFamily="2" charset="-122"/>
            </a:endParaRPr>
          </a:p>
          <a:p>
            <a:pPr lvl="1"/>
            <a:endParaRPr lang="en-US" altLang="zh-CN" dirty="0" smtClean="0">
              <a:ea typeface="宋体" pitchFamily="2" charset="-122"/>
            </a:endParaRPr>
          </a:p>
          <a:p>
            <a:endParaRPr lang="en-US" altLang="zh-CN" dirty="0" smtClean="0">
              <a:ea typeface="宋体" pitchFamily="2" charset="-122"/>
            </a:endParaRPr>
          </a:p>
          <a:p>
            <a:pPr>
              <a:buFont typeface="Wingdings 2" pitchFamily="18" charset="2"/>
              <a:buNone/>
            </a:pPr>
            <a:endParaRPr lang="zh-CN" altLang="en-US" dirty="0" smtClean="0">
              <a:ea typeface="宋体" pitchFamily="2" charset="-122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vert="horz" wrap="square" lIns="91440" tIns="45720" bIns="45720" numCol="1" anchorCtr="0" compatLnSpc="1">
            <a:prstTxWarp prst="textNoShape">
              <a:avLst/>
            </a:prstTxWarp>
          </a:bodyPr>
          <a:lstStyle/>
          <a:p>
            <a:r>
              <a:rPr lang="en-US" altLang="zh-CN" smtClean="0">
                <a:effectLst/>
                <a:ea typeface="宋体" pitchFamily="2" charset="-122"/>
              </a:rPr>
              <a:t>Consumer To Business (C2B)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988968" y="4985101"/>
            <a:ext cx="501932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What is Fiverr and why is it C2B?</a:t>
            </a:r>
          </a:p>
          <a:p>
            <a:r>
              <a:rPr lang="en-GB" dirty="0" smtClean="0"/>
              <a:t>Any examples of skills you could sell on Fiverr?</a:t>
            </a:r>
          </a:p>
          <a:p>
            <a:r>
              <a:rPr lang="en-GB" dirty="0"/>
              <a:t>https://</a:t>
            </a:r>
            <a:r>
              <a:rPr lang="en-GB" dirty="0" smtClean="0"/>
              <a:t>uk.fiverr.com</a:t>
            </a:r>
          </a:p>
          <a:p>
            <a:endParaRPr lang="en-GB" dirty="0"/>
          </a:p>
        </p:txBody>
      </p:sp>
      <p:pic>
        <p:nvPicPr>
          <p:cNvPr id="6758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800" y="1401884"/>
            <a:ext cx="8026400" cy="332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vert="horz" wrap="square" lIns="91440" tIns="45720" bIns="45720" numCol="1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zh-CN" smtClean="0">
                <a:effectLst/>
                <a:ea typeface="宋体" pitchFamily="2" charset="-122"/>
              </a:rPr>
              <a:t>Consumer To Consumer (C2C)</a:t>
            </a:r>
          </a:p>
        </p:txBody>
      </p:sp>
      <p:sp>
        <p:nvSpPr>
          <p:cNvPr id="62467" name="Rectangle 3"/>
          <p:cNvSpPr>
            <a:spLocks noGrp="1"/>
          </p:cNvSpPr>
          <p:nvPr>
            <p:ph type="body" idx="4294967295"/>
          </p:nvPr>
        </p:nvSpPr>
        <p:spPr>
          <a:xfrm>
            <a:off x="0" y="1644650"/>
            <a:ext cx="8231188" cy="4524375"/>
          </a:xfrm>
          <a:noFill/>
        </p:spPr>
        <p:txBody>
          <a:bodyPr/>
          <a:lstStyle/>
          <a:p>
            <a:pPr>
              <a:buFont typeface="Wingdings 2" pitchFamily="18" charset="2"/>
              <a:buNone/>
            </a:pPr>
            <a:endParaRPr lang="zh-CN" altLang="en-US" dirty="0" smtClean="0">
              <a:ea typeface="宋体" pitchFamily="2" charset="-122"/>
            </a:endParaRPr>
          </a:p>
          <a:p>
            <a:r>
              <a:rPr lang="en-US" altLang="zh-CN" dirty="0" smtClean="0">
                <a:ea typeface="宋体" pitchFamily="2" charset="-122"/>
              </a:rPr>
              <a:t>Online auctions</a:t>
            </a:r>
          </a:p>
          <a:p>
            <a:endParaRPr lang="en-US" altLang="zh-CN" dirty="0" smtClean="0">
              <a:ea typeface="宋体" pitchFamily="2" charset="-122"/>
            </a:endParaRPr>
          </a:p>
          <a:p>
            <a:r>
              <a:rPr lang="en-US" altLang="zh-CN" dirty="0" smtClean="0">
                <a:ea typeface="宋体" pitchFamily="2" charset="-122"/>
              </a:rPr>
              <a:t>eBay is the obvious example. Have you used another C2C service?</a:t>
            </a:r>
          </a:p>
          <a:p>
            <a:pPr>
              <a:buFont typeface="Wingdings 2" pitchFamily="18" charset="2"/>
              <a:buNone/>
            </a:pPr>
            <a:endParaRPr lang="en-US" altLang="zh-CN" dirty="0" smtClean="0">
              <a:ea typeface="宋体" pitchFamily="2" charset="-122"/>
            </a:endParaRPr>
          </a:p>
          <a:p>
            <a:pPr>
              <a:buFont typeface="Wingdings 2" pitchFamily="18" charset="2"/>
              <a:buNone/>
            </a:pPr>
            <a:endParaRPr lang="zh-CN" altLang="en-US" dirty="0" smtClean="0">
              <a:ea typeface="宋体" pitchFamily="2" charset="-122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vert="horz" wrap="square" lIns="91440" tIns="45720" bIns="45720" numCol="1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zh-CN" smtClean="0">
                <a:effectLst/>
                <a:ea typeface="宋体" pitchFamily="2" charset="-122"/>
              </a:rPr>
              <a:t>Consumer To Consumer (C2C)</a:t>
            </a:r>
          </a:p>
        </p:txBody>
      </p:sp>
      <p:pic>
        <p:nvPicPr>
          <p:cNvPr id="68610" name="Picture 2" descr="http://payload152.cargocollective.com/1/1/37449/5355272/ebay-toys-2_90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282" y="1259375"/>
            <a:ext cx="6772275" cy="4200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vert="horz" wrap="square" lIns="91440" tIns="45720" bIns="45720" numCol="1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zh-CN" smtClean="0">
                <a:effectLst/>
                <a:ea typeface="宋体" pitchFamily="2" charset="-122"/>
              </a:rPr>
              <a:t>Government To Government (G2G)</a:t>
            </a:r>
          </a:p>
        </p:txBody>
      </p:sp>
      <p:sp>
        <p:nvSpPr>
          <p:cNvPr id="64515" name="Rectangle 3"/>
          <p:cNvSpPr>
            <a:spLocks noGrp="1"/>
          </p:cNvSpPr>
          <p:nvPr>
            <p:ph type="body" idx="4294967295"/>
          </p:nvPr>
        </p:nvSpPr>
        <p:spPr>
          <a:xfrm>
            <a:off x="0" y="1644650"/>
            <a:ext cx="8231188" cy="4524375"/>
          </a:xfrm>
          <a:noFill/>
        </p:spPr>
        <p:txBody>
          <a:bodyPr/>
          <a:lstStyle/>
          <a:p>
            <a:r>
              <a:rPr lang="en-US" altLang="zh-CN" smtClean="0">
                <a:ea typeface="宋体" pitchFamily="2" charset="-122"/>
              </a:rPr>
              <a:t>Internet is used to exchange information between Government departments</a:t>
            </a:r>
          </a:p>
          <a:p>
            <a:endParaRPr lang="en-US" altLang="zh-CN" smtClean="0">
              <a:ea typeface="宋体" pitchFamily="2" charset="-122"/>
            </a:endParaRPr>
          </a:p>
          <a:p>
            <a:r>
              <a:rPr lang="en-US" altLang="zh-CN" smtClean="0">
                <a:ea typeface="宋体" pitchFamily="2" charset="-122"/>
              </a:rPr>
              <a:t>Australian federal government site links all state government sites</a:t>
            </a:r>
          </a:p>
          <a:p>
            <a:pPr>
              <a:buFont typeface="Wingdings 2" pitchFamily="18" charset="2"/>
              <a:buNone/>
            </a:pPr>
            <a:endParaRPr lang="zh-CN" altLang="en-US" smtClean="0">
              <a:ea typeface="宋体" pitchFamily="2" charset="-122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vert="horz" wrap="square" lIns="91440" tIns="45720" bIns="45720" numCol="1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US" altLang="zh-CN" sz="3200" smtClean="0">
                <a:effectLst/>
                <a:ea typeface="宋体" pitchFamily="2" charset="-122"/>
              </a:rPr>
              <a:t>Government To Business (G2B) </a:t>
            </a:r>
            <a:br>
              <a:rPr lang="en-US" altLang="zh-CN" sz="3200" smtClean="0">
                <a:effectLst/>
                <a:ea typeface="宋体" pitchFamily="2" charset="-122"/>
              </a:rPr>
            </a:br>
            <a:r>
              <a:rPr lang="en-US" altLang="zh-CN" sz="3200" smtClean="0">
                <a:effectLst/>
                <a:ea typeface="宋体" pitchFamily="2" charset="-122"/>
              </a:rPr>
              <a:t>and Government To Consumer (G2C)</a:t>
            </a:r>
          </a:p>
        </p:txBody>
      </p:sp>
      <p:sp>
        <p:nvSpPr>
          <p:cNvPr id="65539" name="Rectangle 3"/>
          <p:cNvSpPr>
            <a:spLocks noGrp="1"/>
          </p:cNvSpPr>
          <p:nvPr>
            <p:ph type="body" idx="4294967295"/>
          </p:nvPr>
        </p:nvSpPr>
        <p:spPr>
          <a:xfrm>
            <a:off x="0" y="1644650"/>
            <a:ext cx="8231188" cy="4524375"/>
          </a:xfrm>
          <a:noFill/>
        </p:spPr>
        <p:txBody>
          <a:bodyPr/>
          <a:lstStyle/>
          <a:p>
            <a:r>
              <a:rPr lang="en-US" altLang="zh-CN" dirty="0" smtClean="0">
                <a:ea typeface="宋体" pitchFamily="2" charset="-122"/>
              </a:rPr>
              <a:t>Citizens and businesses can supply or obtain information from their governments over the Internet</a:t>
            </a:r>
          </a:p>
          <a:p>
            <a:r>
              <a:rPr lang="en-US" altLang="zh-CN" dirty="0" smtClean="0">
                <a:ea typeface="宋体" pitchFamily="2" charset="-122"/>
              </a:rPr>
              <a:t>G2B - Online tenders, E-procurement</a:t>
            </a:r>
          </a:p>
          <a:p>
            <a:r>
              <a:rPr lang="en-US" altLang="zh-CN" dirty="0" smtClean="0">
                <a:ea typeface="宋体" pitchFamily="2" charset="-122"/>
              </a:rPr>
              <a:t>G2C - Online </a:t>
            </a:r>
            <a:r>
              <a:rPr lang="en-US" altLang="zh-CN" dirty="0" smtClean="0">
                <a:ea typeface="宋体" pitchFamily="2" charset="-122"/>
              </a:rPr>
              <a:t>voting</a:t>
            </a:r>
          </a:p>
          <a:p>
            <a:pPr lvl="1"/>
            <a:r>
              <a:rPr lang="en-US" altLang="zh-CN" dirty="0" smtClean="0">
                <a:ea typeface="宋体" pitchFamily="2" charset="-122"/>
              </a:rPr>
              <a:t>Example: Welsh Government Consultations</a:t>
            </a:r>
          </a:p>
          <a:p>
            <a:pPr lvl="2"/>
            <a:r>
              <a:rPr lang="en-US" altLang="zh-CN" dirty="0">
                <a:ea typeface="宋体" pitchFamily="2" charset="-122"/>
              </a:rPr>
              <a:t>https://consultations.gov.wales</a:t>
            </a:r>
            <a:endParaRPr lang="en-US" altLang="zh-CN" dirty="0" smtClean="0">
              <a:ea typeface="宋体" pitchFamily="2" charset="-122"/>
            </a:endParaRPr>
          </a:p>
          <a:p>
            <a:pPr marL="0" indent="0">
              <a:buNone/>
            </a:pPr>
            <a:endParaRPr lang="en-US" altLang="zh-CN" dirty="0" smtClean="0">
              <a:ea typeface="宋体" pitchFamily="2" charset="-122"/>
            </a:endParaRPr>
          </a:p>
          <a:p>
            <a:pPr>
              <a:buFont typeface="Wingdings 2" pitchFamily="18" charset="2"/>
              <a:buNone/>
            </a:pPr>
            <a:endParaRPr lang="zh-CN" altLang="en-US" dirty="0" smtClean="0">
              <a:ea typeface="宋体" pitchFamily="2" charset="-122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/>
          </p:cNvSpPr>
          <p:nvPr>
            <p:ph type="title"/>
          </p:nvPr>
        </p:nvSpPr>
        <p:spPr bwMode="auto">
          <a:xfrm>
            <a:off x="457200" y="-234950"/>
            <a:ext cx="8229600" cy="1143000"/>
          </a:xfrm>
          <a:noFill/>
        </p:spPr>
        <p:txBody>
          <a:bodyPr vert="horz" wrap="square" lIns="91440" tIns="45720" bIns="45720" numCol="1" anchorCtr="0" compatLnSpc="1">
            <a:prstTxWarp prst="textNoShape">
              <a:avLst/>
            </a:prstTxWarp>
          </a:bodyPr>
          <a:lstStyle/>
          <a:p>
            <a:r>
              <a:rPr lang="en-US" altLang="zh-CN" sz="4000" smtClean="0">
                <a:effectLst/>
                <a:ea typeface="宋体" pitchFamily="2" charset="-122"/>
              </a:rPr>
              <a:t>B2B and B2C Interactions</a:t>
            </a:r>
          </a:p>
        </p:txBody>
      </p:sp>
      <p:graphicFrame>
        <p:nvGraphicFramePr>
          <p:cNvPr id="66563" name="Object 3"/>
          <p:cNvGraphicFramePr>
            <a:graphicFrameLocks noChangeAspect="1"/>
          </p:cNvGraphicFramePr>
          <p:nvPr/>
        </p:nvGraphicFramePr>
        <p:xfrm>
          <a:off x="1336675" y="1052513"/>
          <a:ext cx="6281738" cy="5251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6571" name="VISIO" r:id="rId3" imgW="6281280" imgH="5251680" progId="Visio.Drawing.6">
                  <p:embed/>
                </p:oleObj>
              </mc:Choice>
              <mc:Fallback>
                <p:oleObj name="VISIO" r:id="rId3" imgW="6281280" imgH="5251680" progId="Visio.Drawing.6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36675" y="1052513"/>
                        <a:ext cx="6281738" cy="5251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5332413" y="6186488"/>
            <a:ext cx="257651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dirty="0">
                <a:latin typeface="Helvetica" pitchFamily="34" charset="0"/>
              </a:rPr>
              <a:t>(Chaffey, </a:t>
            </a:r>
            <a:r>
              <a:rPr lang="en-GB" dirty="0" smtClean="0">
                <a:latin typeface="Helvetica" pitchFamily="34" charset="0"/>
              </a:rPr>
              <a:t>2016)</a:t>
            </a:r>
            <a:endParaRPr lang="en-GB" dirty="0">
              <a:latin typeface="Helvetica" pitchFamily="34" charset="0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96153" y="1600200"/>
            <a:ext cx="6554867" cy="3767670"/>
          </a:xfrm>
        </p:spPr>
        <p:txBody>
          <a:bodyPr/>
          <a:lstStyle/>
          <a:p>
            <a:r>
              <a:rPr lang="en-GB" dirty="0" smtClean="0"/>
              <a:t>Investigate the following sites. How would you categorise them?</a:t>
            </a:r>
          </a:p>
          <a:p>
            <a:r>
              <a:rPr lang="en-GB" dirty="0">
                <a:solidFill>
                  <a:schemeClr val="tx1"/>
                </a:solidFill>
                <a:hlinkClick r:id="rId2"/>
              </a:rPr>
              <a:t>https://www.uber.com/en-GB/cities/cardiff</a:t>
            </a:r>
            <a:r>
              <a:rPr lang="en-GB" dirty="0" smtClean="0">
                <a:solidFill>
                  <a:schemeClr val="tx1"/>
                </a:solidFill>
                <a:hlinkClick r:id="rId2"/>
              </a:rPr>
              <a:t>/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  <a:hlinkClick r:id="rId3"/>
              </a:rPr>
              <a:t>http://</a:t>
            </a:r>
            <a:r>
              <a:rPr lang="en-GB" dirty="0" smtClean="0">
                <a:solidFill>
                  <a:schemeClr val="tx1"/>
                </a:solidFill>
                <a:hlinkClick r:id="rId3"/>
              </a:rPr>
              <a:t>www.swansea.gov.uk/residents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  <a:hlinkClick r:id="rId4"/>
              </a:rPr>
              <a:t>http://</a:t>
            </a:r>
            <a:r>
              <a:rPr lang="en-GB" dirty="0" smtClean="0">
                <a:solidFill>
                  <a:schemeClr val="tx1"/>
                </a:solidFill>
                <a:hlinkClick r:id="rId4"/>
              </a:rPr>
              <a:t>www.swansea.gov.uk/psb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  <a:hlinkClick r:id="rId5"/>
              </a:rPr>
              <a:t>https://www.grainger.com</a:t>
            </a:r>
            <a:r>
              <a:rPr lang="en-GB" dirty="0" smtClean="0">
                <a:solidFill>
                  <a:schemeClr val="tx1"/>
                </a:solidFill>
                <a:hlinkClick r:id="rId5"/>
              </a:rPr>
              <a:t>/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  <a:hlinkClick r:id="rId6"/>
              </a:rPr>
              <a:t>http</a:t>
            </a:r>
            <a:r>
              <a:rPr lang="en-GB" dirty="0">
                <a:solidFill>
                  <a:schemeClr val="tx1"/>
                </a:solidFill>
                <a:hlinkClick r:id="rId6"/>
              </a:rPr>
              <a:t>://www.tomoswatkin.com</a:t>
            </a:r>
            <a:r>
              <a:rPr lang="en-GB" dirty="0" smtClean="0">
                <a:solidFill>
                  <a:schemeClr val="tx1"/>
                </a:solidFill>
                <a:hlinkClick r:id="rId6"/>
              </a:rPr>
              <a:t>/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u="sng" dirty="0">
                <a:solidFill>
                  <a:schemeClr val="bg1"/>
                </a:solidFill>
              </a:rPr>
              <a:t>http://www.swansea.gov.uk/payaparkingfine</a:t>
            </a:r>
            <a:endParaRPr lang="en-GB" u="sng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 smtClean="0">
              <a:solidFill>
                <a:schemeClr val="tx1"/>
              </a:solidFill>
            </a:endParaRPr>
          </a:p>
          <a:p>
            <a:endParaRPr lang="en-GB" dirty="0" smtClean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79548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273</TotalTime>
  <Words>1117</Words>
  <Application>Microsoft Office PowerPoint</Application>
  <PresentationFormat>On-screen Show (4:3)</PresentationFormat>
  <Paragraphs>181</Paragraphs>
  <Slides>34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7" baseType="lpstr">
      <vt:lpstr>SimSun</vt:lpstr>
      <vt:lpstr>Arial</vt:lpstr>
      <vt:lpstr>Calibri</vt:lpstr>
      <vt:lpstr>Century Gothic</vt:lpstr>
      <vt:lpstr>方正姚体</vt:lpstr>
      <vt:lpstr>Helvetica</vt:lpstr>
      <vt:lpstr>Monotype Sorts</vt:lpstr>
      <vt:lpstr>Times New Roman</vt:lpstr>
      <vt:lpstr>Wingdings 2</vt:lpstr>
      <vt:lpstr>Wingdings 3</vt:lpstr>
      <vt:lpstr>幼圆</vt:lpstr>
      <vt:lpstr>Slice</vt:lpstr>
      <vt:lpstr>VISIO</vt:lpstr>
      <vt:lpstr>E-Commerce</vt:lpstr>
      <vt:lpstr>Aims</vt:lpstr>
      <vt:lpstr>Learning Outcomes</vt:lpstr>
      <vt:lpstr>Indicative Content</vt:lpstr>
      <vt:lpstr>Assessment</vt:lpstr>
      <vt:lpstr>Online Checkout example</vt:lpstr>
      <vt:lpstr>Definitions</vt:lpstr>
      <vt:lpstr>E-commerce defined</vt:lpstr>
      <vt:lpstr>E-business defined</vt:lpstr>
      <vt:lpstr>E-business defined</vt:lpstr>
      <vt:lpstr>which is correct?</vt:lpstr>
      <vt:lpstr>Features of e-Commerce</vt:lpstr>
      <vt:lpstr>e-Commerce</vt:lpstr>
      <vt:lpstr>Benefits</vt:lpstr>
      <vt:lpstr>Benefits (Cont)</vt:lpstr>
      <vt:lpstr>Types of E-Commerce</vt:lpstr>
      <vt:lpstr>Types of E-Commerce (Cont)</vt:lpstr>
      <vt:lpstr>The distinction between buy-side  and sell-side e-commerce</vt:lpstr>
      <vt:lpstr>Business To Consumer (B2C)</vt:lpstr>
      <vt:lpstr>PowerPoint Presentation</vt:lpstr>
      <vt:lpstr>PowerPoint Presentation</vt:lpstr>
      <vt:lpstr>PowerPoint Presentation</vt:lpstr>
      <vt:lpstr>Amazon’s vision and technology</vt:lpstr>
      <vt:lpstr>Amazon’s vision and technology</vt:lpstr>
      <vt:lpstr>Business To Business (B2B)</vt:lpstr>
      <vt:lpstr>Business To Business (B2B)</vt:lpstr>
      <vt:lpstr>Consumer To Business (C2B) </vt:lpstr>
      <vt:lpstr>Consumer To Business (C2B) </vt:lpstr>
      <vt:lpstr>Consumer To Consumer (C2C)</vt:lpstr>
      <vt:lpstr>Consumer To Consumer (C2C)</vt:lpstr>
      <vt:lpstr>Government To Government (G2G)</vt:lpstr>
      <vt:lpstr>Government To Business (G2B)  and Government To Consumer (G2C)</vt:lpstr>
      <vt:lpstr>B2B and B2C Interactions</vt:lpstr>
      <vt:lpstr>Exercise</vt:lpstr>
    </vt:vector>
  </TitlesOfParts>
  <Company>Swansea Institute of Higher Education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fad-rp1</dc:creator>
  <cp:lastModifiedBy>Sue Maw</cp:lastModifiedBy>
  <cp:revision>31</cp:revision>
  <dcterms:created xsi:type="dcterms:W3CDTF">2009-09-29T11:00:00Z</dcterms:created>
  <dcterms:modified xsi:type="dcterms:W3CDTF">2017-10-12T15:11:49Z</dcterms:modified>
</cp:coreProperties>
</file>