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58E906-400F-4AB8-A9D4-ACEDCC0B8667}" v="1" dt="2026-04-29T11:08:25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67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03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undo custSel addSld modSld">
      <pc:chgData name="Irina Neaga" userId="13ef5b0c-644d-4705-8b70-f94d4b718805" providerId="ADAL" clId="{F70F92DB-B221-47BA-98AB-51E75B345F2C}" dt="2026-04-29T11:16:59.235" v="200" actId="20577"/>
      <pc:docMkLst>
        <pc:docMk/>
      </pc:docMkLst>
      <pc:sldChg chg="delSp modSp mod">
        <pc:chgData name="Irina Neaga" userId="13ef5b0c-644d-4705-8b70-f94d4b718805" providerId="ADAL" clId="{F70F92DB-B221-47BA-98AB-51E75B345F2C}" dt="2026-04-29T11:06:07.757" v="18" actId="20577"/>
        <pc:sldMkLst>
          <pc:docMk/>
          <pc:sldMk cId="0" sldId="256"/>
        </pc:sldMkLst>
        <pc:spChg chg="mod">
          <ac:chgData name="Irina Neaga" userId="13ef5b0c-644d-4705-8b70-f94d4b718805" providerId="ADAL" clId="{F70F92DB-B221-47BA-98AB-51E75B345F2C}" dt="2026-04-29T11:06:07.757" v="18" actId="20577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Irina Neaga" userId="13ef5b0c-644d-4705-8b70-f94d4b718805" providerId="ADAL" clId="{F70F92DB-B221-47BA-98AB-51E75B345F2C}" dt="2026-04-29T11:05:43.145" v="1" actId="478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09:05.906" v="88" actId="6549"/>
        <pc:sldMkLst>
          <pc:docMk/>
          <pc:sldMk cId="0" sldId="258"/>
        </pc:sldMkLst>
        <pc:spChg chg="mod">
          <ac:chgData name="Irina Neaga" userId="13ef5b0c-644d-4705-8b70-f94d4b718805" providerId="ADAL" clId="{F70F92DB-B221-47BA-98AB-51E75B345F2C}" dt="2026-04-29T11:08:57.228" v="86" actId="20577"/>
          <ac:spMkLst>
            <pc:docMk/>
            <pc:sldMk cId="0" sldId="258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4-29T11:09:05.906" v="88" actId="6549"/>
          <ac:spMkLst>
            <pc:docMk/>
            <pc:sldMk cId="0" sldId="258"/>
            <ac:spMk id="3" creationId="{00000000-0000-0000-0000-000000000000}"/>
          </ac:spMkLst>
        </pc:spChg>
      </pc:sldChg>
      <pc:sldChg chg="addSp delSp mod">
        <pc:chgData name="Irina Neaga" userId="13ef5b0c-644d-4705-8b70-f94d4b718805" providerId="ADAL" clId="{F70F92DB-B221-47BA-98AB-51E75B345F2C}" dt="2026-04-29T11:10:29.371" v="112" actId="22"/>
        <pc:sldMkLst>
          <pc:docMk/>
          <pc:sldMk cId="0" sldId="260"/>
        </pc:sldMkLst>
        <pc:spChg chg="add del">
          <ac:chgData name="Irina Neaga" userId="13ef5b0c-644d-4705-8b70-f94d4b718805" providerId="ADAL" clId="{F70F92DB-B221-47BA-98AB-51E75B345F2C}" dt="2026-04-29T11:10:29.371" v="112" actId="22"/>
          <ac:spMkLst>
            <pc:docMk/>
            <pc:sldMk cId="0" sldId="260"/>
            <ac:spMk id="5" creationId="{BAA079C0-20AF-3CFC-EFF8-A1754A9C208C}"/>
          </ac:spMkLst>
        </pc:spChg>
      </pc:sldChg>
      <pc:sldChg chg="modSp mod">
        <pc:chgData name="Irina Neaga" userId="13ef5b0c-644d-4705-8b70-f94d4b718805" providerId="ADAL" clId="{F70F92DB-B221-47BA-98AB-51E75B345F2C}" dt="2026-04-29T11:13:59.516" v="137" actId="20577"/>
        <pc:sldMkLst>
          <pc:docMk/>
          <pc:sldMk cId="0" sldId="261"/>
        </pc:sldMkLst>
        <pc:spChg chg="mod">
          <ac:chgData name="Irina Neaga" userId="13ef5b0c-644d-4705-8b70-f94d4b718805" providerId="ADAL" clId="{F70F92DB-B221-47BA-98AB-51E75B345F2C}" dt="2026-04-29T11:13:59.516" v="137" actId="20577"/>
          <ac:spMkLst>
            <pc:docMk/>
            <pc:sldMk cId="0" sldId="261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0:04.227" v="110" actId="20577"/>
        <pc:sldMkLst>
          <pc:docMk/>
          <pc:sldMk cId="0" sldId="262"/>
        </pc:sldMkLst>
        <pc:spChg chg="mod">
          <ac:chgData name="Irina Neaga" userId="13ef5b0c-644d-4705-8b70-f94d4b718805" providerId="ADAL" clId="{F70F92DB-B221-47BA-98AB-51E75B345F2C}" dt="2026-04-29T11:10:04.227" v="110" actId="20577"/>
          <ac:spMkLst>
            <pc:docMk/>
            <pc:sldMk cId="0" sldId="262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08:26.008" v="35" actId="27636"/>
        <pc:sldMkLst>
          <pc:docMk/>
          <pc:sldMk cId="0" sldId="264"/>
        </pc:sldMkLst>
        <pc:spChg chg="mod">
          <ac:chgData name="Irina Neaga" userId="13ef5b0c-644d-4705-8b70-f94d4b718805" providerId="ADAL" clId="{F70F92DB-B221-47BA-98AB-51E75B345F2C}" dt="2026-04-29T11:08:26.008" v="35" actId="27636"/>
          <ac:spMkLst>
            <pc:docMk/>
            <pc:sldMk cId="0" sldId="264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5:12.398" v="154" actId="20577"/>
        <pc:sldMkLst>
          <pc:docMk/>
          <pc:sldMk cId="0" sldId="267"/>
        </pc:sldMkLst>
        <pc:spChg chg="mod">
          <ac:chgData name="Irina Neaga" userId="13ef5b0c-644d-4705-8b70-f94d4b718805" providerId="ADAL" clId="{F70F92DB-B221-47BA-98AB-51E75B345F2C}" dt="2026-04-29T11:15:12.398" v="154" actId="20577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6:08.832" v="181" actId="20577"/>
        <pc:sldMkLst>
          <pc:docMk/>
          <pc:sldMk cId="0" sldId="268"/>
        </pc:sldMkLst>
        <pc:spChg chg="mod">
          <ac:chgData name="Irina Neaga" userId="13ef5b0c-644d-4705-8b70-f94d4b718805" providerId="ADAL" clId="{F70F92DB-B221-47BA-98AB-51E75B345F2C}" dt="2026-04-29T11:16:08.832" v="181" actId="20577"/>
          <ac:spMkLst>
            <pc:docMk/>
            <pc:sldMk cId="0" sldId="268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6:18.143" v="190" actId="20577"/>
        <pc:sldMkLst>
          <pc:docMk/>
          <pc:sldMk cId="0" sldId="269"/>
        </pc:sldMkLst>
        <pc:spChg chg="mod">
          <ac:chgData name="Irina Neaga" userId="13ef5b0c-644d-4705-8b70-f94d4b718805" providerId="ADAL" clId="{F70F92DB-B221-47BA-98AB-51E75B345F2C}" dt="2026-04-29T11:16:18.143" v="190" actId="20577"/>
          <ac:spMkLst>
            <pc:docMk/>
            <pc:sldMk cId="0" sldId="269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6:27.122" v="199" actId="20577"/>
        <pc:sldMkLst>
          <pc:docMk/>
          <pc:sldMk cId="0" sldId="270"/>
        </pc:sldMkLst>
        <pc:spChg chg="mod">
          <ac:chgData name="Irina Neaga" userId="13ef5b0c-644d-4705-8b70-f94d4b718805" providerId="ADAL" clId="{F70F92DB-B221-47BA-98AB-51E75B345F2C}" dt="2026-04-29T11:16:27.122" v="199" actId="20577"/>
          <ac:spMkLst>
            <pc:docMk/>
            <pc:sldMk cId="0" sldId="270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4-29T11:15:48.148" v="172" actId="20577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4-29T11:16:59.235" v="200" actId="20577"/>
        <pc:sldMkLst>
          <pc:docMk/>
          <pc:sldMk cId="0" sldId="274"/>
        </pc:sldMkLst>
        <pc:spChg chg="mod">
          <ac:chgData name="Irina Neaga" userId="13ef5b0c-644d-4705-8b70-f94d4b718805" providerId="ADAL" clId="{F70F92DB-B221-47BA-98AB-51E75B345F2C}" dt="2026-04-29T11:16:59.235" v="200" actId="20577"/>
          <ac:spMkLst>
            <pc:docMk/>
            <pc:sldMk cId="0" sldId="274"/>
            <ac:spMk id="3" creationId="{00000000-0000-0000-0000-000000000000}"/>
          </ac:spMkLst>
        </pc:spChg>
      </pc:sldChg>
      <pc:sldChg chg="addSp delSp modSp new mod setBg modClrScheme chgLayout">
        <pc:chgData name="Irina Neaga" userId="13ef5b0c-644d-4705-8b70-f94d4b718805" providerId="ADAL" clId="{F70F92DB-B221-47BA-98AB-51E75B345F2C}" dt="2026-04-29T11:13:17.340" v="120" actId="26606"/>
        <pc:sldMkLst>
          <pc:docMk/>
          <pc:sldMk cId="2153065764" sldId="275"/>
        </pc:sldMkLst>
        <pc:spChg chg="del">
          <ac:chgData name="Irina Neaga" userId="13ef5b0c-644d-4705-8b70-f94d4b718805" providerId="ADAL" clId="{F70F92DB-B221-47BA-98AB-51E75B345F2C}" dt="2026-04-29T11:13:14.091" v="119" actId="700"/>
          <ac:spMkLst>
            <pc:docMk/>
            <pc:sldMk cId="2153065764" sldId="275"/>
            <ac:spMk id="2" creationId="{F12A3356-26FB-09FA-202C-8BA8BC0BB947}"/>
          </ac:spMkLst>
        </pc:spChg>
        <pc:spChg chg="del">
          <ac:chgData name="Irina Neaga" userId="13ef5b0c-644d-4705-8b70-f94d4b718805" providerId="ADAL" clId="{F70F92DB-B221-47BA-98AB-51E75B345F2C}" dt="2026-04-29T11:12:24.061" v="114" actId="22"/>
          <ac:spMkLst>
            <pc:docMk/>
            <pc:sldMk cId="2153065764" sldId="275"/>
            <ac:spMk id="3" creationId="{B564A9C7-AD8D-1F4A-21BA-96333DC89788}"/>
          </ac:spMkLst>
        </pc:spChg>
        <pc:spChg chg="add">
          <ac:chgData name="Irina Neaga" userId="13ef5b0c-644d-4705-8b70-f94d4b718805" providerId="ADAL" clId="{F70F92DB-B221-47BA-98AB-51E75B345F2C}" dt="2026-04-29T11:13:17.340" v="120" actId="26606"/>
          <ac:spMkLst>
            <pc:docMk/>
            <pc:sldMk cId="2153065764" sldId="275"/>
            <ac:spMk id="10" creationId="{32BC26D8-82FB-445E-AA49-62A77D7C1EE0}"/>
          </ac:spMkLst>
        </pc:spChg>
        <pc:spChg chg="add">
          <ac:chgData name="Irina Neaga" userId="13ef5b0c-644d-4705-8b70-f94d4b718805" providerId="ADAL" clId="{F70F92DB-B221-47BA-98AB-51E75B345F2C}" dt="2026-04-29T11:13:17.340" v="120" actId="26606"/>
          <ac:spMkLst>
            <pc:docMk/>
            <pc:sldMk cId="2153065764" sldId="275"/>
            <ac:spMk id="12" creationId="{CB44330D-EA18-4254-AA95-EB49948539B8}"/>
          </ac:spMkLst>
        </pc:spChg>
        <pc:picChg chg="add mod ord modCrop">
          <ac:chgData name="Irina Neaga" userId="13ef5b0c-644d-4705-8b70-f94d4b718805" providerId="ADAL" clId="{F70F92DB-B221-47BA-98AB-51E75B345F2C}" dt="2026-04-29T11:13:17.340" v="120" actId="26606"/>
          <ac:picMkLst>
            <pc:docMk/>
            <pc:sldMk cId="2153065764" sldId="275"/>
            <ac:picMk id="5" creationId="{29EC8FB1-B4FA-1966-F04D-EDD109E406B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Simulation Modeling</a:t>
            </a:r>
            <a:r>
              <a:rPr lang="en-GB" dirty="0"/>
              <a:t> in Practice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Session Structure (2–3 Hours)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Part 1: Concepts &amp; Methods (60–75 min)</a:t>
            </a:r>
          </a:p>
          <a:p>
            <a:r>
              <a:t>Part 2: Demonstration &amp; Model Walkthrough (30 min)</a:t>
            </a:r>
          </a:p>
          <a:p>
            <a:r>
              <a:t>Part 3: Hands-on Workshop (45–60 min)</a:t>
            </a:r>
          </a:p>
          <a:p>
            <a:r>
              <a:t>Wrap-up, Discussion &amp; Reflection (15 min)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Understand</a:t>
            </a:r>
            <a:r>
              <a:rPr lang="en-GB" dirty="0"/>
              <a:t> </a:t>
            </a:r>
            <a:r>
              <a:rPr lang="en-GB" dirty="0" err="1"/>
              <a:t>modeling</a:t>
            </a:r>
            <a:r>
              <a:rPr dirty="0"/>
              <a:t> simulation principles</a:t>
            </a:r>
          </a:p>
          <a:p>
            <a:r>
              <a:rPr lang="en-GB" dirty="0"/>
              <a:t>Simulation model development process</a:t>
            </a:r>
            <a:endParaRPr dirty="0"/>
          </a:p>
          <a:p>
            <a:r>
              <a:rPr dirty="0"/>
              <a:t>Experiment</a:t>
            </a:r>
            <a:r>
              <a:rPr lang="en-GB" dirty="0"/>
              <a:t>s</a:t>
            </a:r>
            <a:endParaRPr dirty="0"/>
          </a:p>
          <a:p>
            <a:r>
              <a:rPr dirty="0"/>
              <a:t>Interpret results for decision-making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Simulation in Logistics?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Complex, stochastic, interconnected systems</a:t>
            </a:r>
          </a:p>
          <a:p>
            <a:r>
              <a:rPr dirty="0"/>
              <a:t>Cost and risk of real-world experimentation</a:t>
            </a:r>
          </a:p>
          <a:p>
            <a:r>
              <a:rPr dirty="0"/>
              <a:t>Support design, planning, and operational decisions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Simulation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Discrete-Event Simulation (DES)</a:t>
            </a:r>
          </a:p>
          <a:p>
            <a:r>
              <a:t>Agent-Based Simulation</a:t>
            </a:r>
          </a:p>
          <a:p>
            <a:r>
              <a:t>System Dynamics</a:t>
            </a:r>
          </a:p>
          <a:p>
            <a:r>
              <a:t>Hybrid approaches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3950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EC8FB1-B4FA-1966-F04D-EDD109E406BA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16893" t="18931" r="15453" b="9354"/>
          <a:stretch>
            <a:fillRect/>
          </a:stretch>
        </p:blipFill>
        <p:spPr>
          <a:xfrm>
            <a:off x="635227" y="643467"/>
            <a:ext cx="787354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065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Key Elements of a DES Model</a:t>
            </a:r>
            <a:r>
              <a:rPr lang="en-GB" dirty="0"/>
              <a:t> for Warehousing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Entities (orders, pallets, AGVs)</a:t>
            </a:r>
          </a:p>
          <a:p>
            <a:r>
              <a:t>Resources (workers, storage, equipment)</a:t>
            </a:r>
          </a:p>
          <a:p>
            <a:r>
              <a:t>Queues and events</a:t>
            </a:r>
          </a:p>
          <a:p>
            <a:r>
              <a:t>Performance measures (KPIs)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Example: </a:t>
            </a:r>
            <a:r>
              <a:rPr dirty="0"/>
              <a:t>Warehouse Processes Modeled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Receiving and put-away</a:t>
            </a:r>
          </a:p>
          <a:p>
            <a:r>
              <a:t>Storage and replenishment</a:t>
            </a:r>
          </a:p>
          <a:p>
            <a:r>
              <a:t>Order picking</a:t>
            </a:r>
          </a:p>
          <a:p>
            <a:r>
              <a:t>Packing and dispatch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Input Data &amp; 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Demand profiles</a:t>
            </a:r>
          </a:p>
          <a:p>
            <a:r>
              <a:t>Processing times</a:t>
            </a:r>
          </a:p>
          <a:p>
            <a:r>
              <a:t>Layout and capacity constraints</a:t>
            </a:r>
          </a:p>
          <a:p>
            <a:r>
              <a:t>Human vs automated resources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Demonstration: Simple Warehouse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System boundaries</a:t>
            </a:r>
          </a:p>
          <a:p>
            <a:r>
              <a:t>Process flow logic</a:t>
            </a:r>
          </a:p>
          <a:p>
            <a:r>
              <a:t>Key assumptions</a:t>
            </a:r>
          </a:p>
          <a:p>
            <a:r>
              <a:t>Expected outputs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KPIs for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Order lead time</a:t>
            </a:r>
          </a:p>
          <a:p>
            <a:r>
              <a:t>Throughput</a:t>
            </a:r>
          </a:p>
          <a:p>
            <a:r>
              <a:t>Resource utilization</a:t>
            </a:r>
          </a:p>
          <a:p>
            <a:r>
              <a:t>Work-in-process (WIP)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Scenario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Baseline vs alternative layouts</a:t>
            </a:r>
          </a:p>
          <a:p>
            <a:r>
              <a:t>Staffing level changes</a:t>
            </a:r>
          </a:p>
          <a:p>
            <a:r>
              <a:t>Order batching policies</a:t>
            </a:r>
          </a:p>
          <a:p>
            <a:r>
              <a:t>Technology adoption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Workshop 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Participants work in small groups</a:t>
            </a:r>
          </a:p>
          <a:p>
            <a:r>
              <a:rPr lang="en-GB" dirty="0"/>
              <a:t>Selection of</a:t>
            </a:r>
            <a:r>
              <a:rPr dirty="0"/>
              <a:t> a simplified warehouse case</a:t>
            </a:r>
          </a:p>
          <a:p>
            <a:r>
              <a:rPr dirty="0"/>
              <a:t>Predefined parameters and constraints</a:t>
            </a:r>
          </a:p>
          <a:p>
            <a:r>
              <a:rPr dirty="0"/>
              <a:t>Goal: improve one KPI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Identify system boundaries</a:t>
            </a:r>
          </a:p>
          <a:p>
            <a:r>
              <a:t>Map main processes</a:t>
            </a:r>
          </a:p>
          <a:p>
            <a:r>
              <a:t>List entities and resources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Modify one parameter (e.g. pickers)</a:t>
            </a:r>
          </a:p>
          <a:p>
            <a:r>
              <a:t>Predict impact before running</a:t>
            </a:r>
          </a:p>
          <a:p>
            <a:r>
              <a:t>Discuss trade-offs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Task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Compare </a:t>
            </a:r>
            <a:r>
              <a:rPr lang="en-GB" dirty="0"/>
              <a:t>different </a:t>
            </a:r>
            <a:r>
              <a:rPr dirty="0"/>
              <a:t>scenarios</a:t>
            </a:r>
          </a:p>
          <a:p>
            <a:r>
              <a:rPr dirty="0"/>
              <a:t>Interpret performance measures</a:t>
            </a:r>
          </a:p>
          <a:p>
            <a:r>
              <a:rPr dirty="0"/>
              <a:t>Select </a:t>
            </a:r>
            <a:r>
              <a:rPr lang="en-GB" dirty="0"/>
              <a:t>the </a:t>
            </a:r>
            <a:r>
              <a:rPr dirty="0"/>
              <a:t>preferred option and justify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 assumptions mattered most?</a:t>
            </a:r>
          </a:p>
          <a:p>
            <a:r>
              <a:t>What was difficult to model?</a:t>
            </a:r>
          </a:p>
          <a:p>
            <a:r>
              <a:t>How valid are the results?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Common Pitfalls in 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Overly complex models</a:t>
            </a:r>
          </a:p>
          <a:p>
            <a:r>
              <a:t>Poor input data</a:t>
            </a:r>
          </a:p>
          <a:p>
            <a:r>
              <a:t>Ignoring validation and verification</a:t>
            </a:r>
          </a:p>
          <a:p>
            <a:r>
              <a:t>Misinterpretation of outputs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Simulation supports evidence-based design</a:t>
            </a:r>
          </a:p>
          <a:p>
            <a:r>
              <a:t>Model simplicity is a strength</a:t>
            </a:r>
          </a:p>
          <a:p>
            <a:r>
              <a:t>Results must be interpreted critically</a:t>
            </a:r>
          </a:p>
          <a:p>
            <a:r>
              <a:t>Useful for both operations and strategy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Further Reading &amp;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Discrete-event simulation textbooks</a:t>
            </a:r>
          </a:p>
          <a:p>
            <a:r>
              <a:rPr dirty="0" err="1"/>
              <a:t>AnyLogic</a:t>
            </a:r>
            <a:r>
              <a:rPr dirty="0"/>
              <a:t>, </a:t>
            </a:r>
            <a:r>
              <a:rPr dirty="0" err="1"/>
              <a:t>FlexSim</a:t>
            </a:r>
            <a:r>
              <a:rPr dirty="0"/>
              <a:t>, Simul8</a:t>
            </a:r>
            <a:r>
              <a:rPr lang="en-GB" dirty="0"/>
              <a:t> </a:t>
            </a:r>
            <a:endParaRPr dirty="0"/>
          </a:p>
          <a:p>
            <a:r>
              <a:rPr dirty="0"/>
              <a:t>Research on digital twins in logistics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351</Words>
  <Application>Microsoft Office PowerPoint</Application>
  <PresentationFormat>On-screen Show (4:3)</PresentationFormat>
  <Paragraphs>85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Simulation Modeling in Practice</vt:lpstr>
      <vt:lpstr>Session Structure (2–3 Hours)</vt:lpstr>
      <vt:lpstr>Outcomes</vt:lpstr>
      <vt:lpstr>Why Simulation in Logistics?</vt:lpstr>
      <vt:lpstr>Types of Simulation Models</vt:lpstr>
      <vt:lpstr>PowerPoint Presentation</vt:lpstr>
      <vt:lpstr>Key Elements of a DES Model for Warehousing</vt:lpstr>
      <vt:lpstr>Example: Warehouse Processes Modeled</vt:lpstr>
      <vt:lpstr>Input Data &amp; Assumptions</vt:lpstr>
      <vt:lpstr>Demonstration: Simple Warehouse Model</vt:lpstr>
      <vt:lpstr>KPIs for Evaluation</vt:lpstr>
      <vt:lpstr>Scenario Analysis</vt:lpstr>
      <vt:lpstr>Workshop Setup</vt:lpstr>
      <vt:lpstr>Task 1</vt:lpstr>
      <vt:lpstr>Task 2</vt:lpstr>
      <vt:lpstr>Task 3</vt:lpstr>
      <vt:lpstr>Group Discussion</vt:lpstr>
      <vt:lpstr>Common Pitfalls in Simulation</vt:lpstr>
      <vt:lpstr>Key Takeaways</vt:lpstr>
      <vt:lpstr>Further Reading &amp; Tools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2026-04-29T11:17:07Z</dcterms:modified>
  <cp:category/>
</cp:coreProperties>
</file>