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10"/>
  </p:notesMasterIdLst>
  <p:sldIdLst>
    <p:sldId id="256" r:id="rId6"/>
    <p:sldId id="257" r:id="rId7"/>
  </p:sldIdLst>
  <p:sldSz cx="9753600" cy="7315200"/>
  <p:notesSz cx="6858000" cy="9144000"/>
  <p:embeddedFontLst>
    <p:embeddedFont>
      <p:font typeface="Times New Roman Bold" charset="1" panose="02020803070505020304"/>
      <p:regular r:id="rId8"/>
    </p:embeddedFont>
    <p:embeddedFont>
      <p:font typeface="Times New Roman" charset="1" panose="02020603050405020304"/>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notesMasters/notesMaster1.xml" Type="http://schemas.openxmlformats.org/officeDocument/2006/relationships/notesMaster"/><Relationship Id="rId11" Target="theme/theme2.xml" Type="http://schemas.openxmlformats.org/officeDocument/2006/relationships/theme"/><Relationship Id="rId12" Target="notesSlides/notesSlide1.xml" Type="http://schemas.openxmlformats.org/officeDocument/2006/relationships/notesSlide"/><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fonts/font8.fntdata" Type="http://schemas.openxmlformats.org/officeDocument/2006/relationships/font"/><Relationship Id="rId9" Target="fonts/font9.fntdata" Type="http://schemas.openxmlformats.org/officeDocument/2006/relationships/font"/></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12.png" Type="http://schemas.openxmlformats.org/officeDocument/2006/relationships/image"/><Relationship Id="rId14" Target="../media/image13.svg" Type="http://schemas.openxmlformats.org/officeDocument/2006/relationships/image"/><Relationship Id="rId15" Target="https://doi.org/10.1016/j.actpsy.2025.105634" TargetMode="External" Type="http://schemas.openxmlformats.org/officeDocument/2006/relationships/hyperlink"/><Relationship Id="rId16" Target="https://www.mdpi.com/2071-1050/15/1/746" TargetMode="External" Type="http://schemas.openxmlformats.org/officeDocument/2006/relationships/hyperlink"/><Relationship Id="rId17" Target="../media/image14.png" Type="http://schemas.openxmlformats.org/officeDocument/2006/relationships/image"/><Relationship Id="rId18" Target="../media/image15.jpeg" Type="http://schemas.openxmlformats.org/officeDocument/2006/relationships/image"/><Relationship Id="rId19" Target="../media/image16.jpeg" Type="http://schemas.openxmlformats.org/officeDocument/2006/relationships/image"/><Relationship Id="rId2" Target="../notesSlides/notesSlide1.xml" Type="http://schemas.openxmlformats.org/officeDocument/2006/relationships/notesSlide"/><Relationship Id="rId20" Target="../media/image17.jpeg" Type="http://schemas.openxmlformats.org/officeDocument/2006/relationships/image"/><Relationship Id="rId21" Target="../media/image18.jpeg" Type="http://schemas.openxmlformats.org/officeDocument/2006/relationships/image"/><Relationship Id="rId22" Target="../media/image19.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027895" y="934724"/>
            <a:ext cx="3697810" cy="1915117"/>
            <a:chOff x="0" y="0"/>
            <a:chExt cx="8283524" cy="4290085"/>
          </a:xfrm>
        </p:grpSpPr>
        <p:sp>
          <p:nvSpPr>
            <p:cNvPr name="Freeform 3" id="3"/>
            <p:cNvSpPr/>
            <p:nvPr/>
          </p:nvSpPr>
          <p:spPr>
            <a:xfrm flipH="false" flipV="false" rot="0">
              <a:off x="0" y="0"/>
              <a:ext cx="8283575" cy="4290060"/>
            </a:xfrm>
            <a:custGeom>
              <a:avLst/>
              <a:gdLst/>
              <a:ahLst/>
              <a:cxnLst/>
              <a:rect r="r" b="b" t="t" l="l"/>
              <a:pathLst>
                <a:path h="4290060" w="8283575">
                  <a:moveTo>
                    <a:pt x="0" y="0"/>
                  </a:moveTo>
                  <a:lnTo>
                    <a:pt x="8283575" y="0"/>
                  </a:lnTo>
                  <a:lnTo>
                    <a:pt x="8283575" y="4290060"/>
                  </a:lnTo>
                  <a:lnTo>
                    <a:pt x="0" y="4290060"/>
                  </a:lnTo>
                  <a:lnTo>
                    <a:pt x="0" y="0"/>
                  </a:lnTo>
                  <a:close/>
                </a:path>
              </a:pathLst>
            </a:custGeom>
            <a:blipFill>
              <a:blip r:embed="rId2"/>
              <a:stretch>
                <a:fillRect l="0" t="0" r="0" b="0"/>
              </a:stretch>
            </a:blipFill>
          </p:spPr>
        </p:sp>
      </p:grpSp>
      <p:sp>
        <p:nvSpPr>
          <p:cNvPr name="TextBox 4" id="4"/>
          <p:cNvSpPr txBox="true"/>
          <p:nvPr/>
        </p:nvSpPr>
        <p:spPr>
          <a:xfrm rot="0">
            <a:off x="638454" y="2830791"/>
            <a:ext cx="8476691" cy="528089"/>
          </a:xfrm>
          <a:prstGeom prst="rect">
            <a:avLst/>
          </a:prstGeom>
        </p:spPr>
        <p:txBody>
          <a:bodyPr anchor="t" rtlCol="false" tIns="0" lIns="0" bIns="0" rIns="0">
            <a:spAutoFit/>
          </a:bodyPr>
          <a:lstStyle/>
          <a:p>
            <a:pPr algn="ctr">
              <a:lnSpc>
                <a:spcPts val="4061"/>
              </a:lnSpc>
              <a:spcBef>
                <a:spcPct val="0"/>
              </a:spcBef>
            </a:pPr>
            <a:r>
              <a:rPr lang="en-US" b="true" sz="3384">
                <a:solidFill>
                  <a:srgbClr val="4472C4"/>
                </a:solidFill>
                <a:latin typeface="Times New Roman Bold"/>
                <a:ea typeface="Times New Roman Bold"/>
                <a:cs typeface="Times New Roman Bold"/>
                <a:sym typeface="Times New Roman Bold"/>
              </a:rPr>
              <a:t>Module Name - Marketing Management</a:t>
            </a:r>
          </a:p>
        </p:txBody>
      </p:sp>
      <p:sp>
        <p:nvSpPr>
          <p:cNvPr name="TextBox 5" id="5"/>
          <p:cNvSpPr txBox="true"/>
          <p:nvPr/>
        </p:nvSpPr>
        <p:spPr>
          <a:xfrm rot="0">
            <a:off x="1642264" y="3488831"/>
            <a:ext cx="6391469" cy="409590"/>
          </a:xfrm>
          <a:prstGeom prst="rect">
            <a:avLst/>
          </a:prstGeom>
        </p:spPr>
        <p:txBody>
          <a:bodyPr anchor="t" rtlCol="false" tIns="0" lIns="0" bIns="0" rIns="0">
            <a:spAutoFit/>
          </a:bodyPr>
          <a:lstStyle/>
          <a:p>
            <a:pPr algn="ctr">
              <a:lnSpc>
                <a:spcPts val="3090"/>
              </a:lnSpc>
              <a:spcBef>
                <a:spcPct val="0"/>
              </a:spcBef>
            </a:pPr>
            <a:r>
              <a:rPr lang="en-US" sz="2575">
                <a:solidFill>
                  <a:srgbClr val="4472C4"/>
                </a:solidFill>
                <a:latin typeface="Times New Roman"/>
                <a:ea typeface="Times New Roman"/>
                <a:cs typeface="Times New Roman"/>
                <a:sym typeface="Times New Roman"/>
              </a:rPr>
              <a:t>Module Code - LCMB7024 </a:t>
            </a:r>
            <a:r>
              <a:rPr lang="en-US" sz="2575">
                <a:solidFill>
                  <a:srgbClr val="4472C4"/>
                </a:solidFill>
                <a:latin typeface="Times New Roman"/>
                <a:ea typeface="Times New Roman"/>
                <a:cs typeface="Times New Roman"/>
                <a:sym typeface="Times New Roman"/>
              </a:rPr>
              <a:t> </a:t>
            </a:r>
          </a:p>
        </p:txBody>
      </p:sp>
      <p:sp>
        <p:nvSpPr>
          <p:cNvPr name="TextBox 6" id="6"/>
          <p:cNvSpPr txBox="true"/>
          <p:nvPr/>
        </p:nvSpPr>
        <p:spPr>
          <a:xfrm rot="0">
            <a:off x="1524648" y="3951088"/>
            <a:ext cx="6626701" cy="409590"/>
          </a:xfrm>
          <a:prstGeom prst="rect">
            <a:avLst/>
          </a:prstGeom>
        </p:spPr>
        <p:txBody>
          <a:bodyPr anchor="t" rtlCol="false" tIns="0" lIns="0" bIns="0" rIns="0">
            <a:spAutoFit/>
          </a:bodyPr>
          <a:lstStyle/>
          <a:p>
            <a:pPr algn="ctr">
              <a:lnSpc>
                <a:spcPts val="3090"/>
              </a:lnSpc>
              <a:spcBef>
                <a:spcPct val="0"/>
              </a:spcBef>
            </a:pPr>
            <a:r>
              <a:rPr lang="en-US" sz="2575">
                <a:solidFill>
                  <a:srgbClr val="4472C4"/>
                </a:solidFill>
                <a:latin typeface="Times New Roman"/>
                <a:ea typeface="Times New Roman"/>
                <a:cs typeface="Times New Roman"/>
                <a:sym typeface="Times New Roman"/>
              </a:rPr>
              <a:t>Lecturer’s Name - </a:t>
            </a:r>
            <a:r>
              <a:rPr lang="en-US" sz="2575">
                <a:solidFill>
                  <a:srgbClr val="4472C4"/>
                </a:solidFill>
                <a:latin typeface="Times New Roman"/>
                <a:ea typeface="Times New Roman"/>
                <a:cs typeface="Times New Roman"/>
                <a:sym typeface="Times New Roman"/>
              </a:rPr>
              <a:t>Laila Maazouz</a:t>
            </a:r>
          </a:p>
        </p:txBody>
      </p:sp>
      <p:sp>
        <p:nvSpPr>
          <p:cNvPr name="TextBox 7" id="7"/>
          <p:cNvSpPr txBox="true"/>
          <p:nvPr/>
        </p:nvSpPr>
        <p:spPr>
          <a:xfrm rot="0">
            <a:off x="1387050" y="4497785"/>
            <a:ext cx="6646683" cy="403030"/>
          </a:xfrm>
          <a:prstGeom prst="rect">
            <a:avLst/>
          </a:prstGeom>
        </p:spPr>
        <p:txBody>
          <a:bodyPr anchor="t" rtlCol="false" tIns="0" lIns="0" bIns="0" rIns="0">
            <a:spAutoFit/>
          </a:bodyPr>
          <a:lstStyle/>
          <a:p>
            <a:pPr algn="ctr">
              <a:lnSpc>
                <a:spcPts val="3099"/>
              </a:lnSpc>
              <a:spcBef>
                <a:spcPct val="0"/>
              </a:spcBef>
            </a:pPr>
            <a:r>
              <a:rPr lang="en-US" b="true" sz="2583">
                <a:solidFill>
                  <a:srgbClr val="000000"/>
                </a:solidFill>
                <a:latin typeface="Times New Roman Bold"/>
                <a:ea typeface="Times New Roman Bold"/>
                <a:cs typeface="Times New Roman Bold"/>
                <a:sym typeface="Times New Roman Bold"/>
              </a:rPr>
              <a:t>Submitted By - (Name &amp; ID Number)</a:t>
            </a:r>
          </a:p>
        </p:txBody>
      </p:sp>
      <p:sp>
        <p:nvSpPr>
          <p:cNvPr name="TextBox 8" id="8"/>
          <p:cNvSpPr txBox="true"/>
          <p:nvPr/>
        </p:nvSpPr>
        <p:spPr>
          <a:xfrm rot="0">
            <a:off x="1556227" y="4957965"/>
            <a:ext cx="6308328" cy="391963"/>
          </a:xfrm>
          <a:prstGeom prst="rect">
            <a:avLst/>
          </a:prstGeom>
        </p:spPr>
        <p:txBody>
          <a:bodyPr anchor="t" rtlCol="false" tIns="0" lIns="0" bIns="0" rIns="0">
            <a:spAutoFit/>
          </a:bodyPr>
          <a:lstStyle/>
          <a:p>
            <a:pPr algn="ctr">
              <a:lnSpc>
                <a:spcPts val="2942"/>
              </a:lnSpc>
              <a:spcBef>
                <a:spcPct val="0"/>
              </a:spcBef>
            </a:pPr>
            <a:r>
              <a:rPr lang="en-US" sz="2451">
                <a:solidFill>
                  <a:srgbClr val="4472C4"/>
                </a:solidFill>
                <a:latin typeface="Times New Roman"/>
                <a:ea typeface="Times New Roman"/>
                <a:cs typeface="Times New Roman"/>
                <a:sym typeface="Times New Roman"/>
              </a:rPr>
              <a:t>Shahbuddin Shah - 2519349</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50225" y="487661"/>
            <a:ext cx="4370803" cy="1881445"/>
            <a:chOff x="0" y="0"/>
            <a:chExt cx="5827738" cy="2508593"/>
          </a:xfrm>
        </p:grpSpPr>
        <p:sp>
          <p:nvSpPr>
            <p:cNvPr name="Freeform 3" id="3"/>
            <p:cNvSpPr/>
            <p:nvPr/>
          </p:nvSpPr>
          <p:spPr>
            <a:xfrm flipH="false" flipV="false" rot="0">
              <a:off x="0" y="0"/>
              <a:ext cx="5827738" cy="2508593"/>
            </a:xfrm>
            <a:custGeom>
              <a:avLst/>
              <a:gdLst/>
              <a:ahLst/>
              <a:cxnLst/>
              <a:rect r="r" b="b" t="t" l="l"/>
              <a:pathLst>
                <a:path h="2508593" w="5827738">
                  <a:moveTo>
                    <a:pt x="0" y="0"/>
                  </a:moveTo>
                  <a:lnTo>
                    <a:pt x="5827738" y="0"/>
                  </a:lnTo>
                  <a:lnTo>
                    <a:pt x="5827738" y="2508593"/>
                  </a:lnTo>
                  <a:lnTo>
                    <a:pt x="0" y="250859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21920" y="51435"/>
              <a:ext cx="5583898" cy="2396198"/>
            </a:xfrm>
            <a:prstGeom prst="rect">
              <a:avLst/>
            </a:prstGeom>
          </p:spPr>
          <p:txBody>
            <a:bodyPr anchor="t" rtlCol="false" tIns="0" lIns="0" bIns="0" rIns="0">
              <a:spAutoFit/>
            </a:bodyPr>
            <a:lstStyle/>
            <a:p>
              <a:pPr algn="just">
                <a:lnSpc>
                  <a:spcPts val="1152"/>
                </a:lnSpc>
              </a:pPr>
              <a:r>
                <a:rPr lang="en-US" sz="960" b="true">
                  <a:solidFill>
                    <a:srgbClr val="000000"/>
                  </a:solidFill>
                  <a:latin typeface="Times New Roman Bold"/>
                  <a:ea typeface="Times New Roman Bold"/>
                  <a:cs typeface="Times New Roman Bold"/>
                  <a:sym typeface="Times New Roman Bold"/>
                </a:rPr>
                <a:t>Introduction &amp; Brand Extension Overview</a:t>
              </a:r>
            </a:p>
            <a:p>
              <a:pPr algn="just">
                <a:lnSpc>
                  <a:spcPts val="1152"/>
                </a:lnSpc>
              </a:pPr>
              <a:r>
                <a:rPr lang="en-US" sz="960">
                  <a:solidFill>
                    <a:srgbClr val="000000"/>
                  </a:solidFill>
                  <a:latin typeface="Times New Roman"/>
                  <a:ea typeface="Times New Roman"/>
                  <a:cs typeface="Times New Roman"/>
                  <a:sym typeface="Times New Roman"/>
                </a:rPr>
                <a:t>Apple Company, a leading producer of high quality and innovative designs of gadgets; Apple Watch, the MacBook and the iPhone, is an international brand known in the world. This suggestion is informed by the strong existence of the company within the wearable technology segment, to bring in the Apple Smart Health Ring- is a smooth portable wearable device which can also be used to measure health parameters like the heart rate, sleep rates, stress rate and body temperature (Ren and Yu, 2025).</a:t>
              </a:r>
            </a:p>
            <a:p>
              <a:pPr algn="just">
                <a:lnSpc>
                  <a:spcPts val="1152"/>
                </a:lnSpc>
              </a:pPr>
              <a:r>
                <a:rPr lang="en-US" sz="960">
                  <a:solidFill>
                    <a:srgbClr val="000000"/>
                  </a:solidFill>
                  <a:latin typeface="Times New Roman"/>
                  <a:ea typeface="Times New Roman"/>
                  <a:cs typeface="Times New Roman"/>
                  <a:sym typeface="Times New Roman"/>
                </a:rPr>
                <a:t>The ring also offers real-time non-obtrusive 24/7 tracking in comparison with bigger wearables and can be easily integrated into the existing Apple platforms (Apple Health and iCloud). It is a logical brand extension based on experience that Apple has already in the design, user experience, and health-inspired innovation.</a:t>
              </a:r>
            </a:p>
          </p:txBody>
        </p:sp>
      </p:grpSp>
      <p:grpSp>
        <p:nvGrpSpPr>
          <p:cNvPr name="Group 5" id="5"/>
          <p:cNvGrpSpPr/>
          <p:nvPr/>
        </p:nvGrpSpPr>
        <p:grpSpPr>
          <a:xfrm rot="0">
            <a:off x="35023" y="4533814"/>
            <a:ext cx="3713874" cy="2767841"/>
            <a:chOff x="0" y="0"/>
            <a:chExt cx="4951832" cy="3690455"/>
          </a:xfrm>
        </p:grpSpPr>
        <p:sp>
          <p:nvSpPr>
            <p:cNvPr name="Freeform 6" id="6"/>
            <p:cNvSpPr/>
            <p:nvPr/>
          </p:nvSpPr>
          <p:spPr>
            <a:xfrm flipH="false" flipV="false" rot="0">
              <a:off x="0" y="0"/>
              <a:ext cx="4951832" cy="3690455"/>
            </a:xfrm>
            <a:custGeom>
              <a:avLst/>
              <a:gdLst/>
              <a:ahLst/>
              <a:cxnLst/>
              <a:rect r="r" b="b" t="t" l="l"/>
              <a:pathLst>
                <a:path h="3690455" w="4951832">
                  <a:moveTo>
                    <a:pt x="0" y="0"/>
                  </a:moveTo>
                  <a:lnTo>
                    <a:pt x="4951832" y="0"/>
                  </a:lnTo>
                  <a:lnTo>
                    <a:pt x="4951832" y="3690455"/>
                  </a:lnTo>
                  <a:lnTo>
                    <a:pt x="0" y="369045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7" id="7"/>
            <p:cNvSpPr txBox="true"/>
            <p:nvPr/>
          </p:nvSpPr>
          <p:spPr>
            <a:xfrm rot="0">
              <a:off x="121920" y="51435"/>
              <a:ext cx="4707992" cy="3578060"/>
            </a:xfrm>
            <a:prstGeom prst="rect">
              <a:avLst/>
            </a:prstGeom>
          </p:spPr>
          <p:txBody>
            <a:bodyPr anchor="t" rtlCol="false" tIns="0" lIns="0" bIns="0" rIns="0">
              <a:spAutoFit/>
            </a:bodyPr>
            <a:lstStyle/>
            <a:p>
              <a:pPr algn="just">
                <a:lnSpc>
                  <a:spcPts val="1152"/>
                </a:lnSpc>
              </a:pPr>
              <a:r>
                <a:rPr lang="en-US" sz="960" b="true">
                  <a:solidFill>
                    <a:srgbClr val="000000"/>
                  </a:solidFill>
                  <a:latin typeface="Times New Roman Bold"/>
                  <a:ea typeface="Times New Roman Bold"/>
                  <a:cs typeface="Times New Roman Bold"/>
                  <a:sym typeface="Times New Roman Bold"/>
                </a:rPr>
                <a:t>Market Appeal &amp; Emerging Trends</a:t>
              </a:r>
            </a:p>
            <a:p>
              <a:pPr algn="just">
                <a:lnSpc>
                  <a:spcPts val="1152"/>
                </a:lnSpc>
              </a:pPr>
              <a:r>
                <a:rPr lang="en-US" sz="960">
                  <a:solidFill>
                    <a:srgbClr val="000000"/>
                  </a:solidFill>
                  <a:latin typeface="Times New Roman"/>
                  <a:ea typeface="Times New Roman"/>
                  <a:cs typeface="Times New Roman"/>
                  <a:sym typeface="Times New Roman"/>
                </a:rPr>
                <a:t>The Apple Smart Health Ring is highly compatible with the existing consumer trends. Simplistic wearable technology is desirable everywhere, and customers want to see a style that will not diminish their comfort. Moreover, the increased awareness of preventive care and health monitoring in general, and the willingness to have constant and real-time health care monitoring devices, specifically, have become a problem after the pandemic (Sohaib, Mlynarski and Wu, 2022).</a:t>
              </a:r>
            </a:p>
            <a:p>
              <a:pPr algn="just">
                <a:lnSpc>
                  <a:spcPts val="1152"/>
                </a:lnSpc>
              </a:pPr>
              <a:r>
                <a:rPr lang="en-US" sz="960">
                  <a:solidFill>
                    <a:srgbClr val="000000"/>
                  </a:solidFill>
                  <a:latin typeface="Times New Roman"/>
                  <a:ea typeface="Times New Roman"/>
                  <a:cs typeface="Times New Roman"/>
                  <a:sym typeface="Times New Roman"/>
                </a:rPr>
                <a:t>The attractiveness of the ring is not only to the existing Apple clientele, but the new market segments of the fitness, business and the health-conscious individuals who can afford to use discreet technology. Other players are already beginning to penetrate this market but brand loyalty, integrated ecosystem and privacy protection image is considered a strong competitive advantage in favor of Apple (Sohaib, Mlynarski and Wu, 2022). Besides, the introduction of AI-based health insights will add more value to the product, and one can have personal recommendations and transform the device into not only an instrument but a daily companion of well-being.</a:t>
              </a:r>
            </a:p>
          </p:txBody>
        </p:sp>
      </p:grpSp>
      <p:sp>
        <p:nvSpPr>
          <p:cNvPr name="AutoShape 8" id="8"/>
          <p:cNvSpPr/>
          <p:nvPr/>
        </p:nvSpPr>
        <p:spPr>
          <a:xfrm rot="3660">
            <a:off x="52254" y="426882"/>
            <a:ext cx="9514951" cy="0"/>
          </a:xfrm>
          <a:prstGeom prst="line">
            <a:avLst/>
          </a:prstGeom>
          <a:ln cap="rnd" w="9525">
            <a:solidFill>
              <a:srgbClr val="000000"/>
            </a:solidFill>
            <a:prstDash val="solid"/>
            <a:headEnd type="none" len="sm" w="sm"/>
            <a:tailEnd type="none" len="sm" w="sm"/>
          </a:ln>
        </p:spPr>
      </p:sp>
      <p:grpSp>
        <p:nvGrpSpPr>
          <p:cNvPr name="Group 9" id="9"/>
          <p:cNvGrpSpPr/>
          <p:nvPr/>
        </p:nvGrpSpPr>
        <p:grpSpPr>
          <a:xfrm rot="0">
            <a:off x="2721083" y="13545"/>
            <a:ext cx="4465053" cy="371284"/>
            <a:chOff x="0" y="0"/>
            <a:chExt cx="5953404" cy="495046"/>
          </a:xfrm>
        </p:grpSpPr>
        <p:sp>
          <p:nvSpPr>
            <p:cNvPr name="Freeform 10" id="10"/>
            <p:cNvSpPr/>
            <p:nvPr/>
          </p:nvSpPr>
          <p:spPr>
            <a:xfrm flipH="false" flipV="false" rot="0">
              <a:off x="0" y="0"/>
              <a:ext cx="5953404" cy="495046"/>
            </a:xfrm>
            <a:custGeom>
              <a:avLst/>
              <a:gdLst/>
              <a:ahLst/>
              <a:cxnLst/>
              <a:rect r="r" b="b" t="t" l="l"/>
              <a:pathLst>
                <a:path h="495046" w="5953404">
                  <a:moveTo>
                    <a:pt x="0" y="0"/>
                  </a:moveTo>
                  <a:lnTo>
                    <a:pt x="5953404" y="0"/>
                  </a:lnTo>
                  <a:lnTo>
                    <a:pt x="5953404" y="495046"/>
                  </a:lnTo>
                  <a:lnTo>
                    <a:pt x="0" y="49504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1" id="11"/>
            <p:cNvSpPr txBox="true"/>
            <p:nvPr/>
          </p:nvSpPr>
          <p:spPr>
            <a:xfrm rot="0">
              <a:off x="121920" y="41910"/>
              <a:ext cx="5709564" cy="392176"/>
            </a:xfrm>
            <a:prstGeom prst="rect">
              <a:avLst/>
            </a:prstGeom>
          </p:spPr>
          <p:txBody>
            <a:bodyPr anchor="t" rtlCol="false" tIns="0" lIns="0" bIns="0" rIns="0">
              <a:spAutoFit/>
            </a:bodyPr>
            <a:lstStyle/>
            <a:p>
              <a:pPr algn="ctr">
                <a:lnSpc>
                  <a:spcPts val="2047"/>
                </a:lnSpc>
              </a:pPr>
              <a:r>
                <a:rPr lang="en-US" sz="1706" b="true">
                  <a:solidFill>
                    <a:srgbClr val="000000"/>
                  </a:solidFill>
                  <a:latin typeface="Times New Roman Bold"/>
                  <a:ea typeface="Times New Roman Bold"/>
                  <a:cs typeface="Times New Roman Bold"/>
                  <a:sym typeface="Times New Roman Bold"/>
                </a:rPr>
                <a:t>Brand Extension: Apple Smart Health Ring</a:t>
              </a:r>
            </a:p>
          </p:txBody>
        </p:sp>
      </p:grpSp>
      <p:grpSp>
        <p:nvGrpSpPr>
          <p:cNvPr name="Group 12" id="12"/>
          <p:cNvGrpSpPr/>
          <p:nvPr/>
        </p:nvGrpSpPr>
        <p:grpSpPr>
          <a:xfrm rot="0">
            <a:off x="3823821" y="4957115"/>
            <a:ext cx="2237603" cy="1142781"/>
            <a:chOff x="0" y="0"/>
            <a:chExt cx="2983471" cy="1523708"/>
          </a:xfrm>
        </p:grpSpPr>
        <p:sp>
          <p:nvSpPr>
            <p:cNvPr name="Freeform 13" id="13"/>
            <p:cNvSpPr/>
            <p:nvPr/>
          </p:nvSpPr>
          <p:spPr>
            <a:xfrm flipH="false" flipV="false" rot="0">
              <a:off x="0" y="0"/>
              <a:ext cx="2983471" cy="1523708"/>
            </a:xfrm>
            <a:custGeom>
              <a:avLst/>
              <a:gdLst/>
              <a:ahLst/>
              <a:cxnLst/>
              <a:rect r="r" b="b" t="t" l="l"/>
              <a:pathLst>
                <a:path h="1523708" w="2983471">
                  <a:moveTo>
                    <a:pt x="0" y="0"/>
                  </a:moveTo>
                  <a:lnTo>
                    <a:pt x="2983471" y="0"/>
                  </a:lnTo>
                  <a:lnTo>
                    <a:pt x="2983471" y="1523708"/>
                  </a:lnTo>
                  <a:lnTo>
                    <a:pt x="0" y="1523708"/>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14" id="14"/>
            <p:cNvSpPr txBox="true"/>
            <p:nvPr/>
          </p:nvSpPr>
          <p:spPr>
            <a:xfrm rot="0">
              <a:off x="121920" y="51435"/>
              <a:ext cx="2739631" cy="1411313"/>
            </a:xfrm>
            <a:prstGeom prst="rect">
              <a:avLst/>
            </a:prstGeom>
          </p:spPr>
          <p:txBody>
            <a:bodyPr anchor="t" rtlCol="false" tIns="0" lIns="0" bIns="0" rIns="0">
              <a:spAutoFit/>
            </a:bodyPr>
            <a:lstStyle/>
            <a:p>
              <a:pPr algn="just">
                <a:lnSpc>
                  <a:spcPts val="1152"/>
                </a:lnSpc>
              </a:pPr>
              <a:r>
                <a:rPr lang="en-US" sz="960" b="true">
                  <a:solidFill>
                    <a:srgbClr val="000000"/>
                  </a:solidFill>
                  <a:latin typeface="Times New Roman Bold"/>
                  <a:ea typeface="Times New Roman Bold"/>
                  <a:cs typeface="Times New Roman Bold"/>
                  <a:sym typeface="Times New Roman Bold"/>
                </a:rPr>
                <a:t>Conclusion</a:t>
              </a:r>
            </a:p>
            <a:p>
              <a:pPr algn="just">
                <a:lnSpc>
                  <a:spcPts val="1152"/>
                </a:lnSpc>
              </a:pPr>
              <a:r>
                <a:rPr lang="en-US" sz="960">
                  <a:solidFill>
                    <a:srgbClr val="000000"/>
                  </a:solidFill>
                  <a:latin typeface="Times New Roman"/>
                  <a:ea typeface="Times New Roman"/>
                  <a:cs typeface="Times New Roman"/>
                  <a:sym typeface="Times New Roman"/>
                </a:rPr>
                <a:t>This strengthening of the brand enables Apple to be a leader in wearable technology, capturing the key trends and meet the key sustainability challenges and assure the future development and competitive advantage.</a:t>
              </a:r>
            </a:p>
          </p:txBody>
        </p:sp>
      </p:grpSp>
      <p:grpSp>
        <p:nvGrpSpPr>
          <p:cNvPr name="Group 15" id="15"/>
          <p:cNvGrpSpPr/>
          <p:nvPr/>
        </p:nvGrpSpPr>
        <p:grpSpPr>
          <a:xfrm rot="0">
            <a:off x="6561506" y="599704"/>
            <a:ext cx="3117085" cy="3719894"/>
            <a:chOff x="0" y="0"/>
            <a:chExt cx="4156113" cy="4959858"/>
          </a:xfrm>
        </p:grpSpPr>
        <p:sp>
          <p:nvSpPr>
            <p:cNvPr name="Freeform 16" id="16"/>
            <p:cNvSpPr/>
            <p:nvPr/>
          </p:nvSpPr>
          <p:spPr>
            <a:xfrm flipH="false" flipV="false" rot="0">
              <a:off x="0" y="0"/>
              <a:ext cx="4156113" cy="4959858"/>
            </a:xfrm>
            <a:custGeom>
              <a:avLst/>
              <a:gdLst/>
              <a:ahLst/>
              <a:cxnLst/>
              <a:rect r="r" b="b" t="t" l="l"/>
              <a:pathLst>
                <a:path h="4959858" w="4156113">
                  <a:moveTo>
                    <a:pt x="0" y="0"/>
                  </a:moveTo>
                  <a:lnTo>
                    <a:pt x="4156113" y="0"/>
                  </a:lnTo>
                  <a:lnTo>
                    <a:pt x="4156113" y="4959858"/>
                  </a:lnTo>
                  <a:lnTo>
                    <a:pt x="0" y="4959858"/>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TextBox 17" id="17"/>
            <p:cNvSpPr txBox="true"/>
            <p:nvPr/>
          </p:nvSpPr>
          <p:spPr>
            <a:xfrm rot="0">
              <a:off x="121920" y="51435"/>
              <a:ext cx="3912273" cy="4847463"/>
            </a:xfrm>
            <a:prstGeom prst="rect">
              <a:avLst/>
            </a:prstGeom>
          </p:spPr>
          <p:txBody>
            <a:bodyPr anchor="t" rtlCol="false" tIns="0" lIns="0" bIns="0" rIns="0">
              <a:spAutoFit/>
            </a:bodyPr>
            <a:lstStyle/>
            <a:p>
              <a:pPr algn="just">
                <a:lnSpc>
                  <a:spcPts val="1280"/>
                </a:lnSpc>
              </a:pPr>
              <a:r>
                <a:rPr lang="en-US" sz="1066" b="true">
                  <a:solidFill>
                    <a:srgbClr val="000000"/>
                  </a:solidFill>
                  <a:latin typeface="Times New Roman Bold"/>
                  <a:ea typeface="Times New Roman Bold"/>
                  <a:cs typeface="Times New Roman Bold"/>
                  <a:sym typeface="Times New Roman Bold"/>
                </a:rPr>
                <a:t>Alignment with Sustainability Goals</a:t>
              </a:r>
            </a:p>
            <a:p>
              <a:pPr algn="just">
                <a:lnSpc>
                  <a:spcPts val="1280"/>
                </a:lnSpc>
              </a:pPr>
              <a:r>
                <a:rPr lang="en-US" sz="1066">
                  <a:solidFill>
                    <a:srgbClr val="000000"/>
                  </a:solidFill>
                  <a:latin typeface="Times New Roman"/>
                  <a:ea typeface="Times New Roman"/>
                  <a:cs typeface="Times New Roman"/>
                  <a:sym typeface="Times New Roman"/>
                </a:rPr>
                <a:t>Sustainability at Apple is one of the main themes of the corporate strategy, and the Smart Health Ring carries on the same theme. In order to reduce the impact on the environment, the product would be organized on recycled products including the aluminum and rare earth elements. It is small, which guarantees use of less energy and the production of less wastage than bigger gadgets. Moreover, the current efforts of Apple (carbon neutrality, and use of renewable energy) would be implemented in the production and distribution of this product (Das, 2023). Packaging would be less green and low, which is in line with the requirements of sustainability in the world.</a:t>
              </a:r>
            </a:p>
            <a:p>
              <a:pPr algn="just">
                <a:lnSpc>
                  <a:spcPts val="1280"/>
                </a:lnSpc>
              </a:pPr>
              <a:r>
                <a:rPr lang="en-US" sz="1066">
                  <a:solidFill>
                    <a:srgbClr val="000000"/>
                  </a:solidFill>
                  <a:latin typeface="Times New Roman"/>
                  <a:ea typeface="Times New Roman"/>
                  <a:cs typeface="Times New Roman"/>
                  <a:sym typeface="Times New Roman"/>
                </a:rPr>
                <a:t>By concentrating on being innovative and the necessity to go green, the Apple Smart Health Ring may enhance the well-being of people, not to mention making the environment healthier, and this is why it is attractive among environmentally minded customers and investors.</a:t>
              </a:r>
            </a:p>
            <a:p>
              <a:pPr algn="just">
                <a:lnSpc>
                  <a:spcPts val="1280"/>
                </a:lnSpc>
              </a:pPr>
            </a:p>
          </p:txBody>
        </p:sp>
      </p:grpSp>
      <p:grpSp>
        <p:nvGrpSpPr>
          <p:cNvPr name="Group 18" id="18"/>
          <p:cNvGrpSpPr/>
          <p:nvPr/>
        </p:nvGrpSpPr>
        <p:grpSpPr>
          <a:xfrm rot="0">
            <a:off x="6158322" y="4418990"/>
            <a:ext cx="3520269" cy="2767841"/>
            <a:chOff x="0" y="0"/>
            <a:chExt cx="4693691" cy="3690455"/>
          </a:xfrm>
        </p:grpSpPr>
        <p:sp>
          <p:nvSpPr>
            <p:cNvPr name="Freeform 19" id="19"/>
            <p:cNvSpPr/>
            <p:nvPr/>
          </p:nvSpPr>
          <p:spPr>
            <a:xfrm flipH="false" flipV="false" rot="0">
              <a:off x="0" y="0"/>
              <a:ext cx="4693691" cy="3690455"/>
            </a:xfrm>
            <a:custGeom>
              <a:avLst/>
              <a:gdLst/>
              <a:ahLst/>
              <a:cxnLst/>
              <a:rect r="r" b="b" t="t" l="l"/>
              <a:pathLst>
                <a:path h="3690455" w="4693691">
                  <a:moveTo>
                    <a:pt x="0" y="0"/>
                  </a:moveTo>
                  <a:lnTo>
                    <a:pt x="4693691" y="0"/>
                  </a:lnTo>
                  <a:lnTo>
                    <a:pt x="4693691" y="3690455"/>
                  </a:lnTo>
                  <a:lnTo>
                    <a:pt x="0" y="3690455"/>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TextBox 20" id="20"/>
            <p:cNvSpPr txBox="true"/>
            <p:nvPr/>
          </p:nvSpPr>
          <p:spPr>
            <a:xfrm rot="0">
              <a:off x="121920" y="51435"/>
              <a:ext cx="4449851" cy="3578060"/>
            </a:xfrm>
            <a:prstGeom prst="rect">
              <a:avLst/>
            </a:prstGeom>
          </p:spPr>
          <p:txBody>
            <a:bodyPr anchor="t" rtlCol="false" tIns="0" lIns="0" bIns="0" rIns="0">
              <a:spAutoFit/>
            </a:bodyPr>
            <a:lstStyle/>
            <a:p>
              <a:pPr algn="just">
                <a:lnSpc>
                  <a:spcPts val="1152"/>
                </a:lnSpc>
              </a:pPr>
              <a:r>
                <a:rPr lang="en-US" sz="960" b="true">
                  <a:solidFill>
                    <a:srgbClr val="000000"/>
                  </a:solidFill>
                  <a:latin typeface="Times New Roman Bold"/>
                  <a:ea typeface="Times New Roman Bold"/>
                  <a:cs typeface="Times New Roman Bold"/>
                  <a:sym typeface="Times New Roman Bold"/>
                </a:rPr>
                <a:t>References</a:t>
              </a:r>
            </a:p>
            <a:p>
              <a:pPr algn="just">
                <a:lnSpc>
                  <a:spcPts val="1152"/>
                </a:lnSpc>
              </a:pPr>
              <a:r>
                <a:rPr lang="en-US" sz="960">
                  <a:solidFill>
                    <a:srgbClr val="000000"/>
                  </a:solidFill>
                  <a:latin typeface="Times New Roman"/>
                  <a:ea typeface="Times New Roman"/>
                  <a:cs typeface="Times New Roman"/>
                  <a:sym typeface="Times New Roman"/>
                </a:rPr>
                <a:t>Das, M. (2023). Apple Inc.: A Case Study on Marketing Excellence and Sustainable Innovation in a Dynamic Market. [online] doi: https://www.researchgate.net/profile/Pravitha-Vijaykumar/publication/391173655_Apple_Inc_A_Case_Study_on_Marketing_Excellence_and_Sustainable_Innovation_in_a_Dynamic_Market/links/681311b2d1054b0207e5c274/Apple-Inc-A-Case-Study-on-Marketing-Excellence-and-Sustainable-Innovation-in-a-Dynamic-Market.pdf. </a:t>
              </a:r>
            </a:p>
            <a:p>
              <a:pPr algn="just">
                <a:lnSpc>
                  <a:spcPts val="1152"/>
                </a:lnSpc>
              </a:pPr>
              <a:r>
                <a:rPr lang="en-US" sz="960">
                  <a:solidFill>
                    <a:srgbClr val="000000"/>
                  </a:solidFill>
                  <a:latin typeface="Times New Roman"/>
                  <a:ea typeface="Times New Roman"/>
                  <a:cs typeface="Times New Roman"/>
                  <a:sym typeface="Times New Roman"/>
                </a:rPr>
                <a:t>Ren, T. and Yu, J. (2025). Effect of consumers’ perceived extension on adopting wearable healthcare device: Dimensional relativity at age. Acta Psychologica, 260, p.105634. doi: </a:t>
              </a:r>
              <a:r>
                <a:rPr lang="en-US" sz="960" u="sng">
                  <a:solidFill>
                    <a:srgbClr val="0000FF"/>
                  </a:solidFill>
                  <a:latin typeface="Times New Roman"/>
                  <a:ea typeface="Times New Roman"/>
                  <a:cs typeface="Times New Roman"/>
                  <a:sym typeface="Times New Roman"/>
                  <a:hlinkClick r:id="rId15" tooltip="https://doi.org/10.1016/j.actpsy.2025.105634"/>
                </a:rPr>
                <a:t>https://doi.org/10.1016/j.actpsy.2025.105634</a:t>
              </a:r>
              <a:r>
                <a:rPr lang="en-US" sz="960">
                  <a:solidFill>
                    <a:srgbClr val="000000"/>
                  </a:solidFill>
                  <a:latin typeface="Times New Roman"/>
                  <a:ea typeface="Times New Roman"/>
                  <a:cs typeface="Times New Roman"/>
                  <a:sym typeface="Times New Roman"/>
                </a:rPr>
                <a:t>. </a:t>
              </a:r>
            </a:p>
            <a:p>
              <a:pPr algn="just">
                <a:lnSpc>
                  <a:spcPts val="1152"/>
                </a:lnSpc>
              </a:pPr>
              <a:r>
                <a:rPr lang="en-US" sz="960">
                  <a:solidFill>
                    <a:srgbClr val="000000"/>
                  </a:solidFill>
                  <a:latin typeface="Times New Roman"/>
                  <a:ea typeface="Times New Roman"/>
                  <a:cs typeface="Times New Roman"/>
                  <a:sym typeface="Times New Roman"/>
                </a:rPr>
                <a:t>Sohaib, M., Mlynarski, J. and Wu, R. (2022). Building Brand Equity: The Impact of Brand Experience, Brand Love, and Brand Engagement—A Case Study of Customers’ Perception of the Apple Brand in China. Sustainability, [online] 15(1), p.746. doi: </a:t>
              </a:r>
              <a:r>
                <a:rPr lang="en-US" sz="960" u="sng">
                  <a:solidFill>
                    <a:srgbClr val="0000FF"/>
                  </a:solidFill>
                  <a:latin typeface="Times New Roman"/>
                  <a:ea typeface="Times New Roman"/>
                  <a:cs typeface="Times New Roman"/>
                  <a:sym typeface="Times New Roman"/>
                  <a:hlinkClick r:id="rId16" tooltip="https://www.mdpi.com/2071-1050/15/1/746"/>
                </a:rPr>
                <a:t>https://www.mdpi.com/2071-1050/15/1/746</a:t>
              </a:r>
              <a:r>
                <a:rPr lang="en-US" sz="960">
                  <a:solidFill>
                    <a:srgbClr val="000000"/>
                  </a:solidFill>
                  <a:latin typeface="Times New Roman"/>
                  <a:ea typeface="Times New Roman"/>
                  <a:cs typeface="Times New Roman"/>
                  <a:sym typeface="Times New Roman"/>
                </a:rPr>
                <a:t>. </a:t>
              </a:r>
            </a:p>
          </p:txBody>
        </p:sp>
      </p:grpSp>
      <p:grpSp>
        <p:nvGrpSpPr>
          <p:cNvPr name="Group 21" id="21"/>
          <p:cNvGrpSpPr/>
          <p:nvPr/>
        </p:nvGrpSpPr>
        <p:grpSpPr>
          <a:xfrm rot="0">
            <a:off x="1727654" y="-125530"/>
            <a:ext cx="1136533" cy="649443"/>
            <a:chOff x="0" y="0"/>
            <a:chExt cx="1515377" cy="865924"/>
          </a:xfrm>
        </p:grpSpPr>
        <p:sp>
          <p:nvSpPr>
            <p:cNvPr name="Freeform 22" id="22" descr="The Apple Logo: History, Meaning, Design Influences, and ..."/>
            <p:cNvSpPr/>
            <p:nvPr/>
          </p:nvSpPr>
          <p:spPr>
            <a:xfrm flipH="false" flipV="false" rot="0">
              <a:off x="0" y="0"/>
              <a:ext cx="1515364" cy="865886"/>
            </a:xfrm>
            <a:custGeom>
              <a:avLst/>
              <a:gdLst/>
              <a:ahLst/>
              <a:cxnLst/>
              <a:rect r="r" b="b" t="t" l="l"/>
              <a:pathLst>
                <a:path h="865886" w="1515364">
                  <a:moveTo>
                    <a:pt x="0" y="0"/>
                  </a:moveTo>
                  <a:lnTo>
                    <a:pt x="1515364" y="0"/>
                  </a:lnTo>
                  <a:lnTo>
                    <a:pt x="1515364" y="865886"/>
                  </a:lnTo>
                  <a:lnTo>
                    <a:pt x="0" y="865886"/>
                  </a:lnTo>
                  <a:lnTo>
                    <a:pt x="0" y="0"/>
                  </a:lnTo>
                  <a:close/>
                </a:path>
              </a:pathLst>
            </a:custGeom>
            <a:blipFill>
              <a:blip r:embed="rId17"/>
              <a:stretch>
                <a:fillRect l="0" t="0" r="-196" b="-4"/>
              </a:stretch>
            </a:blipFill>
          </p:spPr>
        </p:sp>
      </p:grpSp>
      <p:grpSp>
        <p:nvGrpSpPr>
          <p:cNvPr name="Group 23" id="23"/>
          <p:cNvGrpSpPr/>
          <p:nvPr/>
        </p:nvGrpSpPr>
        <p:grpSpPr>
          <a:xfrm rot="-10800000">
            <a:off x="7334669" y="60055"/>
            <a:ext cx="537658" cy="322755"/>
            <a:chOff x="0" y="0"/>
            <a:chExt cx="716877" cy="430340"/>
          </a:xfrm>
        </p:grpSpPr>
        <p:sp>
          <p:nvSpPr>
            <p:cNvPr name="Freeform 24" id="24" descr="Apple's Website Promotes 'Closing Your Rings' as Fun Way to Maintain Active  Lifestyle With Apple Watch - MacRumors"/>
            <p:cNvSpPr/>
            <p:nvPr/>
          </p:nvSpPr>
          <p:spPr>
            <a:xfrm flipH="true" flipV="true" rot="0">
              <a:off x="0" y="0"/>
              <a:ext cx="716915" cy="430276"/>
            </a:xfrm>
            <a:custGeom>
              <a:avLst/>
              <a:gdLst/>
              <a:ahLst/>
              <a:cxnLst/>
              <a:rect r="r" b="b" t="t" l="l"/>
              <a:pathLst>
                <a:path h="430276" w="716915">
                  <a:moveTo>
                    <a:pt x="716915" y="430276"/>
                  </a:moveTo>
                  <a:lnTo>
                    <a:pt x="0" y="430276"/>
                  </a:lnTo>
                  <a:lnTo>
                    <a:pt x="0" y="0"/>
                  </a:lnTo>
                  <a:lnTo>
                    <a:pt x="716915" y="0"/>
                  </a:lnTo>
                  <a:lnTo>
                    <a:pt x="716915" y="430276"/>
                  </a:lnTo>
                  <a:close/>
                </a:path>
              </a:pathLst>
            </a:custGeom>
            <a:blipFill>
              <a:blip r:embed="rId18"/>
              <a:stretch>
                <a:fillRect l="0" t="0" r="5" b="-516"/>
              </a:stretch>
            </a:blipFill>
          </p:spPr>
        </p:sp>
      </p:grpSp>
      <p:grpSp>
        <p:nvGrpSpPr>
          <p:cNvPr name="Group 25" id="25"/>
          <p:cNvGrpSpPr/>
          <p:nvPr/>
        </p:nvGrpSpPr>
        <p:grpSpPr>
          <a:xfrm rot="0">
            <a:off x="4651524" y="509140"/>
            <a:ext cx="1761449" cy="2235441"/>
            <a:chOff x="0" y="0"/>
            <a:chExt cx="2348598" cy="2980588"/>
          </a:xfrm>
        </p:grpSpPr>
        <p:sp>
          <p:nvSpPr>
            <p:cNvPr name="Freeform 26" id="26" descr="FREEZE2TRIM Vital Health Smart Ring for Women Rings for Men with Fitness,  Sleep Monitor, Heart Rate, Activity Tracking, App (Size 9), Black : ..."/>
            <p:cNvSpPr/>
            <p:nvPr/>
          </p:nvSpPr>
          <p:spPr>
            <a:xfrm flipH="false" flipV="false" rot="0">
              <a:off x="0" y="0"/>
              <a:ext cx="2348611" cy="2980563"/>
            </a:xfrm>
            <a:custGeom>
              <a:avLst/>
              <a:gdLst/>
              <a:ahLst/>
              <a:cxnLst/>
              <a:rect r="r" b="b" t="t" l="l"/>
              <a:pathLst>
                <a:path h="2980563" w="2348611">
                  <a:moveTo>
                    <a:pt x="0" y="0"/>
                  </a:moveTo>
                  <a:lnTo>
                    <a:pt x="2348611" y="0"/>
                  </a:lnTo>
                  <a:lnTo>
                    <a:pt x="2348611" y="2980563"/>
                  </a:lnTo>
                  <a:lnTo>
                    <a:pt x="0" y="2980563"/>
                  </a:lnTo>
                  <a:lnTo>
                    <a:pt x="0" y="0"/>
                  </a:lnTo>
                  <a:close/>
                </a:path>
              </a:pathLst>
            </a:custGeom>
            <a:blipFill>
              <a:blip r:embed="rId19"/>
              <a:stretch>
                <a:fillRect l="0" t="0" r="-18" b="0"/>
              </a:stretch>
            </a:blipFill>
          </p:spPr>
        </p:sp>
      </p:grpSp>
      <p:grpSp>
        <p:nvGrpSpPr>
          <p:cNvPr name="Group 27" id="27"/>
          <p:cNvGrpSpPr/>
          <p:nvPr/>
        </p:nvGrpSpPr>
        <p:grpSpPr>
          <a:xfrm rot="0">
            <a:off x="3870998" y="2755592"/>
            <a:ext cx="2195589" cy="2195589"/>
            <a:chOff x="0" y="0"/>
            <a:chExt cx="2927452" cy="2927452"/>
          </a:xfrm>
        </p:grpSpPr>
        <p:sp>
          <p:nvSpPr>
            <p:cNvPr name="Freeform 28" id="28" descr="Body Temperature Monitor Ring Smart Ring Apple Health Compatible Smart Ring  Men Women Waterproof Heart Rate Blood Oxygen Sleep Health Monit D9C7 Colmi Smart  Ring For Women Herzp1 Smart Ring"/>
            <p:cNvSpPr/>
            <p:nvPr/>
          </p:nvSpPr>
          <p:spPr>
            <a:xfrm flipH="false" flipV="false" rot="0">
              <a:off x="0" y="0"/>
              <a:ext cx="2927477" cy="2927477"/>
            </a:xfrm>
            <a:custGeom>
              <a:avLst/>
              <a:gdLst/>
              <a:ahLst/>
              <a:cxnLst/>
              <a:rect r="r" b="b" t="t" l="l"/>
              <a:pathLst>
                <a:path h="2927477" w="2927477">
                  <a:moveTo>
                    <a:pt x="0" y="0"/>
                  </a:moveTo>
                  <a:lnTo>
                    <a:pt x="2927477" y="0"/>
                  </a:lnTo>
                  <a:lnTo>
                    <a:pt x="2927477" y="2927477"/>
                  </a:lnTo>
                  <a:lnTo>
                    <a:pt x="0" y="2927477"/>
                  </a:lnTo>
                  <a:lnTo>
                    <a:pt x="0" y="0"/>
                  </a:lnTo>
                  <a:close/>
                </a:path>
              </a:pathLst>
            </a:custGeom>
            <a:blipFill>
              <a:blip r:embed="rId20"/>
              <a:stretch>
                <a:fillRect l="0" t="0" r="0" b="0"/>
              </a:stretch>
            </a:blipFill>
          </p:spPr>
        </p:sp>
      </p:grpSp>
      <p:grpSp>
        <p:nvGrpSpPr>
          <p:cNvPr name="Group 29" id="29"/>
          <p:cNvGrpSpPr/>
          <p:nvPr/>
        </p:nvGrpSpPr>
        <p:grpSpPr>
          <a:xfrm rot="0">
            <a:off x="87525" y="2420274"/>
            <a:ext cx="3666430" cy="2062372"/>
            <a:chOff x="0" y="0"/>
            <a:chExt cx="4888573" cy="2749829"/>
          </a:xfrm>
        </p:grpSpPr>
        <p:sp>
          <p:nvSpPr>
            <p:cNvPr name="Freeform 30" id="30" descr="Key Acquisitions by Apple: Driving Innovation and Success"/>
            <p:cNvSpPr/>
            <p:nvPr/>
          </p:nvSpPr>
          <p:spPr>
            <a:xfrm flipH="false" flipV="false" rot="0">
              <a:off x="0" y="0"/>
              <a:ext cx="4888611" cy="2749804"/>
            </a:xfrm>
            <a:custGeom>
              <a:avLst/>
              <a:gdLst/>
              <a:ahLst/>
              <a:cxnLst/>
              <a:rect r="r" b="b" t="t" l="l"/>
              <a:pathLst>
                <a:path h="2749804" w="4888611">
                  <a:moveTo>
                    <a:pt x="0" y="0"/>
                  </a:moveTo>
                  <a:lnTo>
                    <a:pt x="4888611" y="0"/>
                  </a:lnTo>
                  <a:lnTo>
                    <a:pt x="4888611" y="2749804"/>
                  </a:lnTo>
                  <a:lnTo>
                    <a:pt x="0" y="2749804"/>
                  </a:lnTo>
                  <a:lnTo>
                    <a:pt x="0" y="0"/>
                  </a:lnTo>
                  <a:close/>
                </a:path>
              </a:pathLst>
            </a:custGeom>
            <a:blipFill>
              <a:blip r:embed="rId21"/>
              <a:stretch>
                <a:fillRect l="0" t="0" r="0" b="0"/>
              </a:stretch>
            </a:blipFill>
          </p:spPr>
        </p:sp>
      </p:grpSp>
      <p:grpSp>
        <p:nvGrpSpPr>
          <p:cNvPr name="Group 31" id="31"/>
          <p:cNvGrpSpPr/>
          <p:nvPr/>
        </p:nvGrpSpPr>
        <p:grpSpPr>
          <a:xfrm rot="0">
            <a:off x="4032875" y="6163951"/>
            <a:ext cx="1819513" cy="1132618"/>
            <a:chOff x="0" y="0"/>
            <a:chExt cx="2426018" cy="1510157"/>
          </a:xfrm>
        </p:grpSpPr>
        <p:sp>
          <p:nvSpPr>
            <p:cNvPr name="Freeform 32" id="32"/>
            <p:cNvSpPr/>
            <p:nvPr/>
          </p:nvSpPr>
          <p:spPr>
            <a:xfrm flipH="false" flipV="false" rot="0">
              <a:off x="0" y="0"/>
              <a:ext cx="2425954" cy="1510157"/>
            </a:xfrm>
            <a:custGeom>
              <a:avLst/>
              <a:gdLst/>
              <a:ahLst/>
              <a:cxnLst/>
              <a:rect r="r" b="b" t="t" l="l"/>
              <a:pathLst>
                <a:path h="1510157" w="2425954">
                  <a:moveTo>
                    <a:pt x="0" y="0"/>
                  </a:moveTo>
                  <a:lnTo>
                    <a:pt x="2425954" y="0"/>
                  </a:lnTo>
                  <a:lnTo>
                    <a:pt x="2425954" y="1510157"/>
                  </a:lnTo>
                  <a:lnTo>
                    <a:pt x="0" y="1510157"/>
                  </a:lnTo>
                  <a:lnTo>
                    <a:pt x="0" y="0"/>
                  </a:lnTo>
                  <a:close/>
                </a:path>
              </a:pathLst>
            </a:custGeom>
            <a:blipFill>
              <a:blip r:embed="rId22"/>
              <a:stretch>
                <a:fillRect l="-49395" t="0" r="-55725" b="-119587"/>
              </a:stretch>
            </a:blip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DAHF9hN8m3g</dc:identifier>
  <dcterms:modified xsi:type="dcterms:W3CDTF">2011-08-01T06:04:30Z</dcterms:modified>
  <cp:revision>1</cp:revision>
  <dc:title>PPT 02</dc:title>
</cp:coreProperties>
</file>