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76" r:id="rId7"/>
    <p:sldId id="258" r:id="rId8"/>
    <p:sldId id="285" r:id="rId9"/>
    <p:sldId id="279" r:id="rId10"/>
    <p:sldId id="280" r:id="rId11"/>
    <p:sldId id="259" r:id="rId12"/>
    <p:sldId id="284" r:id="rId13"/>
    <p:sldId id="266" r:id="rId14"/>
    <p:sldId id="277" r:id="rId15"/>
    <p:sldId id="278"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2F16E1-7AD2-6238-0C9A-F30D0A7FDEDC}" v="85" dt="2024-10-21T12:58:49.679"/>
    <p1510:client id="{5C1BA2DF-8A83-1415-6CAC-F3E19CF5B746}" v="1304" dt="2024-10-21T09:29:12.386"/>
    <p1510:client id="{D9B3E605-3DD8-9B41-94B7-D2BC2F958462}" v="2" dt="2024-10-21T13:02:18.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82CC1C-2EFA-41CD-8EE1-D64C4317C93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9F3A9A9-5F67-4774-9AE0-18456713EA3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A956093-EDCF-4DD8-9AE7-E9C61FFE6CA3}" type="datetime1">
              <a:rPr lang="en-GB" smtClean="0"/>
              <a:t>21/10/2024</a:t>
            </a:fld>
            <a:endParaRPr lang="en-GB"/>
          </a:p>
        </p:txBody>
      </p:sp>
      <p:sp>
        <p:nvSpPr>
          <p:cNvPr id="4" name="Footer Placeholder 3">
            <a:extLst>
              <a:ext uri="{FF2B5EF4-FFF2-40B4-BE49-F238E27FC236}">
                <a16:creationId xmlns:a16="http://schemas.microsoft.com/office/drawing/2014/main" id="{A822A631-0269-4E45-A3DF-4FA7D06E90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069B2A7-A232-444D-B3CD-C3D1E5A8E24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F9F022-6C35-409F-B2A6-FFC7C9918F09}" type="slidenum">
              <a:rPr lang="en-GB" smtClean="0"/>
              <a:t>‹#›</a:t>
            </a:fld>
            <a:endParaRPr lang="en-GB"/>
          </a:p>
        </p:txBody>
      </p:sp>
    </p:spTree>
    <p:extLst>
      <p:ext uri="{BB962C8B-B14F-4D97-AF65-F5344CB8AC3E}">
        <p14:creationId xmlns:p14="http://schemas.microsoft.com/office/powerpoint/2010/main" val="23904997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08B472-568D-400E-87C6-085D0E89D1DB}" type="datetime1">
              <a:rPr lang="en-GB" noProof="0" smtClean="0"/>
              <a:pPr/>
              <a:t>21/10/2024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1169650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3256174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3256174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62877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2323534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3910054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2088828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3220182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3121551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2088828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3121551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EA09586C-5A81-443E-A8F0-7DBA8A56A402}"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640C98F9-CB0E-4FA9-9591-FB0CE9CF7143}" type="datetime1">
              <a:rPr lang="en-GB" noProof="0" smtClean="0"/>
              <a:t>21/10/2024</a:t>
            </a:fld>
            <a:endParaRPr lang="en-GB" noProof="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DEF7267A-46F7-4D2F-B4E6-AE992D5484B8}"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D016F812-AB39-4F48-B1E8-95605A3EF510}"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82570B71-EA3C-4900-991E-6BBB6BBDE064}" type="datetime1">
              <a:rPr lang="en-GB" noProof="0" smtClean="0"/>
              <a:t>21/10/2024</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fld id="{DADE8980-1565-4B47-9723-42A8A150F178}" type="datetime1">
              <a:rPr lang="en-GB" noProof="0" smtClean="0"/>
              <a:t>21/10/2024</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fld id="{975CEC1F-EF25-4059-ABBA-8FEB7C2BFD5C}" type="datetime1">
              <a:rPr lang="en-GB" noProof="0" smtClean="0"/>
              <a:t>21/10/2024</a:t>
            </a:fld>
            <a:endParaRPr lang="en-GB" noProof="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726E9C68-1964-4A8A-9427-98F10662CAE8}"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046A679D-7D96-4BF4-98D0-1033E9142F9A}"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496CE679-96C2-428D-9AAE-1AD24CC6A009}" type="datetime1">
              <a:rPr lang="en-GB" noProof="0" smtClean="0"/>
              <a:t>21/10/2024</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fld id="{0FAF51C5-1188-4161-A3AE-51B85A4E9234}" type="datetime1">
              <a:rPr lang="en-GB" noProof="0" smtClean="0"/>
              <a:t>21/10/2024</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r>
              <a:rPr lang="en-GB"/>
              <a:t>Independant Project</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vert="horz" lIns="91440" tIns="45720" rIns="91440" bIns="45720" rtlCol="0" anchor="t">
            <a:noAutofit/>
          </a:bodyPr>
          <a:lstStyle/>
          <a:p>
            <a:r>
              <a:rPr lang="en-GB"/>
              <a:t>Lowri Hart</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u="sng"/>
              <a:t>Project Proposal</a:t>
            </a:r>
          </a:p>
        </p:txBody>
      </p:sp>
      <p:sp>
        <p:nvSpPr>
          <p:cNvPr id="9" name="Content Placeholder 2">
            <a:extLst>
              <a:ext uri="{FF2B5EF4-FFF2-40B4-BE49-F238E27FC236}">
                <a16:creationId xmlns:a16="http://schemas.microsoft.com/office/drawing/2014/main" id="{F05223FB-5CDF-9218-BB97-35615903F785}"/>
              </a:ext>
            </a:extLst>
          </p:cNvPr>
          <p:cNvSpPr txBox="1">
            <a:spLocks noGrp="1"/>
          </p:cNvSpPr>
          <p:nvPr>
            <p:ph idx="1"/>
          </p:nvPr>
        </p:nvSpPr>
        <p:spPr>
          <a:xfrm>
            <a:off x="1167493" y="2734110"/>
            <a:ext cx="9779182" cy="3366815"/>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How a character’s overall personality, affects the way they fight in a battle, and how a unique fighting style can make a character more memorable.</a:t>
            </a:r>
            <a:endParaRPr lang="en-US"/>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u="sng"/>
              <a:t>My animation </a:t>
            </a:r>
          </a:p>
        </p:txBody>
      </p:sp>
      <p:sp>
        <p:nvSpPr>
          <p:cNvPr id="9" name="Content Placeholder 2">
            <a:extLst>
              <a:ext uri="{FF2B5EF4-FFF2-40B4-BE49-F238E27FC236}">
                <a16:creationId xmlns:a16="http://schemas.microsoft.com/office/drawing/2014/main" id="{F05223FB-5CDF-9218-BB97-35615903F785}"/>
              </a:ext>
            </a:extLst>
          </p:cNvPr>
          <p:cNvSpPr txBox="1">
            <a:spLocks noGrp="1"/>
          </p:cNvSpPr>
          <p:nvPr>
            <p:ph idx="1"/>
          </p:nvPr>
        </p:nvSpPr>
        <p:spPr>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My Idea, is to make a maximum of a minute long animation of a trojan battle scene, featuring multiple characters with a range of different personalities, characteristics, weapons. I chose a spartan battle. The scene would take place at the start of a TV series, where showing their personalities will be most vital. I will be focusing on character movement, lighting, colour theory, facial expressions and storyboarding. </a:t>
            </a:r>
          </a:p>
        </p:txBody>
      </p:sp>
    </p:spTree>
    <p:extLst>
      <p:ext uri="{BB962C8B-B14F-4D97-AF65-F5344CB8AC3E}">
        <p14:creationId xmlns:p14="http://schemas.microsoft.com/office/powerpoint/2010/main" val="526923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a:t>Why?</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a:t>I’m many modern movies, 3d and 2d, fighting has become basic and repetitive. Re-using the same techniques and fighting styles with no regard to understanding the character’s personality, skill level, motive or overall fighting background. As well as how they work with others. It blends the characters together and makes the battles scenes repetitive and boring.</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Tree>
    <p:extLst>
      <p:ext uri="{BB962C8B-B14F-4D97-AF65-F5344CB8AC3E}">
        <p14:creationId xmlns:p14="http://schemas.microsoft.com/office/powerpoint/2010/main" val="1639799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BC67E8-BA5C-A619-6D75-A3CF13A99A26}"/>
              </a:ext>
            </a:extLst>
          </p:cNvPr>
          <p:cNvSpPr/>
          <p:nvPr/>
        </p:nvSpPr>
        <p:spPr>
          <a:xfrm>
            <a:off x="-118753" y="-128649"/>
            <a:ext cx="12320649" cy="70262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A9E8754-2CEE-6ECF-5DED-64A33826E96F}"/>
              </a:ext>
            </a:extLst>
          </p:cNvPr>
          <p:cNvPicPr>
            <a:picLocks noGrp="1" noChangeAspect="1"/>
          </p:cNvPicPr>
          <p:nvPr>
            <p:ph idx="1"/>
          </p:nvPr>
        </p:nvPicPr>
        <p:blipFill>
          <a:blip r:embed="rId2"/>
          <a:stretch>
            <a:fillRect/>
          </a:stretch>
        </p:blipFill>
        <p:spPr>
          <a:xfrm>
            <a:off x="1607731" y="235998"/>
            <a:ext cx="7880626" cy="6304502"/>
          </a:xfrm>
        </p:spPr>
      </p:pic>
      <p:sp>
        <p:nvSpPr>
          <p:cNvPr id="5" name="Slide Number Placeholder 4">
            <a:extLst>
              <a:ext uri="{FF2B5EF4-FFF2-40B4-BE49-F238E27FC236}">
                <a16:creationId xmlns:a16="http://schemas.microsoft.com/office/drawing/2014/main" id="{E65D0898-58FE-93B5-C16C-A082FA43E61A}"/>
              </a:ext>
            </a:extLst>
          </p:cNvPr>
          <p:cNvSpPr>
            <a:spLocks noGrp="1"/>
          </p:cNvSpPr>
          <p:nvPr>
            <p:ph type="sldNum" sz="quarter" idx="4"/>
          </p:nvPr>
        </p:nvSpPr>
        <p:spPr/>
        <p:txBody>
          <a:bodyPr/>
          <a:lstStyle/>
          <a:p>
            <a:pPr rtl="0"/>
            <a:endParaRPr lang="en-GB" noProof="0"/>
          </a:p>
        </p:txBody>
      </p:sp>
    </p:spTree>
    <p:extLst>
      <p:ext uri="{BB962C8B-B14F-4D97-AF65-F5344CB8AC3E}">
        <p14:creationId xmlns:p14="http://schemas.microsoft.com/office/powerpoint/2010/main" val="1666699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CAB7C0F-1315-6DFC-43F8-A0A128B21C58}"/>
              </a:ext>
            </a:extLst>
          </p:cNvPr>
          <p:cNvPicPr>
            <a:picLocks noChangeAspect="1"/>
          </p:cNvPicPr>
          <p:nvPr/>
        </p:nvPicPr>
        <p:blipFill>
          <a:blip r:embed="rId3"/>
          <a:stretch>
            <a:fillRect/>
          </a:stretch>
        </p:blipFill>
        <p:spPr>
          <a:xfrm>
            <a:off x="289682" y="1121834"/>
            <a:ext cx="5527523" cy="4423830"/>
          </a:xfrm>
          <a:prstGeom prst="rect">
            <a:avLst/>
          </a:prstGeom>
        </p:spPr>
      </p:pic>
      <p:pic>
        <p:nvPicPr>
          <p:cNvPr id="14" name="Picture 13" descr="Sketches of a person in armor with a sword and shield&#10;&#10;Description automatically generated">
            <a:extLst>
              <a:ext uri="{FF2B5EF4-FFF2-40B4-BE49-F238E27FC236}">
                <a16:creationId xmlns:a16="http://schemas.microsoft.com/office/drawing/2014/main" id="{CF86E443-2EB6-1F12-2F15-0CE93EFD900D}"/>
              </a:ext>
            </a:extLst>
          </p:cNvPr>
          <p:cNvPicPr>
            <a:picLocks noChangeAspect="1"/>
          </p:cNvPicPr>
          <p:nvPr/>
        </p:nvPicPr>
        <p:blipFill>
          <a:blip r:embed="rId4"/>
          <a:stretch>
            <a:fillRect/>
          </a:stretch>
        </p:blipFill>
        <p:spPr>
          <a:xfrm>
            <a:off x="6093580" y="1076477"/>
            <a:ext cx="5654524" cy="4523617"/>
          </a:xfrm>
          <a:prstGeom prst="rect">
            <a:avLst/>
          </a:prstGeom>
        </p:spPr>
      </p:pic>
    </p:spTree>
    <p:extLst>
      <p:ext uri="{BB962C8B-B14F-4D97-AF65-F5344CB8AC3E}">
        <p14:creationId xmlns:p14="http://schemas.microsoft.com/office/powerpoint/2010/main" val="3504248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ketch of a person with a spear&#10;&#10;Description automatically generated">
            <a:extLst>
              <a:ext uri="{FF2B5EF4-FFF2-40B4-BE49-F238E27FC236}">
                <a16:creationId xmlns:a16="http://schemas.microsoft.com/office/drawing/2014/main" id="{E252D320-88D3-42E7-410F-8D5E30246EE3}"/>
              </a:ext>
            </a:extLst>
          </p:cNvPr>
          <p:cNvPicPr>
            <a:picLocks noChangeAspect="1"/>
          </p:cNvPicPr>
          <p:nvPr/>
        </p:nvPicPr>
        <p:blipFill>
          <a:blip r:embed="rId3"/>
          <a:stretch>
            <a:fillRect/>
          </a:stretch>
        </p:blipFill>
        <p:spPr>
          <a:xfrm>
            <a:off x="561824" y="1221620"/>
            <a:ext cx="5291666" cy="4233331"/>
          </a:xfrm>
          <a:prstGeom prst="rect">
            <a:avLst/>
          </a:prstGeom>
        </p:spPr>
      </p:pic>
      <p:pic>
        <p:nvPicPr>
          <p:cNvPr id="16" name="Picture 15" descr="A collage of sketches of a person wearing a mask&#10;&#10;Description automatically generated">
            <a:extLst>
              <a:ext uri="{FF2B5EF4-FFF2-40B4-BE49-F238E27FC236}">
                <a16:creationId xmlns:a16="http://schemas.microsoft.com/office/drawing/2014/main" id="{B04267F3-29F9-A0BE-E9AB-93C7898582EF}"/>
              </a:ext>
            </a:extLst>
          </p:cNvPr>
          <p:cNvPicPr>
            <a:picLocks noChangeAspect="1"/>
          </p:cNvPicPr>
          <p:nvPr/>
        </p:nvPicPr>
        <p:blipFill>
          <a:blip r:embed="rId4"/>
          <a:stretch>
            <a:fillRect/>
          </a:stretch>
        </p:blipFill>
        <p:spPr>
          <a:xfrm>
            <a:off x="6311293" y="1221620"/>
            <a:ext cx="5291667" cy="4233332"/>
          </a:xfrm>
          <a:prstGeom prst="rect">
            <a:avLst/>
          </a:prstGeom>
        </p:spPr>
      </p:pic>
    </p:spTree>
    <p:extLst>
      <p:ext uri="{BB962C8B-B14F-4D97-AF65-F5344CB8AC3E}">
        <p14:creationId xmlns:p14="http://schemas.microsoft.com/office/powerpoint/2010/main" val="1122851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FA879A-9C7E-3F96-9733-BC9583C0FFEC}"/>
              </a:ext>
            </a:extLst>
          </p:cNvPr>
          <p:cNvPicPr>
            <a:picLocks noChangeAspect="1"/>
          </p:cNvPicPr>
          <p:nvPr/>
        </p:nvPicPr>
        <p:blipFill>
          <a:blip r:embed="rId3"/>
          <a:stretch>
            <a:fillRect/>
          </a:stretch>
        </p:blipFill>
        <p:spPr>
          <a:xfrm>
            <a:off x="4934252" y="299769"/>
            <a:ext cx="3604864" cy="2885704"/>
          </a:xfrm>
          <a:prstGeom prst="rect">
            <a:avLst/>
          </a:prstGeom>
        </p:spPr>
      </p:pic>
      <p:pic>
        <p:nvPicPr>
          <p:cNvPr id="7" name="Picture 6">
            <a:extLst>
              <a:ext uri="{FF2B5EF4-FFF2-40B4-BE49-F238E27FC236}">
                <a16:creationId xmlns:a16="http://schemas.microsoft.com/office/drawing/2014/main" id="{EFA2790B-4E30-687A-F7AD-1CC08059200A}"/>
              </a:ext>
            </a:extLst>
          </p:cNvPr>
          <p:cNvPicPr>
            <a:picLocks noChangeAspect="1"/>
          </p:cNvPicPr>
          <p:nvPr/>
        </p:nvPicPr>
        <p:blipFill>
          <a:blip r:embed="rId4"/>
          <a:stretch>
            <a:fillRect/>
          </a:stretch>
        </p:blipFill>
        <p:spPr>
          <a:xfrm>
            <a:off x="88779" y="300069"/>
            <a:ext cx="4342252" cy="5677280"/>
          </a:xfrm>
          <a:prstGeom prst="rect">
            <a:avLst/>
          </a:prstGeom>
        </p:spPr>
      </p:pic>
      <p:pic>
        <p:nvPicPr>
          <p:cNvPr id="20" name="Content Placeholder 2" descr="A drawing of a person with a sword&#10;&#10;Description automatically generated">
            <a:extLst>
              <a:ext uri="{FF2B5EF4-FFF2-40B4-BE49-F238E27FC236}">
                <a16:creationId xmlns:a16="http://schemas.microsoft.com/office/drawing/2014/main" id="{731CD96E-2734-A21C-DB9E-5F22F3B7A4C7}"/>
              </a:ext>
            </a:extLst>
          </p:cNvPr>
          <p:cNvPicPr>
            <a:picLocks noGrp="1" noChangeAspect="1"/>
          </p:cNvPicPr>
          <p:nvPr>
            <p:ph idx="1"/>
          </p:nvPr>
        </p:nvPicPr>
        <p:blipFill>
          <a:blip r:embed="rId5"/>
          <a:stretch>
            <a:fillRect/>
          </a:stretch>
        </p:blipFill>
        <p:spPr>
          <a:xfrm>
            <a:off x="4807191" y="3316594"/>
            <a:ext cx="3729627" cy="2963742"/>
          </a:xfrm>
          <a:prstGeom prst="rect">
            <a:avLst/>
          </a:prstGeom>
        </p:spPr>
      </p:pic>
      <p:sp>
        <p:nvSpPr>
          <p:cNvPr id="22" name="Content Placeholder 2">
            <a:extLst>
              <a:ext uri="{FF2B5EF4-FFF2-40B4-BE49-F238E27FC236}">
                <a16:creationId xmlns:a16="http://schemas.microsoft.com/office/drawing/2014/main" id="{D9B9EA19-E271-5C22-0666-97FFBF373117}"/>
              </a:ext>
            </a:extLst>
          </p:cNvPr>
          <p:cNvSpPr txBox="1">
            <a:spLocks/>
          </p:cNvSpPr>
          <p:nvPr/>
        </p:nvSpPr>
        <p:spPr>
          <a:xfrm>
            <a:off x="9123134" y="1746176"/>
            <a:ext cx="2275259" cy="422561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A character who is a mystery. A faceless person whose identity is always hidden from the viewer. They would be a powerful fighter who looms almost like the coming of death and would give an unsettling and untrustworthy feeling to the viewer. Yet remains on the protagonist's side.</a:t>
            </a:r>
          </a:p>
        </p:txBody>
      </p:sp>
      <p:sp>
        <p:nvSpPr>
          <p:cNvPr id="24" name="Content Placeholder 5">
            <a:extLst>
              <a:ext uri="{FF2B5EF4-FFF2-40B4-BE49-F238E27FC236}">
                <a16:creationId xmlns:a16="http://schemas.microsoft.com/office/drawing/2014/main" id="{A206A5E1-13D8-12EC-CFE8-7F067EE34B32}"/>
              </a:ext>
            </a:extLst>
          </p:cNvPr>
          <p:cNvSpPr txBox="1">
            <a:spLocks/>
          </p:cNvSpPr>
          <p:nvPr/>
        </p:nvSpPr>
        <p:spPr>
          <a:xfrm>
            <a:off x="9014279" y="1232732"/>
            <a:ext cx="3173278" cy="52251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The shadow </a:t>
            </a:r>
          </a:p>
        </p:txBody>
      </p:sp>
    </p:spTree>
    <p:extLst>
      <p:ext uri="{BB962C8B-B14F-4D97-AF65-F5344CB8AC3E}">
        <p14:creationId xmlns:p14="http://schemas.microsoft.com/office/powerpoint/2010/main" val="344679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1E635C-4567-7097-F4CD-AF95CE3D2D7E}"/>
              </a:ext>
            </a:extLst>
          </p:cNvPr>
          <p:cNvPicPr>
            <a:picLocks noChangeAspect="1"/>
          </p:cNvPicPr>
          <p:nvPr/>
        </p:nvPicPr>
        <p:blipFill>
          <a:blip r:embed="rId3"/>
          <a:stretch>
            <a:fillRect/>
          </a:stretch>
        </p:blipFill>
        <p:spPr>
          <a:xfrm>
            <a:off x="162680" y="1200748"/>
            <a:ext cx="6743577" cy="4808465"/>
          </a:xfrm>
          <a:prstGeom prst="rect">
            <a:avLst/>
          </a:prstGeom>
        </p:spPr>
      </p:pic>
      <p:pic>
        <p:nvPicPr>
          <p:cNvPr id="3" name="Content Placeholder 2">
            <a:extLst>
              <a:ext uri="{FF2B5EF4-FFF2-40B4-BE49-F238E27FC236}">
                <a16:creationId xmlns:a16="http://schemas.microsoft.com/office/drawing/2014/main" id="{2FFB7886-69C2-CA1E-F580-C6AFCD4BD178}"/>
              </a:ext>
            </a:extLst>
          </p:cNvPr>
          <p:cNvPicPr>
            <a:picLocks noGrp="1" noChangeAspect="1"/>
          </p:cNvPicPr>
          <p:nvPr>
            <p:ph idx="1"/>
          </p:nvPr>
        </p:nvPicPr>
        <p:blipFill>
          <a:blip r:embed="rId4"/>
          <a:stretch>
            <a:fillRect/>
          </a:stretch>
        </p:blipFill>
        <p:spPr>
          <a:xfrm>
            <a:off x="7047834" y="186952"/>
            <a:ext cx="4890769" cy="3879956"/>
          </a:xfrm>
          <a:prstGeom prst="rect">
            <a:avLst/>
          </a:prstGeom>
        </p:spPr>
      </p:pic>
      <p:sp>
        <p:nvSpPr>
          <p:cNvPr id="5" name="Content Placeholder 5">
            <a:extLst>
              <a:ext uri="{FF2B5EF4-FFF2-40B4-BE49-F238E27FC236}">
                <a16:creationId xmlns:a16="http://schemas.microsoft.com/office/drawing/2014/main" id="{02477C1C-1971-72BD-B535-B03C90762CCF}"/>
              </a:ext>
            </a:extLst>
          </p:cNvPr>
          <p:cNvSpPr txBox="1">
            <a:spLocks/>
          </p:cNvSpPr>
          <p:nvPr/>
        </p:nvSpPr>
        <p:spPr>
          <a:xfrm>
            <a:off x="1947636" y="352803"/>
            <a:ext cx="1585779" cy="52251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concept</a:t>
            </a:r>
          </a:p>
        </p:txBody>
      </p:sp>
      <p:sp>
        <p:nvSpPr>
          <p:cNvPr id="8" name="Content Placeholder 2">
            <a:extLst>
              <a:ext uri="{FF2B5EF4-FFF2-40B4-BE49-F238E27FC236}">
                <a16:creationId xmlns:a16="http://schemas.microsoft.com/office/drawing/2014/main" id="{45A3741A-836A-57E2-EE94-3CF5047FCD66}"/>
              </a:ext>
            </a:extLst>
          </p:cNvPr>
          <p:cNvSpPr txBox="1">
            <a:spLocks/>
          </p:cNvSpPr>
          <p:nvPr/>
        </p:nvSpPr>
        <p:spPr>
          <a:xfrm>
            <a:off x="7045777" y="4331533"/>
            <a:ext cx="4878759" cy="212104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A character who is almost like a mystery. A faceless person whose identity is always hidden from the viewer. They would be a powerful fighter who looms almost like the coming of death and would give an unsettling and untrustworthy feeling.</a:t>
            </a:r>
          </a:p>
        </p:txBody>
      </p:sp>
    </p:spTree>
    <p:extLst>
      <p:ext uri="{BB962C8B-B14F-4D97-AF65-F5344CB8AC3E}">
        <p14:creationId xmlns:p14="http://schemas.microsoft.com/office/powerpoint/2010/main" val="1677491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1167492" y="381000"/>
            <a:ext cx="9779183" cy="1325563"/>
          </a:xfrm>
        </p:spPr>
        <p:txBody>
          <a:bodyPr rtlCol="0"/>
          <a:lstStyle/>
          <a:p>
            <a:pPr rtl="0"/>
            <a:r>
              <a:rPr lang="en-GB"/>
              <a:t>What I am looking to achieve. </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
          </p:nvPr>
        </p:nvSpPr>
        <p:spPr>
          <a:xfrm>
            <a:off x="1085848" y="1918532"/>
            <a:ext cx="9366038" cy="2828613"/>
          </a:xfrm>
        </p:spPr>
        <p:txBody>
          <a:bodyPr vert="horz" lIns="91440" tIns="45720" rIns="91440" bIns="45720" rtlCol="0" anchor="t">
            <a:noAutofit/>
          </a:bodyPr>
          <a:lstStyle/>
          <a:p>
            <a:pPr rtl="0"/>
            <a:r>
              <a:rPr lang="en-GB"/>
              <a:t>By the end of this project, my goal was to create a Diverse and enticing battle sequence which shows the many elements that I had planned to incorporate into my animation and show my range in, squash and stretch, storyboarding, character design, </a:t>
            </a:r>
            <a:r>
              <a:rPr lang="en-GB" err="1"/>
              <a:t>linework</a:t>
            </a:r>
            <a:r>
              <a:rPr lang="en-GB"/>
              <a:t>, colour theory, lighting and overall, enhancing my animation to a professional level. </a:t>
            </a:r>
          </a:p>
          <a:p>
            <a:pPr rtl="0"/>
            <a:endParaRPr lang="en-GB"/>
          </a:p>
        </p:txBody>
      </p:sp>
    </p:spTree>
    <p:extLst>
      <p:ext uri="{BB962C8B-B14F-4D97-AF65-F5344CB8AC3E}">
        <p14:creationId xmlns:p14="http://schemas.microsoft.com/office/powerpoint/2010/main" val="2721508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EB29758-8EB9-7086-976E-15448C3D21DA}"/>
              </a:ext>
            </a:extLst>
          </p:cNvPr>
          <p:cNvPicPr>
            <a:picLocks noChangeAspect="1"/>
          </p:cNvPicPr>
          <p:nvPr/>
        </p:nvPicPr>
        <p:blipFill>
          <a:blip r:embed="rId3"/>
          <a:stretch>
            <a:fillRect/>
          </a:stretch>
        </p:blipFill>
        <p:spPr>
          <a:xfrm>
            <a:off x="380396" y="874590"/>
            <a:ext cx="3278292" cy="1835843"/>
          </a:xfrm>
          <a:prstGeom prst="rect">
            <a:avLst/>
          </a:prstGeom>
        </p:spPr>
      </p:pic>
      <p:pic>
        <p:nvPicPr>
          <p:cNvPr id="10" name="Picture 9">
            <a:extLst>
              <a:ext uri="{FF2B5EF4-FFF2-40B4-BE49-F238E27FC236}">
                <a16:creationId xmlns:a16="http://schemas.microsoft.com/office/drawing/2014/main" id="{322E9832-35D9-FE86-6A61-DFD151214D7E}"/>
              </a:ext>
            </a:extLst>
          </p:cNvPr>
          <p:cNvPicPr>
            <a:picLocks noChangeAspect="1"/>
          </p:cNvPicPr>
          <p:nvPr/>
        </p:nvPicPr>
        <p:blipFill>
          <a:blip r:embed="rId4"/>
          <a:stretch>
            <a:fillRect/>
          </a:stretch>
        </p:blipFill>
        <p:spPr>
          <a:xfrm>
            <a:off x="4179993" y="1019912"/>
            <a:ext cx="3743538" cy="1871769"/>
          </a:xfrm>
          <a:prstGeom prst="rect">
            <a:avLst/>
          </a:prstGeom>
        </p:spPr>
      </p:pic>
      <p:pic>
        <p:nvPicPr>
          <p:cNvPr id="7" name="Picture 6">
            <a:extLst>
              <a:ext uri="{FF2B5EF4-FFF2-40B4-BE49-F238E27FC236}">
                <a16:creationId xmlns:a16="http://schemas.microsoft.com/office/drawing/2014/main" id="{63BF1157-BAE4-345B-5D2D-B5282DD91B3E}"/>
              </a:ext>
            </a:extLst>
          </p:cNvPr>
          <p:cNvPicPr>
            <a:picLocks noChangeAspect="1"/>
          </p:cNvPicPr>
          <p:nvPr/>
        </p:nvPicPr>
        <p:blipFill>
          <a:blip r:embed="rId5"/>
          <a:stretch>
            <a:fillRect/>
          </a:stretch>
        </p:blipFill>
        <p:spPr>
          <a:xfrm>
            <a:off x="643467" y="3902631"/>
            <a:ext cx="3278292" cy="1835843"/>
          </a:xfrm>
          <a:prstGeom prst="rect">
            <a:avLst/>
          </a:prstGeom>
        </p:spPr>
      </p:pic>
      <p:pic>
        <p:nvPicPr>
          <p:cNvPr id="11" name="Picture 10">
            <a:extLst>
              <a:ext uri="{FF2B5EF4-FFF2-40B4-BE49-F238E27FC236}">
                <a16:creationId xmlns:a16="http://schemas.microsoft.com/office/drawing/2014/main" id="{17DE4EF2-85C5-54FE-18FF-A0223FA14A98}"/>
              </a:ext>
            </a:extLst>
          </p:cNvPr>
          <p:cNvPicPr>
            <a:picLocks noChangeAspect="1"/>
          </p:cNvPicPr>
          <p:nvPr/>
        </p:nvPicPr>
        <p:blipFill>
          <a:blip r:embed="rId6"/>
          <a:stretch>
            <a:fillRect/>
          </a:stretch>
        </p:blipFill>
        <p:spPr>
          <a:xfrm>
            <a:off x="8766741" y="3744078"/>
            <a:ext cx="2314741" cy="2154136"/>
          </a:xfrm>
          <a:prstGeom prst="rect">
            <a:avLst/>
          </a:prstGeom>
        </p:spPr>
      </p:pic>
      <p:sp>
        <p:nvSpPr>
          <p:cNvPr id="2" name="TextBox 1">
            <a:extLst>
              <a:ext uri="{FF2B5EF4-FFF2-40B4-BE49-F238E27FC236}">
                <a16:creationId xmlns:a16="http://schemas.microsoft.com/office/drawing/2014/main" id="{3D6313E0-BD92-CE3A-DDD4-68AD7E360C0A}"/>
              </a:ext>
            </a:extLst>
          </p:cNvPr>
          <p:cNvSpPr txBox="1"/>
          <p:nvPr/>
        </p:nvSpPr>
        <p:spPr>
          <a:xfrm>
            <a:off x="769258" y="2882900"/>
            <a:ext cx="28883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https://youtu.be/VeK-d553Mjk?si=l782nzEBIKm8CsXa</a:t>
            </a:r>
          </a:p>
        </p:txBody>
      </p:sp>
      <p:sp>
        <p:nvSpPr>
          <p:cNvPr id="3" name="TextBox 2">
            <a:extLst>
              <a:ext uri="{FF2B5EF4-FFF2-40B4-BE49-F238E27FC236}">
                <a16:creationId xmlns:a16="http://schemas.microsoft.com/office/drawing/2014/main" id="{9022C210-437F-331E-BAA0-59B2754BF46A}"/>
              </a:ext>
            </a:extLst>
          </p:cNvPr>
          <p:cNvSpPr txBox="1"/>
          <p:nvPr/>
        </p:nvSpPr>
        <p:spPr>
          <a:xfrm>
            <a:off x="4660900" y="2901044"/>
            <a:ext cx="24166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https://youtu.be/LVENNhns5Zs?si=OviLN4NPTdg4geby</a:t>
            </a:r>
          </a:p>
        </p:txBody>
      </p:sp>
      <p:sp>
        <p:nvSpPr>
          <p:cNvPr id="5" name="TextBox 4">
            <a:extLst>
              <a:ext uri="{FF2B5EF4-FFF2-40B4-BE49-F238E27FC236}">
                <a16:creationId xmlns:a16="http://schemas.microsoft.com/office/drawing/2014/main" id="{D8BA5599-6BEF-5FC6-9C2D-C91AA45783F4}"/>
              </a:ext>
            </a:extLst>
          </p:cNvPr>
          <p:cNvSpPr txBox="1"/>
          <p:nvPr/>
        </p:nvSpPr>
        <p:spPr>
          <a:xfrm>
            <a:off x="805543" y="5858329"/>
            <a:ext cx="32784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t>
            </a:r>
            <a:r>
              <a:rPr lang="en-US" sz="1400"/>
              <a:t>ttps://youtu.be/j-Ze3KEhKnM?si=03vb31yqRaPtDtke</a:t>
            </a:r>
          </a:p>
        </p:txBody>
      </p:sp>
      <p:sp>
        <p:nvSpPr>
          <p:cNvPr id="13" name="TextBox 12">
            <a:extLst>
              <a:ext uri="{FF2B5EF4-FFF2-40B4-BE49-F238E27FC236}">
                <a16:creationId xmlns:a16="http://schemas.microsoft.com/office/drawing/2014/main" id="{A624C980-9548-2C68-1CAC-576FE417C45C}"/>
              </a:ext>
            </a:extLst>
          </p:cNvPr>
          <p:cNvSpPr txBox="1"/>
          <p:nvPr/>
        </p:nvSpPr>
        <p:spPr>
          <a:xfrm>
            <a:off x="8479971" y="5894614"/>
            <a:ext cx="32421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https://youtu.be/ecimuK20dSA?si=UTNJbWnX2RaroFlY</a:t>
            </a:r>
          </a:p>
        </p:txBody>
      </p:sp>
      <p:sp>
        <p:nvSpPr>
          <p:cNvPr id="14" name="TextBox 13">
            <a:extLst>
              <a:ext uri="{FF2B5EF4-FFF2-40B4-BE49-F238E27FC236}">
                <a16:creationId xmlns:a16="http://schemas.microsoft.com/office/drawing/2014/main" id="{64FD319A-E100-E772-9D40-AF637F14D968}"/>
              </a:ext>
            </a:extLst>
          </p:cNvPr>
          <p:cNvSpPr txBox="1"/>
          <p:nvPr/>
        </p:nvSpPr>
        <p:spPr>
          <a:xfrm>
            <a:off x="4179455" y="234208"/>
            <a:ext cx="38421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Research on fighting movement/ unique techniques/ motive/ emotion.</a:t>
            </a:r>
          </a:p>
        </p:txBody>
      </p:sp>
      <p:sp>
        <p:nvSpPr>
          <p:cNvPr id="15" name="TextBox 14">
            <a:extLst>
              <a:ext uri="{FF2B5EF4-FFF2-40B4-BE49-F238E27FC236}">
                <a16:creationId xmlns:a16="http://schemas.microsoft.com/office/drawing/2014/main" id="{FB2425FD-2D0E-1C25-E426-7102EB21F992}"/>
              </a:ext>
            </a:extLst>
          </p:cNvPr>
          <p:cNvSpPr txBox="1"/>
          <p:nvPr/>
        </p:nvSpPr>
        <p:spPr>
          <a:xfrm>
            <a:off x="4552043" y="5894615"/>
            <a:ext cx="34326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https://youtu.be/5aNVvu1-oLk?si=bP8YGg3qpBKwjYOD</a:t>
            </a:r>
          </a:p>
        </p:txBody>
      </p:sp>
      <p:pic>
        <p:nvPicPr>
          <p:cNvPr id="16" name="Picture 15" descr="Into The Spider Verse Gwen Stacy Wallpapers - Wallpaper Cave">
            <a:extLst>
              <a:ext uri="{FF2B5EF4-FFF2-40B4-BE49-F238E27FC236}">
                <a16:creationId xmlns:a16="http://schemas.microsoft.com/office/drawing/2014/main" id="{48E98563-8D7A-A923-B27F-13E9CD45FB64}"/>
              </a:ext>
            </a:extLst>
          </p:cNvPr>
          <p:cNvPicPr>
            <a:picLocks noChangeAspect="1"/>
          </p:cNvPicPr>
          <p:nvPr/>
        </p:nvPicPr>
        <p:blipFill>
          <a:blip r:embed="rId7"/>
          <a:stretch>
            <a:fillRect/>
          </a:stretch>
        </p:blipFill>
        <p:spPr>
          <a:xfrm>
            <a:off x="4561114" y="3893936"/>
            <a:ext cx="3087914" cy="1845985"/>
          </a:xfrm>
          <a:prstGeom prst="rect">
            <a:avLst/>
          </a:prstGeom>
        </p:spPr>
      </p:pic>
      <p:sp>
        <p:nvSpPr>
          <p:cNvPr id="17" name="TextBox 16">
            <a:extLst>
              <a:ext uri="{FF2B5EF4-FFF2-40B4-BE49-F238E27FC236}">
                <a16:creationId xmlns:a16="http://schemas.microsoft.com/office/drawing/2014/main" id="{BF8BE5F1-4AB3-2CC5-DDC2-3C175F913B85}"/>
              </a:ext>
            </a:extLst>
          </p:cNvPr>
          <p:cNvSpPr txBox="1"/>
          <p:nvPr/>
        </p:nvSpPr>
        <p:spPr>
          <a:xfrm>
            <a:off x="8597900" y="2910113"/>
            <a:ext cx="324212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https://youtu.be/S3OtoO5zjjU?si=-23BHvg2r50PPmuK</a:t>
            </a:r>
          </a:p>
        </p:txBody>
      </p:sp>
      <p:pic>
        <p:nvPicPr>
          <p:cNvPr id="18" name="Picture 17" descr="Anakin Skywalker Vs Obi Wan Kenobi Clone Wars">
            <a:extLst>
              <a:ext uri="{FF2B5EF4-FFF2-40B4-BE49-F238E27FC236}">
                <a16:creationId xmlns:a16="http://schemas.microsoft.com/office/drawing/2014/main" id="{B83947B4-EEFF-7E77-0D66-D7A4E65E859D}"/>
              </a:ext>
            </a:extLst>
          </p:cNvPr>
          <p:cNvPicPr>
            <a:picLocks noChangeAspect="1"/>
          </p:cNvPicPr>
          <p:nvPr/>
        </p:nvPicPr>
        <p:blipFill>
          <a:blip r:embed="rId8"/>
          <a:stretch>
            <a:fillRect/>
          </a:stretch>
        </p:blipFill>
        <p:spPr>
          <a:xfrm>
            <a:off x="8253186" y="879476"/>
            <a:ext cx="3278414" cy="1878691"/>
          </a:xfrm>
          <a:prstGeom prst="rect">
            <a:avLst/>
          </a:prstGeom>
        </p:spPr>
      </p:pic>
    </p:spTree>
    <p:extLst>
      <p:ext uri="{BB962C8B-B14F-4D97-AF65-F5344CB8AC3E}">
        <p14:creationId xmlns:p14="http://schemas.microsoft.com/office/powerpoint/2010/main" val="185546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F988FF2-88CD-4F92-31AD-835BACC238DD}"/>
              </a:ext>
            </a:extLst>
          </p:cNvPr>
          <p:cNvSpPr txBox="1"/>
          <p:nvPr/>
        </p:nvSpPr>
        <p:spPr>
          <a:xfrm>
            <a:off x="585568" y="472701"/>
            <a:ext cx="9786471" cy="5609228"/>
          </a:xfrm>
          <a:prstGeom prst="rect">
            <a:avLst/>
          </a:prstGeom>
          <a:noFill/>
        </p:spPr>
        <p:txBody>
          <a:bodyPr wrap="square" lIns="91440" tIns="45720" rIns="91440" bIns="45720" anchor="t">
            <a:spAutoFit/>
          </a:bodyPr>
          <a:lstStyle/>
          <a:p>
            <a:pPr algn="l">
              <a:lnSpc>
                <a:spcPts val="2700"/>
              </a:lnSpc>
            </a:pPr>
            <a:r>
              <a:rPr lang="en-GB" sz="2800" b="1" i="0" u="none" strike="noStrike">
                <a:solidFill>
                  <a:srgbClr val="000000"/>
                </a:solidFill>
                <a:effectLst/>
                <a:latin typeface="Times New Roman" panose="02020603050405020304" pitchFamily="18" charset="0"/>
              </a:rPr>
              <a:t>Reference list For Video Research</a:t>
            </a:r>
          </a:p>
          <a:p>
            <a:pPr algn="l">
              <a:lnSpc>
                <a:spcPts val="1800"/>
              </a:lnSpc>
            </a:pPr>
            <a:r>
              <a:rPr lang="en-GB" sz="1800" b="0" i="0" u="none" strike="noStrike">
                <a:solidFill>
                  <a:srgbClr val="000000"/>
                </a:solidFill>
                <a:effectLst/>
                <a:latin typeface="Times New Roman"/>
                <a:cs typeface="Times New Roman"/>
              </a:rPr>
              <a:t>Best, J. (2024). </a:t>
            </a:r>
            <a:r>
              <a:rPr lang="en-GB" sz="1800" b="0" i="1" u="none" strike="noStrike">
                <a:solidFill>
                  <a:srgbClr val="000000"/>
                </a:solidFill>
                <a:effectLst/>
                <a:latin typeface="Times New Roman"/>
                <a:cs typeface="Times New Roman"/>
              </a:rPr>
              <a:t>Samurai Jack’s Best Fights | adult swim</a:t>
            </a:r>
            <a:r>
              <a:rPr lang="en-GB" sz="1800" b="0" i="0" u="none" strike="noStrike">
                <a:solidFill>
                  <a:srgbClr val="000000"/>
                </a:solidFill>
                <a:effectLst/>
                <a:latin typeface="Times New Roman"/>
                <a:cs typeface="Times New Roman"/>
              </a:rPr>
              <a:t>. [online] YouTube. Available at: https://youtu.be/ZUOIEhiX6VE?si=pC9aN0vhdWjxyHe4 </a:t>
            </a:r>
          </a:p>
          <a:p>
            <a:pPr>
              <a:lnSpc>
                <a:spcPts val="1800"/>
              </a:lnSpc>
            </a:pPr>
            <a:endParaRPr lang="en-GB">
              <a:solidFill>
                <a:srgbClr val="000000"/>
              </a:solidFill>
              <a:latin typeface="Times New Roman"/>
              <a:cs typeface="Times New Roman"/>
            </a:endParaRPr>
          </a:p>
          <a:p>
            <a:pPr algn="l">
              <a:lnSpc>
                <a:spcPts val="1800"/>
              </a:lnSpc>
            </a:pPr>
            <a:r>
              <a:rPr lang="en-GB" sz="1800" b="0" i="0" u="none" strike="noStrike">
                <a:solidFill>
                  <a:srgbClr val="000000"/>
                </a:solidFill>
                <a:effectLst/>
                <a:latin typeface="Times New Roman"/>
                <a:cs typeface="Times New Roman"/>
              </a:rPr>
              <a:t>Bill, K. (2024). </a:t>
            </a:r>
            <a:r>
              <a:rPr lang="en-GB" sz="1800" b="0" i="1" u="none" strike="noStrike">
                <a:solidFill>
                  <a:srgbClr val="000000"/>
                </a:solidFill>
                <a:effectLst/>
                <a:latin typeface="Times New Roman"/>
                <a:cs typeface="Times New Roman"/>
              </a:rPr>
              <a:t>- YouTube</a:t>
            </a:r>
            <a:r>
              <a:rPr lang="en-GB" sz="1800" b="0" i="0" u="none" strike="noStrike">
                <a:solidFill>
                  <a:srgbClr val="000000"/>
                </a:solidFill>
                <a:effectLst/>
                <a:latin typeface="Times New Roman"/>
                <a:cs typeface="Times New Roman"/>
              </a:rPr>
              <a:t>. [online] Youtu.be. Available at: https://youtu.be/lxwNzobJ130?si=yQviwZN8K6hQpblP</a:t>
            </a:r>
          </a:p>
          <a:p>
            <a:pPr algn="l">
              <a:lnSpc>
                <a:spcPts val="1800"/>
              </a:lnSpc>
            </a:pPr>
            <a:endParaRPr lang="en-GB" sz="1800" b="0" i="0" u="none" strike="noStrike">
              <a:solidFill>
                <a:srgbClr val="000000"/>
              </a:solidFill>
              <a:effectLst/>
              <a:latin typeface="Times New Roman" panose="02020603050405020304" pitchFamily="18" charset="0"/>
            </a:endParaRPr>
          </a:p>
          <a:p>
            <a:pPr algn="l">
              <a:lnSpc>
                <a:spcPts val="1800"/>
              </a:lnSpc>
            </a:pPr>
            <a:r>
              <a:rPr lang="en-GB" sz="1800" b="0" i="0" u="none" strike="noStrike">
                <a:solidFill>
                  <a:srgbClr val="000000"/>
                </a:solidFill>
                <a:effectLst/>
                <a:latin typeface="Times New Roman"/>
                <a:cs typeface="Times New Roman"/>
              </a:rPr>
              <a:t>Catching (2014). </a:t>
            </a:r>
            <a:r>
              <a:rPr lang="en-GB" sz="1800" b="0" i="1" u="none" strike="noStrike">
                <a:solidFill>
                  <a:srgbClr val="000000"/>
                </a:solidFill>
                <a:effectLst/>
                <a:latin typeface="Times New Roman"/>
                <a:cs typeface="Times New Roman"/>
              </a:rPr>
              <a:t>[THG] ◄ Catching Fire - Katniss [training scene] ►</a:t>
            </a:r>
            <a:r>
              <a:rPr lang="en-GB" sz="1800" b="0" i="0" u="none" strike="noStrike">
                <a:solidFill>
                  <a:srgbClr val="000000"/>
                </a:solidFill>
                <a:effectLst/>
                <a:latin typeface="Times New Roman"/>
                <a:cs typeface="Times New Roman"/>
              </a:rPr>
              <a:t>. [online] YouTube. Available at: https://youtu.be/LVENNhns5Zs?si=5JJd8cIzfd36NFKi </a:t>
            </a:r>
          </a:p>
          <a:p>
            <a:pPr algn="l">
              <a:lnSpc>
                <a:spcPts val="1800"/>
              </a:lnSpc>
            </a:pPr>
            <a:r>
              <a:rPr lang="en-GB" sz="1800" b="0" i="0" u="none" strike="noStrike">
                <a:solidFill>
                  <a:srgbClr val="000000"/>
                </a:solidFill>
                <a:effectLst/>
                <a:latin typeface="Times New Roman"/>
                <a:cs typeface="Times New Roman"/>
              </a:rPr>
              <a:t>First (2015). </a:t>
            </a:r>
            <a:r>
              <a:rPr lang="en-GB" sz="1800" b="0" i="1" u="none" strike="noStrike">
                <a:solidFill>
                  <a:srgbClr val="000000"/>
                </a:solidFill>
                <a:effectLst/>
                <a:latin typeface="Times New Roman"/>
                <a:cs typeface="Times New Roman"/>
              </a:rPr>
              <a:t>300 - First Battle Scene!! [1080p - 60FPS]</a:t>
            </a:r>
            <a:r>
              <a:rPr lang="en-GB" sz="1800" b="0" i="0" u="none" strike="noStrike">
                <a:solidFill>
                  <a:srgbClr val="000000"/>
                </a:solidFill>
                <a:effectLst/>
                <a:latin typeface="Times New Roman"/>
                <a:cs typeface="Times New Roman"/>
              </a:rPr>
              <a:t>. [online] YouTube. Available at: https://youtu.be/VeK-d553Mjk?si=yZZt-4sqQ53jp0cw </a:t>
            </a:r>
          </a:p>
          <a:p>
            <a:pPr>
              <a:lnSpc>
                <a:spcPts val="1800"/>
              </a:lnSpc>
            </a:pPr>
            <a:endParaRPr lang="en-GB">
              <a:solidFill>
                <a:srgbClr val="000000"/>
              </a:solidFill>
              <a:latin typeface="Times New Roman"/>
              <a:cs typeface="Times New Roman"/>
            </a:endParaRPr>
          </a:p>
          <a:p>
            <a:pPr algn="l">
              <a:lnSpc>
                <a:spcPts val="1800"/>
              </a:lnSpc>
            </a:pPr>
            <a:r>
              <a:rPr lang="en-GB" sz="1800" b="0" i="0" u="none" strike="noStrike">
                <a:solidFill>
                  <a:srgbClr val="000000"/>
                </a:solidFill>
                <a:effectLst/>
                <a:latin typeface="Times New Roman"/>
                <a:cs typeface="Times New Roman"/>
              </a:rPr>
              <a:t>No, M. (2023). </a:t>
            </a:r>
            <a:r>
              <a:rPr lang="en-GB" sz="1800" b="0" i="1" u="none" strike="noStrike">
                <a:solidFill>
                  <a:srgbClr val="000000"/>
                </a:solidFill>
                <a:effectLst/>
                <a:latin typeface="Times New Roman"/>
                <a:cs typeface="Times New Roman"/>
              </a:rPr>
              <a:t>Teenage Mutant Ninja Turtles: Mutant Mayhem ‘No Diggity’ Fight Scene (60FPS)</a:t>
            </a:r>
            <a:r>
              <a:rPr lang="en-GB" sz="1800" b="0" i="0" u="none" strike="noStrike">
                <a:solidFill>
                  <a:srgbClr val="000000"/>
                </a:solidFill>
                <a:effectLst/>
                <a:latin typeface="Times New Roman"/>
                <a:cs typeface="Times New Roman"/>
              </a:rPr>
              <a:t>. [online] YouTube. Available at: https://youtu.be/3Etbn-v32zI?si=YM2X6HaZ4QSbt_8J </a:t>
            </a:r>
          </a:p>
          <a:p>
            <a:pPr>
              <a:lnSpc>
                <a:spcPts val="1800"/>
              </a:lnSpc>
            </a:pPr>
            <a:endParaRPr lang="en-GB">
              <a:solidFill>
                <a:srgbClr val="000000"/>
              </a:solidFill>
              <a:latin typeface="Times New Roman"/>
              <a:cs typeface="Times New Roman"/>
            </a:endParaRPr>
          </a:p>
          <a:p>
            <a:pPr>
              <a:lnSpc>
                <a:spcPts val="1800"/>
              </a:lnSpc>
            </a:pPr>
            <a:r>
              <a:rPr lang="en-GB" sz="1800" b="0" i="0" u="none" strike="noStrike">
                <a:solidFill>
                  <a:srgbClr val="000000"/>
                </a:solidFill>
                <a:effectLst/>
                <a:latin typeface="Times New Roman"/>
                <a:cs typeface="Times New Roman"/>
              </a:rPr>
              <a:t>the, A. (2023). </a:t>
            </a:r>
            <a:r>
              <a:rPr lang="en-GB" sz="1800" b="0" i="1" u="none" strike="noStrike">
                <a:solidFill>
                  <a:srgbClr val="000000"/>
                </a:solidFill>
                <a:effectLst/>
                <a:latin typeface="Times New Roman"/>
                <a:cs typeface="Times New Roman"/>
              </a:rPr>
              <a:t>Spider 2099 &amp; Spider-Woman Join Spider-Gwen against Vulture! | Spider-Man: Across</a:t>
            </a:r>
            <a:r>
              <a:rPr lang="en-GB" i="1">
                <a:solidFill>
                  <a:srgbClr val="000000"/>
                </a:solidFill>
                <a:latin typeface="Times New Roman"/>
                <a:cs typeface="Times New Roman"/>
              </a:rPr>
              <a:t> </a:t>
            </a:r>
            <a:r>
              <a:rPr lang="en-GB" sz="1800" b="0" i="1" u="none" strike="noStrike">
                <a:solidFill>
                  <a:srgbClr val="000000"/>
                </a:solidFill>
                <a:effectLst/>
                <a:latin typeface="Times New Roman"/>
                <a:cs typeface="Times New Roman"/>
              </a:rPr>
              <a:t>the Spider-Verse</a:t>
            </a:r>
            <a:r>
              <a:rPr lang="en-GB" sz="1800" b="0" i="0" u="none" strike="noStrike">
                <a:solidFill>
                  <a:srgbClr val="000000"/>
                </a:solidFill>
                <a:effectLst/>
                <a:latin typeface="Times New Roman"/>
                <a:cs typeface="Times New Roman"/>
              </a:rPr>
              <a:t>. [online] YouTube. Available at: https://youtu.be/5aNVvu1-oLk?si=2ZxzAlUp6YB6Lrcf </a:t>
            </a:r>
            <a:endParaRPr lang="en-GB">
              <a:latin typeface="Times New Roman"/>
              <a:cs typeface="Times New Roman"/>
            </a:endParaRPr>
          </a:p>
          <a:p>
            <a:pPr>
              <a:lnSpc>
                <a:spcPts val="1800"/>
              </a:lnSpc>
            </a:pPr>
            <a:endParaRPr lang="en-GB">
              <a:solidFill>
                <a:srgbClr val="000000"/>
              </a:solidFill>
              <a:latin typeface="Times New Roman"/>
              <a:cs typeface="Times New Roman"/>
            </a:endParaRPr>
          </a:p>
          <a:p>
            <a:pPr algn="l">
              <a:lnSpc>
                <a:spcPts val="1800"/>
              </a:lnSpc>
            </a:pPr>
            <a:r>
              <a:rPr lang="en-GB" sz="1800" b="0" i="0" u="none" strike="noStrike">
                <a:solidFill>
                  <a:srgbClr val="000000"/>
                </a:solidFill>
                <a:effectLst/>
                <a:latin typeface="Times New Roman"/>
                <a:cs typeface="Times New Roman"/>
              </a:rPr>
              <a:t>Troy (2021). </a:t>
            </a:r>
            <a:r>
              <a:rPr lang="en-GB" sz="1800" b="0" i="1" u="none" strike="noStrike">
                <a:solidFill>
                  <a:srgbClr val="000000"/>
                </a:solidFill>
                <a:effectLst/>
                <a:latin typeface="Times New Roman"/>
                <a:cs typeface="Times New Roman"/>
              </a:rPr>
              <a:t>Troy (2004) Hector vs Achilles 4K</a:t>
            </a:r>
            <a:r>
              <a:rPr lang="en-GB" sz="1800" b="0" i="0" u="none" strike="noStrike">
                <a:solidFill>
                  <a:srgbClr val="000000"/>
                </a:solidFill>
                <a:effectLst/>
                <a:latin typeface="Times New Roman"/>
                <a:cs typeface="Times New Roman"/>
              </a:rPr>
              <a:t>. [online] YouTube. Available at: https://youtu.be/j-Ze3KEhKnM?si=lHwMzu-ekTs20o2a</a:t>
            </a:r>
            <a:endParaRPr lang="en-GB">
              <a:solidFill>
                <a:srgbClr val="000000"/>
              </a:solidFill>
              <a:latin typeface="Times New Roman" panose="02020603050405020304" pitchFamily="18" charset="0"/>
              <a:cs typeface="Times New Roman"/>
            </a:endParaRPr>
          </a:p>
          <a:p>
            <a:pPr algn="ctr"/>
            <a:endParaRPr lang="en-GB">
              <a:latin typeface="Times New Roman"/>
              <a:cs typeface="Times New Roman"/>
            </a:endParaRPr>
          </a:p>
          <a:p>
            <a:r>
              <a:rPr lang="en-GB" i="1">
                <a:solidFill>
                  <a:srgbClr val="000000"/>
                </a:solidFill>
                <a:latin typeface="Times New Roman"/>
                <a:cs typeface="Times New Roman"/>
              </a:rPr>
              <a:t>Youtu.be</a:t>
            </a:r>
            <a:r>
              <a:rPr lang="en-GB">
                <a:solidFill>
                  <a:srgbClr val="000000"/>
                </a:solidFill>
                <a:latin typeface="Times New Roman"/>
                <a:cs typeface="Times New Roman"/>
              </a:rPr>
              <a:t>, 2024, youtu.be/S3OtoO5zjjU?si=-23BHvg2r50PPmuK.</a:t>
            </a:r>
            <a:endParaRPr lang="en-GB">
              <a:solidFill>
                <a:srgbClr val="000000"/>
              </a:solidFill>
              <a:latin typeface="Times New Roman" panose="02020603050405020304" pitchFamily="18" charset="0"/>
              <a:cs typeface="Times New Roman"/>
            </a:endParaRPr>
          </a:p>
        </p:txBody>
      </p:sp>
    </p:spTree>
    <p:extLst>
      <p:ext uri="{BB962C8B-B14F-4D97-AF65-F5344CB8AC3E}">
        <p14:creationId xmlns:p14="http://schemas.microsoft.com/office/powerpoint/2010/main" val="2509117459"/>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42FAFE-88B4-49B4-9588-86CB0E564E5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2F1176D5-513E-4E73-98C9-4CEA832F576D}">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076B5C-85B0-4D30-852D-5E5312EEA93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Application>Microsoft Office PowerPoint</Application>
  <PresentationFormat>Widescreen</PresentationFormat>
  <Slides>12</Slides>
  <Notes>11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Independant Project</vt:lpstr>
      <vt:lpstr>Project Proposal</vt:lpstr>
      <vt:lpstr>My animation </vt:lpstr>
      <vt:lpstr>Why?</vt:lpstr>
      <vt:lpstr>PowerPoint Presentation</vt:lpstr>
      <vt:lpstr>PowerPoint Presentation</vt:lpstr>
      <vt:lpstr>PowerPoint Presentation</vt:lpstr>
      <vt:lpstr>PowerPoint Presentation</vt:lpstr>
      <vt:lpstr>PowerPoint Presentation</vt:lpstr>
      <vt:lpstr>What I am looking to achieve.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Lowri Hart (2205236)</dc:creator>
  <cp:revision>2</cp:revision>
  <dcterms:created xsi:type="dcterms:W3CDTF">2024-10-21T04:18:01Z</dcterms:created>
  <dcterms:modified xsi:type="dcterms:W3CDTF">2024-10-21T13:16:08Z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