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4FBDB1F-E771-4CBE-9BCD-A9C3D0A0F078}" type="datetimeFigureOut">
              <a:rPr lang="en-GB" smtClean="0"/>
              <a:t>10/03/2014</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3549A1EA-D651-4C64-A4CD-DD212D85DBE2}"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4FBDB1F-E771-4CBE-9BCD-A9C3D0A0F078}" type="datetimeFigureOut">
              <a:rPr lang="en-GB" smtClean="0"/>
              <a:t>10/03/2014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3549A1EA-D651-4C64-A4CD-DD212D85DBE2}"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4FBDB1F-E771-4CBE-9BCD-A9C3D0A0F078}" type="datetimeFigureOut">
              <a:rPr lang="en-GB" smtClean="0"/>
              <a:t>10/03/2014</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3549A1EA-D651-4C64-A4CD-DD212D85DBE2}"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24FBDB1F-E771-4CBE-9BCD-A9C3D0A0F078}" type="datetimeFigureOut">
              <a:rPr lang="en-GB" smtClean="0"/>
              <a:t>10/03/2014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9A1EA-D651-4C64-A4CD-DD212D85DBE2}"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4FBDB1F-E771-4CBE-9BCD-A9C3D0A0F078}" type="datetimeFigureOut">
              <a:rPr lang="en-GB" smtClean="0"/>
              <a:t>10/03/2014</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3549A1EA-D651-4C64-A4CD-DD212D85DBE2}"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4FBDB1F-E771-4CBE-9BCD-A9C3D0A0F078}" type="datetimeFigureOut">
              <a:rPr lang="en-GB" smtClean="0"/>
              <a:t>10/03/2014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3549A1EA-D651-4C64-A4CD-DD212D85DBE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4FBDB1F-E771-4CBE-9BCD-A9C3D0A0F078}" type="datetimeFigureOut">
              <a:rPr lang="en-GB" smtClean="0"/>
              <a:t>10/03/2014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3549A1EA-D651-4C64-A4CD-DD212D85DBE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3549A1EA-D651-4C64-A4CD-DD212D85DBE2}"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4FBDB1F-E771-4CBE-9BCD-A9C3D0A0F078}" type="datetimeFigureOut">
              <a:rPr lang="en-GB" smtClean="0"/>
              <a:t>10/03/2014</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3549A1EA-D651-4C64-A4CD-DD212D85DBE2}"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4FBDB1F-E771-4CBE-9BCD-A9C3D0A0F078}" type="datetimeFigureOut">
              <a:rPr lang="en-GB" smtClean="0"/>
              <a:t>10/03/2014</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4FBDB1F-E771-4CBE-9BCD-A9C3D0A0F078}" type="datetimeFigureOut">
              <a:rPr lang="en-GB" smtClean="0"/>
              <a:t>10/03/2014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9A1EA-D651-4C64-A4CD-DD212D85DBE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3549A1EA-D651-4C64-A4CD-DD212D85DBE2}"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4FBDB1F-E771-4CBE-9BCD-A9C3D0A0F078}" type="datetimeFigureOut">
              <a:rPr lang="en-GB" smtClean="0"/>
              <a:t>10/03/2014</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4FBDB1F-E771-4CBE-9BCD-A9C3D0A0F078}" type="datetimeFigureOut">
              <a:rPr lang="en-GB" smtClean="0"/>
              <a:t>10/03/2014</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3549A1EA-D651-4C64-A4CD-DD212D85DBE2}"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Critical Engagement, Originality and YOUR OWN voice</a:t>
            </a:r>
            <a:endParaRPr lang="en-GB" dirty="0"/>
          </a:p>
        </p:txBody>
      </p:sp>
      <p:sp>
        <p:nvSpPr>
          <p:cNvPr id="2" name="Title 1"/>
          <p:cNvSpPr>
            <a:spLocks noGrp="1"/>
          </p:cNvSpPr>
          <p:nvPr>
            <p:ph type="ctrTitle"/>
          </p:nvPr>
        </p:nvSpPr>
        <p:spPr/>
        <p:txBody>
          <a:bodyPr/>
          <a:lstStyle/>
          <a:p>
            <a:r>
              <a:rPr lang="en-GB" dirty="0" smtClean="0"/>
              <a:t>Classics Project</a:t>
            </a:r>
            <a:endParaRPr lang="en-GB" dirty="0"/>
          </a:p>
        </p:txBody>
      </p:sp>
    </p:spTree>
    <p:extLst>
      <p:ext uri="{BB962C8B-B14F-4D97-AF65-F5344CB8AC3E}">
        <p14:creationId xmlns:p14="http://schemas.microsoft.com/office/powerpoint/2010/main" val="3232538829"/>
      </p:ext>
    </p:extLst>
  </p:cSld>
  <p:clrMapOvr>
    <a:masterClrMapping/>
  </p:clrMapOvr>
  <p:transition spd="slow">
    <p:pull/>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we doing today?</a:t>
            </a:r>
            <a:endParaRPr lang="en-GB" dirty="0"/>
          </a:p>
        </p:txBody>
      </p:sp>
      <p:sp>
        <p:nvSpPr>
          <p:cNvPr id="3" name="Content Placeholder 2"/>
          <p:cNvSpPr>
            <a:spLocks noGrp="1"/>
          </p:cNvSpPr>
          <p:nvPr>
            <p:ph sz="quarter" idx="1"/>
          </p:nvPr>
        </p:nvSpPr>
        <p:spPr/>
        <p:txBody>
          <a:bodyPr/>
          <a:lstStyle/>
          <a:p>
            <a:r>
              <a:rPr lang="en-GB" dirty="0" smtClean="0"/>
              <a:t>It is essential that your VOICE is intact in your project</a:t>
            </a:r>
          </a:p>
          <a:p>
            <a:r>
              <a:rPr lang="en-GB" dirty="0" smtClean="0"/>
              <a:t>The more critical engagement you exhibit, the better your project will be</a:t>
            </a:r>
          </a:p>
          <a:p>
            <a:r>
              <a:rPr lang="en-GB" dirty="0" smtClean="0"/>
              <a:t>The more originality you show, the better your project will be</a:t>
            </a:r>
          </a:p>
          <a:p>
            <a:endParaRPr lang="en-GB" dirty="0"/>
          </a:p>
        </p:txBody>
      </p:sp>
    </p:spTree>
    <p:extLst>
      <p:ext uri="{BB962C8B-B14F-4D97-AF65-F5344CB8AC3E}">
        <p14:creationId xmlns:p14="http://schemas.microsoft.com/office/powerpoint/2010/main" val="1934794307"/>
      </p:ext>
    </p:extLst>
  </p:cSld>
  <p:clrMapOvr>
    <a:masterClrMapping/>
  </p:clrMapOvr>
  <p:transition spd="slow">
    <p:pull/>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Criticism of ancient sources: Don’t forget the basics</a:t>
            </a:r>
            <a:endParaRPr lang="en-GB" dirty="0"/>
          </a:p>
        </p:txBody>
      </p:sp>
      <p:sp>
        <p:nvSpPr>
          <p:cNvPr id="3" name="Content Placeholder 2"/>
          <p:cNvSpPr>
            <a:spLocks noGrp="1"/>
          </p:cNvSpPr>
          <p:nvPr>
            <p:ph sz="quarter" idx="1"/>
          </p:nvPr>
        </p:nvSpPr>
        <p:spPr/>
        <p:txBody>
          <a:bodyPr/>
          <a:lstStyle/>
          <a:p>
            <a:r>
              <a:rPr lang="en-GB" dirty="0" smtClean="0"/>
              <a:t>Do your background on life, situation and biases, strengths and weaknesses of all your sources.</a:t>
            </a:r>
          </a:p>
          <a:p>
            <a:r>
              <a:rPr lang="en-GB" dirty="0" smtClean="0"/>
              <a:t>Don’t just dump it all in the introduction and then forget about it in the rest of your work. </a:t>
            </a:r>
          </a:p>
          <a:p>
            <a:r>
              <a:rPr lang="en-GB" dirty="0" smtClean="0"/>
              <a:t>Make sure that with every source you are using, you are aware of any problems/difficulties, etc.</a:t>
            </a:r>
            <a:endParaRPr lang="en-GB" dirty="0"/>
          </a:p>
        </p:txBody>
      </p:sp>
    </p:spTree>
    <p:extLst>
      <p:ext uri="{BB962C8B-B14F-4D97-AF65-F5344CB8AC3E}">
        <p14:creationId xmlns:p14="http://schemas.microsoft.com/office/powerpoint/2010/main" val="327989696"/>
      </p:ext>
    </p:extLst>
  </p:cSld>
  <p:clrMapOvr>
    <a:masterClrMapping/>
  </p:clrMapOvr>
  <p:transition spd="slow">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sources</a:t>
            </a:r>
            <a:endParaRPr lang="en-GB" dirty="0"/>
          </a:p>
        </p:txBody>
      </p:sp>
      <p:sp>
        <p:nvSpPr>
          <p:cNvPr id="3" name="Content Placeholder 2"/>
          <p:cNvSpPr>
            <a:spLocks noGrp="1"/>
          </p:cNvSpPr>
          <p:nvPr>
            <p:ph sz="quarter" idx="1"/>
          </p:nvPr>
        </p:nvSpPr>
        <p:spPr/>
        <p:txBody>
          <a:bodyPr/>
          <a:lstStyle/>
          <a:p>
            <a:r>
              <a:rPr lang="en-GB" dirty="0" smtClean="0"/>
              <a:t>When your argument is supported by evidence from multiple sources, then you often do not have the space to discuss each and every one individually.</a:t>
            </a:r>
          </a:p>
          <a:p>
            <a:r>
              <a:rPr lang="en-GB" dirty="0" smtClean="0"/>
              <a:t>However, you have to make certain that you are aware and clearly aware in your text of any weaknesses or issues.</a:t>
            </a:r>
            <a:endParaRPr lang="en-GB" dirty="0"/>
          </a:p>
        </p:txBody>
      </p:sp>
    </p:spTree>
    <p:extLst>
      <p:ext uri="{BB962C8B-B14F-4D97-AF65-F5344CB8AC3E}">
        <p14:creationId xmlns:p14="http://schemas.microsoft.com/office/powerpoint/2010/main" val="4109697869"/>
      </p:ext>
    </p:extLst>
  </p:cSld>
  <p:clrMapOvr>
    <a:masterClrMapping/>
  </p:clrMapOvr>
  <p:transition spd="slow">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Issues with multiple sources 1: Lateness</a:t>
            </a:r>
            <a:endParaRPr lang="en-GB" dirty="0"/>
          </a:p>
        </p:txBody>
      </p:sp>
      <p:sp>
        <p:nvSpPr>
          <p:cNvPr id="3" name="Content Placeholder 2"/>
          <p:cNvSpPr>
            <a:spLocks noGrp="1"/>
          </p:cNvSpPr>
          <p:nvPr>
            <p:ph sz="quarter" idx="1"/>
          </p:nvPr>
        </p:nvSpPr>
        <p:spPr/>
        <p:txBody>
          <a:bodyPr/>
          <a:lstStyle/>
          <a:p>
            <a:r>
              <a:rPr lang="en-GB" dirty="0" smtClean="0"/>
              <a:t>What happens if all the sources for a specific argument (or part of argument) are late?</a:t>
            </a:r>
          </a:p>
          <a:p>
            <a:r>
              <a:rPr lang="en-GB" dirty="0" smtClean="0"/>
              <a:t>Then you have to discuss the issue rather than simply let it be as being from multiple source.</a:t>
            </a:r>
            <a:endParaRPr lang="en-GB" dirty="0"/>
          </a:p>
        </p:txBody>
      </p:sp>
    </p:spTree>
    <p:extLst>
      <p:ext uri="{BB962C8B-B14F-4D97-AF65-F5344CB8AC3E}">
        <p14:creationId xmlns:p14="http://schemas.microsoft.com/office/powerpoint/2010/main" val="3882532972"/>
      </p:ext>
    </p:extLst>
  </p:cSld>
  <p:clrMapOvr>
    <a:masterClrMapping/>
  </p:clrMapOvr>
  <p:transition spd="slow">
    <p:pull/>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with multiple sources 2:</a:t>
            </a:r>
            <a:br>
              <a:rPr lang="en-GB" dirty="0" smtClean="0"/>
            </a:br>
            <a:r>
              <a:rPr lang="en-GB" dirty="0" smtClean="0"/>
              <a:t>one source in reality</a:t>
            </a:r>
            <a:endParaRPr lang="en-GB" dirty="0"/>
          </a:p>
        </p:txBody>
      </p:sp>
      <p:sp>
        <p:nvSpPr>
          <p:cNvPr id="3" name="Content Placeholder 2"/>
          <p:cNvSpPr>
            <a:spLocks noGrp="1"/>
          </p:cNvSpPr>
          <p:nvPr>
            <p:ph sz="quarter" idx="1"/>
          </p:nvPr>
        </p:nvSpPr>
        <p:spPr/>
        <p:txBody>
          <a:bodyPr/>
          <a:lstStyle/>
          <a:p>
            <a:r>
              <a:rPr lang="en-GB" dirty="0" smtClean="0"/>
              <a:t>What happens if all the sources are essentially copying each other?</a:t>
            </a:r>
          </a:p>
          <a:p>
            <a:r>
              <a:rPr lang="en-GB" dirty="0" smtClean="0"/>
              <a:t>Then you need to mention that possibility and then discuss any possible issues with the “original” source (if we know what it is – if not then what we can get at).</a:t>
            </a:r>
            <a:endParaRPr lang="en-GB" dirty="0"/>
          </a:p>
        </p:txBody>
      </p:sp>
    </p:spTree>
    <p:extLst>
      <p:ext uri="{BB962C8B-B14F-4D97-AF65-F5344CB8AC3E}">
        <p14:creationId xmlns:p14="http://schemas.microsoft.com/office/powerpoint/2010/main" val="112021596"/>
      </p:ext>
    </p:extLst>
  </p:cSld>
  <p:clrMapOvr>
    <a:masterClrMapping/>
  </p:clrMapOvr>
  <p:transition spd="slow">
    <p:pull/>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 to the point</a:t>
            </a:r>
            <a:endParaRPr lang="en-GB" dirty="0"/>
          </a:p>
        </p:txBody>
      </p:sp>
      <p:sp>
        <p:nvSpPr>
          <p:cNvPr id="3" name="Content Placeholder 2"/>
          <p:cNvSpPr>
            <a:spLocks noGrp="1"/>
          </p:cNvSpPr>
          <p:nvPr>
            <p:ph sz="quarter" idx="1"/>
          </p:nvPr>
        </p:nvSpPr>
        <p:spPr/>
        <p:txBody>
          <a:bodyPr/>
          <a:lstStyle/>
          <a:p>
            <a:r>
              <a:rPr lang="en-GB" dirty="0" smtClean="0"/>
              <a:t>It is extremely important that you do not follow things by rote:</a:t>
            </a:r>
          </a:p>
          <a:p>
            <a:pPr lvl="1"/>
            <a:r>
              <a:rPr lang="en-GB" dirty="0" smtClean="0"/>
              <a:t>Not all inscriptions are fragmentary</a:t>
            </a:r>
          </a:p>
          <a:p>
            <a:pPr lvl="1"/>
            <a:r>
              <a:rPr lang="en-GB" dirty="0" smtClean="0"/>
              <a:t>Not all coins are </a:t>
            </a:r>
            <a:r>
              <a:rPr lang="en-GB" dirty="0" err="1" smtClean="0"/>
              <a:t>unadatable</a:t>
            </a:r>
            <a:endParaRPr lang="en-GB" dirty="0" smtClean="0"/>
          </a:p>
          <a:p>
            <a:pPr lvl="1"/>
            <a:r>
              <a:rPr lang="en-GB" dirty="0" smtClean="0"/>
              <a:t>Bias cannot be seen in every word of an author</a:t>
            </a:r>
            <a:endParaRPr lang="en-GB" dirty="0"/>
          </a:p>
        </p:txBody>
      </p:sp>
    </p:spTree>
    <p:extLst>
      <p:ext uri="{BB962C8B-B14F-4D97-AF65-F5344CB8AC3E}">
        <p14:creationId xmlns:p14="http://schemas.microsoft.com/office/powerpoint/2010/main" val="2051404929"/>
      </p:ext>
    </p:extLst>
  </p:cSld>
  <p:clrMapOvr>
    <a:masterClrMapping/>
  </p:clrMapOvr>
  <p:transition spd="slow">
    <p:pull/>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nuance</a:t>
            </a:r>
            <a:endParaRPr lang="en-GB" dirty="0"/>
          </a:p>
        </p:txBody>
      </p:sp>
      <p:sp>
        <p:nvSpPr>
          <p:cNvPr id="3" name="Content Placeholder 2"/>
          <p:cNvSpPr>
            <a:spLocks noGrp="1"/>
          </p:cNvSpPr>
          <p:nvPr>
            <p:ph sz="quarter" idx="1"/>
          </p:nvPr>
        </p:nvSpPr>
        <p:spPr/>
        <p:txBody>
          <a:bodyPr>
            <a:normAutofit/>
          </a:bodyPr>
          <a:lstStyle/>
          <a:p>
            <a:r>
              <a:rPr lang="en-GB" dirty="0" smtClean="0"/>
              <a:t>Your discussion regarding the problem of a source must be nuanced. </a:t>
            </a:r>
          </a:p>
          <a:p>
            <a:r>
              <a:rPr lang="en-GB" dirty="0" smtClean="0"/>
              <a:t>It is not enough to simply reject or support a source. </a:t>
            </a:r>
          </a:p>
          <a:p>
            <a:r>
              <a:rPr lang="en-GB" dirty="0" smtClean="0"/>
              <a:t>Modern scholarship is your friend there as you should be able to find scholarship that supports your interpretation of a source. </a:t>
            </a:r>
          </a:p>
          <a:p>
            <a:r>
              <a:rPr lang="en-GB" dirty="0" smtClean="0"/>
              <a:t>If you can’t, then you need to make a strong argument (which is very good because that gives you better chances for originality)</a:t>
            </a:r>
            <a:endParaRPr lang="en-GB" dirty="0"/>
          </a:p>
        </p:txBody>
      </p:sp>
    </p:spTree>
    <p:extLst>
      <p:ext uri="{BB962C8B-B14F-4D97-AF65-F5344CB8AC3E}">
        <p14:creationId xmlns:p14="http://schemas.microsoft.com/office/powerpoint/2010/main" val="2397932519"/>
      </p:ext>
    </p:extLst>
  </p:cSld>
  <p:clrMapOvr>
    <a:masterClrMapping/>
  </p:clrMapOvr>
  <p:transition spd="slow">
    <p:pull/>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331640" y="188639"/>
            <a:ext cx="6120680" cy="6631977"/>
          </a:xfrm>
          <a:prstGeom prst="rect">
            <a:avLst/>
          </a:prstGeom>
          <a:noFill/>
          <a:ln w="9525">
            <a:noFill/>
            <a:miter lim="800000"/>
            <a:headEnd/>
            <a:tailEnd/>
          </a:ln>
        </p:spPr>
      </p:pic>
      <p:sp>
        <p:nvSpPr>
          <p:cNvPr id="5" name="Rectangle 4"/>
          <p:cNvSpPr/>
          <p:nvPr/>
        </p:nvSpPr>
        <p:spPr>
          <a:xfrm>
            <a:off x="4355976" y="548680"/>
            <a:ext cx="1152128" cy="21602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5220072" y="1268760"/>
            <a:ext cx="1512168"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9" name="Straight Connector 8"/>
          <p:cNvCxnSpPr/>
          <p:nvPr/>
        </p:nvCxnSpPr>
        <p:spPr>
          <a:xfrm>
            <a:off x="1691680" y="1556792"/>
            <a:ext cx="4968552"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1" name="Straight Connector 10"/>
          <p:cNvCxnSpPr/>
          <p:nvPr/>
        </p:nvCxnSpPr>
        <p:spPr>
          <a:xfrm>
            <a:off x="1691680" y="1844824"/>
            <a:ext cx="4464496" cy="0"/>
          </a:xfrm>
          <a:prstGeom prst="line">
            <a:avLst/>
          </a:prstGeom>
        </p:spPr>
        <p:style>
          <a:lnRef idx="3">
            <a:schemeClr val="accent6"/>
          </a:lnRef>
          <a:fillRef idx="0">
            <a:schemeClr val="accent6"/>
          </a:fillRef>
          <a:effectRef idx="2">
            <a:schemeClr val="accent6"/>
          </a:effectRef>
          <a:fontRef idx="minor">
            <a:schemeClr val="tx1"/>
          </a:fontRef>
        </p:style>
      </p:cxnSp>
      <p:sp>
        <p:nvSpPr>
          <p:cNvPr id="13" name="Rectangle 12"/>
          <p:cNvSpPr/>
          <p:nvPr/>
        </p:nvSpPr>
        <p:spPr>
          <a:xfrm>
            <a:off x="1619672" y="2204864"/>
            <a:ext cx="3672408" cy="28803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a:off x="2051720" y="2996952"/>
            <a:ext cx="1080120" cy="0"/>
          </a:xfrm>
          <a:prstGeom prst="line">
            <a:avLst/>
          </a:prstGeom>
        </p:spPr>
        <p:style>
          <a:lnRef idx="3">
            <a:schemeClr val="accent5"/>
          </a:lnRef>
          <a:fillRef idx="0">
            <a:schemeClr val="accent5"/>
          </a:fillRef>
          <a:effectRef idx="2">
            <a:schemeClr val="accent5"/>
          </a:effectRef>
          <a:fontRef idx="minor">
            <a:schemeClr val="tx1"/>
          </a:fontRef>
        </p:style>
      </p:cxnSp>
      <p:cxnSp>
        <p:nvCxnSpPr>
          <p:cNvPr id="16" name="Straight Connector 15"/>
          <p:cNvCxnSpPr/>
          <p:nvPr/>
        </p:nvCxnSpPr>
        <p:spPr>
          <a:xfrm>
            <a:off x="2915816" y="3284984"/>
            <a:ext cx="3384376" cy="0"/>
          </a:xfrm>
          <a:prstGeom prst="line">
            <a:avLst/>
          </a:prstGeom>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228150237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42"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anim calcmode="lin" valueType="num">
                                      <p:cBhvr>
                                        <p:cTn id="12" dur="1000" fill="hold"/>
                                        <p:tgtEl>
                                          <p:spTgt spid="13"/>
                                        </p:tgtEl>
                                        <p:attrNameLst>
                                          <p:attrName>ppt_x</p:attrName>
                                        </p:attrNameLst>
                                      </p:cBhvr>
                                      <p:tavLst>
                                        <p:tav tm="0">
                                          <p:val>
                                            <p:strVal val="#ppt_x"/>
                                          </p:val>
                                        </p:tav>
                                        <p:tav tm="100000">
                                          <p:val>
                                            <p:strVal val="#ppt_x"/>
                                          </p:val>
                                        </p:tav>
                                      </p:tavLst>
                                    </p:anim>
                                    <p:anim calcmode="lin" valueType="num">
                                      <p:cBhvr>
                                        <p:cTn id="13" dur="1000" fill="hold"/>
                                        <p:tgtEl>
                                          <p:spTgt spid="13"/>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1000"/>
                                        <p:tgtEl>
                                          <p:spTgt spid="15"/>
                                        </p:tgtEl>
                                      </p:cBhvr>
                                    </p:animEffect>
                                    <p:anim calcmode="lin" valueType="num">
                                      <p:cBhvr>
                                        <p:cTn id="17" dur="1000" fill="hold"/>
                                        <p:tgtEl>
                                          <p:spTgt spid="15"/>
                                        </p:tgtEl>
                                        <p:attrNameLst>
                                          <p:attrName>ppt_x</p:attrName>
                                        </p:attrNameLst>
                                      </p:cBhvr>
                                      <p:tavLst>
                                        <p:tav tm="0">
                                          <p:val>
                                            <p:strVal val="#ppt_x"/>
                                          </p:val>
                                        </p:tav>
                                        <p:tav tm="100000">
                                          <p:val>
                                            <p:strVal val="#ppt_x"/>
                                          </p:val>
                                        </p:tav>
                                      </p:tavLst>
                                    </p:anim>
                                    <p:anim calcmode="lin" valueType="num">
                                      <p:cBhvr>
                                        <p:cTn id="18" dur="1000" fill="hold"/>
                                        <p:tgtEl>
                                          <p:spTgt spid="15"/>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1000"/>
                                        <p:tgtEl>
                                          <p:spTgt spid="16"/>
                                        </p:tgtEl>
                                      </p:cBhvr>
                                    </p:animEffect>
                                    <p:anim calcmode="lin" valueType="num">
                                      <p:cBhvr>
                                        <p:cTn id="22" dur="1000" fill="hold"/>
                                        <p:tgtEl>
                                          <p:spTgt spid="16"/>
                                        </p:tgtEl>
                                        <p:attrNameLst>
                                          <p:attrName>ppt_x</p:attrName>
                                        </p:attrNameLst>
                                      </p:cBhvr>
                                      <p:tavLst>
                                        <p:tav tm="0">
                                          <p:val>
                                            <p:strVal val="#ppt_x"/>
                                          </p:val>
                                        </p:tav>
                                        <p:tav tm="100000">
                                          <p:val>
                                            <p:strVal val="#ppt_x"/>
                                          </p:val>
                                        </p:tav>
                                      </p:tavLst>
                                    </p:anim>
                                    <p:anim calcmode="lin" valueType="num">
                                      <p:cBhvr>
                                        <p:cTn id="2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 much and too little</a:t>
            </a:r>
            <a:endParaRPr lang="en-GB" dirty="0"/>
          </a:p>
        </p:txBody>
      </p:sp>
      <p:sp>
        <p:nvSpPr>
          <p:cNvPr id="3" name="Content Placeholder 2"/>
          <p:cNvSpPr>
            <a:spLocks noGrp="1"/>
          </p:cNvSpPr>
          <p:nvPr>
            <p:ph sz="quarter" idx="1"/>
          </p:nvPr>
        </p:nvSpPr>
        <p:spPr/>
        <p:txBody>
          <a:bodyPr>
            <a:normAutofit/>
          </a:bodyPr>
          <a:lstStyle/>
          <a:p>
            <a:r>
              <a:rPr lang="en-GB" dirty="0" smtClean="0"/>
              <a:t>How much discussion and nuance you provide for your sources depends on their importance to your argument and on the general issue you are trying to cover. </a:t>
            </a:r>
          </a:p>
          <a:p>
            <a:r>
              <a:rPr lang="en-GB" dirty="0" smtClean="0"/>
              <a:t>There are pieces of evidence that are very important – they should receive lots of attention.</a:t>
            </a:r>
          </a:p>
          <a:p>
            <a:r>
              <a:rPr lang="en-GB" dirty="0" smtClean="0"/>
              <a:t>There are pieces of evidence that are supportive of your argument.</a:t>
            </a:r>
          </a:p>
          <a:p>
            <a:r>
              <a:rPr lang="en-GB" dirty="0" smtClean="0"/>
              <a:t>Everything depends on the argument that you are trying to make</a:t>
            </a:r>
            <a:endParaRPr lang="en-GB" dirty="0"/>
          </a:p>
        </p:txBody>
      </p:sp>
    </p:spTree>
    <p:extLst>
      <p:ext uri="{BB962C8B-B14F-4D97-AF65-F5344CB8AC3E}">
        <p14:creationId xmlns:p14="http://schemas.microsoft.com/office/powerpoint/2010/main" val="176945795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dated bibliography</a:t>
            </a:r>
            <a:endParaRPr lang="en-GB" dirty="0"/>
          </a:p>
        </p:txBody>
      </p:sp>
      <p:sp>
        <p:nvSpPr>
          <p:cNvPr id="3" name="Content Placeholder 2"/>
          <p:cNvSpPr>
            <a:spLocks noGrp="1"/>
          </p:cNvSpPr>
          <p:nvPr>
            <p:ph sz="quarter" idx="1"/>
          </p:nvPr>
        </p:nvSpPr>
        <p:spPr/>
        <p:txBody>
          <a:bodyPr/>
          <a:lstStyle/>
          <a:p>
            <a:r>
              <a:rPr lang="en-GB" dirty="0" smtClean="0"/>
              <a:t>Scholarship has ebbs and tides as to what catches the interest of the scholarly community.</a:t>
            </a:r>
          </a:p>
          <a:p>
            <a:r>
              <a:rPr lang="en-GB" dirty="0" smtClean="0"/>
              <a:t>Often enough when searching for a specific subject, we end up with a bibliography mainly covering a certain period.</a:t>
            </a:r>
          </a:p>
          <a:p>
            <a:r>
              <a:rPr lang="en-GB" dirty="0" smtClean="0"/>
              <a:t>DON’T be deceived: Check the newer books on the general subject and their indices. </a:t>
            </a:r>
            <a:endParaRPr lang="en-GB" dirty="0"/>
          </a:p>
        </p:txBody>
      </p:sp>
    </p:spTree>
    <p:extLst>
      <p:ext uri="{BB962C8B-B14F-4D97-AF65-F5344CB8AC3E}">
        <p14:creationId xmlns:p14="http://schemas.microsoft.com/office/powerpoint/2010/main" val="1672523445"/>
      </p:ext>
    </p:extLst>
  </p:cSld>
  <p:clrMapOvr>
    <a:masterClrMapping/>
  </p:clrMapOvr>
  <p:transition spd="slow">
    <p:pull/>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Going back on your view</a:t>
            </a:r>
            <a:endParaRPr lang="en-GB" dirty="0"/>
          </a:p>
        </p:txBody>
      </p:sp>
      <p:sp>
        <p:nvSpPr>
          <p:cNvPr id="3" name="Content Placeholder 2"/>
          <p:cNvSpPr>
            <a:spLocks noGrp="1"/>
          </p:cNvSpPr>
          <p:nvPr>
            <p:ph sz="quarter" idx="1"/>
          </p:nvPr>
        </p:nvSpPr>
        <p:spPr/>
        <p:txBody>
          <a:bodyPr/>
          <a:lstStyle/>
          <a:p>
            <a:r>
              <a:rPr lang="en-GB" dirty="0" smtClean="0"/>
              <a:t>You need to make sure that taking a certain position in one of the smaller (more specific debates) does not essentially contradict the position you have taken in the bigger (more encompassing) debate.</a:t>
            </a:r>
          </a:p>
          <a:p>
            <a:r>
              <a:rPr lang="en-GB" dirty="0" smtClean="0"/>
              <a:t>If you do end up in the position where your positions are contradictory, you need to give a careful and clear explanation.</a:t>
            </a:r>
            <a:endParaRPr lang="en-GB" dirty="0"/>
          </a:p>
        </p:txBody>
      </p:sp>
    </p:spTree>
    <p:extLst>
      <p:ext uri="{BB962C8B-B14F-4D97-AF65-F5344CB8AC3E}">
        <p14:creationId xmlns:p14="http://schemas.microsoft.com/office/powerpoint/2010/main" val="2253168472"/>
      </p:ext>
    </p:extLst>
  </p:cSld>
  <p:clrMapOvr>
    <a:masterClrMapping/>
  </p:clrMapOvr>
  <p:transition spd="slow">
    <p:pull/>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and scholarship</a:t>
            </a:r>
            <a:endParaRPr lang="en-GB" dirty="0"/>
          </a:p>
        </p:txBody>
      </p:sp>
      <p:sp>
        <p:nvSpPr>
          <p:cNvPr id="3" name="Content Placeholder 2"/>
          <p:cNvSpPr>
            <a:spLocks noGrp="1"/>
          </p:cNvSpPr>
          <p:nvPr>
            <p:ph sz="quarter" idx="1"/>
          </p:nvPr>
        </p:nvSpPr>
        <p:spPr/>
        <p:txBody>
          <a:bodyPr/>
          <a:lstStyle/>
          <a:p>
            <a:r>
              <a:rPr lang="en-GB" dirty="0" smtClean="0"/>
              <a:t>The best way to refute or support a scholarly argument or opinion is by the use of ancient sources and evidence. </a:t>
            </a:r>
          </a:p>
          <a:p>
            <a:r>
              <a:rPr lang="en-GB" dirty="0" smtClean="0"/>
              <a:t>That means:</a:t>
            </a:r>
          </a:p>
          <a:p>
            <a:pPr lvl="1"/>
            <a:r>
              <a:rPr lang="en-GB" dirty="0" smtClean="0"/>
              <a:t>Either a source or piece of evidence that others have not used</a:t>
            </a:r>
          </a:p>
          <a:p>
            <a:pPr lvl="1"/>
            <a:r>
              <a:rPr lang="en-GB" dirty="0" smtClean="0"/>
              <a:t>Interpreting a source or piece of evidence differently or by comparing it something different. </a:t>
            </a:r>
            <a:endParaRPr lang="en-GB" dirty="0"/>
          </a:p>
        </p:txBody>
      </p:sp>
    </p:spTree>
    <p:extLst>
      <p:ext uri="{BB962C8B-B14F-4D97-AF65-F5344CB8AC3E}">
        <p14:creationId xmlns:p14="http://schemas.microsoft.com/office/powerpoint/2010/main" val="1812806937"/>
      </p:ext>
    </p:extLst>
  </p:cSld>
  <p:clrMapOvr>
    <a:masterClrMapping/>
  </p:clrMapOvr>
  <p:transition spd="slow">
    <p:pull/>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 truthful and clear</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In order to arrive at a credible estimate of import volumes, we can try to assess the extent of local production, population size and dietary requirements.  Scholars attempting this have reached widely different conclusions, since each variable has a wide range of possible values, which produces exponential differences in the combined result of the calculation.  Uncertainty is unavoidable; all that is possible is to caution that any individual estimate may be far off the mark and to estimate both minimum and maximum values.  </a:t>
            </a:r>
          </a:p>
          <a:p>
            <a:endParaRPr lang="en-GB" dirty="0"/>
          </a:p>
        </p:txBody>
      </p:sp>
    </p:spTree>
    <p:extLst>
      <p:ext uri="{BB962C8B-B14F-4D97-AF65-F5344CB8AC3E}">
        <p14:creationId xmlns:p14="http://schemas.microsoft.com/office/powerpoint/2010/main" val="217560629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Finding out what other scholars think</a:t>
            </a:r>
            <a:endParaRPr lang="en-GB" dirty="0"/>
          </a:p>
        </p:txBody>
      </p:sp>
      <p:sp>
        <p:nvSpPr>
          <p:cNvPr id="3" name="Content Placeholder 2"/>
          <p:cNvSpPr>
            <a:spLocks noGrp="1"/>
          </p:cNvSpPr>
          <p:nvPr>
            <p:ph sz="quarter" idx="1"/>
          </p:nvPr>
        </p:nvSpPr>
        <p:spPr/>
        <p:txBody>
          <a:bodyPr/>
          <a:lstStyle/>
          <a:p>
            <a:r>
              <a:rPr lang="en-GB" dirty="0" smtClean="0"/>
              <a:t>There are two ways to do that:</a:t>
            </a:r>
          </a:p>
          <a:p>
            <a:pPr lvl="1"/>
            <a:r>
              <a:rPr lang="en-GB" dirty="0" smtClean="0"/>
              <a:t>Through reviews of books</a:t>
            </a:r>
          </a:p>
          <a:p>
            <a:pPr lvl="1"/>
            <a:r>
              <a:rPr lang="en-GB" dirty="0" smtClean="0"/>
              <a:t>Though checking who has cited the article you are reading and what they say about it (does not work with everything but both JSTOR and Google scholar offer that service)</a:t>
            </a:r>
            <a:endParaRPr lang="en-GB" dirty="0"/>
          </a:p>
        </p:txBody>
      </p:sp>
    </p:spTree>
    <p:extLst>
      <p:ext uri="{BB962C8B-B14F-4D97-AF65-F5344CB8AC3E}">
        <p14:creationId xmlns:p14="http://schemas.microsoft.com/office/powerpoint/2010/main" val="3109286931"/>
      </p:ext>
    </p:extLst>
  </p:cSld>
  <p:clrMapOvr>
    <a:masterClrMapping/>
  </p:clrMapOvr>
  <p:transition spd="slow">
    <p:pull/>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fear</a:t>
            </a:r>
            <a:endParaRPr lang="en-GB" dirty="0"/>
          </a:p>
        </p:txBody>
      </p:sp>
      <p:sp>
        <p:nvSpPr>
          <p:cNvPr id="3" name="Content Placeholder 2"/>
          <p:cNvSpPr>
            <a:spLocks noGrp="1"/>
          </p:cNvSpPr>
          <p:nvPr>
            <p:ph sz="quarter" idx="1"/>
          </p:nvPr>
        </p:nvSpPr>
        <p:spPr/>
        <p:txBody>
          <a:bodyPr/>
          <a:lstStyle/>
          <a:p>
            <a:r>
              <a:rPr lang="en-GB" dirty="0" smtClean="0"/>
              <a:t>Do not be fearful to be critical of scholarly opinion. </a:t>
            </a:r>
          </a:p>
          <a:p>
            <a:r>
              <a:rPr lang="en-GB" dirty="0" smtClean="0"/>
              <a:t>As long as your argument (and your criticism) is based on a viable use of the ancient sources and evidence, then there is nothing wrong with it.</a:t>
            </a:r>
            <a:endParaRPr lang="en-GB" dirty="0"/>
          </a:p>
        </p:txBody>
      </p:sp>
    </p:spTree>
    <p:extLst>
      <p:ext uri="{BB962C8B-B14F-4D97-AF65-F5344CB8AC3E}">
        <p14:creationId xmlns:p14="http://schemas.microsoft.com/office/powerpoint/2010/main" val="3594595151"/>
      </p:ext>
    </p:extLst>
  </p:cSld>
  <p:clrMapOvr>
    <a:masterClrMapping/>
  </p:clrMapOvr>
  <p:transition spd="slow">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sources you cannot access</a:t>
            </a:r>
            <a:endParaRPr lang="en-GB" dirty="0"/>
          </a:p>
        </p:txBody>
      </p:sp>
      <p:sp>
        <p:nvSpPr>
          <p:cNvPr id="3" name="Content Placeholder 2"/>
          <p:cNvSpPr>
            <a:spLocks noGrp="1"/>
          </p:cNvSpPr>
          <p:nvPr>
            <p:ph sz="quarter" idx="1"/>
          </p:nvPr>
        </p:nvSpPr>
        <p:spPr/>
        <p:txBody>
          <a:bodyPr/>
          <a:lstStyle/>
          <a:p>
            <a:r>
              <a:rPr lang="en-GB" dirty="0" smtClean="0"/>
              <a:t>Be careful to always keep in mind (and check) that a scholar might have access to evidence that you don’t.</a:t>
            </a:r>
          </a:p>
          <a:p>
            <a:r>
              <a:rPr lang="en-GB" dirty="0" smtClean="0"/>
              <a:t>Always check what are the sources that scholars are using.</a:t>
            </a:r>
            <a:endParaRPr lang="en-GB" dirty="0"/>
          </a:p>
        </p:txBody>
      </p:sp>
    </p:spTree>
    <p:extLst>
      <p:ext uri="{BB962C8B-B14F-4D97-AF65-F5344CB8AC3E}">
        <p14:creationId xmlns:p14="http://schemas.microsoft.com/office/powerpoint/2010/main" val="4284917263"/>
      </p:ext>
    </p:extLst>
  </p:cSld>
  <p:clrMapOvr>
    <a:masterClrMapping/>
  </p:clrMapOvr>
  <p:transition spd="slow">
    <p:pull/>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inaccessible scholarship</a:t>
            </a:r>
            <a:endParaRPr lang="en-GB" dirty="0"/>
          </a:p>
        </p:txBody>
      </p:sp>
      <p:sp>
        <p:nvSpPr>
          <p:cNvPr id="3" name="Content Placeholder 2"/>
          <p:cNvSpPr>
            <a:spLocks noGrp="1"/>
          </p:cNvSpPr>
          <p:nvPr>
            <p:ph sz="quarter" idx="1"/>
          </p:nvPr>
        </p:nvSpPr>
        <p:spPr/>
        <p:txBody>
          <a:bodyPr>
            <a:normAutofit/>
          </a:bodyPr>
          <a:lstStyle/>
          <a:p>
            <a:r>
              <a:rPr lang="en-GB" dirty="0" smtClean="0"/>
              <a:t>There will be scholarship that you cannot access for various reasons: (1) can’t get the books; (2) it is in a language you cannot read, etc.</a:t>
            </a:r>
          </a:p>
          <a:p>
            <a:r>
              <a:rPr lang="en-GB" dirty="0" smtClean="0"/>
              <a:t>Don’t try to hide that you have not been able to access a piece of scholarship that you think is important. You need to do your best but if you cannot read German, then you cannot read German!</a:t>
            </a:r>
          </a:p>
        </p:txBody>
      </p:sp>
    </p:spTree>
    <p:extLst>
      <p:ext uri="{BB962C8B-B14F-4D97-AF65-F5344CB8AC3E}">
        <p14:creationId xmlns:p14="http://schemas.microsoft.com/office/powerpoint/2010/main" val="2322492389"/>
      </p:ext>
    </p:extLst>
  </p:cSld>
  <p:clrMapOvr>
    <a:masterClrMapping/>
  </p:clrMapOvr>
  <p:transition spd="slow">
    <p:pull/>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Courtesy </a:t>
            </a:r>
            <a:endParaRPr lang="en-GB" dirty="0"/>
          </a:p>
        </p:txBody>
      </p:sp>
      <p:sp>
        <p:nvSpPr>
          <p:cNvPr id="3" name="Content Placeholder 2"/>
          <p:cNvSpPr>
            <a:spLocks noGrp="1"/>
          </p:cNvSpPr>
          <p:nvPr>
            <p:ph sz="quarter" idx="1"/>
          </p:nvPr>
        </p:nvSpPr>
        <p:spPr/>
        <p:txBody>
          <a:bodyPr>
            <a:normAutofit/>
          </a:bodyPr>
          <a:lstStyle/>
          <a:p>
            <a:r>
              <a:rPr lang="en-GB" dirty="0" smtClean="0"/>
              <a:t>Never rubbish scholarship!</a:t>
            </a:r>
          </a:p>
          <a:p>
            <a:r>
              <a:rPr lang="en-GB" dirty="0" smtClean="0"/>
              <a:t>You need to always be clear in your opinion and not present your opinion as the only clear and undoubted truth. </a:t>
            </a:r>
          </a:p>
          <a:p>
            <a:r>
              <a:rPr lang="en-GB" dirty="0" smtClean="0"/>
              <a:t>If you disagree, then disagree presenting your argument with the evidence. </a:t>
            </a:r>
          </a:p>
          <a:p>
            <a:r>
              <a:rPr lang="en-GB" dirty="0" smtClean="0"/>
              <a:t>In other words, avoid adjectives: ex. unbelievable, out of touch, stupid, uninformed.</a:t>
            </a:r>
            <a:endParaRPr lang="en-GB" dirty="0"/>
          </a:p>
        </p:txBody>
      </p:sp>
    </p:spTree>
    <p:extLst>
      <p:ext uri="{BB962C8B-B14F-4D97-AF65-F5344CB8AC3E}">
        <p14:creationId xmlns:p14="http://schemas.microsoft.com/office/powerpoint/2010/main" val="1249303453"/>
      </p:ext>
    </p:extLst>
  </p:cSld>
  <p:clrMapOvr>
    <a:masterClrMapping/>
  </p:clrMapOvr>
  <p:transition spd="slow">
    <p:pull/>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 </a:t>
            </a:r>
            <a:r>
              <a:rPr lang="en-GB" dirty="0" err="1" smtClean="0"/>
              <a:t>vs</a:t>
            </a:r>
            <a:r>
              <a:rPr lang="en-GB" dirty="0" smtClean="0"/>
              <a:t> scholar</a:t>
            </a:r>
            <a:endParaRPr lang="en-GB" dirty="0"/>
          </a:p>
        </p:txBody>
      </p:sp>
      <p:sp>
        <p:nvSpPr>
          <p:cNvPr id="3" name="Content Placeholder 2"/>
          <p:cNvSpPr>
            <a:spLocks noGrp="1"/>
          </p:cNvSpPr>
          <p:nvPr>
            <p:ph sz="quarter" idx="1"/>
          </p:nvPr>
        </p:nvSpPr>
        <p:spPr/>
        <p:txBody>
          <a:bodyPr/>
          <a:lstStyle/>
          <a:p>
            <a:r>
              <a:rPr lang="en-GB" dirty="0" smtClean="0"/>
              <a:t>Never say that you agree with X vs. Y, because X’s argument is better/more believable/ makes more sense.</a:t>
            </a:r>
          </a:p>
          <a:p>
            <a:r>
              <a:rPr lang="en-GB" dirty="0" smtClean="0"/>
              <a:t>You need to base your agreement on the interpretation of </a:t>
            </a:r>
            <a:r>
              <a:rPr lang="en-GB" smtClean="0"/>
              <a:t>the evidence. </a:t>
            </a:r>
            <a:endParaRPr lang="en-GB"/>
          </a:p>
        </p:txBody>
      </p:sp>
    </p:spTree>
    <p:extLst>
      <p:ext uri="{BB962C8B-B14F-4D97-AF65-F5344CB8AC3E}">
        <p14:creationId xmlns:p14="http://schemas.microsoft.com/office/powerpoint/2010/main" val="1404804578"/>
      </p:ext>
    </p:extLst>
  </p:cSld>
  <p:clrMapOvr>
    <a:masterClrMapping/>
  </p:clrMapOvr>
  <p:transition spd="slow">
    <p:pull/>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your voice?</a:t>
            </a:r>
            <a:endParaRPr lang="en-GB" dirty="0"/>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Your argument as a whole</a:t>
            </a:r>
          </a:p>
          <a:p>
            <a:pPr marL="514350" indent="-514350">
              <a:buFont typeface="+mj-lt"/>
              <a:buAutoNum type="arabicPeriod"/>
            </a:pPr>
            <a:r>
              <a:rPr lang="en-GB" dirty="0" smtClean="0"/>
              <a:t>Your criticism (positive or negative) of the ancient sources/evidence</a:t>
            </a:r>
          </a:p>
          <a:p>
            <a:pPr marL="514350" indent="-514350">
              <a:buFont typeface="+mj-lt"/>
              <a:buAutoNum type="arabicPeriod"/>
            </a:pPr>
            <a:r>
              <a:rPr lang="en-GB" dirty="0" smtClean="0"/>
              <a:t>Your criticism (positive or negative) of the modern scholarship</a:t>
            </a:r>
          </a:p>
          <a:p>
            <a:pPr marL="514350" indent="-514350">
              <a:buFont typeface="+mj-lt"/>
              <a:buAutoNum type="arabicPeriod"/>
            </a:pPr>
            <a:r>
              <a:rPr lang="en-GB" dirty="0" smtClean="0"/>
              <a:t>An interpretation that is original</a:t>
            </a:r>
            <a:endParaRPr lang="en-GB" dirty="0"/>
          </a:p>
        </p:txBody>
      </p:sp>
    </p:spTree>
    <p:extLst>
      <p:ext uri="{BB962C8B-B14F-4D97-AF65-F5344CB8AC3E}">
        <p14:creationId xmlns:p14="http://schemas.microsoft.com/office/powerpoint/2010/main" val="2788641370"/>
      </p:ext>
    </p:extLst>
  </p:cSld>
  <p:clrMapOvr>
    <a:masterClrMapping/>
  </p:clrMapOvr>
  <p:transition spd="slow">
    <p:pull/>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Quotations</a:t>
            </a:r>
            <a:endParaRPr lang="en-GB" dirty="0"/>
          </a:p>
        </p:txBody>
      </p:sp>
      <p:sp>
        <p:nvSpPr>
          <p:cNvPr id="3" name="Content Placeholder 2"/>
          <p:cNvSpPr>
            <a:spLocks noGrp="1"/>
          </p:cNvSpPr>
          <p:nvPr>
            <p:ph sz="quarter" idx="1"/>
          </p:nvPr>
        </p:nvSpPr>
        <p:spPr/>
        <p:txBody>
          <a:bodyPr/>
          <a:lstStyle/>
          <a:p>
            <a:r>
              <a:rPr lang="en-GB" dirty="0" smtClean="0"/>
              <a:t>Two types of quotations:</a:t>
            </a:r>
          </a:p>
          <a:p>
            <a:pPr lvl="1"/>
            <a:r>
              <a:rPr lang="en-GB" dirty="0" smtClean="0"/>
              <a:t>From ancient sources</a:t>
            </a:r>
          </a:p>
          <a:p>
            <a:pPr lvl="1"/>
            <a:r>
              <a:rPr lang="en-GB" dirty="0" smtClean="0"/>
              <a:t>From modern scholarship</a:t>
            </a:r>
            <a:endParaRPr lang="en-GB" dirty="0"/>
          </a:p>
        </p:txBody>
      </p:sp>
    </p:spTree>
    <p:extLst>
      <p:ext uri="{BB962C8B-B14F-4D97-AF65-F5344CB8AC3E}">
        <p14:creationId xmlns:p14="http://schemas.microsoft.com/office/powerpoint/2010/main" val="2415481249"/>
      </p:ext>
    </p:extLst>
  </p:cSld>
  <p:clrMapOvr>
    <a:masterClrMapping/>
  </p:clrMapOvr>
  <p:transition spd="slow">
    <p:pull/>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 of the thumb</a:t>
            </a:r>
            <a:endParaRPr lang="en-GB" dirty="0"/>
          </a:p>
        </p:txBody>
      </p:sp>
      <p:sp>
        <p:nvSpPr>
          <p:cNvPr id="3" name="Content Placeholder 2"/>
          <p:cNvSpPr>
            <a:spLocks noGrp="1"/>
          </p:cNvSpPr>
          <p:nvPr>
            <p:ph sz="quarter" idx="1"/>
          </p:nvPr>
        </p:nvSpPr>
        <p:spPr/>
        <p:txBody>
          <a:bodyPr/>
          <a:lstStyle/>
          <a:p>
            <a:r>
              <a:rPr lang="en-GB" dirty="0" smtClean="0"/>
              <a:t>The fewer quotations from modern scholarship you have the better off your work is.</a:t>
            </a:r>
          </a:p>
          <a:p>
            <a:r>
              <a:rPr lang="en-GB" dirty="0" smtClean="0"/>
              <a:t>Quotations from ancient sources should be specific and are better as independent quotations rather than as part of your sentences. </a:t>
            </a:r>
            <a:endParaRPr lang="en-GB" dirty="0"/>
          </a:p>
        </p:txBody>
      </p:sp>
    </p:spTree>
    <p:extLst>
      <p:ext uri="{BB962C8B-B14F-4D97-AF65-F5344CB8AC3E}">
        <p14:creationId xmlns:p14="http://schemas.microsoft.com/office/powerpoint/2010/main" val="4253639893"/>
      </p:ext>
    </p:extLst>
  </p:cSld>
  <p:clrMapOvr>
    <a:masterClrMapping/>
  </p:clrMapOvr>
  <p:transition spd="slow">
    <p:pull/>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2121877" cy="1143000"/>
          </a:xfrm>
        </p:spPr>
        <p:txBody>
          <a:bodyPr>
            <a:normAutofit/>
          </a:bodyPr>
          <a:lstStyle/>
          <a:p>
            <a:r>
              <a:rPr lang="en-GB" dirty="0" smtClean="0"/>
              <a:t>Example</a:t>
            </a:r>
            <a:endParaRPr lang="en-GB" dirty="0"/>
          </a:p>
        </p:txBody>
      </p:sp>
      <p:pic>
        <p:nvPicPr>
          <p:cNvPr id="1026" name="Picture 2"/>
          <p:cNvPicPr>
            <a:picLocks noChangeAspect="1" noChangeArrowheads="1"/>
          </p:cNvPicPr>
          <p:nvPr/>
        </p:nvPicPr>
        <p:blipFill>
          <a:blip r:embed="rId2"/>
          <a:srcRect l="26228" t="13614" r="28947" b="8970"/>
          <a:stretch>
            <a:fillRect/>
          </a:stretch>
        </p:blipFill>
        <p:spPr bwMode="auto">
          <a:xfrm>
            <a:off x="2771275" y="0"/>
            <a:ext cx="6148137" cy="6636495"/>
          </a:xfrm>
          <a:prstGeom prst="rect">
            <a:avLst/>
          </a:prstGeom>
          <a:noFill/>
          <a:ln w="9525">
            <a:noFill/>
            <a:miter lim="800000"/>
            <a:headEnd/>
            <a:tailEnd/>
          </a:ln>
        </p:spPr>
      </p:pic>
      <p:sp>
        <p:nvSpPr>
          <p:cNvPr id="6" name="Rectangular Callout 5"/>
          <p:cNvSpPr/>
          <p:nvPr/>
        </p:nvSpPr>
        <p:spPr>
          <a:xfrm>
            <a:off x="208548" y="1756937"/>
            <a:ext cx="2215662" cy="1513801"/>
          </a:xfrm>
          <a:prstGeom prst="wedgeRectCallout">
            <a:avLst>
              <a:gd name="adj1" fmla="val 214293"/>
              <a:gd name="adj2" fmla="val -7844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Quotation in the text – DIRECTLY related to extended quote. Use sparingly</a:t>
            </a:r>
            <a:endParaRPr lang="en-GB" dirty="0"/>
          </a:p>
        </p:txBody>
      </p:sp>
      <p:sp>
        <p:nvSpPr>
          <p:cNvPr id="7" name="Rectangular Callout 6"/>
          <p:cNvSpPr/>
          <p:nvPr/>
        </p:nvSpPr>
        <p:spPr>
          <a:xfrm>
            <a:off x="208548" y="3575537"/>
            <a:ext cx="2792560" cy="1137139"/>
          </a:xfrm>
          <a:prstGeom prst="wedgeRectCallout">
            <a:avLst>
              <a:gd name="adj1" fmla="val 60608"/>
              <a:gd name="adj2" fmla="val -74613"/>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Long quotation from ancient source that is the focus of the discussion. Make sure it is relevant!</a:t>
            </a:r>
            <a:endParaRPr lang="en-GB" dirty="0"/>
          </a:p>
        </p:txBody>
      </p:sp>
      <p:sp>
        <p:nvSpPr>
          <p:cNvPr id="8" name="Rectangle 7"/>
          <p:cNvSpPr/>
          <p:nvPr/>
        </p:nvSpPr>
        <p:spPr>
          <a:xfrm>
            <a:off x="3153508" y="2368062"/>
            <a:ext cx="5580184" cy="2731476"/>
          </a:xfrm>
          <a:prstGeom prst="rect">
            <a:avLst/>
          </a:prstGeom>
          <a:noFill/>
          <a:ln w="4445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151209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heel(1)">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Not every source needs a quotation</a:t>
            </a:r>
            <a:endParaRPr lang="en-GB" dirty="0"/>
          </a:p>
        </p:txBody>
      </p:sp>
      <p:pic>
        <p:nvPicPr>
          <p:cNvPr id="2050" name="Picture 2"/>
          <p:cNvPicPr>
            <a:picLocks noChangeAspect="1" noChangeArrowheads="1"/>
          </p:cNvPicPr>
          <p:nvPr/>
        </p:nvPicPr>
        <p:blipFill>
          <a:blip r:embed="rId2"/>
          <a:srcRect/>
          <a:stretch>
            <a:fillRect/>
          </a:stretch>
        </p:blipFill>
        <p:spPr bwMode="auto">
          <a:xfrm>
            <a:off x="5777" y="1417637"/>
            <a:ext cx="9138223" cy="3132284"/>
          </a:xfrm>
          <a:prstGeom prst="rect">
            <a:avLst/>
          </a:prstGeom>
          <a:noFill/>
          <a:ln w="9525">
            <a:noFill/>
            <a:miter lim="800000"/>
            <a:headEnd/>
            <a:tailEnd/>
          </a:ln>
        </p:spPr>
      </p:pic>
      <p:pic>
        <p:nvPicPr>
          <p:cNvPr id="2051" name="Picture 3"/>
          <p:cNvPicPr>
            <a:picLocks noChangeAspect="1" noChangeArrowheads="1"/>
          </p:cNvPicPr>
          <p:nvPr/>
        </p:nvPicPr>
        <p:blipFill>
          <a:blip r:embed="rId3"/>
          <a:srcRect/>
          <a:stretch>
            <a:fillRect/>
          </a:stretch>
        </p:blipFill>
        <p:spPr bwMode="auto">
          <a:xfrm>
            <a:off x="0" y="4871671"/>
            <a:ext cx="9341504" cy="1986329"/>
          </a:xfrm>
          <a:prstGeom prst="rect">
            <a:avLst/>
          </a:prstGeom>
          <a:noFill/>
          <a:ln w="9525">
            <a:noFill/>
            <a:miter lim="800000"/>
            <a:headEnd/>
            <a:tailEnd/>
          </a:ln>
        </p:spPr>
      </p:pic>
    </p:spTree>
    <p:extLst>
      <p:ext uri="{BB962C8B-B14F-4D97-AF65-F5344CB8AC3E}">
        <p14:creationId xmlns:p14="http://schemas.microsoft.com/office/powerpoint/2010/main" val="3187309695"/>
      </p:ext>
    </p:extLst>
  </p:cSld>
  <p:clrMapOvr>
    <a:masterClrMapping/>
  </p:clrMapOvr>
  <p:transition spd="slow">
    <p:pull/>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Avoid at all costs</a:t>
            </a:r>
            <a:endParaRPr lang="en-GB" dirty="0"/>
          </a:p>
        </p:txBody>
      </p:sp>
      <p:sp>
        <p:nvSpPr>
          <p:cNvPr id="4" name="Content Placeholder 3"/>
          <p:cNvSpPr>
            <a:spLocks noGrp="1"/>
          </p:cNvSpPr>
          <p:nvPr>
            <p:ph sz="quarter" idx="1"/>
          </p:nvPr>
        </p:nvSpPr>
        <p:spPr/>
        <p:txBody>
          <a:bodyPr/>
          <a:lstStyle/>
          <a:p>
            <a:r>
              <a:rPr lang="en-GB" dirty="0" smtClean="0"/>
              <a:t>The half-sentence quotation from modern scholarship:</a:t>
            </a:r>
          </a:p>
          <a:p>
            <a:pPr lvl="1"/>
            <a:r>
              <a:rPr lang="en-GB" dirty="0" smtClean="0"/>
              <a:t>Industry in the ancient world was not important as “the contribution of manufacture was negligible” (Finley, 1985:139).</a:t>
            </a:r>
          </a:p>
          <a:p>
            <a:r>
              <a:rPr lang="en-GB" dirty="0" smtClean="0"/>
              <a:t>This type of presentation completely distances yourself from the presented argument and it looks as if you are not writing an essay but an extensive collection of quotations.</a:t>
            </a:r>
            <a:endParaRPr lang="en-GB" dirty="0"/>
          </a:p>
        </p:txBody>
      </p:sp>
    </p:spTree>
    <p:extLst>
      <p:ext uri="{BB962C8B-B14F-4D97-AF65-F5344CB8AC3E}">
        <p14:creationId xmlns:p14="http://schemas.microsoft.com/office/powerpoint/2010/main" val="178594260"/>
      </p:ext>
    </p:extLst>
  </p:cSld>
  <p:clrMapOvr>
    <a:masterClrMapping/>
  </p:clrMapOvr>
  <p:transition spd="slow">
    <p:pull/>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Quotations from modern scholarship</a:t>
            </a:r>
            <a:endParaRPr lang="en-GB" dirty="0"/>
          </a:p>
        </p:txBody>
      </p:sp>
      <p:sp>
        <p:nvSpPr>
          <p:cNvPr id="3" name="Content Placeholder 2"/>
          <p:cNvSpPr>
            <a:spLocks noGrp="1"/>
          </p:cNvSpPr>
          <p:nvPr>
            <p:ph sz="quarter" idx="1"/>
          </p:nvPr>
        </p:nvSpPr>
        <p:spPr/>
        <p:txBody>
          <a:bodyPr/>
          <a:lstStyle/>
          <a:p>
            <a:r>
              <a:rPr lang="en-GB" dirty="0" smtClean="0"/>
              <a:t>You can quote from modern scholarship but with care. </a:t>
            </a:r>
          </a:p>
          <a:p>
            <a:r>
              <a:rPr lang="en-GB" dirty="0" smtClean="0"/>
              <a:t>Unless you think that there is no other way to present an issue, you should avoid quoting directly from scholarship.</a:t>
            </a:r>
          </a:p>
          <a:p>
            <a:r>
              <a:rPr lang="en-GB" dirty="0" smtClean="0"/>
              <a:t>Certainly, you should avoid extensive use of quotations.</a:t>
            </a:r>
            <a:endParaRPr lang="en-GB" dirty="0"/>
          </a:p>
        </p:txBody>
      </p:sp>
    </p:spTree>
    <p:extLst>
      <p:ext uri="{BB962C8B-B14F-4D97-AF65-F5344CB8AC3E}">
        <p14:creationId xmlns:p14="http://schemas.microsoft.com/office/powerpoint/2010/main" val="3481569976"/>
      </p:ext>
    </p:extLst>
  </p:cSld>
  <p:clrMapOvr>
    <a:masterClrMapping/>
  </p:clrMapOvr>
  <p:transition spd="slow">
    <p:pull/>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555631" cy="1143000"/>
          </a:xfrm>
        </p:spPr>
        <p:txBody>
          <a:bodyPr/>
          <a:lstStyle/>
          <a:p>
            <a:r>
              <a:rPr lang="en-GB" dirty="0" smtClean="0"/>
              <a:t>Example</a:t>
            </a:r>
            <a:endParaRPr lang="en-GB" dirty="0"/>
          </a:p>
        </p:txBody>
      </p:sp>
      <p:pic>
        <p:nvPicPr>
          <p:cNvPr id="3074" name="Picture 2"/>
          <p:cNvPicPr>
            <a:picLocks noChangeAspect="1" noChangeArrowheads="1"/>
          </p:cNvPicPr>
          <p:nvPr/>
        </p:nvPicPr>
        <p:blipFill>
          <a:blip r:embed="rId2"/>
          <a:srcRect l="26239" t="12400" r="30439" b="8615"/>
          <a:stretch>
            <a:fillRect/>
          </a:stretch>
        </p:blipFill>
        <p:spPr bwMode="auto">
          <a:xfrm>
            <a:off x="3012831" y="87069"/>
            <a:ext cx="5942057" cy="6770931"/>
          </a:xfrm>
          <a:prstGeom prst="rect">
            <a:avLst/>
          </a:prstGeom>
          <a:noFill/>
          <a:ln w="9525">
            <a:noFill/>
            <a:miter lim="800000"/>
            <a:headEnd/>
            <a:tailEnd/>
          </a:ln>
        </p:spPr>
      </p:pic>
      <p:sp>
        <p:nvSpPr>
          <p:cNvPr id="5" name="Rectangular Callout 4"/>
          <p:cNvSpPr/>
          <p:nvPr/>
        </p:nvSpPr>
        <p:spPr>
          <a:xfrm>
            <a:off x="158259" y="3472534"/>
            <a:ext cx="3012831" cy="1148861"/>
          </a:xfrm>
          <a:prstGeom prst="wedgeRectCallout">
            <a:avLst>
              <a:gd name="adj1" fmla="val 65131"/>
              <a:gd name="adj2" fmla="val -8968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Long quotation from scholarship. Note: Clearly defined as separate from the text</a:t>
            </a:r>
            <a:endParaRPr lang="en-GB" dirty="0"/>
          </a:p>
        </p:txBody>
      </p:sp>
      <p:sp>
        <p:nvSpPr>
          <p:cNvPr id="6" name="Rectangular Callout 5"/>
          <p:cNvSpPr/>
          <p:nvPr/>
        </p:nvSpPr>
        <p:spPr>
          <a:xfrm>
            <a:off x="316522" y="1628800"/>
            <a:ext cx="2696309" cy="1453661"/>
          </a:xfrm>
          <a:prstGeom prst="wedgeRectCallout">
            <a:avLst>
              <a:gd name="adj1" fmla="val 115689"/>
              <a:gd name="adj2" fmla="val -12546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Hidden explanation of the quotation as being the most effective presentation of the scholar’s argument</a:t>
            </a:r>
            <a:endParaRPr lang="en-GB" dirty="0"/>
          </a:p>
        </p:txBody>
      </p:sp>
    </p:spTree>
    <p:extLst>
      <p:ext uri="{BB962C8B-B14F-4D97-AF65-F5344CB8AC3E}">
        <p14:creationId xmlns:p14="http://schemas.microsoft.com/office/powerpoint/2010/main" val="10765210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Clarity of expression makes your voice audible</a:t>
            </a:r>
            <a:endParaRPr lang="en-GB" dirty="0"/>
          </a:p>
        </p:txBody>
      </p:sp>
      <p:sp>
        <p:nvSpPr>
          <p:cNvPr id="4" name="Content Placeholder 3"/>
          <p:cNvSpPr>
            <a:spLocks noGrp="1"/>
          </p:cNvSpPr>
          <p:nvPr>
            <p:ph sz="quarter" idx="1"/>
          </p:nvPr>
        </p:nvSpPr>
        <p:spPr/>
        <p:txBody>
          <a:bodyPr/>
          <a:lstStyle/>
          <a:p>
            <a:r>
              <a:rPr lang="en-GB" dirty="0" smtClean="0"/>
              <a:t>Identify scholars by name.</a:t>
            </a:r>
          </a:p>
          <a:p>
            <a:r>
              <a:rPr lang="en-GB" dirty="0" smtClean="0"/>
              <a:t>Give their argument clearly in one sentence. </a:t>
            </a:r>
          </a:p>
          <a:p>
            <a:r>
              <a:rPr lang="en-GB" dirty="0" smtClean="0"/>
              <a:t>Give your opinion of it clearly, as well as the evidence you base your opinion on.</a:t>
            </a:r>
            <a:endParaRPr lang="en-GB" dirty="0"/>
          </a:p>
        </p:txBody>
      </p:sp>
    </p:spTree>
    <p:extLst>
      <p:ext uri="{BB962C8B-B14F-4D97-AF65-F5344CB8AC3E}">
        <p14:creationId xmlns:p14="http://schemas.microsoft.com/office/powerpoint/2010/main" val="2292139340"/>
      </p:ext>
    </p:extLst>
  </p:cSld>
  <p:clrMapOvr>
    <a:masterClrMapping/>
  </p:clrMapOvr>
  <p:transition spd="slow">
    <p:pull/>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1981200" cy="1143000"/>
          </a:xfrm>
        </p:spPr>
        <p:txBody>
          <a:bodyPr>
            <a:normAutofit/>
          </a:bodyPr>
          <a:lstStyle/>
          <a:p>
            <a:r>
              <a:rPr lang="en-GB" dirty="0" smtClean="0"/>
              <a:t>Example</a:t>
            </a:r>
            <a:endParaRPr lang="en-GB" dirty="0"/>
          </a:p>
        </p:txBody>
      </p:sp>
      <p:pic>
        <p:nvPicPr>
          <p:cNvPr id="4098" name="Picture 2"/>
          <p:cNvPicPr>
            <a:picLocks noChangeAspect="1" noChangeArrowheads="1"/>
          </p:cNvPicPr>
          <p:nvPr/>
        </p:nvPicPr>
        <p:blipFill>
          <a:blip r:embed="rId2"/>
          <a:srcRect l="25526" t="11566" r="30702" b="13846"/>
          <a:stretch>
            <a:fillRect/>
          </a:stretch>
        </p:blipFill>
        <p:spPr bwMode="auto">
          <a:xfrm>
            <a:off x="2917504" y="0"/>
            <a:ext cx="6003758" cy="6394084"/>
          </a:xfrm>
          <a:prstGeom prst="rect">
            <a:avLst/>
          </a:prstGeom>
          <a:noFill/>
          <a:ln w="9525">
            <a:noFill/>
            <a:miter lim="800000"/>
            <a:headEnd/>
            <a:tailEnd/>
          </a:ln>
        </p:spPr>
      </p:pic>
      <p:sp>
        <p:nvSpPr>
          <p:cNvPr id="5" name="Rectangular Callout 4"/>
          <p:cNvSpPr/>
          <p:nvPr/>
        </p:nvSpPr>
        <p:spPr>
          <a:xfrm>
            <a:off x="457200" y="1417638"/>
            <a:ext cx="1348154" cy="812795"/>
          </a:xfrm>
          <a:prstGeom prst="wedgeRectCallout">
            <a:avLst>
              <a:gd name="adj1" fmla="val 177739"/>
              <a:gd name="adj2" fmla="val -185063"/>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Scholar’s argument</a:t>
            </a:r>
            <a:endParaRPr lang="en-GB" dirty="0"/>
          </a:p>
        </p:txBody>
      </p:sp>
      <p:sp>
        <p:nvSpPr>
          <p:cNvPr id="6" name="Rectangular Callout 5"/>
          <p:cNvSpPr/>
          <p:nvPr/>
        </p:nvSpPr>
        <p:spPr>
          <a:xfrm>
            <a:off x="457199" y="2532185"/>
            <a:ext cx="1535723" cy="339969"/>
          </a:xfrm>
          <a:prstGeom prst="wedgeRectCallout">
            <a:avLst>
              <a:gd name="adj1" fmla="val 234129"/>
              <a:gd name="adj2" fmla="val -703019"/>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Agreement</a:t>
            </a:r>
            <a:endParaRPr lang="en-GB" dirty="0"/>
          </a:p>
        </p:txBody>
      </p:sp>
      <p:sp>
        <p:nvSpPr>
          <p:cNvPr id="7" name="Rectangular Callout 6"/>
          <p:cNvSpPr/>
          <p:nvPr/>
        </p:nvSpPr>
        <p:spPr>
          <a:xfrm>
            <a:off x="457199" y="3067543"/>
            <a:ext cx="1348154" cy="812795"/>
          </a:xfrm>
          <a:prstGeom prst="wedgeRectCallout">
            <a:avLst>
              <a:gd name="adj1" fmla="val 304385"/>
              <a:gd name="adj2" fmla="val -13077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Scholar’s argument</a:t>
            </a:r>
            <a:endParaRPr lang="en-GB" dirty="0"/>
          </a:p>
        </p:txBody>
      </p:sp>
      <p:sp>
        <p:nvSpPr>
          <p:cNvPr id="8" name="Rectangular Callout 7"/>
          <p:cNvSpPr/>
          <p:nvPr/>
        </p:nvSpPr>
        <p:spPr>
          <a:xfrm>
            <a:off x="269630" y="5392615"/>
            <a:ext cx="1723292" cy="750277"/>
          </a:xfrm>
          <a:prstGeom prst="wedgeRectCallout">
            <a:avLst>
              <a:gd name="adj1" fmla="val 402831"/>
              <a:gd name="adj2" fmla="val -40145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Disagreement and reasoning</a:t>
            </a:r>
            <a:endParaRPr lang="en-GB" dirty="0"/>
          </a:p>
        </p:txBody>
      </p:sp>
      <p:sp>
        <p:nvSpPr>
          <p:cNvPr id="10" name="Rectangle 9"/>
          <p:cNvSpPr/>
          <p:nvPr/>
        </p:nvSpPr>
        <p:spPr>
          <a:xfrm>
            <a:off x="4478215" y="137319"/>
            <a:ext cx="844062" cy="274638"/>
          </a:xfrm>
          <a:prstGeom prst="rect">
            <a:avLst/>
          </a:prstGeom>
          <a:noFill/>
          <a:ln w="22225">
            <a:solidFill>
              <a:srgbClr val="C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cxnSp>
        <p:nvCxnSpPr>
          <p:cNvPr id="12" name="Straight Arrow Connector 11"/>
          <p:cNvCxnSpPr/>
          <p:nvPr/>
        </p:nvCxnSpPr>
        <p:spPr>
          <a:xfrm flipH="1">
            <a:off x="3259015" y="3411415"/>
            <a:ext cx="726831" cy="2579077"/>
          </a:xfrm>
          <a:prstGeom prst="straightConnector1">
            <a:avLst/>
          </a:prstGeom>
          <a:ln>
            <a:solidFill>
              <a:srgbClr val="7030A0"/>
            </a:solidFill>
            <a:headEnd type="arrow"/>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384423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heel(1)">
                                      <p:cBhvr>
                                        <p:cTn id="12" dur="2000"/>
                                        <p:tgtEl>
                                          <p:spTgt spid="6"/>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heel(1)">
                                      <p:cBhvr>
                                        <p:cTn id="15" dur="20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heel(1)">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heel(1)">
                                      <p:cBhvr>
                                        <p:cTn id="25" dur="2000"/>
                                        <p:tgtEl>
                                          <p:spTgt spid="8"/>
                                        </p:tgtEl>
                                      </p:cBhvr>
                                    </p:animEffect>
                                  </p:childTnLst>
                                </p:cTn>
                              </p:par>
                              <p:par>
                                <p:cTn id="26" presetID="21" presetClass="entr" presetSubtype="1" fill="hold"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wheel(1)">
                                      <p:cBhvr>
                                        <p:cTn id="28"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11</TotalTime>
  <Words>1351</Words>
  <Application>Microsoft Office PowerPoint</Application>
  <PresentationFormat>On-screen Show (4:3)</PresentationFormat>
  <Paragraphs>105</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Civic</vt:lpstr>
      <vt:lpstr>Classics Project</vt:lpstr>
      <vt:lpstr>What are we doing today?</vt:lpstr>
      <vt:lpstr>Criticism of ancient sources: Don’t forget the basics</vt:lpstr>
      <vt:lpstr>Multiple sources</vt:lpstr>
      <vt:lpstr>Issues with multiple sources 1: Lateness</vt:lpstr>
      <vt:lpstr>Issues with multiple sources 2: one source in reality</vt:lpstr>
      <vt:lpstr>Discuss to the point</vt:lpstr>
      <vt:lpstr>The importance of nuance</vt:lpstr>
      <vt:lpstr>PowerPoint Presentation</vt:lpstr>
      <vt:lpstr>Too much and too little</vt:lpstr>
      <vt:lpstr>The dated bibliography</vt:lpstr>
      <vt:lpstr>Going back on your view</vt:lpstr>
      <vt:lpstr>Sources and scholarship</vt:lpstr>
      <vt:lpstr>Be truthful and clear</vt:lpstr>
      <vt:lpstr>Finding out what other scholars think</vt:lpstr>
      <vt:lpstr>The question of fear</vt:lpstr>
      <vt:lpstr>The sources you cannot access</vt:lpstr>
      <vt:lpstr>The inaccessible scholarship</vt:lpstr>
      <vt:lpstr>Courtesy </vt:lpstr>
      <vt:lpstr>Scholar vs scholar</vt:lpstr>
      <vt:lpstr>What is your voice?</vt:lpstr>
      <vt:lpstr>Quotations</vt:lpstr>
      <vt:lpstr>Rule of the thumb</vt:lpstr>
      <vt:lpstr>Example</vt:lpstr>
      <vt:lpstr>Not every source needs a quotation</vt:lpstr>
      <vt:lpstr>Avoid at all costs</vt:lpstr>
      <vt:lpstr>Quotations from modern scholarship</vt:lpstr>
      <vt:lpstr>Example</vt:lpstr>
      <vt:lpstr>Clarity of expression makes your voice audible</vt:lpstr>
      <vt:lpstr>Example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Project</dc:title>
  <dc:creator>Errietta Bissa</dc:creator>
  <cp:lastModifiedBy>Errietta Bissa</cp:lastModifiedBy>
  <cp:revision>8</cp:revision>
  <dcterms:created xsi:type="dcterms:W3CDTF">2014-03-10T12:42:24Z</dcterms:created>
  <dcterms:modified xsi:type="dcterms:W3CDTF">2014-03-10T12:53:55Z</dcterms:modified>
</cp:coreProperties>
</file>