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4"/>
  </p:sldMasterIdLst>
  <p:notesMasterIdLst>
    <p:notesMasterId r:id="rId23"/>
  </p:notesMasterIdLst>
  <p:handoutMasterIdLst>
    <p:handoutMasterId r:id="rId24"/>
  </p:handoutMasterIdLst>
  <p:sldIdLst>
    <p:sldId id="257" r:id="rId5"/>
    <p:sldId id="256" r:id="rId6"/>
    <p:sldId id="258" r:id="rId7"/>
    <p:sldId id="264" r:id="rId8"/>
    <p:sldId id="259" r:id="rId9"/>
    <p:sldId id="261" r:id="rId10"/>
    <p:sldId id="265" r:id="rId11"/>
    <p:sldId id="266" r:id="rId12"/>
    <p:sldId id="273" r:id="rId13"/>
    <p:sldId id="268" r:id="rId14"/>
    <p:sldId id="267" r:id="rId15"/>
    <p:sldId id="272" r:id="rId16"/>
    <p:sldId id="271" r:id="rId17"/>
    <p:sldId id="270" r:id="rId18"/>
    <p:sldId id="274" r:id="rId19"/>
    <p:sldId id="276" r:id="rId20"/>
    <p:sldId id="262" r:id="rId21"/>
    <p:sldId id="275" r:id="rId22"/>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83B3A9-A5A0-1E63-EC3A-C367ADA1DC83}" v="287" dt="2021-10-27T12:21:34.160"/>
    <p1510:client id="{8C872BB8-6117-45C1-9EDA-01D6FE11E0F1}" v="4831" dt="2021-10-25T16:47:13.763"/>
    <p1510:client id="{C2526B19-E90E-3DD8-3849-B213259A458C}" v="1024" dt="2021-10-26T15:07:19.1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4" autoAdjust="0"/>
    <p:restoredTop sz="94660"/>
  </p:normalViewPr>
  <p:slideViewPr>
    <p:cSldViewPr snapToGrid="0">
      <p:cViewPr varScale="1">
        <p:scale>
          <a:sx n="116" d="100"/>
          <a:sy n="116" d="100"/>
        </p:scale>
        <p:origin x="318" y="90"/>
      </p:cViewPr>
      <p:guideLst/>
    </p:cSldViewPr>
  </p:slideViewPr>
  <p:notesTextViewPr>
    <p:cViewPr>
      <p:scale>
        <a:sx n="1" d="1"/>
        <a:sy n="1" d="1"/>
      </p:scale>
      <p:origin x="0" y="0"/>
    </p:cViewPr>
  </p:notesTextViewPr>
  <p:notesViewPr>
    <p:cSldViewPr snapToGrid="0">
      <p:cViewPr varScale="1">
        <p:scale>
          <a:sx n="88" d="100"/>
          <a:sy n="88" d="100"/>
        </p:scale>
        <p:origin x="3804"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FD2F2B-3138-4179-8749-F1024A8390C0}"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9C4FF57C-0FC4-41F5-835D-0664D246D564}">
      <dgm:prSet/>
      <dgm:spPr/>
      <dgm:t>
        <a:bodyPr/>
        <a:lstStyle/>
        <a:p>
          <a:r>
            <a:rPr lang="en-GB" dirty="0"/>
            <a:t>"A child's experience between the ages 0-5 can affect the rest of their lives"</a:t>
          </a:r>
          <a:endParaRPr lang="en-US" dirty="0"/>
        </a:p>
      </dgm:t>
    </dgm:pt>
    <dgm:pt modelId="{F3BA2937-F6BE-45FE-BC34-80BCA0C6530D}" type="parTrans" cxnId="{B0816668-5691-4BE7-A8BB-A005FC0DC5B5}">
      <dgm:prSet/>
      <dgm:spPr/>
      <dgm:t>
        <a:bodyPr/>
        <a:lstStyle/>
        <a:p>
          <a:endParaRPr lang="en-US"/>
        </a:p>
      </dgm:t>
    </dgm:pt>
    <dgm:pt modelId="{7C86F211-9570-470C-A554-75BF92091DB6}" type="sibTrans" cxnId="{B0816668-5691-4BE7-A8BB-A005FC0DC5B5}">
      <dgm:prSet/>
      <dgm:spPr/>
      <dgm:t>
        <a:bodyPr/>
        <a:lstStyle/>
        <a:p>
          <a:endParaRPr lang="en-US"/>
        </a:p>
      </dgm:t>
    </dgm:pt>
    <dgm:pt modelId="{0C1F75BF-DBE7-4043-925C-C39F3E6FEE7D}">
      <dgm:prSet/>
      <dgm:spPr/>
      <dgm:t>
        <a:bodyPr/>
        <a:lstStyle/>
        <a:p>
          <a:r>
            <a:rPr lang="en-GB" dirty="0"/>
            <a:t>A presentation by Shabana Khalil 2017887</a:t>
          </a:r>
          <a:endParaRPr lang="en-US" dirty="0"/>
        </a:p>
      </dgm:t>
    </dgm:pt>
    <dgm:pt modelId="{39E8BEA5-7A76-4291-A413-2EA5AAE5A4EA}" type="parTrans" cxnId="{71AAF013-86A1-4579-ADAE-364E6CF1D219}">
      <dgm:prSet/>
      <dgm:spPr/>
      <dgm:t>
        <a:bodyPr/>
        <a:lstStyle/>
        <a:p>
          <a:endParaRPr lang="en-US"/>
        </a:p>
      </dgm:t>
    </dgm:pt>
    <dgm:pt modelId="{91AB913A-8E99-44EF-878B-3EF7D1EB7531}" type="sibTrans" cxnId="{71AAF013-86A1-4579-ADAE-364E6CF1D219}">
      <dgm:prSet/>
      <dgm:spPr/>
      <dgm:t>
        <a:bodyPr/>
        <a:lstStyle/>
        <a:p>
          <a:endParaRPr lang="en-US"/>
        </a:p>
      </dgm:t>
    </dgm:pt>
    <dgm:pt modelId="{F24A9B68-6EA9-4BAC-954D-299271AB782A}" type="pres">
      <dgm:prSet presAssocID="{A6FD2F2B-3138-4179-8749-F1024A8390C0}" presName="hierChild1" presStyleCnt="0">
        <dgm:presLayoutVars>
          <dgm:chPref val="1"/>
          <dgm:dir/>
          <dgm:animOne val="branch"/>
          <dgm:animLvl val="lvl"/>
          <dgm:resizeHandles/>
        </dgm:presLayoutVars>
      </dgm:prSet>
      <dgm:spPr/>
    </dgm:pt>
    <dgm:pt modelId="{28ABFB24-0AB0-4B23-9894-9EA0C7124ABA}" type="pres">
      <dgm:prSet presAssocID="{9C4FF57C-0FC4-41F5-835D-0664D246D564}" presName="hierRoot1" presStyleCnt="0"/>
      <dgm:spPr/>
    </dgm:pt>
    <dgm:pt modelId="{CDD5E9C3-1153-4728-9AB4-E214F840978F}" type="pres">
      <dgm:prSet presAssocID="{9C4FF57C-0FC4-41F5-835D-0664D246D564}" presName="composite" presStyleCnt="0"/>
      <dgm:spPr/>
    </dgm:pt>
    <dgm:pt modelId="{9534B73C-3B8D-496F-94F3-FF8902B32639}" type="pres">
      <dgm:prSet presAssocID="{9C4FF57C-0FC4-41F5-835D-0664D246D564}" presName="background" presStyleLbl="node0" presStyleIdx="0" presStyleCnt="2"/>
      <dgm:spPr/>
    </dgm:pt>
    <dgm:pt modelId="{7BF74493-D915-4CE3-95A4-19BE4FDA54D7}" type="pres">
      <dgm:prSet presAssocID="{9C4FF57C-0FC4-41F5-835D-0664D246D564}" presName="text" presStyleLbl="fgAcc0" presStyleIdx="0" presStyleCnt="2">
        <dgm:presLayoutVars>
          <dgm:chPref val="3"/>
        </dgm:presLayoutVars>
      </dgm:prSet>
      <dgm:spPr/>
    </dgm:pt>
    <dgm:pt modelId="{430F6E2E-67EF-44ED-8B84-20D1CF750947}" type="pres">
      <dgm:prSet presAssocID="{9C4FF57C-0FC4-41F5-835D-0664D246D564}" presName="hierChild2" presStyleCnt="0"/>
      <dgm:spPr/>
    </dgm:pt>
    <dgm:pt modelId="{67191663-D7F2-4861-A2E4-27E5CC566501}" type="pres">
      <dgm:prSet presAssocID="{0C1F75BF-DBE7-4043-925C-C39F3E6FEE7D}" presName="hierRoot1" presStyleCnt="0"/>
      <dgm:spPr/>
    </dgm:pt>
    <dgm:pt modelId="{1BB294EE-0AE7-4E01-BFAB-C3A62B2A1FE6}" type="pres">
      <dgm:prSet presAssocID="{0C1F75BF-DBE7-4043-925C-C39F3E6FEE7D}" presName="composite" presStyleCnt="0"/>
      <dgm:spPr/>
    </dgm:pt>
    <dgm:pt modelId="{81486135-E670-4B6B-9E0A-C8D97949B1F1}" type="pres">
      <dgm:prSet presAssocID="{0C1F75BF-DBE7-4043-925C-C39F3E6FEE7D}" presName="background" presStyleLbl="node0" presStyleIdx="1" presStyleCnt="2"/>
      <dgm:spPr/>
    </dgm:pt>
    <dgm:pt modelId="{3FDCD747-5C5D-4DEF-B152-8D0CE622894C}" type="pres">
      <dgm:prSet presAssocID="{0C1F75BF-DBE7-4043-925C-C39F3E6FEE7D}" presName="text" presStyleLbl="fgAcc0" presStyleIdx="1" presStyleCnt="2">
        <dgm:presLayoutVars>
          <dgm:chPref val="3"/>
        </dgm:presLayoutVars>
      </dgm:prSet>
      <dgm:spPr/>
    </dgm:pt>
    <dgm:pt modelId="{531A894D-D743-4692-BEF9-3BA4EC510A22}" type="pres">
      <dgm:prSet presAssocID="{0C1F75BF-DBE7-4043-925C-C39F3E6FEE7D}" presName="hierChild2" presStyleCnt="0"/>
      <dgm:spPr/>
    </dgm:pt>
  </dgm:ptLst>
  <dgm:cxnLst>
    <dgm:cxn modelId="{71AAF013-86A1-4579-ADAE-364E6CF1D219}" srcId="{A6FD2F2B-3138-4179-8749-F1024A8390C0}" destId="{0C1F75BF-DBE7-4043-925C-C39F3E6FEE7D}" srcOrd="1" destOrd="0" parTransId="{39E8BEA5-7A76-4291-A413-2EA5AAE5A4EA}" sibTransId="{91AB913A-8E99-44EF-878B-3EF7D1EB7531}"/>
    <dgm:cxn modelId="{B0816668-5691-4BE7-A8BB-A005FC0DC5B5}" srcId="{A6FD2F2B-3138-4179-8749-F1024A8390C0}" destId="{9C4FF57C-0FC4-41F5-835D-0664D246D564}" srcOrd="0" destOrd="0" parTransId="{F3BA2937-F6BE-45FE-BC34-80BCA0C6530D}" sibTransId="{7C86F211-9570-470C-A554-75BF92091DB6}"/>
    <dgm:cxn modelId="{3D41F96D-5F3E-49BC-BBAA-75503869F78F}" type="presOf" srcId="{A6FD2F2B-3138-4179-8749-F1024A8390C0}" destId="{F24A9B68-6EA9-4BAC-954D-299271AB782A}" srcOrd="0" destOrd="0" presId="urn:microsoft.com/office/officeart/2005/8/layout/hierarchy1"/>
    <dgm:cxn modelId="{344BC7C2-E291-408D-9DBC-D3083EB3402B}" type="presOf" srcId="{9C4FF57C-0FC4-41F5-835D-0664D246D564}" destId="{7BF74493-D915-4CE3-95A4-19BE4FDA54D7}" srcOrd="0" destOrd="0" presId="urn:microsoft.com/office/officeart/2005/8/layout/hierarchy1"/>
    <dgm:cxn modelId="{A21D83FC-46A2-4841-A32E-F7C1AB6E3E67}" type="presOf" srcId="{0C1F75BF-DBE7-4043-925C-C39F3E6FEE7D}" destId="{3FDCD747-5C5D-4DEF-B152-8D0CE622894C}" srcOrd="0" destOrd="0" presId="urn:microsoft.com/office/officeart/2005/8/layout/hierarchy1"/>
    <dgm:cxn modelId="{E3ED90A7-0E7F-46EA-9761-9773B7C9C603}" type="presParOf" srcId="{F24A9B68-6EA9-4BAC-954D-299271AB782A}" destId="{28ABFB24-0AB0-4B23-9894-9EA0C7124ABA}" srcOrd="0" destOrd="0" presId="urn:microsoft.com/office/officeart/2005/8/layout/hierarchy1"/>
    <dgm:cxn modelId="{46C397C4-8AD1-4879-A671-0E7E97507BE3}" type="presParOf" srcId="{28ABFB24-0AB0-4B23-9894-9EA0C7124ABA}" destId="{CDD5E9C3-1153-4728-9AB4-E214F840978F}" srcOrd="0" destOrd="0" presId="urn:microsoft.com/office/officeart/2005/8/layout/hierarchy1"/>
    <dgm:cxn modelId="{76F7AC6F-8C41-4BE6-AF34-296E23274423}" type="presParOf" srcId="{CDD5E9C3-1153-4728-9AB4-E214F840978F}" destId="{9534B73C-3B8D-496F-94F3-FF8902B32639}" srcOrd="0" destOrd="0" presId="urn:microsoft.com/office/officeart/2005/8/layout/hierarchy1"/>
    <dgm:cxn modelId="{A4E1552C-DE15-429C-9C8B-39358C9BB343}" type="presParOf" srcId="{CDD5E9C3-1153-4728-9AB4-E214F840978F}" destId="{7BF74493-D915-4CE3-95A4-19BE4FDA54D7}" srcOrd="1" destOrd="0" presId="urn:microsoft.com/office/officeart/2005/8/layout/hierarchy1"/>
    <dgm:cxn modelId="{CC8F07D9-9938-40F3-BF3B-5AB846D169EC}" type="presParOf" srcId="{28ABFB24-0AB0-4B23-9894-9EA0C7124ABA}" destId="{430F6E2E-67EF-44ED-8B84-20D1CF750947}" srcOrd="1" destOrd="0" presId="urn:microsoft.com/office/officeart/2005/8/layout/hierarchy1"/>
    <dgm:cxn modelId="{ABF26845-0D29-4FB2-AC23-B133D1E7375E}" type="presParOf" srcId="{F24A9B68-6EA9-4BAC-954D-299271AB782A}" destId="{67191663-D7F2-4861-A2E4-27E5CC566501}" srcOrd="1" destOrd="0" presId="urn:microsoft.com/office/officeart/2005/8/layout/hierarchy1"/>
    <dgm:cxn modelId="{8DD5BC32-AC9F-41D5-AA93-B3E192AC9A99}" type="presParOf" srcId="{67191663-D7F2-4861-A2E4-27E5CC566501}" destId="{1BB294EE-0AE7-4E01-BFAB-C3A62B2A1FE6}" srcOrd="0" destOrd="0" presId="urn:microsoft.com/office/officeart/2005/8/layout/hierarchy1"/>
    <dgm:cxn modelId="{33DDAFCB-170C-4E3F-943A-230913147347}" type="presParOf" srcId="{1BB294EE-0AE7-4E01-BFAB-C3A62B2A1FE6}" destId="{81486135-E670-4B6B-9E0A-C8D97949B1F1}" srcOrd="0" destOrd="0" presId="urn:microsoft.com/office/officeart/2005/8/layout/hierarchy1"/>
    <dgm:cxn modelId="{1FBB400C-B206-4930-A82B-46A1827D8502}" type="presParOf" srcId="{1BB294EE-0AE7-4E01-BFAB-C3A62B2A1FE6}" destId="{3FDCD747-5C5D-4DEF-B152-8D0CE622894C}" srcOrd="1" destOrd="0" presId="urn:microsoft.com/office/officeart/2005/8/layout/hierarchy1"/>
    <dgm:cxn modelId="{A2A5756C-ABB2-47E6-BBC2-449C3420A81A}" type="presParOf" srcId="{67191663-D7F2-4861-A2E4-27E5CC566501}" destId="{531A894D-D743-4692-BEF9-3BA4EC510A2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34B73C-3B8D-496F-94F3-FF8902B32639}">
      <dsp:nvSpPr>
        <dsp:cNvPr id="0" name=""/>
        <dsp:cNvSpPr/>
      </dsp:nvSpPr>
      <dsp:spPr>
        <a:xfrm>
          <a:off x="1291" y="409744"/>
          <a:ext cx="4531703" cy="287763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7BF74493-D915-4CE3-95A4-19BE4FDA54D7}">
      <dsp:nvSpPr>
        <dsp:cNvPr id="0" name=""/>
        <dsp:cNvSpPr/>
      </dsp:nvSpPr>
      <dsp:spPr>
        <a:xfrm>
          <a:off x="504813" y="888091"/>
          <a:ext cx="4531703" cy="287763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"A child's experience between the ages 0-5 can affect the rest of their lives"</a:t>
          </a:r>
          <a:endParaRPr lang="en-US" sz="3600" kern="1200" dirty="0"/>
        </a:p>
      </dsp:txBody>
      <dsp:txXfrm>
        <a:off x="589096" y="972374"/>
        <a:ext cx="4363137" cy="2709065"/>
      </dsp:txXfrm>
    </dsp:sp>
    <dsp:sp modelId="{81486135-E670-4B6B-9E0A-C8D97949B1F1}">
      <dsp:nvSpPr>
        <dsp:cNvPr id="0" name=""/>
        <dsp:cNvSpPr/>
      </dsp:nvSpPr>
      <dsp:spPr>
        <a:xfrm>
          <a:off x="5540040" y="409744"/>
          <a:ext cx="4531703" cy="287763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FDCD747-5C5D-4DEF-B152-8D0CE622894C}">
      <dsp:nvSpPr>
        <dsp:cNvPr id="0" name=""/>
        <dsp:cNvSpPr/>
      </dsp:nvSpPr>
      <dsp:spPr>
        <a:xfrm>
          <a:off x="6043562" y="888091"/>
          <a:ext cx="4531703" cy="287763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A presentation by Shabana Khalil 2017887</a:t>
          </a:r>
          <a:endParaRPr lang="en-US" sz="3600" kern="1200" dirty="0"/>
        </a:p>
      </dsp:txBody>
      <dsp:txXfrm>
        <a:off x="6127845" y="972374"/>
        <a:ext cx="4363137" cy="270906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76F12D-2985-47C3-A07C-9F03DD159D5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24F83A19-1DC2-46DB-B3A1-ECF7C417E9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41B4FCDD-1390-4072-819F-1859A28414FA}" type="datetime1">
              <a:rPr lang="en-GB" smtClean="0"/>
              <a:t>27/10/2021</a:t>
            </a:fld>
            <a:endParaRPr lang="en-GB"/>
          </a:p>
        </p:txBody>
      </p:sp>
      <p:sp>
        <p:nvSpPr>
          <p:cNvPr id="4" name="Footer Placeholder 3">
            <a:extLst>
              <a:ext uri="{FF2B5EF4-FFF2-40B4-BE49-F238E27FC236}">
                <a16:creationId xmlns:a16="http://schemas.microsoft.com/office/drawing/2014/main" id="{6A3D6289-F1C3-4041-A186-E428808BD1C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CE17ECA2-D3CC-4290-9914-977FED6D365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0D98A85-43CB-4CDC-8FF1-647F52B29F1B}" type="slidenum">
              <a:rPr lang="en-GB" smtClean="0"/>
              <a:t>‹#›</a:t>
            </a:fld>
            <a:endParaRPr lang="en-GB"/>
          </a:p>
        </p:txBody>
      </p:sp>
    </p:spTree>
    <p:extLst>
      <p:ext uri="{BB962C8B-B14F-4D97-AF65-F5344CB8AC3E}">
        <p14:creationId xmlns:p14="http://schemas.microsoft.com/office/powerpoint/2010/main" val="282109136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9FA184E-823A-41A9-9B5A-BE7C0380E3FD}" type="datetime1">
              <a:rPr lang="en-GB" noProof="0" smtClean="0"/>
              <a:t>27/10/2021</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F3B4569-3B6E-468D-B981-DA515F47BCE4}" type="slidenum">
              <a:rPr lang="en-GB" noProof="0" smtClean="0"/>
              <a:t>‹#›</a:t>
            </a:fld>
            <a:endParaRPr lang="en-GB" noProof="0"/>
          </a:p>
        </p:txBody>
      </p:sp>
    </p:spTree>
    <p:extLst>
      <p:ext uri="{BB962C8B-B14F-4D97-AF65-F5344CB8AC3E}">
        <p14:creationId xmlns:p14="http://schemas.microsoft.com/office/powerpoint/2010/main" val="23382088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CF3B4569-3B6E-468D-B981-DA515F47BCE4}" type="slidenum">
              <a:rPr lang="en-GB" smtClean="0"/>
              <a:t>2</a:t>
            </a:fld>
            <a:endParaRPr lang="en-GB"/>
          </a:p>
        </p:txBody>
      </p:sp>
    </p:spTree>
    <p:extLst>
      <p:ext uri="{BB962C8B-B14F-4D97-AF65-F5344CB8AC3E}">
        <p14:creationId xmlns:p14="http://schemas.microsoft.com/office/powerpoint/2010/main" val="3406569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dirty="0"/>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10/27/2021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87551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320090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10/27/2021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94281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dirty="0"/>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10/27/2021</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89315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10/27/2021</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31814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dirty="0"/>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10/27/2021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7546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10/27/2021</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842583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249801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dirty="0"/>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10/27/2021</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68771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12109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10/27/2021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45701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dirty="0"/>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10/27/2021</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36543952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8">
            <a:extLst>
              <a:ext uri="{FF2B5EF4-FFF2-40B4-BE49-F238E27FC236}">
                <a16:creationId xmlns:a16="http://schemas.microsoft.com/office/drawing/2014/main" id="{21331AC4-B1A0-4627-B7C9-95A05C6CD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E4D8A22-46CE-4EBE-8DBD-AB4CF6E9BF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36" name="Freeform 5">
              <a:extLst>
                <a:ext uri="{FF2B5EF4-FFF2-40B4-BE49-F238E27FC236}">
                  <a16:creationId xmlns:a16="http://schemas.microsoft.com/office/drawing/2014/main" id="{1479A08C-A93A-45DC-AEF7-63855A74C5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8542C76B-30E9-465B-8849-FB9354BED1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7">
              <a:extLst>
                <a:ext uri="{FF2B5EF4-FFF2-40B4-BE49-F238E27FC236}">
                  <a16:creationId xmlns:a16="http://schemas.microsoft.com/office/drawing/2014/main" id="{0EB6D4E8-9B0E-424A-804B-06065EA877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0CDEFB8B-F4EC-4591-9608-132B08EDC5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Freeform 9">
              <a:extLst>
                <a:ext uri="{FF2B5EF4-FFF2-40B4-BE49-F238E27FC236}">
                  <a16:creationId xmlns:a16="http://schemas.microsoft.com/office/drawing/2014/main" id="{80D92B71-BB0A-4E5C-BF79-E27228D150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B9113154-4CBD-4CD6-BAB5-FFEA2724C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4EEC5A2D-013C-41E8-8A01-28A1C62E93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95408E9F-8928-45F7-9D18-800C5A9F82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752ABBED-5F8C-47E4-A11E-69BB0E5121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048EEA6B-C380-4396-B922-4DB7DBCB36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1D1A353F-36F1-4BA2-904D-D90FA1338A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860AA00A-0E51-41CC-A952-1E13D75847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2DC0BA30-2C7D-46B2-B808-831FEBE20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08BEC50E-A9C1-4E74-ABE2-B205E476C0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58459F76-F434-4BDB-B86C-5969972934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27FE7C25-5F4B-47CF-8BD6-0110165657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44B031CB-48DB-4D21-94A5-D142A268C3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21F60125-8FB9-4362-AE52-574C6A8E4B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83863DF3-81E1-4B27-AA1F-51A1D9194D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1E9F0B37-792A-4120-8BB7-26EFAA9DAE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51DB02BB-7093-4681-BBA3-7C4316C1B9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aphicFrame>
        <p:nvGraphicFramePr>
          <p:cNvPr id="39" name="Content Placeholder 2">
            <a:extLst>
              <a:ext uri="{FF2B5EF4-FFF2-40B4-BE49-F238E27FC236}">
                <a16:creationId xmlns:a16="http://schemas.microsoft.com/office/drawing/2014/main" id="{E2945E3B-B374-4DE3-8671-FF5A7666B50F}"/>
              </a:ext>
            </a:extLst>
          </p:cNvPr>
          <p:cNvGraphicFramePr>
            <a:graphicFrameLocks noGrp="1"/>
          </p:cNvGraphicFramePr>
          <p:nvPr>
            <p:ph idx="1"/>
            <p:extLst>
              <p:ext uri="{D42A27DB-BD31-4B8C-83A1-F6EECF244321}">
                <p14:modId xmlns:p14="http://schemas.microsoft.com/office/powerpoint/2010/main" val="1452063495"/>
              </p:ext>
            </p:extLst>
          </p:nvPr>
        </p:nvGraphicFramePr>
        <p:xfrm>
          <a:off x="807722" y="1062288"/>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7204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52FD7-76EF-4EBF-8807-5A08A9C8EA09}"/>
              </a:ext>
            </a:extLst>
          </p:cNvPr>
          <p:cNvSpPr>
            <a:spLocks noGrp="1"/>
          </p:cNvSpPr>
          <p:nvPr>
            <p:ph type="ctrTitle"/>
          </p:nvPr>
        </p:nvSpPr>
        <p:spPr>
          <a:xfrm>
            <a:off x="1818612" y="2075504"/>
            <a:ext cx="8620539" cy="610678"/>
          </a:xfrm>
        </p:spPr>
        <p:txBody>
          <a:bodyPr rtlCol="0">
            <a:normAutofit fontScale="90000"/>
          </a:bodyPr>
          <a:lstStyle/>
          <a:p>
            <a:pPr rtl="0"/>
            <a:r>
              <a:rPr lang="en-GB">
                <a:cs typeface="Calibri Light"/>
              </a:rPr>
              <a:t>Introduction</a:t>
            </a:r>
            <a:endParaRPr lang="en-GB"/>
          </a:p>
        </p:txBody>
      </p:sp>
      <p:sp>
        <p:nvSpPr>
          <p:cNvPr id="3" name="Subtitle 2">
            <a:extLst>
              <a:ext uri="{FF2B5EF4-FFF2-40B4-BE49-F238E27FC236}">
                <a16:creationId xmlns:a16="http://schemas.microsoft.com/office/drawing/2014/main" id="{F4C8D8C1-1062-49B2-BB56-D9F8E5DA6EB6}"/>
              </a:ext>
            </a:extLst>
          </p:cNvPr>
          <p:cNvSpPr>
            <a:spLocks noGrp="1"/>
          </p:cNvSpPr>
          <p:nvPr>
            <p:ph type="subTitle" idx="1"/>
          </p:nvPr>
        </p:nvSpPr>
        <p:spPr>
          <a:xfrm>
            <a:off x="1739445" y="2679149"/>
            <a:ext cx="8772388" cy="2401261"/>
          </a:xfrm>
        </p:spPr>
        <p:txBody>
          <a:bodyPr vert="horz" lIns="91440" tIns="0" rIns="91440" bIns="45720" rtlCol="0" anchor="t">
            <a:normAutofit/>
          </a:bodyPr>
          <a:lstStyle/>
          <a:p>
            <a:r>
              <a:rPr lang="en-GB" dirty="0">
                <a:solidFill>
                  <a:schemeClr val="tx1"/>
                </a:solidFill>
              </a:rPr>
              <a:t>The aim of this presentation is to give you a brief understanding on two key theories which are used in today's understanding of a child's development.</a:t>
            </a:r>
            <a:endParaRPr lang="en-US" dirty="0">
              <a:solidFill>
                <a:schemeClr val="tx1"/>
              </a:solidFill>
            </a:endParaRPr>
          </a:p>
          <a:p>
            <a:r>
              <a:rPr lang="en-GB" dirty="0">
                <a:solidFill>
                  <a:schemeClr val="tx1"/>
                </a:solidFill>
              </a:rPr>
              <a:t>I will be discussing Piaget's theory on cognitive development and Erikson's theory on the psychosocial development.</a:t>
            </a:r>
          </a:p>
          <a:p>
            <a:r>
              <a:rPr lang="en-GB" dirty="0">
                <a:solidFill>
                  <a:schemeClr val="tx1"/>
                </a:solidFill>
              </a:rPr>
              <a:t>I will also be giving you two practical examples that you as new parents could implement to enhance your children's learning during the first 5 years of their life.</a:t>
            </a:r>
          </a:p>
        </p:txBody>
      </p:sp>
    </p:spTree>
    <p:extLst>
      <p:ext uri="{BB962C8B-B14F-4D97-AF65-F5344CB8AC3E}">
        <p14:creationId xmlns:p14="http://schemas.microsoft.com/office/powerpoint/2010/main" val="42628684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6" name="Group 75">
            <a:extLst>
              <a:ext uri="{FF2B5EF4-FFF2-40B4-BE49-F238E27FC236}">
                <a16:creationId xmlns:a16="http://schemas.microsoft.com/office/drawing/2014/main" id="{081F6272-2D8B-43ED-B0FE-A3834D786A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7" name="Freeform 5">
              <a:extLst>
                <a:ext uri="{FF2B5EF4-FFF2-40B4-BE49-F238E27FC236}">
                  <a16:creationId xmlns:a16="http://schemas.microsoft.com/office/drawing/2014/main" id="{C0DF30E9-8AD2-4528-87A0-2478F06C0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6">
              <a:extLst>
                <a:ext uri="{FF2B5EF4-FFF2-40B4-BE49-F238E27FC236}">
                  <a16:creationId xmlns:a16="http://schemas.microsoft.com/office/drawing/2014/main" id="{FF931D9A-1E80-46D9-A587-8AC93BAD15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7">
              <a:extLst>
                <a:ext uri="{FF2B5EF4-FFF2-40B4-BE49-F238E27FC236}">
                  <a16:creationId xmlns:a16="http://schemas.microsoft.com/office/drawing/2014/main" id="{CB72A66A-73DF-42C3-B079-0A900A6DB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8">
              <a:extLst>
                <a:ext uri="{FF2B5EF4-FFF2-40B4-BE49-F238E27FC236}">
                  <a16:creationId xmlns:a16="http://schemas.microsoft.com/office/drawing/2014/main" id="{80FB6E72-6CF0-453C-9FE4-B1CE9BB81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9">
              <a:extLst>
                <a:ext uri="{FF2B5EF4-FFF2-40B4-BE49-F238E27FC236}">
                  <a16:creationId xmlns:a16="http://schemas.microsoft.com/office/drawing/2014/main" id="{4CEF5EF8-F9FC-40D3-A309-16E105E59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0">
              <a:extLst>
                <a:ext uri="{FF2B5EF4-FFF2-40B4-BE49-F238E27FC236}">
                  <a16:creationId xmlns:a16="http://schemas.microsoft.com/office/drawing/2014/main" id="{BCA2598B-2EB3-485D-AA55-B13A4FAE7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1">
              <a:extLst>
                <a:ext uri="{FF2B5EF4-FFF2-40B4-BE49-F238E27FC236}">
                  <a16:creationId xmlns:a16="http://schemas.microsoft.com/office/drawing/2014/main" id="{1862F656-81B6-4D3F-8A60-6BC6D95C1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2">
              <a:extLst>
                <a:ext uri="{FF2B5EF4-FFF2-40B4-BE49-F238E27FC236}">
                  <a16:creationId xmlns:a16="http://schemas.microsoft.com/office/drawing/2014/main" id="{E832566E-BD36-4734-9A30-30C43C5AC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3">
              <a:extLst>
                <a:ext uri="{FF2B5EF4-FFF2-40B4-BE49-F238E27FC236}">
                  <a16:creationId xmlns:a16="http://schemas.microsoft.com/office/drawing/2014/main" id="{ABEB461B-59B1-4D88-9166-4C3D29865A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4">
              <a:extLst>
                <a:ext uri="{FF2B5EF4-FFF2-40B4-BE49-F238E27FC236}">
                  <a16:creationId xmlns:a16="http://schemas.microsoft.com/office/drawing/2014/main" id="{E24AF2E6-340B-4BA9-B658-991448568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5">
              <a:extLst>
                <a:ext uri="{FF2B5EF4-FFF2-40B4-BE49-F238E27FC236}">
                  <a16:creationId xmlns:a16="http://schemas.microsoft.com/office/drawing/2014/main" id="{F3A5F3F9-A868-40C6-91BB-915BDFCAE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6">
              <a:extLst>
                <a:ext uri="{FF2B5EF4-FFF2-40B4-BE49-F238E27FC236}">
                  <a16:creationId xmlns:a16="http://schemas.microsoft.com/office/drawing/2014/main" id="{19E38A9A-0FDB-4637-8061-C7A41043D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7">
              <a:extLst>
                <a:ext uri="{FF2B5EF4-FFF2-40B4-BE49-F238E27FC236}">
                  <a16:creationId xmlns:a16="http://schemas.microsoft.com/office/drawing/2014/main" id="{19CD4F6E-2395-498B-809D-D00ADE7F1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8">
              <a:extLst>
                <a:ext uri="{FF2B5EF4-FFF2-40B4-BE49-F238E27FC236}">
                  <a16:creationId xmlns:a16="http://schemas.microsoft.com/office/drawing/2014/main" id="{3CCBA3DF-710E-4D99-8577-DAB448B03F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9">
              <a:extLst>
                <a:ext uri="{FF2B5EF4-FFF2-40B4-BE49-F238E27FC236}">
                  <a16:creationId xmlns:a16="http://schemas.microsoft.com/office/drawing/2014/main" id="{708252DD-5CC4-4D40-AA4F-3494062B3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0">
              <a:extLst>
                <a:ext uri="{FF2B5EF4-FFF2-40B4-BE49-F238E27FC236}">
                  <a16:creationId xmlns:a16="http://schemas.microsoft.com/office/drawing/2014/main" id="{FA2F30EB-C288-4DB4-8AAB-6BD0C4809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21">
              <a:extLst>
                <a:ext uri="{FF2B5EF4-FFF2-40B4-BE49-F238E27FC236}">
                  <a16:creationId xmlns:a16="http://schemas.microsoft.com/office/drawing/2014/main" id="{4BAE05A9-9553-4383-9970-396D1B74E6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4" name="Freeform 22">
              <a:extLst>
                <a:ext uri="{FF2B5EF4-FFF2-40B4-BE49-F238E27FC236}">
                  <a16:creationId xmlns:a16="http://schemas.microsoft.com/office/drawing/2014/main" id="{1386C40D-23D3-46EB-A042-233F9E2AC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3">
              <a:extLst>
                <a:ext uri="{FF2B5EF4-FFF2-40B4-BE49-F238E27FC236}">
                  <a16:creationId xmlns:a16="http://schemas.microsoft.com/office/drawing/2014/main" id="{F00E9367-45CC-4ABB-883B-5847B4968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4">
              <a:extLst>
                <a:ext uri="{FF2B5EF4-FFF2-40B4-BE49-F238E27FC236}">
                  <a16:creationId xmlns:a16="http://schemas.microsoft.com/office/drawing/2014/main" id="{F6965CF0-47A9-42B4-9BB9-4036AD24F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5">
              <a:extLst>
                <a:ext uri="{FF2B5EF4-FFF2-40B4-BE49-F238E27FC236}">
                  <a16:creationId xmlns:a16="http://schemas.microsoft.com/office/drawing/2014/main" id="{8B95846F-6193-4E64-967E-B97A998C5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9" name="Group 98">
            <a:extLst>
              <a:ext uri="{FF2B5EF4-FFF2-40B4-BE49-F238E27FC236}">
                <a16:creationId xmlns:a16="http://schemas.microsoft.com/office/drawing/2014/main" id="{1D4094EA-35EA-4936-80C5-47E4CCBEB9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00" name="Rectangle 99">
              <a:extLst>
                <a:ext uri="{FF2B5EF4-FFF2-40B4-BE49-F238E27FC236}">
                  <a16:creationId xmlns:a16="http://schemas.microsoft.com/office/drawing/2014/main" id="{9569742E-94AF-45D8-B657-E59AAD936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Isosceles Triangle 22">
              <a:extLst>
                <a:ext uri="{FF2B5EF4-FFF2-40B4-BE49-F238E27FC236}">
                  <a16:creationId xmlns:a16="http://schemas.microsoft.com/office/drawing/2014/main" id="{C82ACEBC-1D5B-4E6E-AA7F-9955EAB41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2" name="Rectangle 101">
              <a:extLst>
                <a:ext uri="{FF2B5EF4-FFF2-40B4-BE49-F238E27FC236}">
                  <a16:creationId xmlns:a16="http://schemas.microsoft.com/office/drawing/2014/main" id="{B930B44A-1C77-42D8-8BB5-1F1B50621E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104" name="Rectangle 103">
            <a:extLst>
              <a:ext uri="{FF2B5EF4-FFF2-40B4-BE49-F238E27FC236}">
                <a16:creationId xmlns:a16="http://schemas.microsoft.com/office/drawing/2014/main" id="{CA3DC2E6-1437-4ADF-964E-AC01AD156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6" name="Group 105">
            <a:extLst>
              <a:ext uri="{FF2B5EF4-FFF2-40B4-BE49-F238E27FC236}">
                <a16:creationId xmlns:a16="http://schemas.microsoft.com/office/drawing/2014/main" id="{F147DC8C-AE3B-4FD6-BE3A-F95E985EF1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7" name="Freeform 5">
              <a:extLst>
                <a:ext uri="{FF2B5EF4-FFF2-40B4-BE49-F238E27FC236}">
                  <a16:creationId xmlns:a16="http://schemas.microsoft.com/office/drawing/2014/main" id="{E64003C6-4254-40BD-AF4C-85B4061288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6">
              <a:extLst>
                <a:ext uri="{FF2B5EF4-FFF2-40B4-BE49-F238E27FC236}">
                  <a16:creationId xmlns:a16="http://schemas.microsoft.com/office/drawing/2014/main" id="{9DCF718E-1137-411A-8212-2E963734D1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7">
              <a:extLst>
                <a:ext uri="{FF2B5EF4-FFF2-40B4-BE49-F238E27FC236}">
                  <a16:creationId xmlns:a16="http://schemas.microsoft.com/office/drawing/2014/main" id="{77C670CB-B756-4B79-8D46-129A47687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8">
              <a:extLst>
                <a:ext uri="{FF2B5EF4-FFF2-40B4-BE49-F238E27FC236}">
                  <a16:creationId xmlns:a16="http://schemas.microsoft.com/office/drawing/2014/main" id="{BDE6AE2D-DDD6-4975-987F-6652428EF9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9">
              <a:extLst>
                <a:ext uri="{FF2B5EF4-FFF2-40B4-BE49-F238E27FC236}">
                  <a16:creationId xmlns:a16="http://schemas.microsoft.com/office/drawing/2014/main" id="{F9240DD2-EEC5-45BE-9ED1-C2711F531D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10">
              <a:extLst>
                <a:ext uri="{FF2B5EF4-FFF2-40B4-BE49-F238E27FC236}">
                  <a16:creationId xmlns:a16="http://schemas.microsoft.com/office/drawing/2014/main" id="{A9FF84F6-1BEA-42B0-964D-4C58B02483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11">
              <a:extLst>
                <a:ext uri="{FF2B5EF4-FFF2-40B4-BE49-F238E27FC236}">
                  <a16:creationId xmlns:a16="http://schemas.microsoft.com/office/drawing/2014/main" id="{A94E03EE-96D0-4D6B-ADB3-CE073A887A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12">
              <a:extLst>
                <a:ext uri="{FF2B5EF4-FFF2-40B4-BE49-F238E27FC236}">
                  <a16:creationId xmlns:a16="http://schemas.microsoft.com/office/drawing/2014/main" id="{EB419F28-29C7-47A4-BA2B-B87D641021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13">
              <a:extLst>
                <a:ext uri="{FF2B5EF4-FFF2-40B4-BE49-F238E27FC236}">
                  <a16:creationId xmlns:a16="http://schemas.microsoft.com/office/drawing/2014/main" id="{82DDB97F-3F05-4C8C-B6C4-7868EA4400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14">
              <a:extLst>
                <a:ext uri="{FF2B5EF4-FFF2-40B4-BE49-F238E27FC236}">
                  <a16:creationId xmlns:a16="http://schemas.microsoft.com/office/drawing/2014/main" id="{B65DD513-428F-4F26-8E64-AA2EB027D6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15">
              <a:extLst>
                <a:ext uri="{FF2B5EF4-FFF2-40B4-BE49-F238E27FC236}">
                  <a16:creationId xmlns:a16="http://schemas.microsoft.com/office/drawing/2014/main" id="{CC433D64-EC3E-4DFF-9C0F-58CE0D85B8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16">
              <a:extLst>
                <a:ext uri="{FF2B5EF4-FFF2-40B4-BE49-F238E27FC236}">
                  <a16:creationId xmlns:a16="http://schemas.microsoft.com/office/drawing/2014/main" id="{C4DBA574-8448-4C7F-8ECD-65E280F6FF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Freeform 17">
              <a:extLst>
                <a:ext uri="{FF2B5EF4-FFF2-40B4-BE49-F238E27FC236}">
                  <a16:creationId xmlns:a16="http://schemas.microsoft.com/office/drawing/2014/main" id="{355CAF17-9039-4AA1-93AC-EF73692E4D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Freeform 18">
              <a:extLst>
                <a:ext uri="{FF2B5EF4-FFF2-40B4-BE49-F238E27FC236}">
                  <a16:creationId xmlns:a16="http://schemas.microsoft.com/office/drawing/2014/main" id="{43791427-924F-4544-BB1A-1DB400BC5D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Freeform 19">
              <a:extLst>
                <a:ext uri="{FF2B5EF4-FFF2-40B4-BE49-F238E27FC236}">
                  <a16:creationId xmlns:a16="http://schemas.microsoft.com/office/drawing/2014/main" id="{BA5C30AE-ABE6-40AC-981F-A7C808AAD7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Freeform 20">
              <a:extLst>
                <a:ext uri="{FF2B5EF4-FFF2-40B4-BE49-F238E27FC236}">
                  <a16:creationId xmlns:a16="http://schemas.microsoft.com/office/drawing/2014/main" id="{46A07100-F6F3-411E-9D85-D6373AA1FC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 name="Freeform 21">
              <a:extLst>
                <a:ext uri="{FF2B5EF4-FFF2-40B4-BE49-F238E27FC236}">
                  <a16:creationId xmlns:a16="http://schemas.microsoft.com/office/drawing/2014/main" id="{FF981087-0D18-419F-9CA1-E13AF39B55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 name="Freeform 22">
              <a:extLst>
                <a:ext uri="{FF2B5EF4-FFF2-40B4-BE49-F238E27FC236}">
                  <a16:creationId xmlns:a16="http://schemas.microsoft.com/office/drawing/2014/main" id="{F21B12D0-A750-43C7-A970-B8C30DA3FD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 name="Freeform 23">
              <a:extLst>
                <a:ext uri="{FF2B5EF4-FFF2-40B4-BE49-F238E27FC236}">
                  <a16:creationId xmlns:a16="http://schemas.microsoft.com/office/drawing/2014/main" id="{0616FAA2-1ABF-402B-A85B-BB37A90DDC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 name="Freeform 24">
              <a:extLst>
                <a:ext uri="{FF2B5EF4-FFF2-40B4-BE49-F238E27FC236}">
                  <a16:creationId xmlns:a16="http://schemas.microsoft.com/office/drawing/2014/main" id="{BD0FBBE9-09B4-46CA-89A0-66B929A206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 name="Freeform 25">
              <a:extLst>
                <a:ext uri="{FF2B5EF4-FFF2-40B4-BE49-F238E27FC236}">
                  <a16:creationId xmlns:a16="http://schemas.microsoft.com/office/drawing/2014/main" id="{09ED770B-F59A-4F30-9022-0CB5BFA76D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29" name="Rectangle 128">
            <a:extLst>
              <a:ext uri="{FF2B5EF4-FFF2-40B4-BE49-F238E27FC236}">
                <a16:creationId xmlns:a16="http://schemas.microsoft.com/office/drawing/2014/main" id="{1158DDBE-C970-4866-B650-BFA6EB2BE1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047102"/>
            <a:ext cx="5936885"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Isosceles Triangle 22">
            <a:extLst>
              <a:ext uri="{FF2B5EF4-FFF2-40B4-BE49-F238E27FC236}">
                <a16:creationId xmlns:a16="http://schemas.microsoft.com/office/drawing/2014/main" id="{1AC2F6F8-97CC-4741-BE63-D6944827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2131" y="55465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Rectangle 132">
            <a:extLst>
              <a:ext uri="{FF2B5EF4-FFF2-40B4-BE49-F238E27FC236}">
                <a16:creationId xmlns:a16="http://schemas.microsoft.com/office/drawing/2014/main" id="{680548D4-3017-4154-A8A7-C77FB6F1E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634393"/>
            <a:ext cx="5935796" cy="39173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CCF7D9-844C-423F-9B26-DFE6F5A1E794}"/>
              </a:ext>
            </a:extLst>
          </p:cNvPr>
          <p:cNvSpPr>
            <a:spLocks noGrp="1"/>
          </p:cNvSpPr>
          <p:nvPr>
            <p:ph type="title"/>
          </p:nvPr>
        </p:nvSpPr>
        <p:spPr>
          <a:xfrm>
            <a:off x="873978" y="1718735"/>
            <a:ext cx="5767566" cy="1072378"/>
          </a:xfrm>
        </p:spPr>
        <p:txBody>
          <a:bodyPr vert="horz" lIns="228600" tIns="228600" rIns="228600" bIns="228600" rtlCol="0" anchor="ctr">
            <a:normAutofit/>
          </a:bodyPr>
          <a:lstStyle/>
          <a:p>
            <a:r>
              <a:rPr lang="en-US"/>
              <a:t>Piaget's Theory</a:t>
            </a:r>
          </a:p>
        </p:txBody>
      </p:sp>
      <p:sp>
        <p:nvSpPr>
          <p:cNvPr id="4" name="Text Placeholder 3">
            <a:extLst>
              <a:ext uri="{FF2B5EF4-FFF2-40B4-BE49-F238E27FC236}">
                <a16:creationId xmlns:a16="http://schemas.microsoft.com/office/drawing/2014/main" id="{E4A5B0F5-F206-42FC-9EC4-DD49CD9E8C60}"/>
              </a:ext>
            </a:extLst>
          </p:cNvPr>
          <p:cNvSpPr>
            <a:spLocks noGrp="1"/>
          </p:cNvSpPr>
          <p:nvPr>
            <p:ph type="body" sz="half" idx="2"/>
          </p:nvPr>
        </p:nvSpPr>
        <p:spPr>
          <a:xfrm>
            <a:off x="873102" y="2789239"/>
            <a:ext cx="5768442" cy="2683606"/>
          </a:xfrm>
        </p:spPr>
        <p:txBody>
          <a:bodyPr vert="horz" lIns="91440" tIns="45720" rIns="91440" bIns="45720" rtlCol="0" anchor="ctr">
            <a:normAutofit/>
          </a:bodyPr>
          <a:lstStyle/>
          <a:p>
            <a:pPr indent="-228600" algn="l">
              <a:buChar char="§"/>
            </a:pPr>
            <a:r>
              <a:rPr lang="en-US" sz="2000" dirty="0">
                <a:solidFill>
                  <a:schemeClr val="tx1"/>
                </a:solidFill>
              </a:rPr>
              <a:t>Piaget is one of the most influential theorists in cognitive development. (1896-1980)</a:t>
            </a:r>
          </a:p>
          <a:p>
            <a:pPr indent="-228600" algn="l">
              <a:buFont typeface="Wingdings" panose="05000000000000000000" pitchFamily="2" charset="2"/>
              <a:buChar char="§"/>
            </a:pPr>
            <a:r>
              <a:rPr lang="en-US" sz="2000" dirty="0">
                <a:solidFill>
                  <a:schemeClr val="tx1"/>
                </a:solidFill>
              </a:rPr>
              <a:t>Piaget identified four key stages of cognitive development. He believed that everyone must go through each stage to move onto the next..</a:t>
            </a:r>
          </a:p>
        </p:txBody>
      </p:sp>
      <p:sp>
        <p:nvSpPr>
          <p:cNvPr id="135" name="Rectangle 134">
            <a:extLst>
              <a:ext uri="{FF2B5EF4-FFF2-40B4-BE49-F238E27FC236}">
                <a16:creationId xmlns:a16="http://schemas.microsoft.com/office/drawing/2014/main" id="{3A87E373-170F-4468-875D-EAD8418B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9862" y="-6706"/>
            <a:ext cx="4642138"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53B1A5B8-35B9-49A1-AE61-305312B59091}"/>
              </a:ext>
            </a:extLst>
          </p:cNvPr>
          <p:cNvPicPr>
            <a:picLocks noChangeAspect="1"/>
          </p:cNvPicPr>
          <p:nvPr/>
        </p:nvPicPr>
        <p:blipFill>
          <a:blip r:embed="rId2"/>
          <a:stretch>
            <a:fillRect/>
          </a:stretch>
        </p:blipFill>
        <p:spPr>
          <a:xfrm>
            <a:off x="7876652" y="1942105"/>
            <a:ext cx="3990545" cy="2982932"/>
          </a:xfrm>
          <a:prstGeom prst="rect">
            <a:avLst/>
          </a:prstGeom>
        </p:spPr>
      </p:pic>
    </p:spTree>
    <p:extLst>
      <p:ext uri="{BB962C8B-B14F-4D97-AF65-F5344CB8AC3E}">
        <p14:creationId xmlns:p14="http://schemas.microsoft.com/office/powerpoint/2010/main" val="947049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 name="Group 8">
            <a:extLst>
              <a:ext uri="{FF2B5EF4-FFF2-40B4-BE49-F238E27FC236}">
                <a16:creationId xmlns:a16="http://schemas.microsoft.com/office/drawing/2014/main" id="{B529E332-1F12-4C15-9CD2-46B47C7975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 name="Freeform 5">
              <a:extLst>
                <a:ext uri="{FF2B5EF4-FFF2-40B4-BE49-F238E27FC236}">
                  <a16:creationId xmlns:a16="http://schemas.microsoft.com/office/drawing/2014/main" id="{EB70D1D9-E454-41A2-8131-F87C242E5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2BD80611-E3DE-49D3-957E-D2672511E5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047537A2-1EBB-45DF-81BB-24C8069BF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2D80068E-88CF-4AFA-A33B-4C67E9DA2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6D3A694A-2C63-4465-903F-2C446C2E9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2AB06086-11CF-41B2-BCA8-F4FD52333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A9322517-D640-42FC-95E7-636922C30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6D353CC0-9B35-4CD3-80D4-CBE64AB179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240FB68B-B3F7-4ACD-BFA8-24993E47B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B71C62F0-2D69-4E12-97FD-4FDA2443B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E29D09D3-D44B-4C33-B67D-A33A62508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F253173C-BDD8-4E76-8508-D65436C6C3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98F05129-C6FB-43CA-81A0-3C0E79AEFD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DB362655-D4C7-4196-936B-1AC33DC1D2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081F342A-5654-44A6-8616-8C0E7BDF44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8D067AD4-45F5-405D-A7C5-05E2B4968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1777D4B7-909A-4179-B8F2-4A7DC7751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48BF3507-BFDE-4733-8CDF-3FDD87FAD9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84D14DCD-6EDC-4E92-ADA7-5CA3636560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 name="Group 29">
            <a:extLst>
              <a:ext uri="{FF2B5EF4-FFF2-40B4-BE49-F238E27FC236}">
                <a16:creationId xmlns:a16="http://schemas.microsoft.com/office/drawing/2014/main" id="{0C40BBA1-E470-44B7-8606-F8BCF6B962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1" name="Rectangle 30">
              <a:extLst>
                <a:ext uri="{FF2B5EF4-FFF2-40B4-BE49-F238E27FC236}">
                  <a16:creationId xmlns:a16="http://schemas.microsoft.com/office/drawing/2014/main" id="{87F90053-2737-4E1E-BDBF-D1F2DA63CC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9C47D012-ADE5-486B-A297-A95FE2F21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1E063DDE-7A1D-4211-952B-F30B31DEE4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8" name="Rectangle 34">
            <a:extLst>
              <a:ext uri="{FF2B5EF4-FFF2-40B4-BE49-F238E27FC236}">
                <a16:creationId xmlns:a16="http://schemas.microsoft.com/office/drawing/2014/main" id="{6BDBA639-2A71-4A60-A71A-FF1836F5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9" name="Group 36">
            <a:extLst>
              <a:ext uri="{FF2B5EF4-FFF2-40B4-BE49-F238E27FC236}">
                <a16:creationId xmlns:a16="http://schemas.microsoft.com/office/drawing/2014/main" id="{5E208A8B-5EBD-4532-BE72-26414FA7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8" name="Freeform 5">
              <a:extLst>
                <a:ext uri="{FF2B5EF4-FFF2-40B4-BE49-F238E27FC236}">
                  <a16:creationId xmlns:a16="http://schemas.microsoft.com/office/drawing/2014/main" id="{15D09196-B338-4AB5-A71B-CFD5FFCA6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a:extLst>
                <a:ext uri="{FF2B5EF4-FFF2-40B4-BE49-F238E27FC236}">
                  <a16:creationId xmlns:a16="http://schemas.microsoft.com/office/drawing/2014/main" id="{F50B4463-128A-4677-A285-C017E6C54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a:extLst>
                <a:ext uri="{FF2B5EF4-FFF2-40B4-BE49-F238E27FC236}">
                  <a16:creationId xmlns:a16="http://schemas.microsoft.com/office/drawing/2014/main" id="{1D9B95CD-F023-4DFA-9678-1E02713F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1" name="Freeform 8">
              <a:extLst>
                <a:ext uri="{FF2B5EF4-FFF2-40B4-BE49-F238E27FC236}">
                  <a16:creationId xmlns:a16="http://schemas.microsoft.com/office/drawing/2014/main" id="{1DDF47A8-BE7B-43F3-A500-F5A4656D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9">
              <a:extLst>
                <a:ext uri="{FF2B5EF4-FFF2-40B4-BE49-F238E27FC236}">
                  <a16:creationId xmlns:a16="http://schemas.microsoft.com/office/drawing/2014/main" id="{2DD394DE-76FB-42F8-85F2-FD436F423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0">
              <a:extLst>
                <a:ext uri="{FF2B5EF4-FFF2-40B4-BE49-F238E27FC236}">
                  <a16:creationId xmlns:a16="http://schemas.microsoft.com/office/drawing/2014/main" id="{B95F2EFB-87E6-4400-AAF3-7EB8B4F15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1">
              <a:extLst>
                <a:ext uri="{FF2B5EF4-FFF2-40B4-BE49-F238E27FC236}">
                  <a16:creationId xmlns:a16="http://schemas.microsoft.com/office/drawing/2014/main" id="{1D463476-2BC7-418C-9D6F-51444B11A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a:extLst>
                <a:ext uri="{FF2B5EF4-FFF2-40B4-BE49-F238E27FC236}">
                  <a16:creationId xmlns:a16="http://schemas.microsoft.com/office/drawing/2014/main" id="{24011122-2495-478A-81BF-ABBDEA1DA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a:extLst>
                <a:ext uri="{FF2B5EF4-FFF2-40B4-BE49-F238E27FC236}">
                  <a16:creationId xmlns:a16="http://schemas.microsoft.com/office/drawing/2014/main" id="{C79E87C5-E5B3-476B-B539-FC9CF4A33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7" name="Freeform 14">
              <a:extLst>
                <a:ext uri="{FF2B5EF4-FFF2-40B4-BE49-F238E27FC236}">
                  <a16:creationId xmlns:a16="http://schemas.microsoft.com/office/drawing/2014/main" id="{956029CA-2B38-434D-9044-5FF3A1EC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5">
              <a:extLst>
                <a:ext uri="{FF2B5EF4-FFF2-40B4-BE49-F238E27FC236}">
                  <a16:creationId xmlns:a16="http://schemas.microsoft.com/office/drawing/2014/main" id="{9514CFB6-E8DB-43DC-B1CD-9CC2D4B2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9" name="Freeform 16">
              <a:extLst>
                <a:ext uri="{FF2B5EF4-FFF2-40B4-BE49-F238E27FC236}">
                  <a16:creationId xmlns:a16="http://schemas.microsoft.com/office/drawing/2014/main" id="{BD8C1FC8-E550-45BE-9F30-822BAB378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0" name="Freeform 17">
              <a:extLst>
                <a:ext uri="{FF2B5EF4-FFF2-40B4-BE49-F238E27FC236}">
                  <a16:creationId xmlns:a16="http://schemas.microsoft.com/office/drawing/2014/main" id="{D1646B5D-A7B7-41EC-9591-0E0C0F4F9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a:extLst>
                <a:ext uri="{FF2B5EF4-FFF2-40B4-BE49-F238E27FC236}">
                  <a16:creationId xmlns:a16="http://schemas.microsoft.com/office/drawing/2014/main" id="{E2118E93-481E-4843-987E-378187AA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a:extLst>
                <a:ext uri="{FF2B5EF4-FFF2-40B4-BE49-F238E27FC236}">
                  <a16:creationId xmlns:a16="http://schemas.microsoft.com/office/drawing/2014/main" id="{77038464-F4E2-47EC-A87F-18469191E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a:extLst>
                <a:ext uri="{FF2B5EF4-FFF2-40B4-BE49-F238E27FC236}">
                  <a16:creationId xmlns:a16="http://schemas.microsoft.com/office/drawing/2014/main" id="{FB3BBEB1-E146-408F-95B7-EE2F269DE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21">
              <a:extLst>
                <a:ext uri="{FF2B5EF4-FFF2-40B4-BE49-F238E27FC236}">
                  <a16:creationId xmlns:a16="http://schemas.microsoft.com/office/drawing/2014/main" id="{C765B285-56EC-47FC-B116-274EBBD61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2">
              <a:extLst>
                <a:ext uri="{FF2B5EF4-FFF2-40B4-BE49-F238E27FC236}">
                  <a16:creationId xmlns:a16="http://schemas.microsoft.com/office/drawing/2014/main" id="{CB4A6191-6913-42EA-905E-8A174AE2C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6" name="Freeform 23">
              <a:extLst>
                <a:ext uri="{FF2B5EF4-FFF2-40B4-BE49-F238E27FC236}">
                  <a16:creationId xmlns:a16="http://schemas.microsoft.com/office/drawing/2014/main" id="{8ADEEF92-F481-475A-845C-5E940F0D5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4" name="Freeform: Shape 57">
            <a:extLst>
              <a:ext uri="{FF2B5EF4-FFF2-40B4-BE49-F238E27FC236}">
                <a16:creationId xmlns:a16="http://schemas.microsoft.com/office/drawing/2014/main" id="{D9C506D7-84CB-4057-A44A-465313E78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44861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Oval 32">
            <a:extLst>
              <a:ext uri="{FF2B5EF4-FFF2-40B4-BE49-F238E27FC236}">
                <a16:creationId xmlns:a16="http://schemas.microsoft.com/office/drawing/2014/main" id="{7842FC68-61FD-4700-8A22-BB8B07188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4579" y="691977"/>
            <a:ext cx="7761923"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DC098B1-153E-4DA8-9712-63AA9B62B950}"/>
              </a:ext>
            </a:extLst>
          </p:cNvPr>
          <p:cNvSpPr>
            <a:spLocks noGrp="1"/>
          </p:cNvSpPr>
          <p:nvPr>
            <p:ph type="title"/>
          </p:nvPr>
        </p:nvSpPr>
        <p:spPr>
          <a:xfrm>
            <a:off x="2616277" y="2061838"/>
            <a:ext cx="6959446" cy="1662475"/>
          </a:xfrm>
        </p:spPr>
        <p:txBody>
          <a:bodyPr vert="horz" lIns="228600" tIns="228600" rIns="228600" bIns="0" rtlCol="0" anchor="b">
            <a:normAutofit/>
          </a:bodyPr>
          <a:lstStyle/>
          <a:p>
            <a:pPr>
              <a:lnSpc>
                <a:spcPct val="80000"/>
              </a:lnSpc>
            </a:pPr>
            <a:r>
              <a:rPr lang="en-US" sz="4800" dirty="0"/>
              <a:t>What is Cognitive Development?</a:t>
            </a:r>
          </a:p>
        </p:txBody>
      </p:sp>
      <p:sp>
        <p:nvSpPr>
          <p:cNvPr id="4" name="Text Placeholder 3">
            <a:extLst>
              <a:ext uri="{FF2B5EF4-FFF2-40B4-BE49-F238E27FC236}">
                <a16:creationId xmlns:a16="http://schemas.microsoft.com/office/drawing/2014/main" id="{90B87BA0-5212-4EBA-8B65-A96D17F55683}"/>
              </a:ext>
            </a:extLst>
          </p:cNvPr>
          <p:cNvSpPr>
            <a:spLocks noGrp="1"/>
          </p:cNvSpPr>
          <p:nvPr>
            <p:ph type="body" idx="1"/>
          </p:nvPr>
        </p:nvSpPr>
        <p:spPr>
          <a:xfrm>
            <a:off x="3388938" y="3783690"/>
            <a:ext cx="5414125" cy="1196717"/>
          </a:xfrm>
        </p:spPr>
        <p:txBody>
          <a:bodyPr vert="horz" lIns="91440" tIns="0" rIns="91440" bIns="45720" rtlCol="0">
            <a:normAutofit/>
          </a:bodyPr>
          <a:lstStyle/>
          <a:p>
            <a:pPr>
              <a:lnSpc>
                <a:spcPct val="90000"/>
              </a:lnSpc>
            </a:pPr>
            <a:r>
              <a:rPr lang="en-US" sz="1600"/>
              <a:t>Cognitive comes from a Latin word which means, "to know", therefore all the psychological processes that take place between the thinking and knowing and how we acquire, process and organize information is cognitive development. (Oakley, 2004)</a:t>
            </a:r>
          </a:p>
        </p:txBody>
      </p:sp>
      <p:pic>
        <p:nvPicPr>
          <p:cNvPr id="2" name="Graphic 4" descr="Brain in head with solid fill">
            <a:extLst>
              <a:ext uri="{FF2B5EF4-FFF2-40B4-BE49-F238E27FC236}">
                <a16:creationId xmlns:a16="http://schemas.microsoft.com/office/drawing/2014/main" id="{46990106-7F11-46F3-AB66-EDAA975E27D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27144" y="697706"/>
            <a:ext cx="2736055" cy="2307431"/>
          </a:xfrm>
          <a:prstGeom prst="rect">
            <a:avLst/>
          </a:prstGeom>
        </p:spPr>
      </p:pic>
    </p:spTree>
    <p:extLst>
      <p:ext uri="{BB962C8B-B14F-4D97-AF65-F5344CB8AC3E}">
        <p14:creationId xmlns:p14="http://schemas.microsoft.com/office/powerpoint/2010/main" val="458468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C80F8371-F698-4D1B-B743-029FAE04C8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2" name="Freeform 5">
              <a:extLst>
                <a:ext uri="{FF2B5EF4-FFF2-40B4-BE49-F238E27FC236}">
                  <a16:creationId xmlns:a16="http://schemas.microsoft.com/office/drawing/2014/main" id="{31618DA6-83DD-4508-B6A1-5739EBA21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6">
              <a:extLst>
                <a:ext uri="{FF2B5EF4-FFF2-40B4-BE49-F238E27FC236}">
                  <a16:creationId xmlns:a16="http://schemas.microsoft.com/office/drawing/2014/main" id="{A3E95E9C-69A2-4694-8BDE-A02B8C17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7">
              <a:extLst>
                <a:ext uri="{FF2B5EF4-FFF2-40B4-BE49-F238E27FC236}">
                  <a16:creationId xmlns:a16="http://schemas.microsoft.com/office/drawing/2014/main" id="{FD572C33-F139-4BA2-937F-4A94DF861A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8">
              <a:extLst>
                <a:ext uri="{FF2B5EF4-FFF2-40B4-BE49-F238E27FC236}">
                  <a16:creationId xmlns:a16="http://schemas.microsoft.com/office/drawing/2014/main" id="{7885D8BB-FD79-41E4-8A9E-336BA06417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6" name="Freeform 9">
              <a:extLst>
                <a:ext uri="{FF2B5EF4-FFF2-40B4-BE49-F238E27FC236}">
                  <a16:creationId xmlns:a16="http://schemas.microsoft.com/office/drawing/2014/main" id="{AB192A73-3A3E-4E18-8127-7526515091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7" name="Freeform 10">
              <a:extLst>
                <a:ext uri="{FF2B5EF4-FFF2-40B4-BE49-F238E27FC236}">
                  <a16:creationId xmlns:a16="http://schemas.microsoft.com/office/drawing/2014/main" id="{E350720F-A80C-4AFD-B20D-9E3F02682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 name="Freeform 11">
              <a:extLst>
                <a:ext uri="{FF2B5EF4-FFF2-40B4-BE49-F238E27FC236}">
                  <a16:creationId xmlns:a16="http://schemas.microsoft.com/office/drawing/2014/main" id="{275713ED-7257-4505-B43E-3FA8E0DB0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12">
              <a:extLst>
                <a:ext uri="{FF2B5EF4-FFF2-40B4-BE49-F238E27FC236}">
                  <a16:creationId xmlns:a16="http://schemas.microsoft.com/office/drawing/2014/main" id="{884BCC03-3704-4029-AB6F-5DD980E6D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13">
              <a:extLst>
                <a:ext uri="{FF2B5EF4-FFF2-40B4-BE49-F238E27FC236}">
                  <a16:creationId xmlns:a16="http://schemas.microsoft.com/office/drawing/2014/main" id="{0B5E60CA-0697-4F7D-8F19-8E8D79B91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14">
              <a:extLst>
                <a:ext uri="{FF2B5EF4-FFF2-40B4-BE49-F238E27FC236}">
                  <a16:creationId xmlns:a16="http://schemas.microsoft.com/office/drawing/2014/main" id="{F3C7701B-DD79-4FC7-A65C-89619FA665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5">
              <a:extLst>
                <a:ext uri="{FF2B5EF4-FFF2-40B4-BE49-F238E27FC236}">
                  <a16:creationId xmlns:a16="http://schemas.microsoft.com/office/drawing/2014/main" id="{D8B6DB27-EB59-4D7C-A974-38A910106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6">
              <a:extLst>
                <a:ext uri="{FF2B5EF4-FFF2-40B4-BE49-F238E27FC236}">
                  <a16:creationId xmlns:a16="http://schemas.microsoft.com/office/drawing/2014/main" id="{70ABA087-9074-41CD-A32F-C4AC21CD0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7">
              <a:extLst>
                <a:ext uri="{FF2B5EF4-FFF2-40B4-BE49-F238E27FC236}">
                  <a16:creationId xmlns:a16="http://schemas.microsoft.com/office/drawing/2014/main" id="{DCC8902F-E46D-42A0-A226-165BF653F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8">
              <a:extLst>
                <a:ext uri="{FF2B5EF4-FFF2-40B4-BE49-F238E27FC236}">
                  <a16:creationId xmlns:a16="http://schemas.microsoft.com/office/drawing/2014/main" id="{8C779C8B-6113-474A-894A-DC2959EBE2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9">
              <a:extLst>
                <a:ext uri="{FF2B5EF4-FFF2-40B4-BE49-F238E27FC236}">
                  <a16:creationId xmlns:a16="http://schemas.microsoft.com/office/drawing/2014/main" id="{53A2992E-B6CE-4210-88D8-0E0F78C12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20">
              <a:extLst>
                <a:ext uri="{FF2B5EF4-FFF2-40B4-BE49-F238E27FC236}">
                  <a16:creationId xmlns:a16="http://schemas.microsoft.com/office/drawing/2014/main" id="{983ADE5C-8F15-4FF8-9445-AA52A0A1C0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8" name="Freeform 21">
              <a:extLst>
                <a:ext uri="{FF2B5EF4-FFF2-40B4-BE49-F238E27FC236}">
                  <a16:creationId xmlns:a16="http://schemas.microsoft.com/office/drawing/2014/main" id="{1D168882-7E2A-4818-8303-D114B8492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89" name="Freeform 22">
              <a:extLst>
                <a:ext uri="{FF2B5EF4-FFF2-40B4-BE49-F238E27FC236}">
                  <a16:creationId xmlns:a16="http://schemas.microsoft.com/office/drawing/2014/main" id="{ACB3B495-7EEC-4869-9ED0-D0F6830CF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3">
              <a:extLst>
                <a:ext uri="{FF2B5EF4-FFF2-40B4-BE49-F238E27FC236}">
                  <a16:creationId xmlns:a16="http://schemas.microsoft.com/office/drawing/2014/main" id="{F4D546E6-3559-4C02-9D41-E36D57489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4">
              <a:extLst>
                <a:ext uri="{FF2B5EF4-FFF2-40B4-BE49-F238E27FC236}">
                  <a16:creationId xmlns:a16="http://schemas.microsoft.com/office/drawing/2014/main" id="{9E7EB6D5-1207-4E1D-99A4-20D455191E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5">
              <a:extLst>
                <a:ext uri="{FF2B5EF4-FFF2-40B4-BE49-F238E27FC236}">
                  <a16:creationId xmlns:a16="http://schemas.microsoft.com/office/drawing/2014/main" id="{22694AEC-BD7A-4347-AD42-AF7DCAC4D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4" name="Group 93">
            <a:extLst>
              <a:ext uri="{FF2B5EF4-FFF2-40B4-BE49-F238E27FC236}">
                <a16:creationId xmlns:a16="http://schemas.microsoft.com/office/drawing/2014/main" id="{C66BE48F-47BE-452A-A601-A289EBF203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95" name="Rectangle 94">
              <a:extLst>
                <a:ext uri="{FF2B5EF4-FFF2-40B4-BE49-F238E27FC236}">
                  <a16:creationId xmlns:a16="http://schemas.microsoft.com/office/drawing/2014/main" id="{149AABD3-C47A-4D40-87B2-5C9386CAF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6" name="Isosceles Triangle 22">
              <a:extLst>
                <a:ext uri="{FF2B5EF4-FFF2-40B4-BE49-F238E27FC236}">
                  <a16:creationId xmlns:a16="http://schemas.microsoft.com/office/drawing/2014/main" id="{76FB5623-3AD8-4E4B-A4B0-02A09F9D80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7" name="Rectangle 96">
              <a:extLst>
                <a:ext uri="{FF2B5EF4-FFF2-40B4-BE49-F238E27FC236}">
                  <a16:creationId xmlns:a16="http://schemas.microsoft.com/office/drawing/2014/main" id="{9217FBA4-45D3-4A83-90F1-341CA9EF0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99" name="Rectangle 98">
            <a:extLst>
              <a:ext uri="{FF2B5EF4-FFF2-40B4-BE49-F238E27FC236}">
                <a16:creationId xmlns:a16="http://schemas.microsoft.com/office/drawing/2014/main" id="{27F2B1AC-70B0-4515-A99D-AFE1CFACF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4E298C74-0BAA-4AF9-9331-8C40C92240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2" name="Freeform 5">
              <a:extLst>
                <a:ext uri="{FF2B5EF4-FFF2-40B4-BE49-F238E27FC236}">
                  <a16:creationId xmlns:a16="http://schemas.microsoft.com/office/drawing/2014/main" id="{9FBFC2E4-6D7D-4B1C-B787-E8613D9741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6">
              <a:extLst>
                <a:ext uri="{FF2B5EF4-FFF2-40B4-BE49-F238E27FC236}">
                  <a16:creationId xmlns:a16="http://schemas.microsoft.com/office/drawing/2014/main" id="{0B24707B-A543-4AAE-AF75-66D0492159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7">
              <a:extLst>
                <a:ext uri="{FF2B5EF4-FFF2-40B4-BE49-F238E27FC236}">
                  <a16:creationId xmlns:a16="http://schemas.microsoft.com/office/drawing/2014/main" id="{187EE64C-B324-457E-BBFC-EB5028A8D2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8">
              <a:extLst>
                <a:ext uri="{FF2B5EF4-FFF2-40B4-BE49-F238E27FC236}">
                  <a16:creationId xmlns:a16="http://schemas.microsoft.com/office/drawing/2014/main" id="{5FB69D6C-E66A-477E-9286-31C4E45361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9">
              <a:extLst>
                <a:ext uri="{FF2B5EF4-FFF2-40B4-BE49-F238E27FC236}">
                  <a16:creationId xmlns:a16="http://schemas.microsoft.com/office/drawing/2014/main" id="{4A1CF424-0EB5-4AC9-AB09-0F12E7E11F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10">
              <a:extLst>
                <a:ext uri="{FF2B5EF4-FFF2-40B4-BE49-F238E27FC236}">
                  <a16:creationId xmlns:a16="http://schemas.microsoft.com/office/drawing/2014/main" id="{10C10173-3B22-4CEE-B362-A2981A8F58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11">
              <a:extLst>
                <a:ext uri="{FF2B5EF4-FFF2-40B4-BE49-F238E27FC236}">
                  <a16:creationId xmlns:a16="http://schemas.microsoft.com/office/drawing/2014/main" id="{983D6169-327F-47D7-9E55-1D24650915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12">
              <a:extLst>
                <a:ext uri="{FF2B5EF4-FFF2-40B4-BE49-F238E27FC236}">
                  <a16:creationId xmlns:a16="http://schemas.microsoft.com/office/drawing/2014/main" id="{08317A96-2409-4631-BB8F-B77F5660E8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13">
              <a:extLst>
                <a:ext uri="{FF2B5EF4-FFF2-40B4-BE49-F238E27FC236}">
                  <a16:creationId xmlns:a16="http://schemas.microsoft.com/office/drawing/2014/main" id="{9A52E3B4-390B-4C2F-9719-1312098E38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14">
              <a:extLst>
                <a:ext uri="{FF2B5EF4-FFF2-40B4-BE49-F238E27FC236}">
                  <a16:creationId xmlns:a16="http://schemas.microsoft.com/office/drawing/2014/main" id="{4A8A783D-8F8D-418B-AF9A-82BD3F0580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15">
              <a:extLst>
                <a:ext uri="{FF2B5EF4-FFF2-40B4-BE49-F238E27FC236}">
                  <a16:creationId xmlns:a16="http://schemas.microsoft.com/office/drawing/2014/main" id="{7387AFB4-1C33-4114-988D-AD6641D3A8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16">
              <a:extLst>
                <a:ext uri="{FF2B5EF4-FFF2-40B4-BE49-F238E27FC236}">
                  <a16:creationId xmlns:a16="http://schemas.microsoft.com/office/drawing/2014/main" id="{8D5B909D-00C5-47EB-B0BB-150FAA2ABD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17">
              <a:extLst>
                <a:ext uri="{FF2B5EF4-FFF2-40B4-BE49-F238E27FC236}">
                  <a16:creationId xmlns:a16="http://schemas.microsoft.com/office/drawing/2014/main" id="{0DF474CA-D5D4-4107-B628-C6534E51B0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18">
              <a:extLst>
                <a:ext uri="{FF2B5EF4-FFF2-40B4-BE49-F238E27FC236}">
                  <a16:creationId xmlns:a16="http://schemas.microsoft.com/office/drawing/2014/main" id="{7F0844D3-9B2A-415E-A586-97892DB0EF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19">
              <a:extLst>
                <a:ext uri="{FF2B5EF4-FFF2-40B4-BE49-F238E27FC236}">
                  <a16:creationId xmlns:a16="http://schemas.microsoft.com/office/drawing/2014/main" id="{928174A3-9613-4E17-90AF-588C52F9F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20">
              <a:extLst>
                <a:ext uri="{FF2B5EF4-FFF2-40B4-BE49-F238E27FC236}">
                  <a16:creationId xmlns:a16="http://schemas.microsoft.com/office/drawing/2014/main" id="{464A3DB0-A5BE-493D-A820-7347F9BFC2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21">
              <a:extLst>
                <a:ext uri="{FF2B5EF4-FFF2-40B4-BE49-F238E27FC236}">
                  <a16:creationId xmlns:a16="http://schemas.microsoft.com/office/drawing/2014/main" id="{C954E01A-DDDC-4271-93E8-86661F0D44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Freeform 22">
              <a:extLst>
                <a:ext uri="{FF2B5EF4-FFF2-40B4-BE49-F238E27FC236}">
                  <a16:creationId xmlns:a16="http://schemas.microsoft.com/office/drawing/2014/main" id="{1FA5A95F-0AE1-487D-B817-080380FCAE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Freeform 23">
              <a:extLst>
                <a:ext uri="{FF2B5EF4-FFF2-40B4-BE49-F238E27FC236}">
                  <a16:creationId xmlns:a16="http://schemas.microsoft.com/office/drawing/2014/main" id="{8D498C7F-4609-4B72-B8A7-DD93A7535D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Freeform 24">
              <a:extLst>
                <a:ext uri="{FF2B5EF4-FFF2-40B4-BE49-F238E27FC236}">
                  <a16:creationId xmlns:a16="http://schemas.microsoft.com/office/drawing/2014/main" id="{2A66C57B-27B2-4379-81F2-DD1097B3DF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Freeform 25">
              <a:extLst>
                <a:ext uri="{FF2B5EF4-FFF2-40B4-BE49-F238E27FC236}">
                  <a16:creationId xmlns:a16="http://schemas.microsoft.com/office/drawing/2014/main" id="{7D659B48-9C44-4DE7-BA7F-4A152259C5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 name="Title 2">
            <a:extLst>
              <a:ext uri="{FF2B5EF4-FFF2-40B4-BE49-F238E27FC236}">
                <a16:creationId xmlns:a16="http://schemas.microsoft.com/office/drawing/2014/main" id="{A13BB33D-70CF-4AC5-87ED-16BC524B4018}"/>
              </a:ext>
            </a:extLst>
          </p:cNvPr>
          <p:cNvSpPr>
            <a:spLocks noGrp="1"/>
          </p:cNvSpPr>
          <p:nvPr>
            <p:ph type="title"/>
          </p:nvPr>
        </p:nvSpPr>
        <p:spPr>
          <a:xfrm>
            <a:off x="904877" y="795527"/>
            <a:ext cx="10488547" cy="1190912"/>
          </a:xfrm>
        </p:spPr>
        <p:txBody>
          <a:bodyPr vert="horz" lIns="228600" tIns="228600" rIns="228600" bIns="228600" rtlCol="0" anchor="ctr">
            <a:normAutofit/>
          </a:bodyPr>
          <a:lstStyle/>
          <a:p>
            <a:r>
              <a:rPr lang="en-US" sz="4000" dirty="0">
                <a:solidFill>
                  <a:schemeClr val="tx2"/>
                </a:solidFill>
              </a:rPr>
              <a:t>Sensory motor stage 0-2 years</a:t>
            </a:r>
          </a:p>
        </p:txBody>
      </p:sp>
      <p:sp>
        <p:nvSpPr>
          <p:cNvPr id="124" name="Rectangle 123">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D7DC3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person, child, indoor, little&#10;&#10;Description automatically generated">
            <a:extLst>
              <a:ext uri="{FF2B5EF4-FFF2-40B4-BE49-F238E27FC236}">
                <a16:creationId xmlns:a16="http://schemas.microsoft.com/office/drawing/2014/main" id="{2D9A82A2-9FCF-428D-923E-ACAD220B70F4}"/>
              </a:ext>
            </a:extLst>
          </p:cNvPr>
          <p:cNvPicPr>
            <a:picLocks noGrp="1" noChangeAspect="1"/>
          </p:cNvPicPr>
          <p:nvPr>
            <p:ph type="pic" idx="1"/>
          </p:nvPr>
        </p:nvPicPr>
        <p:blipFill rotWithShape="1">
          <a:blip r:embed="rId2"/>
          <a:srcRect l="8251" r="2" b="2"/>
          <a:stretch/>
        </p:blipFill>
        <p:spPr>
          <a:xfrm>
            <a:off x="1103257" y="2416047"/>
            <a:ext cx="4626864" cy="3346704"/>
          </a:xfrm>
          <a:prstGeom prst="rect">
            <a:avLst/>
          </a:prstGeom>
          <a:ln w="12700">
            <a:noFill/>
          </a:ln>
        </p:spPr>
      </p:pic>
      <p:sp>
        <p:nvSpPr>
          <p:cNvPr id="4" name="Text Placeholder 3">
            <a:extLst>
              <a:ext uri="{FF2B5EF4-FFF2-40B4-BE49-F238E27FC236}">
                <a16:creationId xmlns:a16="http://schemas.microsoft.com/office/drawing/2014/main" id="{944D77C5-98EE-4A32-BF94-2A3A33ADF5F1}"/>
              </a:ext>
            </a:extLst>
          </p:cNvPr>
          <p:cNvSpPr>
            <a:spLocks noGrp="1"/>
          </p:cNvSpPr>
          <p:nvPr>
            <p:ph type="body" sz="half" idx="2"/>
          </p:nvPr>
        </p:nvSpPr>
        <p:spPr>
          <a:xfrm>
            <a:off x="6380703" y="2228850"/>
            <a:ext cx="5028928" cy="3699669"/>
          </a:xfrm>
        </p:spPr>
        <p:txBody>
          <a:bodyPr vert="horz" lIns="91440" tIns="45720" rIns="91440" bIns="45720" rtlCol="0" anchor="ctr">
            <a:normAutofit/>
          </a:bodyPr>
          <a:lstStyle/>
          <a:p>
            <a:pPr indent="-228600" algn="l">
              <a:lnSpc>
                <a:spcPct val="110000"/>
              </a:lnSpc>
              <a:buClr>
                <a:srgbClr val="D7DC3F"/>
              </a:buClr>
              <a:buFont typeface="Wingdings" panose="05000000000000000000" pitchFamily="2" charset="2"/>
              <a:buChar char="§"/>
            </a:pPr>
            <a:r>
              <a:rPr lang="en-US" sz="2000" b="1" dirty="0">
                <a:solidFill>
                  <a:schemeClr val="tx1"/>
                </a:solidFill>
              </a:rPr>
              <a:t>Reflexes begin to function</a:t>
            </a:r>
          </a:p>
          <a:p>
            <a:pPr indent="-228600" algn="l">
              <a:lnSpc>
                <a:spcPct val="110000"/>
              </a:lnSpc>
              <a:buClr>
                <a:srgbClr val="D7DC3F"/>
              </a:buClr>
              <a:buFont typeface="Wingdings" panose="05000000000000000000" pitchFamily="2" charset="2"/>
              <a:buChar char="§"/>
            </a:pPr>
            <a:r>
              <a:rPr lang="en-US" sz="2000" b="1" dirty="0">
                <a:solidFill>
                  <a:schemeClr val="tx1"/>
                </a:solidFill>
              </a:rPr>
              <a:t>Repetition</a:t>
            </a:r>
          </a:p>
          <a:p>
            <a:pPr indent="-228600" algn="l">
              <a:lnSpc>
                <a:spcPct val="110000"/>
              </a:lnSpc>
              <a:buClr>
                <a:srgbClr val="D7DC3F"/>
              </a:buClr>
              <a:buFont typeface="Wingdings" panose="05000000000000000000" pitchFamily="2" charset="2"/>
              <a:buChar char="§"/>
            </a:pPr>
            <a:r>
              <a:rPr lang="en-US" sz="2000" b="1" dirty="0">
                <a:solidFill>
                  <a:schemeClr val="tx1"/>
                </a:solidFill>
              </a:rPr>
              <a:t>Learning to think through sensory activity</a:t>
            </a:r>
          </a:p>
          <a:p>
            <a:pPr indent="-228600" algn="l">
              <a:lnSpc>
                <a:spcPct val="110000"/>
              </a:lnSpc>
              <a:buClr>
                <a:srgbClr val="D7DC3F"/>
              </a:buClr>
              <a:buFont typeface="Wingdings" panose="05000000000000000000" pitchFamily="2" charset="2"/>
              <a:buChar char="§"/>
            </a:pPr>
            <a:r>
              <a:rPr lang="en-US" sz="2000" b="1" dirty="0">
                <a:solidFill>
                  <a:schemeClr val="tx1"/>
                </a:solidFill>
              </a:rPr>
              <a:t>Some language skills seen towards end of this stage </a:t>
            </a:r>
          </a:p>
          <a:p>
            <a:pPr indent="-228600" algn="l">
              <a:lnSpc>
                <a:spcPct val="110000"/>
              </a:lnSpc>
              <a:buClr>
                <a:srgbClr val="D7DC3F"/>
              </a:buClr>
              <a:buFont typeface="Wingdings" panose="05000000000000000000" pitchFamily="2" charset="2"/>
              <a:buChar char="§"/>
            </a:pPr>
            <a:r>
              <a:rPr lang="en-US" sz="2000" b="1" dirty="0">
                <a:solidFill>
                  <a:schemeClr val="tx1"/>
                </a:solidFill>
              </a:rPr>
              <a:t>.(Huitt and Hummel, 2003) </a:t>
            </a:r>
          </a:p>
        </p:txBody>
      </p:sp>
    </p:spTree>
    <p:extLst>
      <p:ext uri="{BB962C8B-B14F-4D97-AF65-F5344CB8AC3E}">
        <p14:creationId xmlns:p14="http://schemas.microsoft.com/office/powerpoint/2010/main" val="1052450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5">
            <a:extLst>
              <a:ext uri="{FF2B5EF4-FFF2-40B4-BE49-F238E27FC236}">
                <a16:creationId xmlns:a16="http://schemas.microsoft.com/office/drawing/2014/main" id="{A2026305-DD4B-462F-BBCA-7E4A79E79F1E}"/>
              </a:ext>
            </a:extLst>
          </p:cNvPr>
          <p:cNvPicPr>
            <a:picLocks noChangeAspect="1"/>
          </p:cNvPicPr>
          <p:nvPr/>
        </p:nvPicPr>
        <p:blipFill rotWithShape="1">
          <a:blip r:embed="rId2"/>
          <a:srcRect l="21127" r="33741" b="3"/>
          <a:stretch/>
        </p:blipFill>
        <p:spPr>
          <a:xfrm>
            <a:off x="20" y="227"/>
            <a:ext cx="4637303" cy="6858000"/>
          </a:xfrm>
          <a:prstGeom prst="rect">
            <a:avLst/>
          </a:prstGeom>
          <a:ln w="9525">
            <a:noFill/>
          </a:ln>
        </p:spPr>
      </p:pic>
      <p:sp>
        <p:nvSpPr>
          <p:cNvPr id="3" name="Title 2">
            <a:extLst>
              <a:ext uri="{FF2B5EF4-FFF2-40B4-BE49-F238E27FC236}">
                <a16:creationId xmlns:a16="http://schemas.microsoft.com/office/drawing/2014/main" id="{74A9B62C-773C-4A59-AAA9-3AF9DF3740AE}"/>
              </a:ext>
            </a:extLst>
          </p:cNvPr>
          <p:cNvSpPr>
            <a:spLocks noGrp="1"/>
          </p:cNvSpPr>
          <p:nvPr>
            <p:ph type="ctrTitle"/>
          </p:nvPr>
        </p:nvSpPr>
        <p:spPr>
          <a:xfrm>
            <a:off x="4630308" y="2012004"/>
            <a:ext cx="5857575" cy="548798"/>
          </a:xfrm>
        </p:spPr>
        <p:txBody>
          <a:bodyPr>
            <a:normAutofit fontScale="90000"/>
          </a:bodyPr>
          <a:lstStyle/>
          <a:p>
            <a:r>
              <a:rPr lang="en-GB" sz="3600">
                <a:cs typeface="Calibri Light"/>
              </a:rPr>
              <a:t>Pre-Operational Stage 4-7 years</a:t>
            </a:r>
          </a:p>
        </p:txBody>
      </p:sp>
      <p:sp>
        <p:nvSpPr>
          <p:cNvPr id="4" name="Text Placeholder 3">
            <a:extLst>
              <a:ext uri="{FF2B5EF4-FFF2-40B4-BE49-F238E27FC236}">
                <a16:creationId xmlns:a16="http://schemas.microsoft.com/office/drawing/2014/main" id="{04CA1288-5BF8-40D3-B5B9-2DA3C6C0E611}"/>
              </a:ext>
            </a:extLst>
          </p:cNvPr>
          <p:cNvSpPr>
            <a:spLocks noGrp="1"/>
          </p:cNvSpPr>
          <p:nvPr>
            <p:ph type="subTitle" idx="1"/>
          </p:nvPr>
        </p:nvSpPr>
        <p:spPr>
          <a:xfrm>
            <a:off x="4739063" y="2107100"/>
            <a:ext cx="5632405" cy="3026503"/>
          </a:xfrm>
        </p:spPr>
        <p:txBody>
          <a:bodyPr vert="horz" lIns="91440" tIns="0" rIns="91440" bIns="45720" rtlCol="0" anchor="t">
            <a:normAutofit fontScale="92500" lnSpcReduction="20000"/>
          </a:bodyPr>
          <a:lstStyle/>
          <a:p>
            <a:endParaRPr lang="en-GB" dirty="0"/>
          </a:p>
          <a:p>
            <a:endParaRPr lang="en-GB" dirty="0"/>
          </a:p>
          <a:p>
            <a:r>
              <a:rPr lang="en-GB" dirty="0"/>
              <a:t>-</a:t>
            </a:r>
            <a:r>
              <a:rPr lang="en-GB" sz="2300" b="1" dirty="0"/>
              <a:t>Knowledge of world is limited</a:t>
            </a:r>
          </a:p>
          <a:p>
            <a:r>
              <a:rPr lang="en-GB" sz="2300" b="1" dirty="0"/>
              <a:t>-Developing skills of imaginative play</a:t>
            </a:r>
          </a:p>
          <a:p>
            <a:r>
              <a:rPr lang="en-GB" sz="2300" b="1" dirty="0"/>
              <a:t>-Developing language</a:t>
            </a:r>
          </a:p>
          <a:p>
            <a:endParaRPr lang="en-GB" sz="2300" b="1" dirty="0"/>
          </a:p>
          <a:p>
            <a:endParaRPr lang="en-GB" sz="2300" b="1" dirty="0"/>
          </a:p>
          <a:p>
            <a:r>
              <a:rPr lang="en-GB" sz="2300" b="1" dirty="0"/>
              <a:t> (</a:t>
            </a:r>
            <a:r>
              <a:rPr lang="en-GB" sz="2300" b="1" dirty="0" err="1"/>
              <a:t>Joubish</a:t>
            </a:r>
            <a:r>
              <a:rPr lang="en-GB" sz="2300" b="1" dirty="0"/>
              <a:t> and Khurram, 2011) </a:t>
            </a:r>
          </a:p>
        </p:txBody>
      </p:sp>
      <p:pic>
        <p:nvPicPr>
          <p:cNvPr id="6" name="Picture 9">
            <a:extLst>
              <a:ext uri="{FF2B5EF4-FFF2-40B4-BE49-F238E27FC236}">
                <a16:creationId xmlns:a16="http://schemas.microsoft.com/office/drawing/2014/main" id="{411A0D18-81F9-4CBB-B8FC-1C74C32FAA91}"/>
              </a:ext>
            </a:extLst>
          </p:cNvPr>
          <p:cNvPicPr>
            <a:picLocks noChangeAspect="1"/>
          </p:cNvPicPr>
          <p:nvPr/>
        </p:nvPicPr>
        <p:blipFill>
          <a:blip r:embed="rId3"/>
          <a:stretch>
            <a:fillRect/>
          </a:stretch>
        </p:blipFill>
        <p:spPr>
          <a:xfrm>
            <a:off x="-64787" y="858310"/>
            <a:ext cx="4626301" cy="5133440"/>
          </a:xfrm>
          <a:prstGeom prst="rect">
            <a:avLst/>
          </a:prstGeom>
        </p:spPr>
      </p:pic>
    </p:spTree>
    <p:extLst>
      <p:ext uri="{BB962C8B-B14F-4D97-AF65-F5344CB8AC3E}">
        <p14:creationId xmlns:p14="http://schemas.microsoft.com/office/powerpoint/2010/main" val="2970709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EE4AE4-554D-4C66-95BD-9D507371F058}"/>
              </a:ext>
            </a:extLst>
          </p:cNvPr>
          <p:cNvSpPr>
            <a:spLocks noGrp="1"/>
          </p:cNvSpPr>
          <p:nvPr>
            <p:ph type="title"/>
          </p:nvPr>
        </p:nvSpPr>
        <p:spPr>
          <a:xfrm>
            <a:off x="645459" y="960120"/>
            <a:ext cx="3865695" cy="4171278"/>
          </a:xfrm>
        </p:spPr>
        <p:txBody>
          <a:bodyPr>
            <a:normAutofit/>
          </a:bodyPr>
          <a:lstStyle/>
          <a:p>
            <a:pPr algn="r"/>
            <a:r>
              <a:rPr lang="en-GB" sz="4400" dirty="0">
                <a:solidFill>
                  <a:schemeClr val="tx1"/>
                </a:solidFill>
                <a:cs typeface="Calibri Light"/>
              </a:rPr>
              <a:t>So, what can affect cognitive development?</a:t>
            </a:r>
            <a:endParaRPr lang="en-GB" sz="4400" dirty="0">
              <a:solidFill>
                <a:schemeClr val="tx1"/>
              </a:solidFill>
            </a:endParaRP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8566BD6-5084-4E9F-B835-90E9766EA74A}"/>
              </a:ext>
            </a:extLst>
          </p:cNvPr>
          <p:cNvSpPr>
            <a:spLocks noGrp="1"/>
          </p:cNvSpPr>
          <p:nvPr>
            <p:ph idx="1"/>
          </p:nvPr>
        </p:nvSpPr>
        <p:spPr>
          <a:xfrm>
            <a:off x="4983164" y="960120"/>
            <a:ext cx="5511800" cy="4171278"/>
          </a:xfrm>
        </p:spPr>
        <p:txBody>
          <a:bodyPr>
            <a:normAutofit/>
          </a:bodyPr>
          <a:lstStyle/>
          <a:p>
            <a:pPr marL="0" indent="0">
              <a:buNone/>
            </a:pPr>
            <a:r>
              <a:rPr lang="en-GB" dirty="0"/>
              <a:t>One of the reasons that can affect a child's cognitive development is nutrition, and this has the potential to affect them achieving milestones and affect them later in their adult life. According to a study carried out in Africa, infants who had a deficiency in their nutrition were cognitively less developed than those who had good nutrition. The same report also suggested that poor maternal mental health meant reduced sensory interaction in early childhood led to poor cognitive outcomes (Ford and Stein, 2015)</a:t>
            </a:r>
          </a:p>
        </p:txBody>
      </p:sp>
    </p:spTree>
    <p:extLst>
      <p:ext uri="{BB962C8B-B14F-4D97-AF65-F5344CB8AC3E}">
        <p14:creationId xmlns:p14="http://schemas.microsoft.com/office/powerpoint/2010/main" val="4094941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BA210-B8C2-47B8-93F6-061FDC45E0B0}"/>
              </a:ext>
            </a:extLst>
          </p:cNvPr>
          <p:cNvSpPr>
            <a:spLocks noGrp="1"/>
          </p:cNvSpPr>
          <p:nvPr>
            <p:ph type="ctrTitle"/>
          </p:nvPr>
        </p:nvSpPr>
        <p:spPr>
          <a:xfrm>
            <a:off x="1706685" y="2075504"/>
            <a:ext cx="8732466" cy="750247"/>
          </a:xfrm>
        </p:spPr>
        <p:txBody>
          <a:bodyPr>
            <a:normAutofit/>
          </a:bodyPr>
          <a:lstStyle/>
          <a:p>
            <a:r>
              <a:rPr lang="en-GB" sz="3200" dirty="0">
                <a:cs typeface="Calibri Light"/>
              </a:rPr>
              <a:t>Erikson' Theory on Psychosocial development</a:t>
            </a:r>
          </a:p>
        </p:txBody>
      </p:sp>
      <p:sp>
        <p:nvSpPr>
          <p:cNvPr id="3" name="Content Placeholder 2">
            <a:extLst>
              <a:ext uri="{FF2B5EF4-FFF2-40B4-BE49-F238E27FC236}">
                <a16:creationId xmlns:a16="http://schemas.microsoft.com/office/drawing/2014/main" id="{2885EDCB-19FC-47E7-A4DE-1967763F1E32}"/>
              </a:ext>
            </a:extLst>
          </p:cNvPr>
          <p:cNvSpPr>
            <a:spLocks noGrp="1"/>
          </p:cNvSpPr>
          <p:nvPr>
            <p:ph type="subTitle" idx="1"/>
          </p:nvPr>
        </p:nvSpPr>
        <p:spPr>
          <a:xfrm>
            <a:off x="1627858" y="2977852"/>
            <a:ext cx="8673427" cy="2198449"/>
          </a:xfrm>
        </p:spPr>
        <p:txBody>
          <a:bodyPr vert="horz" lIns="91440" tIns="0" rIns="91440" bIns="45720" rtlCol="0" anchor="t">
            <a:normAutofit/>
          </a:bodyPr>
          <a:lstStyle/>
          <a:p>
            <a:r>
              <a:rPr lang="en-GB" dirty="0"/>
              <a:t>Erikson believed that personality develops in a predetermined order. His theory consists of 8 stages throughout the lifespan of a person. His belief was that a person during each stage either goes through it successfully or unsuccessfully either way they move on to the next stage. Failure to successfully complete a stage would mean that they will have reduced ability to complete further stages and their personality would also be affected.</a:t>
            </a:r>
          </a:p>
          <a:p>
            <a:r>
              <a:rPr lang="en-GB" dirty="0"/>
              <a:t>(Syed and Mclean, 2019)</a:t>
            </a:r>
          </a:p>
        </p:txBody>
      </p:sp>
    </p:spTree>
    <p:extLst>
      <p:ext uri="{BB962C8B-B14F-4D97-AF65-F5344CB8AC3E}">
        <p14:creationId xmlns:p14="http://schemas.microsoft.com/office/powerpoint/2010/main" val="29410058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F68D903-F26B-46F9-911C-92FEC6A69E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8E6E148-E023-4954-86E3-30141DFB5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11" name="Freeform 5">
              <a:extLst>
                <a:ext uri="{FF2B5EF4-FFF2-40B4-BE49-F238E27FC236}">
                  <a16:creationId xmlns:a16="http://schemas.microsoft.com/office/drawing/2014/main" id="{0D3F982F-CC17-4661-8EAF-7BC5E6735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12" name="Freeform 6">
              <a:extLst>
                <a:ext uri="{FF2B5EF4-FFF2-40B4-BE49-F238E27FC236}">
                  <a16:creationId xmlns:a16="http://schemas.microsoft.com/office/drawing/2014/main" id="{90D37B37-763F-44D7-AEBC-44893638D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13" name="Freeform 7">
              <a:extLst>
                <a:ext uri="{FF2B5EF4-FFF2-40B4-BE49-F238E27FC236}">
                  <a16:creationId xmlns:a16="http://schemas.microsoft.com/office/drawing/2014/main" id="{37E4608D-34B6-48E2-8243-67D04B36F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14" name="Freeform 8">
              <a:extLst>
                <a:ext uri="{FF2B5EF4-FFF2-40B4-BE49-F238E27FC236}">
                  <a16:creationId xmlns:a16="http://schemas.microsoft.com/office/drawing/2014/main" id="{F40C4AC8-50E7-49B1-8864-2CE866701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15" name="Freeform 9">
              <a:extLst>
                <a:ext uri="{FF2B5EF4-FFF2-40B4-BE49-F238E27FC236}">
                  <a16:creationId xmlns:a16="http://schemas.microsoft.com/office/drawing/2014/main" id="{8B74515D-097E-4D6D-9614-3EE424776F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16" name="Freeform 10">
              <a:extLst>
                <a:ext uri="{FF2B5EF4-FFF2-40B4-BE49-F238E27FC236}">
                  <a16:creationId xmlns:a16="http://schemas.microsoft.com/office/drawing/2014/main" id="{B01B715E-8AF8-4069-AFF6-C4731F0C3B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17" name="Freeform 11">
              <a:extLst>
                <a:ext uri="{FF2B5EF4-FFF2-40B4-BE49-F238E27FC236}">
                  <a16:creationId xmlns:a16="http://schemas.microsoft.com/office/drawing/2014/main" id="{E1E01D11-2228-4016-AD29-65D1C6DB2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18" name="Freeform 12">
              <a:extLst>
                <a:ext uri="{FF2B5EF4-FFF2-40B4-BE49-F238E27FC236}">
                  <a16:creationId xmlns:a16="http://schemas.microsoft.com/office/drawing/2014/main" id="{1459FE25-5A43-4BCE-B99B-4F40DE8A4F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19" name="Freeform 13">
              <a:extLst>
                <a:ext uri="{FF2B5EF4-FFF2-40B4-BE49-F238E27FC236}">
                  <a16:creationId xmlns:a16="http://schemas.microsoft.com/office/drawing/2014/main" id="{3B23074C-316F-47BD-8C6B-EC2FF4952F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20" name="Freeform 14">
              <a:extLst>
                <a:ext uri="{FF2B5EF4-FFF2-40B4-BE49-F238E27FC236}">
                  <a16:creationId xmlns:a16="http://schemas.microsoft.com/office/drawing/2014/main" id="{A8080108-D92A-4D64-AFA7-DCCBAF669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21" name="Freeform 15">
              <a:extLst>
                <a:ext uri="{FF2B5EF4-FFF2-40B4-BE49-F238E27FC236}">
                  <a16:creationId xmlns:a16="http://schemas.microsoft.com/office/drawing/2014/main" id="{4CDA9133-E392-4602-8F72-342B0F2B1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22" name="Freeform 16">
              <a:extLst>
                <a:ext uri="{FF2B5EF4-FFF2-40B4-BE49-F238E27FC236}">
                  <a16:creationId xmlns:a16="http://schemas.microsoft.com/office/drawing/2014/main" id="{41574FAC-64B1-48BF-9962-5F1D6F293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23" name="Freeform 17">
              <a:extLst>
                <a:ext uri="{FF2B5EF4-FFF2-40B4-BE49-F238E27FC236}">
                  <a16:creationId xmlns:a16="http://schemas.microsoft.com/office/drawing/2014/main" id="{3C0763C8-12E2-42A2-96FE-5731CDF29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24" name="Freeform 18">
              <a:extLst>
                <a:ext uri="{FF2B5EF4-FFF2-40B4-BE49-F238E27FC236}">
                  <a16:creationId xmlns:a16="http://schemas.microsoft.com/office/drawing/2014/main" id="{FA456C9D-7219-467B-B2AD-D5789A7D24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25" name="Freeform 19">
              <a:extLst>
                <a:ext uri="{FF2B5EF4-FFF2-40B4-BE49-F238E27FC236}">
                  <a16:creationId xmlns:a16="http://schemas.microsoft.com/office/drawing/2014/main" id="{77284864-DE74-4A45-AD93-F63035040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26" name="Freeform 20">
              <a:extLst>
                <a:ext uri="{FF2B5EF4-FFF2-40B4-BE49-F238E27FC236}">
                  <a16:creationId xmlns:a16="http://schemas.microsoft.com/office/drawing/2014/main" id="{2ECA1844-43F9-45F6-B52D-4854DBC48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27" name="Freeform 21">
              <a:extLst>
                <a:ext uri="{FF2B5EF4-FFF2-40B4-BE49-F238E27FC236}">
                  <a16:creationId xmlns:a16="http://schemas.microsoft.com/office/drawing/2014/main" id="{F9ECEA64-1836-4323-A0A3-D4F829112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28" name="Freeform 22">
              <a:extLst>
                <a:ext uri="{FF2B5EF4-FFF2-40B4-BE49-F238E27FC236}">
                  <a16:creationId xmlns:a16="http://schemas.microsoft.com/office/drawing/2014/main" id="{950F914B-7F44-4D5A-97BB-4BE453F4A4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29" name="Freeform 23">
              <a:extLst>
                <a:ext uri="{FF2B5EF4-FFF2-40B4-BE49-F238E27FC236}">
                  <a16:creationId xmlns:a16="http://schemas.microsoft.com/office/drawing/2014/main" id="{A3EFB651-6736-424B-995D-48C4B0E55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grpSp>
        <p:nvGrpSpPr>
          <p:cNvPr id="31" name="Group 30">
            <a:extLst>
              <a:ext uri="{FF2B5EF4-FFF2-40B4-BE49-F238E27FC236}">
                <a16:creationId xmlns:a16="http://schemas.microsoft.com/office/drawing/2014/main" id="{1FB4E014-64CE-4D11-A129-94A1893FA6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DFBDC1C1-8061-451F-8181-9F0402645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C35F105D-10BD-4664-8966-82DC76172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6C9E557E-56E2-4C47-BB57-B5D2A4FB3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BECA4AB2-C764-4172-BB45-353D105D8315}"/>
              </a:ext>
            </a:extLst>
          </p:cNvPr>
          <p:cNvSpPr>
            <a:spLocks noGrp="1"/>
          </p:cNvSpPr>
          <p:nvPr>
            <p:ph type="ctrTitle"/>
          </p:nvPr>
        </p:nvSpPr>
        <p:spPr>
          <a:xfrm>
            <a:off x="1759236" y="2075504"/>
            <a:ext cx="8668009" cy="1343917"/>
          </a:xfrm>
        </p:spPr>
        <p:txBody>
          <a:bodyPr>
            <a:normAutofit fontScale="90000"/>
          </a:bodyPr>
          <a:lstStyle/>
          <a:p>
            <a:r>
              <a:rPr lang="en-GB" dirty="0">
                <a:cs typeface="Calibri Light"/>
              </a:rPr>
              <a:t>What does psychosocial development mean?</a:t>
            </a:r>
          </a:p>
        </p:txBody>
      </p:sp>
      <p:sp>
        <p:nvSpPr>
          <p:cNvPr id="3" name="Subtitle 2">
            <a:extLst>
              <a:ext uri="{FF2B5EF4-FFF2-40B4-BE49-F238E27FC236}">
                <a16:creationId xmlns:a16="http://schemas.microsoft.com/office/drawing/2014/main" id="{D2180645-32A8-4ED5-95D9-CFA6E3F312BD}"/>
              </a:ext>
            </a:extLst>
          </p:cNvPr>
          <p:cNvSpPr>
            <a:spLocks noGrp="1"/>
          </p:cNvSpPr>
          <p:nvPr>
            <p:ph type="subTitle" idx="1"/>
          </p:nvPr>
        </p:nvSpPr>
        <p:spPr>
          <a:xfrm>
            <a:off x="1759237" y="3513360"/>
            <a:ext cx="8673427" cy="1715493"/>
          </a:xfrm>
        </p:spPr>
        <p:txBody>
          <a:bodyPr vert="horz" lIns="91440" tIns="0" rIns="91440" bIns="45720" rtlCol="0" anchor="t">
            <a:normAutofit/>
          </a:bodyPr>
          <a:lstStyle/>
          <a:p>
            <a:endParaRPr lang="en-GB" dirty="0">
              <a:ea typeface="+mn-lt"/>
              <a:cs typeface="+mn-lt"/>
            </a:endParaRPr>
          </a:p>
          <a:p>
            <a:r>
              <a:rPr lang="en-GB" sz="2400" b="1" dirty="0">
                <a:solidFill>
                  <a:schemeClr val="bg1"/>
                </a:solidFill>
                <a:ea typeface="+mn-lt"/>
                <a:cs typeface="+mn-lt"/>
              </a:rPr>
              <a:t>…....... the development of the personality, including the acquisition of social attitudes and skills, from infancy through maturity.</a:t>
            </a:r>
            <a:endParaRPr lang="en-US" sz="2400" b="1">
              <a:solidFill>
                <a:schemeClr val="bg1"/>
              </a:solidFill>
            </a:endParaRPr>
          </a:p>
        </p:txBody>
      </p:sp>
    </p:spTree>
    <p:extLst>
      <p:ext uri="{BB962C8B-B14F-4D97-AF65-F5344CB8AC3E}">
        <p14:creationId xmlns:p14="http://schemas.microsoft.com/office/powerpoint/2010/main" val="259321246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 name="Group 6">
            <a:extLst>
              <a:ext uri="{FF2B5EF4-FFF2-40B4-BE49-F238E27FC236}">
                <a16:creationId xmlns:a16="http://schemas.microsoft.com/office/drawing/2014/main" id="{58D5444C-D133-4651-98D6-333230F795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8" name="Freeform 5">
              <a:extLst>
                <a:ext uri="{FF2B5EF4-FFF2-40B4-BE49-F238E27FC236}">
                  <a16:creationId xmlns:a16="http://schemas.microsoft.com/office/drawing/2014/main" id="{72218A13-2C90-436D-A943-A342F28A6B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 name="Freeform 6">
              <a:extLst>
                <a:ext uri="{FF2B5EF4-FFF2-40B4-BE49-F238E27FC236}">
                  <a16:creationId xmlns:a16="http://schemas.microsoft.com/office/drawing/2014/main" id="{E7DB83A0-C9B7-49B9-A563-90F402C6F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 name="Freeform 7">
              <a:extLst>
                <a:ext uri="{FF2B5EF4-FFF2-40B4-BE49-F238E27FC236}">
                  <a16:creationId xmlns:a16="http://schemas.microsoft.com/office/drawing/2014/main" id="{A5D345F5-B938-4F8F-BB27-4E1CFBB964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8">
              <a:extLst>
                <a:ext uri="{FF2B5EF4-FFF2-40B4-BE49-F238E27FC236}">
                  <a16:creationId xmlns:a16="http://schemas.microsoft.com/office/drawing/2014/main" id="{F2BF8527-EF01-4079-8DAB-EC5E49881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 name="Freeform 9">
              <a:extLst>
                <a:ext uri="{FF2B5EF4-FFF2-40B4-BE49-F238E27FC236}">
                  <a16:creationId xmlns:a16="http://schemas.microsoft.com/office/drawing/2014/main" id="{3F052BD7-7365-456B-B3C1-80BC126E0F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10">
              <a:extLst>
                <a:ext uri="{FF2B5EF4-FFF2-40B4-BE49-F238E27FC236}">
                  <a16:creationId xmlns:a16="http://schemas.microsoft.com/office/drawing/2014/main" id="{B982CA2F-1391-4712-98A4-E983A361E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11">
              <a:extLst>
                <a:ext uri="{FF2B5EF4-FFF2-40B4-BE49-F238E27FC236}">
                  <a16:creationId xmlns:a16="http://schemas.microsoft.com/office/drawing/2014/main" id="{4477E574-E148-4D2F-97DA-0AA49EC1FF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2">
              <a:extLst>
                <a:ext uri="{FF2B5EF4-FFF2-40B4-BE49-F238E27FC236}">
                  <a16:creationId xmlns:a16="http://schemas.microsoft.com/office/drawing/2014/main" id="{60F1C064-4529-4FD8-86C0-726679794A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3">
              <a:extLst>
                <a:ext uri="{FF2B5EF4-FFF2-40B4-BE49-F238E27FC236}">
                  <a16:creationId xmlns:a16="http://schemas.microsoft.com/office/drawing/2014/main" id="{E2E1938D-00EE-4971-9429-830B27ADFB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4">
              <a:extLst>
                <a:ext uri="{FF2B5EF4-FFF2-40B4-BE49-F238E27FC236}">
                  <a16:creationId xmlns:a16="http://schemas.microsoft.com/office/drawing/2014/main" id="{B43B3A28-F060-45FD-87B1-6A43B4069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5">
              <a:extLst>
                <a:ext uri="{FF2B5EF4-FFF2-40B4-BE49-F238E27FC236}">
                  <a16:creationId xmlns:a16="http://schemas.microsoft.com/office/drawing/2014/main" id="{D91642D8-3345-45A1-89BD-451ADD3027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6">
              <a:extLst>
                <a:ext uri="{FF2B5EF4-FFF2-40B4-BE49-F238E27FC236}">
                  <a16:creationId xmlns:a16="http://schemas.microsoft.com/office/drawing/2014/main" id="{75594D98-1CF5-47D2-A177-B65467C4B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7">
              <a:extLst>
                <a:ext uri="{FF2B5EF4-FFF2-40B4-BE49-F238E27FC236}">
                  <a16:creationId xmlns:a16="http://schemas.microsoft.com/office/drawing/2014/main" id="{0EA4907B-3553-4F71-97CF-0FE7A69582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8">
              <a:extLst>
                <a:ext uri="{FF2B5EF4-FFF2-40B4-BE49-F238E27FC236}">
                  <a16:creationId xmlns:a16="http://schemas.microsoft.com/office/drawing/2014/main" id="{4CF13238-4B59-452F-BE72-BCCAF4644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9">
              <a:extLst>
                <a:ext uri="{FF2B5EF4-FFF2-40B4-BE49-F238E27FC236}">
                  <a16:creationId xmlns:a16="http://schemas.microsoft.com/office/drawing/2014/main" id="{79F95C9A-FC88-48E1-9955-123F6A783F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20">
              <a:extLst>
                <a:ext uri="{FF2B5EF4-FFF2-40B4-BE49-F238E27FC236}">
                  <a16:creationId xmlns:a16="http://schemas.microsoft.com/office/drawing/2014/main" id="{AEB0962C-F99F-4657-B6C2-301272B0E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21">
              <a:extLst>
                <a:ext uri="{FF2B5EF4-FFF2-40B4-BE49-F238E27FC236}">
                  <a16:creationId xmlns:a16="http://schemas.microsoft.com/office/drawing/2014/main" id="{079D45E0-1A69-496F-BEB1-8E21D2E1EF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5" name="Freeform 22">
              <a:extLst>
                <a:ext uri="{FF2B5EF4-FFF2-40B4-BE49-F238E27FC236}">
                  <a16:creationId xmlns:a16="http://schemas.microsoft.com/office/drawing/2014/main" id="{B43827B3-A19F-4FE6-A9AA-6CAF3DCB0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3">
              <a:extLst>
                <a:ext uri="{FF2B5EF4-FFF2-40B4-BE49-F238E27FC236}">
                  <a16:creationId xmlns:a16="http://schemas.microsoft.com/office/drawing/2014/main" id="{6EFED02B-2D8E-47E8-960B-13B2F35C7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4">
              <a:extLst>
                <a:ext uri="{FF2B5EF4-FFF2-40B4-BE49-F238E27FC236}">
                  <a16:creationId xmlns:a16="http://schemas.microsoft.com/office/drawing/2014/main" id="{1F0F8CEB-54BC-4463-84EF-CC61A7804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5">
              <a:extLst>
                <a:ext uri="{FF2B5EF4-FFF2-40B4-BE49-F238E27FC236}">
                  <a16:creationId xmlns:a16="http://schemas.microsoft.com/office/drawing/2014/main" id="{135C0EC7-0E3E-484F-A91C-527106CE2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 name="Group 29">
            <a:extLst>
              <a:ext uri="{FF2B5EF4-FFF2-40B4-BE49-F238E27FC236}">
                <a16:creationId xmlns:a16="http://schemas.microsoft.com/office/drawing/2014/main" id="{D8AAC9D3-71E6-4892-8399-6C18E6CA871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1" name="Rectangle 30">
              <a:extLst>
                <a:ext uri="{FF2B5EF4-FFF2-40B4-BE49-F238E27FC236}">
                  <a16:creationId xmlns:a16="http://schemas.microsoft.com/office/drawing/2014/main" id="{2B51003B-DDDF-4049-A133-F2DF60A1F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a:extLst>
                <a:ext uri="{FF2B5EF4-FFF2-40B4-BE49-F238E27FC236}">
                  <a16:creationId xmlns:a16="http://schemas.microsoft.com/office/drawing/2014/main" id="{9DD690BE-E030-41B4-8917-02B7748D3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964D1382-F0F2-43D2-91C7-5196974EA3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 name="Rectangle 34">
            <a:extLst>
              <a:ext uri="{FF2B5EF4-FFF2-40B4-BE49-F238E27FC236}">
                <a16:creationId xmlns:a16="http://schemas.microsoft.com/office/drawing/2014/main" id="{F3C5918A-1DC5-4CF3-AA27-00AA3088A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36">
            <a:extLst>
              <a:ext uri="{FF2B5EF4-FFF2-40B4-BE49-F238E27FC236}">
                <a16:creationId xmlns:a16="http://schemas.microsoft.com/office/drawing/2014/main" id="{B786683A-6FD6-4BF7-B3B0-DC3976773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74788" y="-15796"/>
            <a:ext cx="7911916" cy="6889592"/>
          </a:xfrm>
          <a:custGeom>
            <a:avLst/>
            <a:gdLst>
              <a:gd name="connsiteX0" fmla="*/ 1144064 w 7911916"/>
              <a:gd name="connsiteY0" fmla="*/ 0 h 6889592"/>
              <a:gd name="connsiteX1" fmla="*/ 7911916 w 7911916"/>
              <a:gd name="connsiteY1" fmla="*/ 0 h 6889592"/>
              <a:gd name="connsiteX2" fmla="*/ 7911916 w 7911916"/>
              <a:gd name="connsiteY2" fmla="*/ 6889592 h 6889592"/>
              <a:gd name="connsiteX3" fmla="*/ 1282780 w 7911916"/>
              <a:gd name="connsiteY3" fmla="*/ 6889592 h 6889592"/>
              <a:gd name="connsiteX4" fmla="*/ 1021588 w 7911916"/>
              <a:gd name="connsiteY4" fmla="*/ 6461391 h 6889592"/>
              <a:gd name="connsiteX5" fmla="*/ 841264 w 7911916"/>
              <a:gd name="connsiteY5" fmla="*/ 370936 h 6889592"/>
              <a:gd name="connsiteX6" fmla="*/ 1119707 w 7911916"/>
              <a:gd name="connsiteY6" fmla="*/ 26053 h 6889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11916" h="6889592">
                <a:moveTo>
                  <a:pt x="1144064" y="0"/>
                </a:moveTo>
                <a:lnTo>
                  <a:pt x="7911916" y="0"/>
                </a:lnTo>
                <a:lnTo>
                  <a:pt x="7911916" y="6889592"/>
                </a:lnTo>
                <a:lnTo>
                  <a:pt x="1282780" y="6889592"/>
                </a:lnTo>
                <a:lnTo>
                  <a:pt x="1021588" y="6461391"/>
                </a:lnTo>
                <a:cubicBezTo>
                  <a:pt x="-73086" y="4533675"/>
                  <a:pt x="-509682" y="2192905"/>
                  <a:pt x="841264" y="370936"/>
                </a:cubicBezTo>
                <a:cubicBezTo>
                  <a:pt x="928899" y="253509"/>
                  <a:pt x="1021859" y="138477"/>
                  <a:pt x="1119707" y="26053"/>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Shape 38">
            <a:extLst>
              <a:ext uri="{FF2B5EF4-FFF2-40B4-BE49-F238E27FC236}">
                <a16:creationId xmlns:a16="http://schemas.microsoft.com/office/drawing/2014/main" id="{05169E50-59FB-4AEE-B61D-44A882A4C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49750" y="-6726"/>
            <a:ext cx="5931659" cy="6871452"/>
          </a:xfrm>
          <a:custGeom>
            <a:avLst/>
            <a:gdLst>
              <a:gd name="connsiteX0" fmla="*/ 2429503 w 5931659"/>
              <a:gd name="connsiteY0" fmla="*/ 0 h 6871452"/>
              <a:gd name="connsiteX1" fmla="*/ 5931659 w 5931659"/>
              <a:gd name="connsiteY1" fmla="*/ 0 h 6871452"/>
              <a:gd name="connsiteX2" fmla="*/ 5931659 w 5931659"/>
              <a:gd name="connsiteY2" fmla="*/ 6871452 h 6871452"/>
              <a:gd name="connsiteX3" fmla="*/ 1302090 w 5931659"/>
              <a:gd name="connsiteY3" fmla="*/ 6871452 h 6871452"/>
              <a:gd name="connsiteX4" fmla="*/ 1257860 w 5931659"/>
              <a:gd name="connsiteY4" fmla="*/ 6820098 h 6871452"/>
              <a:gd name="connsiteX5" fmla="*/ 456609 w 5931659"/>
              <a:gd name="connsiteY5" fmla="*/ 1965059 h 6871452"/>
              <a:gd name="connsiteX6" fmla="*/ 2356353 w 5931659"/>
              <a:gd name="connsiteY6" fmla="*/ 42030 h 687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1659" h="6871452">
                <a:moveTo>
                  <a:pt x="2429503" y="0"/>
                </a:moveTo>
                <a:lnTo>
                  <a:pt x="5931659" y="0"/>
                </a:lnTo>
                <a:lnTo>
                  <a:pt x="5931659" y="6871452"/>
                </a:lnTo>
                <a:lnTo>
                  <a:pt x="1302090" y="6871452"/>
                </a:lnTo>
                <a:lnTo>
                  <a:pt x="1257860" y="6820098"/>
                </a:lnTo>
                <a:cubicBezTo>
                  <a:pt x="121068" y="5395213"/>
                  <a:pt x="-469022" y="3541076"/>
                  <a:pt x="456609" y="1965059"/>
                </a:cubicBezTo>
                <a:cubicBezTo>
                  <a:pt x="919425" y="1178905"/>
                  <a:pt x="1583566" y="524859"/>
                  <a:pt x="2356353" y="42030"/>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Shape 40">
            <a:extLst>
              <a:ext uri="{FF2B5EF4-FFF2-40B4-BE49-F238E27FC236}">
                <a16:creationId xmlns:a16="http://schemas.microsoft.com/office/drawing/2014/main" id="{117C30F0-5A38-4B60-B632-3AF7C2780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33528" y="-3116"/>
            <a:ext cx="6766974" cy="6864232"/>
          </a:xfrm>
          <a:custGeom>
            <a:avLst/>
            <a:gdLst>
              <a:gd name="connsiteX0" fmla="*/ 2135088 w 6766974"/>
              <a:gd name="connsiteY0" fmla="*/ 0 h 6864232"/>
              <a:gd name="connsiteX1" fmla="*/ 6766974 w 6766974"/>
              <a:gd name="connsiteY1" fmla="*/ 0 h 6864232"/>
              <a:gd name="connsiteX2" fmla="*/ 6766974 w 6766974"/>
              <a:gd name="connsiteY2" fmla="*/ 6864232 h 6864232"/>
              <a:gd name="connsiteX3" fmla="*/ 1128977 w 6766974"/>
              <a:gd name="connsiteY3" fmla="*/ 6864232 h 6864232"/>
              <a:gd name="connsiteX4" fmla="*/ 1004776 w 6766974"/>
              <a:gd name="connsiteY4" fmla="*/ 6687663 h 6864232"/>
              <a:gd name="connsiteX5" fmla="*/ 709736 w 6766974"/>
              <a:gd name="connsiteY5" fmla="*/ 1521351 h 6864232"/>
              <a:gd name="connsiteX6" fmla="*/ 1896284 w 6766974"/>
              <a:gd name="connsiteY6" fmla="*/ 197391 h 68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66974" h="6864232">
                <a:moveTo>
                  <a:pt x="2135088" y="0"/>
                </a:moveTo>
                <a:lnTo>
                  <a:pt x="6766974" y="0"/>
                </a:lnTo>
                <a:lnTo>
                  <a:pt x="6766974" y="6864232"/>
                </a:lnTo>
                <a:lnTo>
                  <a:pt x="1128977" y="6864232"/>
                </a:lnTo>
                <a:lnTo>
                  <a:pt x="1004776" y="6687663"/>
                </a:lnTo>
                <a:cubicBezTo>
                  <a:pt x="-54053" y="5122098"/>
                  <a:pt x="-463081" y="3202457"/>
                  <a:pt x="709736" y="1521351"/>
                </a:cubicBezTo>
                <a:cubicBezTo>
                  <a:pt x="1045443" y="1039181"/>
                  <a:pt x="1446565" y="592246"/>
                  <a:pt x="1896284" y="197391"/>
                </a:cubicBezTo>
                <a:close/>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Shape 42">
            <a:extLst>
              <a:ext uri="{FF2B5EF4-FFF2-40B4-BE49-F238E27FC236}">
                <a16:creationId xmlns:a16="http://schemas.microsoft.com/office/drawing/2014/main" id="{A200CBA5-3F2B-4AAC-9F86-99AFECC19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36" y="0"/>
            <a:ext cx="5238864" cy="6858000"/>
          </a:xfrm>
          <a:custGeom>
            <a:avLst/>
            <a:gdLst>
              <a:gd name="connsiteX0" fmla="*/ 2829115 w 5238864"/>
              <a:gd name="connsiteY0" fmla="*/ 0 h 6864726"/>
              <a:gd name="connsiteX1" fmla="*/ 5238864 w 5238864"/>
              <a:gd name="connsiteY1" fmla="*/ 0 h 6864726"/>
              <a:gd name="connsiteX2" fmla="*/ 5238864 w 5238864"/>
              <a:gd name="connsiteY2" fmla="*/ 6864726 h 6864726"/>
              <a:gd name="connsiteX3" fmla="*/ 1518091 w 5238864"/>
              <a:gd name="connsiteY3" fmla="*/ 6864726 h 6864726"/>
              <a:gd name="connsiteX4" fmla="*/ 1435414 w 5238864"/>
              <a:gd name="connsiteY4" fmla="*/ 6778879 h 6864726"/>
              <a:gd name="connsiteX5" fmla="*/ 406006 w 5238864"/>
              <a:gd name="connsiteY5" fmla="*/ 2093910 h 6864726"/>
              <a:gd name="connsiteX6" fmla="*/ 2559142 w 5238864"/>
              <a:gd name="connsiteY6" fmla="*/ 124487 h 6864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38864" h="6864726">
                <a:moveTo>
                  <a:pt x="2829115" y="0"/>
                </a:moveTo>
                <a:lnTo>
                  <a:pt x="5238864" y="0"/>
                </a:lnTo>
                <a:lnTo>
                  <a:pt x="5238864" y="6864726"/>
                </a:lnTo>
                <a:lnTo>
                  <a:pt x="1518091" y="6864726"/>
                </a:lnTo>
                <a:lnTo>
                  <a:pt x="1435414" y="6778879"/>
                </a:lnTo>
                <a:cubicBezTo>
                  <a:pt x="226066" y="5476104"/>
                  <a:pt x="-499346" y="3635393"/>
                  <a:pt x="406006" y="2093910"/>
                </a:cubicBezTo>
                <a:cubicBezTo>
                  <a:pt x="907547" y="1241972"/>
                  <a:pt x="1674986" y="564513"/>
                  <a:pt x="2559142" y="12448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610F7BF1-9CE6-4111-BD08-84E448CCD8C5}"/>
              </a:ext>
            </a:extLst>
          </p:cNvPr>
          <p:cNvSpPr txBox="1"/>
          <p:nvPr/>
        </p:nvSpPr>
        <p:spPr>
          <a:xfrm>
            <a:off x="798577" y="267405"/>
            <a:ext cx="5439043" cy="57844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indent="-228600" defTabSz="914400">
              <a:lnSpc>
                <a:spcPct val="110000"/>
              </a:lnSpc>
              <a:spcAft>
                <a:spcPts val="600"/>
              </a:spcAft>
              <a:buClr>
                <a:schemeClr val="accent1"/>
              </a:buClr>
              <a:buSzPct val="110000"/>
              <a:buFont typeface="Wingdings" panose="05000000000000000000" pitchFamily="2" charset="2"/>
              <a:buChar char="§"/>
            </a:pPr>
            <a:endParaRPr lang="en-US" sz="1600" dirty="0"/>
          </a:p>
          <a:p>
            <a:pPr indent="-228600" defTabSz="914400">
              <a:lnSpc>
                <a:spcPct val="110000"/>
              </a:lnSpc>
              <a:spcAft>
                <a:spcPts val="600"/>
              </a:spcAft>
              <a:buClr>
                <a:schemeClr val="accent1"/>
              </a:buClr>
              <a:buSzPct val="110000"/>
              <a:buFont typeface="Wingdings" panose="05000000000000000000" pitchFamily="2" charset="2"/>
              <a:buChar char="§"/>
            </a:pPr>
            <a:r>
              <a:rPr lang="en-US" sz="2400" b="1" dirty="0">
                <a:latin typeface="Cavolini"/>
                <a:cs typeface="Raavi"/>
              </a:rPr>
              <a:t>Trust vs mistrust (Infancy)</a:t>
            </a:r>
          </a:p>
          <a:p>
            <a:pPr defTabSz="914400">
              <a:lnSpc>
                <a:spcPct val="110000"/>
              </a:lnSpc>
              <a:spcAft>
                <a:spcPts val="600"/>
              </a:spcAft>
              <a:buClr>
                <a:schemeClr val="accent1"/>
              </a:buClr>
              <a:buSzPct val="110000"/>
            </a:pPr>
            <a:r>
              <a:rPr lang="en-US" sz="2400" b="1" dirty="0">
                <a:latin typeface="Cavolini"/>
                <a:cs typeface="Raavi"/>
              </a:rPr>
              <a:t>    Gaining a sense of trust</a:t>
            </a:r>
          </a:p>
          <a:p>
            <a:pPr defTabSz="914400">
              <a:lnSpc>
                <a:spcPct val="110000"/>
              </a:lnSpc>
              <a:spcAft>
                <a:spcPts val="600"/>
              </a:spcAft>
            </a:pPr>
            <a:endParaRPr lang="en-US" sz="2400" b="1" dirty="0">
              <a:latin typeface="Cavolini"/>
              <a:cs typeface="Raavi"/>
            </a:endParaRPr>
          </a:p>
          <a:p>
            <a:pPr indent="-228600" defTabSz="914400">
              <a:lnSpc>
                <a:spcPct val="110000"/>
              </a:lnSpc>
              <a:spcAft>
                <a:spcPts val="600"/>
              </a:spcAft>
              <a:buClr>
                <a:schemeClr val="accent1"/>
              </a:buClr>
              <a:buSzPct val="110000"/>
              <a:buFont typeface="Wingdings" panose="05000000000000000000" pitchFamily="2" charset="2"/>
              <a:buChar char="§"/>
            </a:pPr>
            <a:r>
              <a:rPr lang="en-US" sz="2400" b="1" dirty="0">
                <a:latin typeface="Cavolini"/>
                <a:cs typeface="Raavi"/>
              </a:rPr>
              <a:t>Autonomy vs shame and doubt (toddler)</a:t>
            </a:r>
          </a:p>
          <a:p>
            <a:pPr defTabSz="914400">
              <a:lnSpc>
                <a:spcPct val="110000"/>
              </a:lnSpc>
              <a:spcAft>
                <a:spcPts val="600"/>
              </a:spcAft>
              <a:buClr>
                <a:schemeClr val="accent1"/>
              </a:buClr>
              <a:buSzPct val="110000"/>
            </a:pPr>
            <a:r>
              <a:rPr lang="en-US" sz="2400" b="1" dirty="0">
                <a:latin typeface="Cavolini"/>
                <a:cs typeface="Raavi"/>
              </a:rPr>
              <a:t>   Learning independence</a:t>
            </a:r>
          </a:p>
          <a:p>
            <a:pPr defTabSz="914400">
              <a:lnSpc>
                <a:spcPct val="110000"/>
              </a:lnSpc>
              <a:spcAft>
                <a:spcPts val="600"/>
              </a:spcAft>
            </a:pPr>
            <a:endParaRPr lang="en-US" sz="2400" b="1" dirty="0">
              <a:latin typeface="Cavolini"/>
              <a:cs typeface="Raavi"/>
            </a:endParaRPr>
          </a:p>
          <a:p>
            <a:pPr indent="-228600" defTabSz="914400">
              <a:lnSpc>
                <a:spcPct val="110000"/>
              </a:lnSpc>
              <a:spcAft>
                <a:spcPts val="600"/>
              </a:spcAft>
              <a:buClr>
                <a:schemeClr val="accent1"/>
              </a:buClr>
              <a:buSzPct val="110000"/>
              <a:buFont typeface="Wingdings" panose="05000000000000000000" pitchFamily="2" charset="2"/>
              <a:buChar char="§"/>
            </a:pPr>
            <a:r>
              <a:rPr lang="en-US" sz="2400" b="1" dirty="0">
                <a:latin typeface="Cavolini"/>
                <a:cs typeface="Raavi"/>
              </a:rPr>
              <a:t>Initiative vs guilt (early childhood)</a:t>
            </a:r>
          </a:p>
          <a:p>
            <a:pPr defTabSz="914400">
              <a:lnSpc>
                <a:spcPct val="110000"/>
              </a:lnSpc>
              <a:spcAft>
                <a:spcPts val="600"/>
              </a:spcAft>
              <a:buClr>
                <a:schemeClr val="accent1"/>
              </a:buClr>
              <a:buSzPct val="110000"/>
            </a:pPr>
            <a:r>
              <a:rPr lang="en-US" sz="2400" b="1" dirty="0">
                <a:latin typeface="Cavolini"/>
                <a:cs typeface="Raavi"/>
              </a:rPr>
              <a:t>    Taking initiative </a:t>
            </a:r>
          </a:p>
          <a:p>
            <a:pPr indent="-228600" defTabSz="914400">
              <a:lnSpc>
                <a:spcPct val="110000"/>
              </a:lnSpc>
              <a:spcAft>
                <a:spcPts val="600"/>
              </a:spcAft>
              <a:buClr>
                <a:schemeClr val="accent1"/>
              </a:buClr>
              <a:buSzPct val="110000"/>
              <a:buFont typeface="Wingdings" panose="05000000000000000000" pitchFamily="2" charset="2"/>
              <a:buChar char="§"/>
            </a:pPr>
            <a:endParaRPr lang="en-US" sz="2400" b="1" dirty="0">
              <a:latin typeface="Cavolini"/>
              <a:cs typeface="Raavi"/>
            </a:endParaRPr>
          </a:p>
          <a:p>
            <a:pPr defTabSz="914400">
              <a:lnSpc>
                <a:spcPct val="110000"/>
              </a:lnSpc>
              <a:spcAft>
                <a:spcPts val="600"/>
              </a:spcAft>
              <a:buClr>
                <a:schemeClr val="accent1"/>
              </a:buClr>
              <a:buSzPct val="110000"/>
            </a:pPr>
            <a:r>
              <a:rPr lang="en-US" sz="2400" b="1" dirty="0">
                <a:latin typeface="Cavolini"/>
                <a:cs typeface="Raavi"/>
              </a:rPr>
              <a:t>     (Syed and Mclean, 2019) </a:t>
            </a:r>
          </a:p>
          <a:p>
            <a:pPr indent="-228600" defTabSz="914400">
              <a:lnSpc>
                <a:spcPct val="110000"/>
              </a:lnSpc>
              <a:spcAft>
                <a:spcPts val="600"/>
              </a:spcAft>
              <a:buClr>
                <a:schemeClr val="accent1"/>
              </a:buClr>
              <a:buSzPct val="110000"/>
              <a:buFont typeface="Wingdings" panose="05000000000000000000" pitchFamily="2" charset="2"/>
              <a:buChar char="§"/>
            </a:pPr>
            <a:endParaRPr lang="en-US" sz="1600"/>
          </a:p>
          <a:p>
            <a:pPr indent="-228600" defTabSz="914400">
              <a:lnSpc>
                <a:spcPct val="110000"/>
              </a:lnSpc>
              <a:spcAft>
                <a:spcPts val="600"/>
              </a:spcAft>
              <a:buClr>
                <a:schemeClr val="accent1"/>
              </a:buClr>
              <a:buSzPct val="110000"/>
              <a:buFont typeface="Wingdings" panose="05000000000000000000" pitchFamily="2" charset="2"/>
              <a:buChar char="§"/>
            </a:pPr>
            <a:endParaRPr lang="en-US" sz="1600"/>
          </a:p>
        </p:txBody>
      </p:sp>
      <p:pic>
        <p:nvPicPr>
          <p:cNvPr id="3" name="Graphic 6" descr="Baby crawling with solid fill">
            <a:extLst>
              <a:ext uri="{FF2B5EF4-FFF2-40B4-BE49-F238E27FC236}">
                <a16:creationId xmlns:a16="http://schemas.microsoft.com/office/drawing/2014/main" id="{9375F80A-134A-4E98-9183-7593AF519A5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91424" y="1840707"/>
            <a:ext cx="4164807" cy="3236117"/>
          </a:xfrm>
          <a:prstGeom prst="rect">
            <a:avLst/>
          </a:prstGeom>
        </p:spPr>
      </p:pic>
    </p:spTree>
    <p:extLst>
      <p:ext uri="{BB962C8B-B14F-4D97-AF65-F5344CB8AC3E}">
        <p14:creationId xmlns:p14="http://schemas.microsoft.com/office/powerpoint/2010/main" val="29446800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F32DB82C-C04C-41A9-B70D-CAE1F8383344}"/>
              </a:ext>
            </a:extLst>
          </p:cNvPr>
          <p:cNvPicPr>
            <a:picLocks noChangeAspect="1"/>
          </p:cNvPicPr>
          <p:nvPr/>
        </p:nvPicPr>
        <p:blipFill>
          <a:blip r:embed="rId2"/>
          <a:stretch>
            <a:fillRect/>
          </a:stretch>
        </p:blipFill>
        <p:spPr>
          <a:xfrm>
            <a:off x="3956180" y="885189"/>
            <a:ext cx="6761120" cy="4682075"/>
          </a:xfrm>
          <a:prstGeom prst="rect">
            <a:avLst/>
          </a:prstGeom>
        </p:spPr>
      </p:pic>
    </p:spTree>
    <p:extLst>
      <p:ext uri="{BB962C8B-B14F-4D97-AF65-F5344CB8AC3E}">
        <p14:creationId xmlns:p14="http://schemas.microsoft.com/office/powerpoint/2010/main" val="21482848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50CE9-15B5-4E6B-8842-9B7E148F9F7B}"/>
              </a:ext>
            </a:extLst>
          </p:cNvPr>
          <p:cNvSpPr>
            <a:spLocks noGrp="1"/>
          </p:cNvSpPr>
          <p:nvPr>
            <p:ph type="title"/>
          </p:nvPr>
        </p:nvSpPr>
        <p:spPr>
          <a:xfrm>
            <a:off x="645459" y="960120"/>
            <a:ext cx="3865695" cy="4171278"/>
          </a:xfrm>
        </p:spPr>
        <p:txBody>
          <a:bodyPr>
            <a:normAutofit/>
          </a:bodyPr>
          <a:lstStyle/>
          <a:p>
            <a:pPr algn="r"/>
            <a:r>
              <a:rPr lang="en-GB" sz="4400">
                <a:solidFill>
                  <a:schemeClr val="tx1"/>
                </a:solidFill>
                <a:cs typeface="Calibri Light"/>
              </a:rPr>
              <a:t>According to Erikson's theory ….....</a:t>
            </a:r>
            <a:endParaRPr lang="en-GB" sz="4400">
              <a:solidFill>
                <a:schemeClr val="tx1"/>
              </a:solidFill>
            </a:endParaRP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4FDDDCC-A144-4586-B39D-FAE2FF6D539D}"/>
              </a:ext>
            </a:extLst>
          </p:cNvPr>
          <p:cNvSpPr>
            <a:spLocks noGrp="1"/>
          </p:cNvSpPr>
          <p:nvPr>
            <p:ph idx="1"/>
          </p:nvPr>
        </p:nvSpPr>
        <p:spPr>
          <a:xfrm>
            <a:off x="4983164" y="960120"/>
            <a:ext cx="5511800" cy="4171278"/>
          </a:xfrm>
        </p:spPr>
        <p:txBody>
          <a:bodyPr>
            <a:normAutofit/>
          </a:bodyPr>
          <a:lstStyle/>
          <a:p>
            <a:r>
              <a:rPr lang="en-GB" dirty="0"/>
              <a:t>Where there is an absence of trust in the initial stage of infancy this could potentially be from the caregiver it will have an effect during the later stages of their life with building and maintaining social relationships, often leading to a lack of trust in others and the absence of feeling loved. (Willock, 2018)</a:t>
            </a:r>
          </a:p>
        </p:txBody>
      </p:sp>
    </p:spTree>
    <p:extLst>
      <p:ext uri="{BB962C8B-B14F-4D97-AF65-F5344CB8AC3E}">
        <p14:creationId xmlns:p14="http://schemas.microsoft.com/office/powerpoint/2010/main" val="3603999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D4E910-1A63-4E4E-8C09-91E7ACD8C540}"/>
              </a:ext>
            </a:extLst>
          </p:cNvPr>
          <p:cNvSpPr txBox="1"/>
          <p:nvPr/>
        </p:nvSpPr>
        <p:spPr>
          <a:xfrm>
            <a:off x="511177" y="1071265"/>
            <a:ext cx="6317718" cy="498054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20000"/>
          </a:bodyPr>
          <a:lstStyle/>
          <a:p>
            <a:pPr defTabSz="914400">
              <a:lnSpc>
                <a:spcPct val="120000"/>
              </a:lnSpc>
              <a:spcAft>
                <a:spcPts val="600"/>
              </a:spcAft>
              <a:buClr>
                <a:schemeClr val="accent1"/>
              </a:buClr>
              <a:buSzPct val="110000"/>
            </a:pPr>
            <a:r>
              <a:rPr lang="en-US" sz="5400">
                <a:solidFill>
                  <a:srgbClr val="FF0000"/>
                </a:solidFill>
              </a:rPr>
              <a:t>Using the </a:t>
            </a:r>
            <a:r>
              <a:rPr lang="en-US" sz="5400" dirty="0">
                <a:solidFill>
                  <a:srgbClr val="FF0000"/>
                </a:solidFill>
              </a:rPr>
              <a:t>theories how can you apply them into your child's devlopment? Let us look at a couple of examples</a:t>
            </a:r>
            <a:r>
              <a:rPr lang="en-US" sz="5400" dirty="0"/>
              <a:t>  </a:t>
            </a:r>
            <a:endParaRPr lang="en-US"/>
          </a:p>
        </p:txBody>
      </p:sp>
      <p:sp>
        <p:nvSpPr>
          <p:cNvPr id="4" name="Thought Bubble: Cloud 3">
            <a:extLst>
              <a:ext uri="{FF2B5EF4-FFF2-40B4-BE49-F238E27FC236}">
                <a16:creationId xmlns:a16="http://schemas.microsoft.com/office/drawing/2014/main" id="{12349515-366D-4B15-8421-770459D3CB69}"/>
              </a:ext>
            </a:extLst>
          </p:cNvPr>
          <p:cNvSpPr/>
          <p:nvPr/>
        </p:nvSpPr>
        <p:spPr>
          <a:xfrm>
            <a:off x="7988299" y="1290439"/>
            <a:ext cx="3559968" cy="233362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E0E0E0"/>
              </a:solidFill>
            </a:endParaRPr>
          </a:p>
        </p:txBody>
      </p:sp>
      <p:pic>
        <p:nvPicPr>
          <p:cNvPr id="3" name="Graphic 4" descr="Female Profile outline">
            <a:extLst>
              <a:ext uri="{FF2B5EF4-FFF2-40B4-BE49-F238E27FC236}">
                <a16:creationId xmlns:a16="http://schemas.microsoft.com/office/drawing/2014/main" id="{58B10A61-5CB9-4111-8C6B-F9DD4025743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15176" y="3626644"/>
            <a:ext cx="2474117" cy="2224086"/>
          </a:xfrm>
          <a:prstGeom prst="rect">
            <a:avLst/>
          </a:prstGeom>
        </p:spPr>
      </p:pic>
    </p:spTree>
    <p:extLst>
      <p:ext uri="{BB962C8B-B14F-4D97-AF65-F5344CB8AC3E}">
        <p14:creationId xmlns:p14="http://schemas.microsoft.com/office/powerpoint/2010/main" val="13147287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C80F8371-F698-4D1B-B743-029FAE04C8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9" name="Freeform 5">
              <a:extLst>
                <a:ext uri="{FF2B5EF4-FFF2-40B4-BE49-F238E27FC236}">
                  <a16:creationId xmlns:a16="http://schemas.microsoft.com/office/drawing/2014/main" id="{31618DA6-83DD-4508-B6A1-5739EBA21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 name="Freeform 6">
              <a:extLst>
                <a:ext uri="{FF2B5EF4-FFF2-40B4-BE49-F238E27FC236}">
                  <a16:creationId xmlns:a16="http://schemas.microsoft.com/office/drawing/2014/main" id="{A3E95E9C-69A2-4694-8BDE-A02B8C17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7">
              <a:extLst>
                <a:ext uri="{FF2B5EF4-FFF2-40B4-BE49-F238E27FC236}">
                  <a16:creationId xmlns:a16="http://schemas.microsoft.com/office/drawing/2014/main" id="{FD572C33-F139-4BA2-937F-4A94DF861A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8">
              <a:extLst>
                <a:ext uri="{FF2B5EF4-FFF2-40B4-BE49-F238E27FC236}">
                  <a16:creationId xmlns:a16="http://schemas.microsoft.com/office/drawing/2014/main" id="{7885D8BB-FD79-41E4-8A9E-336BA06417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9">
              <a:extLst>
                <a:ext uri="{FF2B5EF4-FFF2-40B4-BE49-F238E27FC236}">
                  <a16:creationId xmlns:a16="http://schemas.microsoft.com/office/drawing/2014/main" id="{AB192A73-3A3E-4E18-8127-7526515091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10">
              <a:extLst>
                <a:ext uri="{FF2B5EF4-FFF2-40B4-BE49-F238E27FC236}">
                  <a16:creationId xmlns:a16="http://schemas.microsoft.com/office/drawing/2014/main" id="{E350720F-A80C-4AFD-B20D-9E3F02682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11">
              <a:extLst>
                <a:ext uri="{FF2B5EF4-FFF2-40B4-BE49-F238E27FC236}">
                  <a16:creationId xmlns:a16="http://schemas.microsoft.com/office/drawing/2014/main" id="{275713ED-7257-4505-B43E-3FA8E0DB0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2">
              <a:extLst>
                <a:ext uri="{FF2B5EF4-FFF2-40B4-BE49-F238E27FC236}">
                  <a16:creationId xmlns:a16="http://schemas.microsoft.com/office/drawing/2014/main" id="{884BCC03-3704-4029-AB6F-5DD980E6D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3">
              <a:extLst>
                <a:ext uri="{FF2B5EF4-FFF2-40B4-BE49-F238E27FC236}">
                  <a16:creationId xmlns:a16="http://schemas.microsoft.com/office/drawing/2014/main" id="{0B5E60CA-0697-4F7D-8F19-8E8D79B91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4">
              <a:extLst>
                <a:ext uri="{FF2B5EF4-FFF2-40B4-BE49-F238E27FC236}">
                  <a16:creationId xmlns:a16="http://schemas.microsoft.com/office/drawing/2014/main" id="{F3C7701B-DD79-4FC7-A65C-89619FA665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5">
              <a:extLst>
                <a:ext uri="{FF2B5EF4-FFF2-40B4-BE49-F238E27FC236}">
                  <a16:creationId xmlns:a16="http://schemas.microsoft.com/office/drawing/2014/main" id="{D8B6DB27-EB59-4D7C-A974-38A910106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6">
              <a:extLst>
                <a:ext uri="{FF2B5EF4-FFF2-40B4-BE49-F238E27FC236}">
                  <a16:creationId xmlns:a16="http://schemas.microsoft.com/office/drawing/2014/main" id="{70ABA087-9074-41CD-A32F-C4AC21CD0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7">
              <a:extLst>
                <a:ext uri="{FF2B5EF4-FFF2-40B4-BE49-F238E27FC236}">
                  <a16:creationId xmlns:a16="http://schemas.microsoft.com/office/drawing/2014/main" id="{DCC8902F-E46D-42A0-A226-165BF653F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8">
              <a:extLst>
                <a:ext uri="{FF2B5EF4-FFF2-40B4-BE49-F238E27FC236}">
                  <a16:creationId xmlns:a16="http://schemas.microsoft.com/office/drawing/2014/main" id="{8C779C8B-6113-474A-894A-DC2959EBE2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9">
              <a:extLst>
                <a:ext uri="{FF2B5EF4-FFF2-40B4-BE49-F238E27FC236}">
                  <a16:creationId xmlns:a16="http://schemas.microsoft.com/office/drawing/2014/main" id="{53A2992E-B6CE-4210-88D8-0E0F78C12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0">
              <a:extLst>
                <a:ext uri="{FF2B5EF4-FFF2-40B4-BE49-F238E27FC236}">
                  <a16:creationId xmlns:a16="http://schemas.microsoft.com/office/drawing/2014/main" id="{983ADE5C-8F15-4FF8-9445-AA52A0A1C0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21">
              <a:extLst>
                <a:ext uri="{FF2B5EF4-FFF2-40B4-BE49-F238E27FC236}">
                  <a16:creationId xmlns:a16="http://schemas.microsoft.com/office/drawing/2014/main" id="{1D168882-7E2A-4818-8303-D114B8492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6" name="Freeform 22">
              <a:extLst>
                <a:ext uri="{FF2B5EF4-FFF2-40B4-BE49-F238E27FC236}">
                  <a16:creationId xmlns:a16="http://schemas.microsoft.com/office/drawing/2014/main" id="{ACB3B495-7EEC-4869-9ED0-D0F6830CF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3">
              <a:extLst>
                <a:ext uri="{FF2B5EF4-FFF2-40B4-BE49-F238E27FC236}">
                  <a16:creationId xmlns:a16="http://schemas.microsoft.com/office/drawing/2014/main" id="{F4D546E6-3559-4C02-9D41-E36D57489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4">
              <a:extLst>
                <a:ext uri="{FF2B5EF4-FFF2-40B4-BE49-F238E27FC236}">
                  <a16:creationId xmlns:a16="http://schemas.microsoft.com/office/drawing/2014/main" id="{9E7EB6D5-1207-4E1D-99A4-20D455191E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5">
              <a:extLst>
                <a:ext uri="{FF2B5EF4-FFF2-40B4-BE49-F238E27FC236}">
                  <a16:creationId xmlns:a16="http://schemas.microsoft.com/office/drawing/2014/main" id="{22694AEC-BD7A-4347-AD42-AF7DCAC4D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1" name="Group 30">
            <a:extLst>
              <a:ext uri="{FF2B5EF4-FFF2-40B4-BE49-F238E27FC236}">
                <a16:creationId xmlns:a16="http://schemas.microsoft.com/office/drawing/2014/main" id="{C66BE48F-47BE-452A-A601-A289EBF203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2" name="Rectangle 31">
              <a:extLst>
                <a:ext uri="{FF2B5EF4-FFF2-40B4-BE49-F238E27FC236}">
                  <a16:creationId xmlns:a16="http://schemas.microsoft.com/office/drawing/2014/main" id="{149AABD3-C47A-4D40-87B2-5C9386CAF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22">
              <a:extLst>
                <a:ext uri="{FF2B5EF4-FFF2-40B4-BE49-F238E27FC236}">
                  <a16:creationId xmlns:a16="http://schemas.microsoft.com/office/drawing/2014/main" id="{76FB5623-3AD8-4E4B-A4B0-02A09F9D80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9217FBA4-45D3-4A83-90F1-341CA9EF0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6" name="Rectangle 35">
            <a:extLst>
              <a:ext uri="{FF2B5EF4-FFF2-40B4-BE49-F238E27FC236}">
                <a16:creationId xmlns:a16="http://schemas.microsoft.com/office/drawing/2014/main" id="{B60B5995-5863-433A-BD78-B159F305FD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CB83A1FE-CD2B-4685-8958-324103F588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39" name="Freeform 5">
              <a:extLst>
                <a:ext uri="{FF2B5EF4-FFF2-40B4-BE49-F238E27FC236}">
                  <a16:creationId xmlns:a16="http://schemas.microsoft.com/office/drawing/2014/main" id="{AC852F1C-C1FE-4901-89F9-F375FC0148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6">
              <a:extLst>
                <a:ext uri="{FF2B5EF4-FFF2-40B4-BE49-F238E27FC236}">
                  <a16:creationId xmlns:a16="http://schemas.microsoft.com/office/drawing/2014/main" id="{35EDFA70-64BE-49E0-9FD7-1E647B1852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7">
              <a:extLst>
                <a:ext uri="{FF2B5EF4-FFF2-40B4-BE49-F238E27FC236}">
                  <a16:creationId xmlns:a16="http://schemas.microsoft.com/office/drawing/2014/main" id="{97B03449-39AC-4869-A98E-271D736F2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8">
              <a:extLst>
                <a:ext uri="{FF2B5EF4-FFF2-40B4-BE49-F238E27FC236}">
                  <a16:creationId xmlns:a16="http://schemas.microsoft.com/office/drawing/2014/main" id="{1C0BBD08-7C5B-48C8-A8E7-BAA295339F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9">
              <a:extLst>
                <a:ext uri="{FF2B5EF4-FFF2-40B4-BE49-F238E27FC236}">
                  <a16:creationId xmlns:a16="http://schemas.microsoft.com/office/drawing/2014/main" id="{C065EAEF-9F23-485C-86CD-24C924EBE4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0">
              <a:extLst>
                <a:ext uri="{FF2B5EF4-FFF2-40B4-BE49-F238E27FC236}">
                  <a16:creationId xmlns:a16="http://schemas.microsoft.com/office/drawing/2014/main" id="{DB35D267-7154-46DF-B257-537B06014D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1">
              <a:extLst>
                <a:ext uri="{FF2B5EF4-FFF2-40B4-BE49-F238E27FC236}">
                  <a16:creationId xmlns:a16="http://schemas.microsoft.com/office/drawing/2014/main" id="{F0BA25BF-09E7-484B-84B2-F28DC6BE70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2">
              <a:extLst>
                <a:ext uri="{FF2B5EF4-FFF2-40B4-BE49-F238E27FC236}">
                  <a16:creationId xmlns:a16="http://schemas.microsoft.com/office/drawing/2014/main" id="{6B34CC28-D4BD-4ACF-953C-6BF4E133C3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3">
              <a:extLst>
                <a:ext uri="{FF2B5EF4-FFF2-40B4-BE49-F238E27FC236}">
                  <a16:creationId xmlns:a16="http://schemas.microsoft.com/office/drawing/2014/main" id="{54A65A00-B8EF-452C-B398-6D9DB989DE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4">
              <a:extLst>
                <a:ext uri="{FF2B5EF4-FFF2-40B4-BE49-F238E27FC236}">
                  <a16:creationId xmlns:a16="http://schemas.microsoft.com/office/drawing/2014/main" id="{BCDD672E-55E6-423E-A6D6-668C4065E7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5">
              <a:extLst>
                <a:ext uri="{FF2B5EF4-FFF2-40B4-BE49-F238E27FC236}">
                  <a16:creationId xmlns:a16="http://schemas.microsoft.com/office/drawing/2014/main" id="{6CE59B36-61CE-4150-BD70-28BDA016D0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6">
              <a:extLst>
                <a:ext uri="{FF2B5EF4-FFF2-40B4-BE49-F238E27FC236}">
                  <a16:creationId xmlns:a16="http://schemas.microsoft.com/office/drawing/2014/main" id="{359BE796-1871-4668-8400-203F1713D2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7">
              <a:extLst>
                <a:ext uri="{FF2B5EF4-FFF2-40B4-BE49-F238E27FC236}">
                  <a16:creationId xmlns:a16="http://schemas.microsoft.com/office/drawing/2014/main" id="{7DCE660E-F817-469C-A043-2880F915EC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8">
              <a:extLst>
                <a:ext uri="{FF2B5EF4-FFF2-40B4-BE49-F238E27FC236}">
                  <a16:creationId xmlns:a16="http://schemas.microsoft.com/office/drawing/2014/main" id="{4A487B7C-F95B-4056-B870-DAD845102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9">
              <a:extLst>
                <a:ext uri="{FF2B5EF4-FFF2-40B4-BE49-F238E27FC236}">
                  <a16:creationId xmlns:a16="http://schemas.microsoft.com/office/drawing/2014/main" id="{255E4A38-18AE-4843-8397-801C915F7B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0">
              <a:extLst>
                <a:ext uri="{FF2B5EF4-FFF2-40B4-BE49-F238E27FC236}">
                  <a16:creationId xmlns:a16="http://schemas.microsoft.com/office/drawing/2014/main" id="{2A2E0241-FDF3-4980-9D43-C473C1A34D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1">
              <a:extLst>
                <a:ext uri="{FF2B5EF4-FFF2-40B4-BE49-F238E27FC236}">
                  <a16:creationId xmlns:a16="http://schemas.microsoft.com/office/drawing/2014/main" id="{144EAD6C-D0D0-48DA-A8CC-5E3EF9F2D9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2">
              <a:extLst>
                <a:ext uri="{FF2B5EF4-FFF2-40B4-BE49-F238E27FC236}">
                  <a16:creationId xmlns:a16="http://schemas.microsoft.com/office/drawing/2014/main" id="{3774DAC2-2D6F-4898-8D72-E441DEB8CE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3">
              <a:extLst>
                <a:ext uri="{FF2B5EF4-FFF2-40B4-BE49-F238E27FC236}">
                  <a16:creationId xmlns:a16="http://schemas.microsoft.com/office/drawing/2014/main" id="{F5AB8C32-ADC7-4F11-9FB4-9B7E1790E0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4">
              <a:extLst>
                <a:ext uri="{FF2B5EF4-FFF2-40B4-BE49-F238E27FC236}">
                  <a16:creationId xmlns:a16="http://schemas.microsoft.com/office/drawing/2014/main" id="{50D4C338-BB14-4E44-9499-5478E3CBB9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5">
              <a:extLst>
                <a:ext uri="{FF2B5EF4-FFF2-40B4-BE49-F238E27FC236}">
                  <a16:creationId xmlns:a16="http://schemas.microsoft.com/office/drawing/2014/main" id="{46CA7B85-EA46-45D7-B2E6-3B52083DE2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61" name="Rectangle 60">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29D0F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person, sitting, window, outdoor&#10;&#10;Description automatically generated">
            <a:extLst>
              <a:ext uri="{FF2B5EF4-FFF2-40B4-BE49-F238E27FC236}">
                <a16:creationId xmlns:a16="http://schemas.microsoft.com/office/drawing/2014/main" id="{8FFA98EA-3C9E-44F6-9DF3-D4DA9DFA8E4B}"/>
              </a:ext>
            </a:extLst>
          </p:cNvPr>
          <p:cNvPicPr>
            <a:picLocks noChangeAspect="1"/>
          </p:cNvPicPr>
          <p:nvPr/>
        </p:nvPicPr>
        <p:blipFill rotWithShape="1">
          <a:blip r:embed="rId2"/>
          <a:srcRect l="11350" r="12384" b="-1"/>
          <a:stretch/>
        </p:blipFill>
        <p:spPr>
          <a:xfrm>
            <a:off x="972115" y="960214"/>
            <a:ext cx="5641848" cy="4919472"/>
          </a:xfrm>
          <a:prstGeom prst="rect">
            <a:avLst/>
          </a:prstGeom>
          <a:ln w="12700">
            <a:noFill/>
          </a:ln>
        </p:spPr>
      </p:pic>
      <p:sp>
        <p:nvSpPr>
          <p:cNvPr id="2" name="TextBox 1">
            <a:extLst>
              <a:ext uri="{FF2B5EF4-FFF2-40B4-BE49-F238E27FC236}">
                <a16:creationId xmlns:a16="http://schemas.microsoft.com/office/drawing/2014/main" id="{E4B18219-DCD3-4045-BFC4-274C80EC84F2}"/>
              </a:ext>
            </a:extLst>
          </p:cNvPr>
          <p:cNvSpPr txBox="1"/>
          <p:nvPr/>
        </p:nvSpPr>
        <p:spPr>
          <a:xfrm>
            <a:off x="7389067" y="1433513"/>
            <a:ext cx="4099607" cy="44402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defTabSz="914400">
              <a:lnSpc>
                <a:spcPct val="120000"/>
              </a:lnSpc>
              <a:spcAft>
                <a:spcPts val="600"/>
              </a:spcAft>
              <a:buClr>
                <a:srgbClr val="29D0F0"/>
              </a:buClr>
              <a:buSzPct val="110000"/>
              <a:buFont typeface="Wingdings" panose="05000000000000000000" pitchFamily="2" charset="2"/>
              <a:buChar char="§"/>
            </a:pPr>
            <a:r>
              <a:rPr lang="en-US" sz="2000" dirty="0"/>
              <a:t>"</a:t>
            </a:r>
            <a:r>
              <a:rPr lang="en-US" sz="2000" b="1" dirty="0"/>
              <a:t> Language Nutrition "</a:t>
            </a:r>
          </a:p>
          <a:p>
            <a:pPr indent="-228600" defTabSz="914400">
              <a:lnSpc>
                <a:spcPct val="120000"/>
              </a:lnSpc>
              <a:spcAft>
                <a:spcPts val="600"/>
              </a:spcAft>
              <a:buClr>
                <a:srgbClr val="29D0F0"/>
              </a:buClr>
              <a:buSzPct val="110000"/>
              <a:buFont typeface="Wingdings" panose="05000000000000000000" pitchFamily="2" charset="2"/>
              <a:buChar char="§"/>
            </a:pPr>
            <a:endParaRPr lang="en-US" sz="2000" b="1" dirty="0"/>
          </a:p>
          <a:p>
            <a:pPr indent="-228600" defTabSz="914400">
              <a:lnSpc>
                <a:spcPct val="120000"/>
              </a:lnSpc>
              <a:spcAft>
                <a:spcPts val="600"/>
              </a:spcAft>
              <a:buClr>
                <a:srgbClr val="29D0F0"/>
              </a:buClr>
              <a:buSzPct val="110000"/>
              <a:buFont typeface="Wingdings" panose="05000000000000000000" pitchFamily="2" charset="2"/>
              <a:buChar char="§"/>
            </a:pPr>
            <a:r>
              <a:rPr lang="en-US" sz="2000" b="1" dirty="0"/>
              <a:t>Why not share and explore books with your child, this  will introduce new vocabulary and encourage conversation between you. Studies have shown reading increases cognitive development and success academically.  (</a:t>
            </a:r>
            <a:r>
              <a:rPr lang="en-US" sz="2000" b="1" dirty="0" err="1"/>
              <a:t>Zauche</a:t>
            </a:r>
            <a:r>
              <a:rPr lang="en-US" sz="2000" b="1" dirty="0"/>
              <a:t> et al, 2016)</a:t>
            </a:r>
          </a:p>
        </p:txBody>
      </p:sp>
    </p:spTree>
    <p:extLst>
      <p:ext uri="{BB962C8B-B14F-4D97-AF65-F5344CB8AC3E}">
        <p14:creationId xmlns:p14="http://schemas.microsoft.com/office/powerpoint/2010/main" val="1682592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8D5444C-D133-4651-98D6-333230F795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 name="Freeform 5">
              <a:extLst>
                <a:ext uri="{FF2B5EF4-FFF2-40B4-BE49-F238E27FC236}">
                  <a16:creationId xmlns:a16="http://schemas.microsoft.com/office/drawing/2014/main" id="{72218A13-2C90-436D-A943-A342F28A6B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E7DB83A0-C9B7-49B9-A563-90F402C6F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A5D345F5-B938-4F8F-BB27-4E1CFBB964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F2BF8527-EF01-4079-8DAB-EC5E49881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3F052BD7-7365-456B-B3C1-80BC126E0F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B982CA2F-1391-4712-98A4-E983A361E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4477E574-E148-4D2F-97DA-0AA49EC1FF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60F1C064-4529-4FD8-86C0-726679794A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E2E1938D-00EE-4971-9429-830B27ADFB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B43B3A28-F060-45FD-87B1-6A43B4069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D91642D8-3345-45A1-89BD-451ADD3027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75594D98-1CF5-47D2-A177-B65467C4B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0EA4907B-3553-4F71-97CF-0FE7A69582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4CF13238-4B59-452F-BE72-BCCAF4644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79F95C9A-FC88-48E1-9955-123F6A783F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AEB0962C-F99F-4657-B6C2-301272B0E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079D45E0-1A69-496F-BEB1-8E21D2E1EF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B43827B3-A19F-4FE6-A9AA-6CAF3DCB0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6EFED02B-2D8E-47E8-960B-13B2F35C7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4">
              <a:extLst>
                <a:ext uri="{FF2B5EF4-FFF2-40B4-BE49-F238E27FC236}">
                  <a16:creationId xmlns:a16="http://schemas.microsoft.com/office/drawing/2014/main" id="{1F0F8CEB-54BC-4463-84EF-CC61A7804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5">
              <a:extLst>
                <a:ext uri="{FF2B5EF4-FFF2-40B4-BE49-F238E27FC236}">
                  <a16:creationId xmlns:a16="http://schemas.microsoft.com/office/drawing/2014/main" id="{135C0EC7-0E3E-484F-A91C-527106CE2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2" name="Group 31">
            <a:extLst>
              <a:ext uri="{FF2B5EF4-FFF2-40B4-BE49-F238E27FC236}">
                <a16:creationId xmlns:a16="http://schemas.microsoft.com/office/drawing/2014/main" id="{D8AAC9D3-71E6-4892-8399-6C18E6CA871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3" name="Rectangle 32">
              <a:extLst>
                <a:ext uri="{FF2B5EF4-FFF2-40B4-BE49-F238E27FC236}">
                  <a16:creationId xmlns:a16="http://schemas.microsoft.com/office/drawing/2014/main" id="{2B51003B-DDDF-4049-A133-F2DF60A1F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Isosceles Triangle 22">
              <a:extLst>
                <a:ext uri="{FF2B5EF4-FFF2-40B4-BE49-F238E27FC236}">
                  <a16:creationId xmlns:a16="http://schemas.microsoft.com/office/drawing/2014/main" id="{9DD690BE-E030-41B4-8917-02B7748D3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964D1382-F0F2-43D2-91C7-5196974EA3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7" name="Rectangle 36">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0"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41"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2" name="Rectangle 61">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4" name="Straight Connector 63">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24886A5-7FE5-479D-BC82-538C36C0E625}"/>
              </a:ext>
            </a:extLst>
          </p:cNvPr>
          <p:cNvSpPr txBox="1"/>
          <p:nvPr/>
        </p:nvSpPr>
        <p:spPr>
          <a:xfrm>
            <a:off x="4983164" y="960120"/>
            <a:ext cx="5511800" cy="417127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120000"/>
              </a:lnSpc>
              <a:spcAft>
                <a:spcPts val="600"/>
              </a:spcAft>
              <a:buClr>
                <a:schemeClr val="accent1"/>
              </a:buClr>
              <a:buSzPct val="110000"/>
            </a:pPr>
            <a:r>
              <a:rPr lang="en-US" dirty="0"/>
              <a:t>....allow your child to initiate games and join play with other children. Your child will also start to play imaginatively and role play.</a:t>
            </a:r>
          </a:p>
          <a:p>
            <a:pPr indent="-228600" defTabSz="914400">
              <a:lnSpc>
                <a:spcPct val="120000"/>
              </a:lnSpc>
              <a:spcAft>
                <a:spcPts val="600"/>
              </a:spcAft>
              <a:buClr>
                <a:schemeClr val="accent1"/>
              </a:buClr>
              <a:buSzPct val="110000"/>
              <a:buFont typeface="Wingdings" panose="05000000000000000000" pitchFamily="2" charset="2"/>
              <a:buChar char="§"/>
            </a:pPr>
            <a:r>
              <a:rPr lang="en-US" dirty="0"/>
              <a:t>You can encourage and support them by providing them with props and dress-up clothes for example, and cups and saucers for pretend play at a tea shop. </a:t>
            </a:r>
          </a:p>
          <a:p>
            <a:pPr defTabSz="914400">
              <a:lnSpc>
                <a:spcPct val="120000"/>
              </a:lnSpc>
              <a:spcAft>
                <a:spcPts val="600"/>
              </a:spcAft>
              <a:buClr>
                <a:schemeClr val="accent1"/>
              </a:buClr>
              <a:buSzPct val="110000"/>
            </a:pPr>
            <a:r>
              <a:rPr lang="en-US" dirty="0"/>
              <a:t>                                              (NHS,2021)</a:t>
            </a:r>
          </a:p>
          <a:p>
            <a:pPr indent="-228600" defTabSz="914400">
              <a:lnSpc>
                <a:spcPct val="120000"/>
              </a:lnSpc>
              <a:spcAft>
                <a:spcPts val="600"/>
              </a:spcAft>
              <a:buClr>
                <a:schemeClr val="accent1"/>
              </a:buClr>
              <a:buSzPct val="110000"/>
              <a:buFont typeface="Wingdings" panose="05000000000000000000" pitchFamily="2" charset="2"/>
              <a:buChar char="§"/>
            </a:pPr>
            <a:endParaRPr lang="en-US" dirty="0"/>
          </a:p>
        </p:txBody>
      </p:sp>
      <p:sp>
        <p:nvSpPr>
          <p:cNvPr id="5" name="TextBox 4">
            <a:extLst>
              <a:ext uri="{FF2B5EF4-FFF2-40B4-BE49-F238E27FC236}">
                <a16:creationId xmlns:a16="http://schemas.microsoft.com/office/drawing/2014/main" id="{5C9F0637-11DA-4131-9D5E-0776CEABD772}"/>
              </a:ext>
            </a:extLst>
          </p:cNvPr>
          <p:cNvSpPr txBox="1"/>
          <p:nvPr/>
        </p:nvSpPr>
        <p:spPr>
          <a:xfrm>
            <a:off x="1128712" y="1129188"/>
            <a:ext cx="2719387"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By the age of 4 years your child will start to engage in role play and initiate and join play with others</a:t>
            </a:r>
          </a:p>
        </p:txBody>
      </p:sp>
    </p:spTree>
    <p:extLst>
      <p:ext uri="{BB962C8B-B14F-4D97-AF65-F5344CB8AC3E}">
        <p14:creationId xmlns:p14="http://schemas.microsoft.com/office/powerpoint/2010/main" val="21681587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58D5444C-D133-4651-98D6-333230F795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8" name="Freeform 5">
              <a:extLst>
                <a:ext uri="{FF2B5EF4-FFF2-40B4-BE49-F238E27FC236}">
                  <a16:creationId xmlns:a16="http://schemas.microsoft.com/office/drawing/2014/main" id="{72218A13-2C90-436D-A943-A342F28A6B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 name="Freeform 6">
              <a:extLst>
                <a:ext uri="{FF2B5EF4-FFF2-40B4-BE49-F238E27FC236}">
                  <a16:creationId xmlns:a16="http://schemas.microsoft.com/office/drawing/2014/main" id="{E7DB83A0-C9B7-49B9-A563-90F402C6F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 name="Freeform 7">
              <a:extLst>
                <a:ext uri="{FF2B5EF4-FFF2-40B4-BE49-F238E27FC236}">
                  <a16:creationId xmlns:a16="http://schemas.microsoft.com/office/drawing/2014/main" id="{A5D345F5-B938-4F8F-BB27-4E1CFBB964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8">
              <a:extLst>
                <a:ext uri="{FF2B5EF4-FFF2-40B4-BE49-F238E27FC236}">
                  <a16:creationId xmlns:a16="http://schemas.microsoft.com/office/drawing/2014/main" id="{F2BF8527-EF01-4079-8DAB-EC5E49881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 name="Freeform 9">
              <a:extLst>
                <a:ext uri="{FF2B5EF4-FFF2-40B4-BE49-F238E27FC236}">
                  <a16:creationId xmlns:a16="http://schemas.microsoft.com/office/drawing/2014/main" id="{3F052BD7-7365-456B-B3C1-80BC126E0F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10">
              <a:extLst>
                <a:ext uri="{FF2B5EF4-FFF2-40B4-BE49-F238E27FC236}">
                  <a16:creationId xmlns:a16="http://schemas.microsoft.com/office/drawing/2014/main" id="{B982CA2F-1391-4712-98A4-E983A361E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11">
              <a:extLst>
                <a:ext uri="{FF2B5EF4-FFF2-40B4-BE49-F238E27FC236}">
                  <a16:creationId xmlns:a16="http://schemas.microsoft.com/office/drawing/2014/main" id="{4477E574-E148-4D2F-97DA-0AA49EC1FF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2">
              <a:extLst>
                <a:ext uri="{FF2B5EF4-FFF2-40B4-BE49-F238E27FC236}">
                  <a16:creationId xmlns:a16="http://schemas.microsoft.com/office/drawing/2014/main" id="{60F1C064-4529-4FD8-86C0-726679794A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3">
              <a:extLst>
                <a:ext uri="{FF2B5EF4-FFF2-40B4-BE49-F238E27FC236}">
                  <a16:creationId xmlns:a16="http://schemas.microsoft.com/office/drawing/2014/main" id="{E2E1938D-00EE-4971-9429-830B27ADFB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4">
              <a:extLst>
                <a:ext uri="{FF2B5EF4-FFF2-40B4-BE49-F238E27FC236}">
                  <a16:creationId xmlns:a16="http://schemas.microsoft.com/office/drawing/2014/main" id="{B43B3A28-F060-45FD-87B1-6A43B4069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5">
              <a:extLst>
                <a:ext uri="{FF2B5EF4-FFF2-40B4-BE49-F238E27FC236}">
                  <a16:creationId xmlns:a16="http://schemas.microsoft.com/office/drawing/2014/main" id="{D91642D8-3345-45A1-89BD-451ADD3027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6">
              <a:extLst>
                <a:ext uri="{FF2B5EF4-FFF2-40B4-BE49-F238E27FC236}">
                  <a16:creationId xmlns:a16="http://schemas.microsoft.com/office/drawing/2014/main" id="{75594D98-1CF5-47D2-A177-B65467C4B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7">
              <a:extLst>
                <a:ext uri="{FF2B5EF4-FFF2-40B4-BE49-F238E27FC236}">
                  <a16:creationId xmlns:a16="http://schemas.microsoft.com/office/drawing/2014/main" id="{0EA4907B-3553-4F71-97CF-0FE7A69582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8">
              <a:extLst>
                <a:ext uri="{FF2B5EF4-FFF2-40B4-BE49-F238E27FC236}">
                  <a16:creationId xmlns:a16="http://schemas.microsoft.com/office/drawing/2014/main" id="{4CF13238-4B59-452F-BE72-BCCAF4644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9">
              <a:extLst>
                <a:ext uri="{FF2B5EF4-FFF2-40B4-BE49-F238E27FC236}">
                  <a16:creationId xmlns:a16="http://schemas.microsoft.com/office/drawing/2014/main" id="{79F95C9A-FC88-48E1-9955-123F6A783F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20">
              <a:extLst>
                <a:ext uri="{FF2B5EF4-FFF2-40B4-BE49-F238E27FC236}">
                  <a16:creationId xmlns:a16="http://schemas.microsoft.com/office/drawing/2014/main" id="{AEB0962C-F99F-4657-B6C2-301272B0E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21">
              <a:extLst>
                <a:ext uri="{FF2B5EF4-FFF2-40B4-BE49-F238E27FC236}">
                  <a16:creationId xmlns:a16="http://schemas.microsoft.com/office/drawing/2014/main" id="{079D45E0-1A69-496F-BEB1-8E21D2E1EF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5" name="Freeform 22">
              <a:extLst>
                <a:ext uri="{FF2B5EF4-FFF2-40B4-BE49-F238E27FC236}">
                  <a16:creationId xmlns:a16="http://schemas.microsoft.com/office/drawing/2014/main" id="{B43827B3-A19F-4FE6-A9AA-6CAF3DCB0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3">
              <a:extLst>
                <a:ext uri="{FF2B5EF4-FFF2-40B4-BE49-F238E27FC236}">
                  <a16:creationId xmlns:a16="http://schemas.microsoft.com/office/drawing/2014/main" id="{6EFED02B-2D8E-47E8-960B-13B2F35C7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4">
              <a:extLst>
                <a:ext uri="{FF2B5EF4-FFF2-40B4-BE49-F238E27FC236}">
                  <a16:creationId xmlns:a16="http://schemas.microsoft.com/office/drawing/2014/main" id="{1F0F8CEB-54BC-4463-84EF-CC61A7804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5">
              <a:extLst>
                <a:ext uri="{FF2B5EF4-FFF2-40B4-BE49-F238E27FC236}">
                  <a16:creationId xmlns:a16="http://schemas.microsoft.com/office/drawing/2014/main" id="{135C0EC7-0E3E-484F-A91C-527106CE2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D8AAC9D3-71E6-4892-8399-6C18E6CA871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1" name="Rectangle 30">
              <a:extLst>
                <a:ext uri="{FF2B5EF4-FFF2-40B4-BE49-F238E27FC236}">
                  <a16:creationId xmlns:a16="http://schemas.microsoft.com/office/drawing/2014/main" id="{2B51003B-DDDF-4049-A133-F2DF60A1F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a:extLst>
                <a:ext uri="{FF2B5EF4-FFF2-40B4-BE49-F238E27FC236}">
                  <a16:creationId xmlns:a16="http://schemas.microsoft.com/office/drawing/2014/main" id="{9DD690BE-E030-41B4-8917-02B7748D3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964D1382-F0F2-43D2-91C7-5196974EA3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5" name="Rectangle 34">
            <a:extLst>
              <a:ext uri="{FF2B5EF4-FFF2-40B4-BE49-F238E27FC236}">
                <a16:creationId xmlns:a16="http://schemas.microsoft.com/office/drawing/2014/main" id="{F3C5918A-1DC5-4CF3-AA27-00AA3088A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B786683A-6FD6-4BF7-B3B0-DC3976773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74788" y="-15796"/>
            <a:ext cx="7911916" cy="6889592"/>
          </a:xfrm>
          <a:custGeom>
            <a:avLst/>
            <a:gdLst>
              <a:gd name="connsiteX0" fmla="*/ 1144064 w 7911916"/>
              <a:gd name="connsiteY0" fmla="*/ 0 h 6889592"/>
              <a:gd name="connsiteX1" fmla="*/ 7911916 w 7911916"/>
              <a:gd name="connsiteY1" fmla="*/ 0 h 6889592"/>
              <a:gd name="connsiteX2" fmla="*/ 7911916 w 7911916"/>
              <a:gd name="connsiteY2" fmla="*/ 6889592 h 6889592"/>
              <a:gd name="connsiteX3" fmla="*/ 1282780 w 7911916"/>
              <a:gd name="connsiteY3" fmla="*/ 6889592 h 6889592"/>
              <a:gd name="connsiteX4" fmla="*/ 1021588 w 7911916"/>
              <a:gd name="connsiteY4" fmla="*/ 6461391 h 6889592"/>
              <a:gd name="connsiteX5" fmla="*/ 841264 w 7911916"/>
              <a:gd name="connsiteY5" fmla="*/ 370936 h 6889592"/>
              <a:gd name="connsiteX6" fmla="*/ 1119707 w 7911916"/>
              <a:gd name="connsiteY6" fmla="*/ 26053 h 6889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11916" h="6889592">
                <a:moveTo>
                  <a:pt x="1144064" y="0"/>
                </a:moveTo>
                <a:lnTo>
                  <a:pt x="7911916" y="0"/>
                </a:lnTo>
                <a:lnTo>
                  <a:pt x="7911916" y="6889592"/>
                </a:lnTo>
                <a:lnTo>
                  <a:pt x="1282780" y="6889592"/>
                </a:lnTo>
                <a:lnTo>
                  <a:pt x="1021588" y="6461391"/>
                </a:lnTo>
                <a:cubicBezTo>
                  <a:pt x="-73086" y="4533675"/>
                  <a:pt x="-509682" y="2192905"/>
                  <a:pt x="841264" y="370936"/>
                </a:cubicBezTo>
                <a:cubicBezTo>
                  <a:pt x="928899" y="253509"/>
                  <a:pt x="1021859" y="138477"/>
                  <a:pt x="1119707" y="26053"/>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Shape 38">
            <a:extLst>
              <a:ext uri="{FF2B5EF4-FFF2-40B4-BE49-F238E27FC236}">
                <a16:creationId xmlns:a16="http://schemas.microsoft.com/office/drawing/2014/main" id="{05169E50-59FB-4AEE-B61D-44A882A4C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49750" y="-6726"/>
            <a:ext cx="5931659" cy="6871452"/>
          </a:xfrm>
          <a:custGeom>
            <a:avLst/>
            <a:gdLst>
              <a:gd name="connsiteX0" fmla="*/ 2429503 w 5931659"/>
              <a:gd name="connsiteY0" fmla="*/ 0 h 6871452"/>
              <a:gd name="connsiteX1" fmla="*/ 5931659 w 5931659"/>
              <a:gd name="connsiteY1" fmla="*/ 0 h 6871452"/>
              <a:gd name="connsiteX2" fmla="*/ 5931659 w 5931659"/>
              <a:gd name="connsiteY2" fmla="*/ 6871452 h 6871452"/>
              <a:gd name="connsiteX3" fmla="*/ 1302090 w 5931659"/>
              <a:gd name="connsiteY3" fmla="*/ 6871452 h 6871452"/>
              <a:gd name="connsiteX4" fmla="*/ 1257860 w 5931659"/>
              <a:gd name="connsiteY4" fmla="*/ 6820098 h 6871452"/>
              <a:gd name="connsiteX5" fmla="*/ 456609 w 5931659"/>
              <a:gd name="connsiteY5" fmla="*/ 1965059 h 6871452"/>
              <a:gd name="connsiteX6" fmla="*/ 2356353 w 5931659"/>
              <a:gd name="connsiteY6" fmla="*/ 42030 h 687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1659" h="6871452">
                <a:moveTo>
                  <a:pt x="2429503" y="0"/>
                </a:moveTo>
                <a:lnTo>
                  <a:pt x="5931659" y="0"/>
                </a:lnTo>
                <a:lnTo>
                  <a:pt x="5931659" y="6871452"/>
                </a:lnTo>
                <a:lnTo>
                  <a:pt x="1302090" y="6871452"/>
                </a:lnTo>
                <a:lnTo>
                  <a:pt x="1257860" y="6820098"/>
                </a:lnTo>
                <a:cubicBezTo>
                  <a:pt x="121068" y="5395213"/>
                  <a:pt x="-469022" y="3541076"/>
                  <a:pt x="456609" y="1965059"/>
                </a:cubicBezTo>
                <a:cubicBezTo>
                  <a:pt x="919425" y="1178905"/>
                  <a:pt x="1583566" y="524859"/>
                  <a:pt x="2356353" y="42030"/>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Shape 40">
            <a:extLst>
              <a:ext uri="{FF2B5EF4-FFF2-40B4-BE49-F238E27FC236}">
                <a16:creationId xmlns:a16="http://schemas.microsoft.com/office/drawing/2014/main" id="{117C30F0-5A38-4B60-B632-3AF7C2780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33528" y="-3116"/>
            <a:ext cx="6766974" cy="6864232"/>
          </a:xfrm>
          <a:custGeom>
            <a:avLst/>
            <a:gdLst>
              <a:gd name="connsiteX0" fmla="*/ 2135088 w 6766974"/>
              <a:gd name="connsiteY0" fmla="*/ 0 h 6864232"/>
              <a:gd name="connsiteX1" fmla="*/ 6766974 w 6766974"/>
              <a:gd name="connsiteY1" fmla="*/ 0 h 6864232"/>
              <a:gd name="connsiteX2" fmla="*/ 6766974 w 6766974"/>
              <a:gd name="connsiteY2" fmla="*/ 6864232 h 6864232"/>
              <a:gd name="connsiteX3" fmla="*/ 1128977 w 6766974"/>
              <a:gd name="connsiteY3" fmla="*/ 6864232 h 6864232"/>
              <a:gd name="connsiteX4" fmla="*/ 1004776 w 6766974"/>
              <a:gd name="connsiteY4" fmla="*/ 6687663 h 6864232"/>
              <a:gd name="connsiteX5" fmla="*/ 709736 w 6766974"/>
              <a:gd name="connsiteY5" fmla="*/ 1521351 h 6864232"/>
              <a:gd name="connsiteX6" fmla="*/ 1896284 w 6766974"/>
              <a:gd name="connsiteY6" fmla="*/ 197391 h 68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66974" h="6864232">
                <a:moveTo>
                  <a:pt x="2135088" y="0"/>
                </a:moveTo>
                <a:lnTo>
                  <a:pt x="6766974" y="0"/>
                </a:lnTo>
                <a:lnTo>
                  <a:pt x="6766974" y="6864232"/>
                </a:lnTo>
                <a:lnTo>
                  <a:pt x="1128977" y="6864232"/>
                </a:lnTo>
                <a:lnTo>
                  <a:pt x="1004776" y="6687663"/>
                </a:lnTo>
                <a:cubicBezTo>
                  <a:pt x="-54053" y="5122098"/>
                  <a:pt x="-463081" y="3202457"/>
                  <a:pt x="709736" y="1521351"/>
                </a:cubicBezTo>
                <a:cubicBezTo>
                  <a:pt x="1045443" y="1039181"/>
                  <a:pt x="1446565" y="592246"/>
                  <a:pt x="1896284" y="197391"/>
                </a:cubicBezTo>
                <a:close/>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Shape 42">
            <a:extLst>
              <a:ext uri="{FF2B5EF4-FFF2-40B4-BE49-F238E27FC236}">
                <a16:creationId xmlns:a16="http://schemas.microsoft.com/office/drawing/2014/main" id="{A200CBA5-3F2B-4AAC-9F86-99AFECC19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36" y="0"/>
            <a:ext cx="5238864" cy="6858000"/>
          </a:xfrm>
          <a:custGeom>
            <a:avLst/>
            <a:gdLst>
              <a:gd name="connsiteX0" fmla="*/ 2829115 w 5238864"/>
              <a:gd name="connsiteY0" fmla="*/ 0 h 6864726"/>
              <a:gd name="connsiteX1" fmla="*/ 5238864 w 5238864"/>
              <a:gd name="connsiteY1" fmla="*/ 0 h 6864726"/>
              <a:gd name="connsiteX2" fmla="*/ 5238864 w 5238864"/>
              <a:gd name="connsiteY2" fmla="*/ 6864726 h 6864726"/>
              <a:gd name="connsiteX3" fmla="*/ 1518091 w 5238864"/>
              <a:gd name="connsiteY3" fmla="*/ 6864726 h 6864726"/>
              <a:gd name="connsiteX4" fmla="*/ 1435414 w 5238864"/>
              <a:gd name="connsiteY4" fmla="*/ 6778879 h 6864726"/>
              <a:gd name="connsiteX5" fmla="*/ 406006 w 5238864"/>
              <a:gd name="connsiteY5" fmla="*/ 2093910 h 6864726"/>
              <a:gd name="connsiteX6" fmla="*/ 2559142 w 5238864"/>
              <a:gd name="connsiteY6" fmla="*/ 124487 h 6864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38864" h="6864726">
                <a:moveTo>
                  <a:pt x="2829115" y="0"/>
                </a:moveTo>
                <a:lnTo>
                  <a:pt x="5238864" y="0"/>
                </a:lnTo>
                <a:lnTo>
                  <a:pt x="5238864" y="6864726"/>
                </a:lnTo>
                <a:lnTo>
                  <a:pt x="1518091" y="6864726"/>
                </a:lnTo>
                <a:lnTo>
                  <a:pt x="1435414" y="6778879"/>
                </a:lnTo>
                <a:cubicBezTo>
                  <a:pt x="226066" y="5476104"/>
                  <a:pt x="-499346" y="3635393"/>
                  <a:pt x="406006" y="2093910"/>
                </a:cubicBezTo>
                <a:cubicBezTo>
                  <a:pt x="907547" y="1241972"/>
                  <a:pt x="1674986" y="564513"/>
                  <a:pt x="2559142" y="12448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D9525772-E830-4703-81FC-E7350F1CF52F}"/>
              </a:ext>
            </a:extLst>
          </p:cNvPr>
          <p:cNvSpPr txBox="1"/>
          <p:nvPr/>
        </p:nvSpPr>
        <p:spPr>
          <a:xfrm>
            <a:off x="798577" y="803186"/>
            <a:ext cx="5427137" cy="524862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defTabSz="914400">
              <a:lnSpc>
                <a:spcPct val="120000"/>
              </a:lnSpc>
              <a:spcAft>
                <a:spcPts val="600"/>
              </a:spcAft>
              <a:buClr>
                <a:schemeClr val="accent1"/>
              </a:buClr>
              <a:buSzPct val="110000"/>
              <a:buFont typeface="Wingdings" panose="05000000000000000000" pitchFamily="2" charset="2"/>
              <a:buChar char="§"/>
            </a:pPr>
            <a:r>
              <a:rPr lang="en-US" sz="4800" b="1" dirty="0">
                <a:latin typeface="Bradley Hand ITC"/>
              </a:rPr>
              <a:t>Thank you for taking the time to listen to this presentation, I hope it has been helpful </a:t>
            </a:r>
          </a:p>
        </p:txBody>
      </p:sp>
      <p:pic>
        <p:nvPicPr>
          <p:cNvPr id="3" name="Picture 3" descr="Excited Handy">
            <a:extLst>
              <a:ext uri="{FF2B5EF4-FFF2-40B4-BE49-F238E27FC236}">
                <a16:creationId xmlns:a16="http://schemas.microsoft.com/office/drawing/2014/main" id="{0BAFA92F-238A-4819-A2C7-7CD4DB214F44}"/>
              </a:ext>
            </a:extLst>
          </p:cNvPr>
          <p:cNvPicPr>
            <a:picLocks noChangeAspect="1"/>
          </p:cNvPicPr>
          <p:nvPr/>
        </p:nvPicPr>
        <p:blipFill>
          <a:blip r:embed="rId2"/>
          <a:stretch>
            <a:fillRect/>
          </a:stretch>
        </p:blipFill>
        <p:spPr>
          <a:xfrm>
            <a:off x="8236744" y="2069306"/>
            <a:ext cx="2743200" cy="2743200"/>
          </a:xfrm>
          <a:prstGeom prst="rect">
            <a:avLst/>
          </a:prstGeom>
        </p:spPr>
      </p:pic>
    </p:spTree>
    <p:extLst>
      <p:ext uri="{BB962C8B-B14F-4D97-AF65-F5344CB8AC3E}">
        <p14:creationId xmlns:p14="http://schemas.microsoft.com/office/powerpoint/2010/main" val="959501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C0F86A-A2A8-47D4-BD1D-E53125C8D3BE}"/>
              </a:ext>
            </a:extLst>
          </p:cNvPr>
          <p:cNvSpPr txBox="1"/>
          <p:nvPr/>
        </p:nvSpPr>
        <p:spPr>
          <a:xfrm>
            <a:off x="410051" y="79687"/>
            <a:ext cx="10673855" cy="68326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latin typeface="Arial"/>
                <a:ea typeface="+mn-lt"/>
                <a:cs typeface="+mn-lt"/>
              </a:rPr>
              <a:t>REFERENCES</a:t>
            </a:r>
            <a:endParaRPr lang="en-US" sz="2400" b="1" u="sng"/>
          </a:p>
          <a:p>
            <a:endParaRPr lang="en-GB" dirty="0">
              <a:latin typeface="Arial"/>
              <a:ea typeface="+mn-lt"/>
              <a:cs typeface="+mn-lt"/>
            </a:endParaRPr>
          </a:p>
          <a:p>
            <a:r>
              <a:rPr lang="en-GB" dirty="0">
                <a:latin typeface="Arial"/>
                <a:ea typeface="+mn-lt"/>
                <a:cs typeface="+mn-lt"/>
              </a:rPr>
              <a:t>Cli</a:t>
            </a:r>
            <a:r>
              <a:rPr lang="en-GB" dirty="0">
                <a:latin typeface="Arial"/>
                <a:cs typeface="Arial"/>
              </a:rPr>
              <a:t>Humber.nhs.uk. 2021. [online] Available at: &lt;https://www.humber.nhs.uk/downloads/Speech%20and%20Language%20Therapy/Social%20Communication%20%20Developmental%20Milestones%20Final.pdf&gt; [Accessed 26 October 2021].</a:t>
            </a:r>
            <a:r>
              <a:rPr lang="en-GB" dirty="0">
                <a:latin typeface="Arial"/>
                <a:ea typeface="+mn-lt"/>
                <a:cs typeface="+mn-lt"/>
              </a:rPr>
              <a:t>ck to add text</a:t>
            </a:r>
            <a:endParaRPr lang="en-GB"/>
          </a:p>
          <a:p>
            <a:endParaRPr lang="en-GB" dirty="0">
              <a:latin typeface="Arial"/>
              <a:cs typeface="Arial"/>
            </a:endParaRPr>
          </a:p>
          <a:p>
            <a:r>
              <a:rPr lang="en-GB" dirty="0">
                <a:latin typeface="Arial"/>
                <a:ea typeface="+mn-lt"/>
                <a:cs typeface="+mn-lt"/>
              </a:rPr>
              <a:t>Ford, N. D. and Stein, A. D. (2016) “Risk factors affecting child cognitive development: a summary of nutrition, environment, and maternal–child interaction indicators for sub-Saharan Africa,” </a:t>
            </a:r>
            <a:r>
              <a:rPr lang="en-GB" i="1" dirty="0">
                <a:latin typeface="Arial"/>
                <a:ea typeface="+mn-lt"/>
                <a:cs typeface="+mn-lt"/>
              </a:rPr>
              <a:t>Journal of Developmental Origins of Health and Disease</a:t>
            </a:r>
            <a:r>
              <a:rPr lang="en-GB" dirty="0">
                <a:latin typeface="Arial"/>
                <a:ea typeface="+mn-lt"/>
                <a:cs typeface="+mn-lt"/>
              </a:rPr>
              <a:t>. Cambridge University Press, 7(2), pp. 197–217. </a:t>
            </a:r>
            <a:r>
              <a:rPr lang="en-GB" dirty="0" err="1">
                <a:latin typeface="Arial"/>
                <a:ea typeface="+mn-lt"/>
                <a:cs typeface="+mn-lt"/>
              </a:rPr>
              <a:t>doi</a:t>
            </a:r>
            <a:r>
              <a:rPr lang="en-GB" dirty="0">
                <a:latin typeface="Arial"/>
                <a:ea typeface="+mn-lt"/>
                <a:cs typeface="+mn-lt"/>
              </a:rPr>
              <a:t>: 10.1017/S2040174415001427.</a:t>
            </a:r>
            <a:endParaRPr lang="en-US" dirty="0">
              <a:latin typeface="Arial"/>
              <a:ea typeface="+mn-lt"/>
              <a:cs typeface="+mn-lt"/>
            </a:endParaRPr>
          </a:p>
          <a:p>
            <a:endParaRPr lang="en-US" b="1" dirty="0">
              <a:latin typeface="Arial"/>
              <a:cs typeface="Arial"/>
            </a:endParaRPr>
          </a:p>
          <a:p>
            <a:r>
              <a:rPr lang="en-US" b="1" dirty="0">
                <a:latin typeface="Arial"/>
                <a:cs typeface="Arial"/>
              </a:rPr>
              <a:t> </a:t>
            </a:r>
            <a:r>
              <a:rPr lang="en-US" dirty="0">
                <a:latin typeface="Arial"/>
                <a:cs typeface="Arial"/>
              </a:rPr>
              <a:t>Huitt, W. and Hummel, J., 2003. </a:t>
            </a:r>
            <a:r>
              <a:rPr lang="en-US" i="1" dirty="0">
                <a:latin typeface="Arial"/>
                <a:cs typeface="Arial"/>
              </a:rPr>
              <a:t>Piaget's theory of cognitive development. Educational Psychology Interactive</a:t>
            </a:r>
            <a:r>
              <a:rPr lang="en-US" dirty="0">
                <a:latin typeface="Arial"/>
                <a:cs typeface="Arial"/>
              </a:rPr>
              <a:t>. Valdosta, G.A, pp.1-5.</a:t>
            </a:r>
          </a:p>
          <a:p>
            <a:endParaRPr lang="en-US" dirty="0">
              <a:latin typeface="Arial"/>
              <a:ea typeface="+mn-lt"/>
              <a:cs typeface="+mn-lt"/>
            </a:endParaRPr>
          </a:p>
          <a:p>
            <a:r>
              <a:rPr lang="en-US" dirty="0">
                <a:latin typeface="Arial"/>
                <a:ea typeface="+mn-lt"/>
                <a:cs typeface="+mn-lt"/>
              </a:rPr>
              <a:t>2021. [image] Available at: &lt;https://www.reddit.com/r/PsychMajors/comments/ejrasn/psychology_theory_jean_piagets_stages_of/&gt; [Accessed 24 October 2021].</a:t>
            </a:r>
          </a:p>
          <a:p>
            <a:endParaRPr lang="en-US" dirty="0">
              <a:latin typeface="Arial"/>
              <a:ea typeface="+mn-lt"/>
              <a:cs typeface="+mn-lt"/>
            </a:endParaRPr>
          </a:p>
          <a:p>
            <a:r>
              <a:rPr lang="en-US" dirty="0">
                <a:latin typeface="Arial"/>
                <a:ea typeface="+mn-lt"/>
                <a:cs typeface="+mn-lt"/>
              </a:rPr>
              <a:t>&lt;https://www.theclearingnw.com/blog/psychosocial-development-early-childhood-sets-stage-addiction&gt; [Accessed 25 October 2021].</a:t>
            </a:r>
          </a:p>
          <a:p>
            <a:endParaRPr lang="en-US" dirty="0">
              <a:latin typeface="Arial"/>
              <a:ea typeface="+mn-lt"/>
              <a:cs typeface="+mn-lt"/>
            </a:endParaRPr>
          </a:p>
          <a:p>
            <a:endParaRPr lang="en-US" dirty="0">
              <a:latin typeface="Arial"/>
              <a:ea typeface="+mn-lt"/>
              <a:cs typeface="+mn-lt"/>
            </a:endParaRPr>
          </a:p>
          <a:p>
            <a:endParaRPr lang="en-US"/>
          </a:p>
        </p:txBody>
      </p:sp>
    </p:spTree>
    <p:extLst>
      <p:ext uri="{BB962C8B-B14F-4D97-AF65-F5344CB8AC3E}">
        <p14:creationId xmlns:p14="http://schemas.microsoft.com/office/powerpoint/2010/main" val="5457656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BD7F5A7-45E9-4F1F-8ADA-3A22EE737C3B}"/>
              </a:ext>
            </a:extLst>
          </p:cNvPr>
          <p:cNvSpPr txBox="1"/>
          <p:nvPr/>
        </p:nvSpPr>
        <p:spPr>
          <a:xfrm>
            <a:off x="247651" y="295275"/>
            <a:ext cx="12018166"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latin typeface="Arial"/>
                <a:cs typeface="Arial"/>
              </a:rPr>
              <a:t>Joubish</a:t>
            </a:r>
            <a:r>
              <a:rPr lang="en-US" dirty="0">
                <a:latin typeface="Arial"/>
                <a:cs typeface="Arial"/>
              </a:rPr>
              <a:t>, M. and Khurram, M., 2011. Cognitive Development in Jean Piaget's work and its implications for teachers. </a:t>
            </a:r>
            <a:r>
              <a:rPr lang="en-US" i="1" dirty="0">
                <a:latin typeface="Arial"/>
                <a:cs typeface="Arial"/>
              </a:rPr>
              <a:t>World applied sciences Journal</a:t>
            </a:r>
            <a:r>
              <a:rPr lang="en-US" dirty="0">
                <a:latin typeface="Arial"/>
                <a:cs typeface="Arial"/>
              </a:rPr>
              <a:t>, 12(8), pp.1260-1263.</a:t>
            </a:r>
            <a:endParaRPr lang="en-US" dirty="0">
              <a:ea typeface="+mn-lt"/>
              <a:cs typeface="+mn-lt"/>
            </a:endParaRPr>
          </a:p>
          <a:p>
            <a:endParaRPr lang="en-US" dirty="0">
              <a:ea typeface="+mn-lt"/>
              <a:cs typeface="+mn-lt"/>
            </a:endParaRPr>
          </a:p>
          <a:p>
            <a:r>
              <a:rPr lang="en-US" dirty="0">
                <a:latin typeface="Arial"/>
                <a:cs typeface="Arial"/>
              </a:rPr>
              <a:t>Oakley, L., 2005. </a:t>
            </a:r>
            <a:r>
              <a:rPr lang="en-US" i="1" dirty="0">
                <a:latin typeface="Arial"/>
                <a:cs typeface="Arial"/>
              </a:rPr>
              <a:t>Cognitive Development</a:t>
            </a:r>
            <a:r>
              <a:rPr lang="en-US" dirty="0">
                <a:latin typeface="Arial"/>
                <a:cs typeface="Arial"/>
              </a:rPr>
              <a:t>. New York: Routledge, pp.16-20.</a:t>
            </a:r>
            <a:endParaRPr lang="en-US">
              <a:latin typeface="Arial"/>
              <a:ea typeface="+mn-lt"/>
              <a:cs typeface="Arial"/>
            </a:endParaRPr>
          </a:p>
          <a:p>
            <a:endParaRPr lang="en-US" dirty="0">
              <a:latin typeface="Arial"/>
              <a:cs typeface="Arial"/>
            </a:endParaRPr>
          </a:p>
          <a:p>
            <a:r>
              <a:rPr lang="en-US" dirty="0">
                <a:latin typeface="Arial"/>
                <a:cs typeface="Arial"/>
              </a:rPr>
              <a:t>Syed, M., McLean, K.C., 2017. Erikson’s Theory of Psychosocial Development [WWW Document]. doi:10.4135/9781483392271.n178</a:t>
            </a:r>
            <a:endParaRPr lang="en-US">
              <a:latin typeface="Arial"/>
              <a:ea typeface="+mn-lt"/>
              <a:cs typeface="Arial"/>
            </a:endParaRPr>
          </a:p>
          <a:p>
            <a:endParaRPr lang="en-US" dirty="0">
              <a:latin typeface="Arial"/>
              <a:ea typeface="+mn-lt"/>
              <a:cs typeface="+mn-lt"/>
            </a:endParaRPr>
          </a:p>
          <a:p>
            <a:r>
              <a:rPr lang="en-US" dirty="0">
                <a:latin typeface="Arial"/>
                <a:cs typeface="Arial"/>
              </a:rPr>
              <a:t>Willock, B., 2021. Erik Erikson’s Place in Relational Psychoanalysis: Discussion of “Some Thoughts on Trust and Betrayal”. </a:t>
            </a:r>
            <a:r>
              <a:rPr lang="en-US" i="1" dirty="0">
                <a:latin typeface="Arial"/>
                <a:cs typeface="Arial"/>
              </a:rPr>
              <a:t>Psychoanalytic dialogues</a:t>
            </a:r>
            <a:r>
              <a:rPr lang="en-US" dirty="0">
                <a:latin typeface="Arial"/>
                <a:cs typeface="Arial"/>
              </a:rPr>
              <a:t>, pp.569-580.</a:t>
            </a:r>
            <a:endParaRPr lang="en-US">
              <a:latin typeface="Arial"/>
              <a:ea typeface="+mn-lt"/>
              <a:cs typeface="Arial"/>
            </a:endParaRPr>
          </a:p>
          <a:p>
            <a:endParaRPr lang="en-US" dirty="0">
              <a:latin typeface="Arial"/>
              <a:ea typeface="+mn-lt"/>
              <a:cs typeface="+mn-lt"/>
            </a:endParaRPr>
          </a:p>
          <a:p>
            <a:r>
              <a:rPr lang="en-US" dirty="0" err="1">
                <a:latin typeface="Arial"/>
                <a:cs typeface="Arial"/>
              </a:rPr>
              <a:t>Zauche</a:t>
            </a:r>
            <a:r>
              <a:rPr lang="en-US" dirty="0">
                <a:latin typeface="Arial"/>
                <a:cs typeface="Arial"/>
              </a:rPr>
              <a:t>, L., Thul, T., Mahoney, A. and Stapel-Wax, J., 2016. Influence of language nutrition on children’s language and cognitive development: An integrated review. </a:t>
            </a:r>
            <a:r>
              <a:rPr lang="en-US" i="1" dirty="0">
                <a:latin typeface="Arial"/>
                <a:cs typeface="Arial"/>
              </a:rPr>
              <a:t>Early Childhood Research Quarterly</a:t>
            </a:r>
            <a:r>
              <a:rPr lang="en-US" dirty="0">
                <a:latin typeface="Arial"/>
                <a:cs typeface="Arial"/>
              </a:rPr>
              <a:t>, 36, pp.318-333.</a:t>
            </a:r>
            <a:endParaRPr lang="en-US">
              <a:latin typeface="Arial"/>
              <a:ea typeface="+mn-lt"/>
              <a:cs typeface="Arial"/>
            </a:endParaRPr>
          </a:p>
          <a:p>
            <a:endParaRPr lang="en-GB" dirty="0">
              <a:latin typeface="Arial"/>
              <a:cs typeface="Arial"/>
            </a:endParaRPr>
          </a:p>
        </p:txBody>
      </p:sp>
    </p:spTree>
    <p:extLst>
      <p:ext uri="{BB962C8B-B14F-4D97-AF65-F5344CB8AC3E}">
        <p14:creationId xmlns:p14="http://schemas.microsoft.com/office/powerpoint/2010/main" val="239172652"/>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3960F"/>
      </a:accent1>
      <a:accent2>
        <a:srgbClr val="E04116"/>
      </a:accent2>
      <a:accent3>
        <a:srgbClr val="9D4DE7"/>
      </a:accent3>
      <a:accent4>
        <a:srgbClr val="449EF3"/>
      </a:accent4>
      <a:accent5>
        <a:srgbClr val="39C6BE"/>
      </a:accent5>
      <a:accent6>
        <a:srgbClr val="88C933"/>
      </a:accent6>
      <a:hlink>
        <a:srgbClr val="EBB41F"/>
      </a:hlink>
      <a:folHlink>
        <a:srgbClr val="E1D676"/>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29B3952A-A5A2-4E72-A5C9-A88B41734E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1E480F86-A978-4060-BF60-56AAB322FD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A7C683C-DA35-4A0E-ADD0-CC297892D8C4}">
  <ds:schemaRefs>
    <ds:schemaRef ds:uri="http://schemas.microsoft.com/sharepoint/v3/contenttype/forms"/>
  </ds:schemaRefs>
</ds:datastoreItem>
</file>

<file path=customXml/itemProps3.xml><?xml version="1.0" encoding="utf-8"?>
<ds:datastoreItem xmlns:ds="http://schemas.openxmlformats.org/officeDocument/2006/customXml" ds:itemID="{3C239BB0-53B8-40A5-8BB9-15D2ED1AEBC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Atlas</Template>
  <TotalTime>0</TotalTime>
  <Words>1</Words>
  <Application>Microsoft Office PowerPoint</Application>
  <PresentationFormat>Widescreen</PresentationFormat>
  <Paragraphs>1</Paragraphs>
  <Slides>18</Slides>
  <Notes>1</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Atlas</vt:lpstr>
      <vt:lpstr>PowerPoint Presentation</vt:lpstr>
      <vt:lpstr>Introduction</vt:lpstr>
      <vt:lpstr>Piaget's Theory</vt:lpstr>
      <vt:lpstr>What is Cognitive Development?</vt:lpstr>
      <vt:lpstr>Sensory motor stage 0-2 years</vt:lpstr>
      <vt:lpstr>Pre-Operational Stage 4-7 years</vt:lpstr>
      <vt:lpstr>So, what can affect cognitive development?</vt:lpstr>
      <vt:lpstr>Erikson' Theory on Psychosocial development</vt:lpstr>
      <vt:lpstr>What does psychosocial development mean?</vt:lpstr>
      <vt:lpstr>PowerPoint Presentation</vt:lpstr>
      <vt:lpstr>PowerPoint Presentation</vt:lpstr>
      <vt:lpstr>According to Erikson's theory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1172</cp:revision>
  <dcterms:created xsi:type="dcterms:W3CDTF">2021-10-24T13:54:13Z</dcterms:created>
  <dcterms:modified xsi:type="dcterms:W3CDTF">2021-10-27T12:22:10Z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