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5" d="100"/>
          <a:sy n="125" d="100"/>
        </p:scale>
        <p:origin x="85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001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 /><Relationship Id="rId3" Type="http://schemas.openxmlformats.org/officeDocument/2006/relationships/hyperlink" Target="https://www.sciencedirect.com/science/article/pii/S266678432500049X" TargetMode="External" /><Relationship Id="rId7"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1.jpeg" /><Relationship Id="rId5" Type="http://schemas.openxmlformats.org/officeDocument/2006/relationships/hyperlink" Target="https://doi.org/10.1080/13675567.2024.2374256" TargetMode="External" /><Relationship Id="rId4" Type="http://schemas.openxmlformats.org/officeDocument/2006/relationships/hyperlink" Target="https://doi.org/10.1007/s43615-025-00617-0" TargetMode="External" /><Relationship Id="rId9" Type="http://schemas.openxmlformats.org/officeDocument/2006/relationships/image" Target="../media/image4.jpeg"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7562088" cy="10689336"/>
          </a:xfrm>
          <a:prstGeom prst="rect">
            <a:avLst/>
          </a:prstGeom>
          <a:solidFill>
            <a:srgbClr val="F8F9FA"/>
          </a:solidFill>
          <a:ln/>
        </p:spPr>
      </p:sp>
      <p:sp>
        <p:nvSpPr>
          <p:cNvPr id="3" name="Shape 1"/>
          <p:cNvSpPr/>
          <p:nvPr/>
        </p:nvSpPr>
        <p:spPr>
          <a:xfrm>
            <a:off x="0" y="0"/>
            <a:ext cx="7562088" cy="1005840"/>
          </a:xfrm>
          <a:prstGeom prst="rect">
            <a:avLst/>
          </a:prstGeom>
          <a:solidFill>
            <a:srgbClr val="1B4332"/>
          </a:solidFill>
          <a:ln/>
        </p:spPr>
      </p:sp>
      <p:sp>
        <p:nvSpPr>
          <p:cNvPr id="4" name="Text 2"/>
          <p:cNvSpPr/>
          <p:nvPr/>
        </p:nvSpPr>
        <p:spPr>
          <a:xfrm>
            <a:off x="274320" y="137160"/>
            <a:ext cx="7013448" cy="822960"/>
          </a:xfrm>
          <a:prstGeom prst="rect">
            <a:avLst/>
          </a:prstGeom>
          <a:noFill/>
          <a:ln/>
        </p:spPr>
        <p:txBody>
          <a:bodyPr wrap="square" rtlCol="0" anchor="ctr"/>
          <a:lstStyle/>
          <a:p>
            <a:pPr marL="0" indent="0" algn="ctr">
              <a:buNone/>
            </a:pPr>
            <a:endParaRPr lang="en-US" sz="1600" b="1" dirty="0">
              <a:solidFill>
                <a:srgbClr val="FFFFFF"/>
              </a:solidFill>
              <a:latin typeface="Times New Roman" panose="02020603050405020304" pitchFamily="18" charset="0"/>
              <a:ea typeface="Arial" pitchFamily="34" charset="-122"/>
              <a:cs typeface="Times New Roman" panose="02020603050405020304" pitchFamily="18" charset="0"/>
            </a:endParaRPr>
          </a:p>
          <a:p>
            <a:pPr marL="0" indent="0" algn="ctr">
              <a:buNone/>
            </a:pPr>
            <a:r>
              <a:rPr lang="en-US" sz="1600" b="1" dirty="0">
                <a:solidFill>
                  <a:srgbClr val="FFFFFF"/>
                </a:solidFill>
                <a:latin typeface="Times New Roman" panose="02020603050405020304" pitchFamily="18" charset="0"/>
                <a:ea typeface="Arial" pitchFamily="34" charset="-122"/>
                <a:cs typeface="Times New Roman" panose="02020603050405020304" pitchFamily="18" charset="0"/>
              </a:rPr>
              <a:t>Accelerating Circularity: IKEA’s ‘Re:New’</a:t>
            </a:r>
            <a:endParaRPr lang="en-US" sz="1600" dirty="0">
              <a:latin typeface="Times New Roman" panose="02020603050405020304" pitchFamily="18" charset="0"/>
              <a:cs typeface="Times New Roman" panose="02020603050405020304" pitchFamily="18" charset="0"/>
            </a:endParaRPr>
          </a:p>
          <a:p>
            <a:pPr marL="0" indent="0" algn="ctr">
              <a:buNone/>
            </a:pPr>
            <a:r>
              <a:rPr lang="en-US" sz="1600" b="1" dirty="0">
                <a:solidFill>
                  <a:srgbClr val="FFFFFF"/>
                </a:solidFill>
                <a:latin typeface="Times New Roman" panose="02020603050405020304" pitchFamily="18" charset="0"/>
                <a:ea typeface="Arial" pitchFamily="34" charset="-122"/>
                <a:cs typeface="Times New Roman" panose="02020603050405020304" pitchFamily="18" charset="0"/>
              </a:rPr>
              <a:t>Sustainable Brand Extension</a:t>
            </a:r>
          </a:p>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Student Name: SOHILQAMRAN</a:t>
            </a:r>
          </a:p>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Student ID: 2534038</a:t>
            </a:r>
          </a:p>
          <a:p>
            <a:pPr marL="0" indent="0" algn="ctr">
              <a:buNone/>
            </a:pPr>
            <a:endParaRPr lang="en-US" sz="1600" dirty="0">
              <a:latin typeface="Times New Roman" panose="02020603050405020304" pitchFamily="18" charset="0"/>
              <a:cs typeface="Times New Roman" panose="02020603050405020304" pitchFamily="18" charset="0"/>
            </a:endParaRPr>
          </a:p>
        </p:txBody>
      </p:sp>
      <p:sp>
        <p:nvSpPr>
          <p:cNvPr id="5" name="Text 3"/>
          <p:cNvSpPr/>
          <p:nvPr/>
        </p:nvSpPr>
        <p:spPr>
          <a:xfrm>
            <a:off x="274320" y="1051560"/>
            <a:ext cx="7013448" cy="320040"/>
          </a:xfrm>
          <a:prstGeom prst="rect">
            <a:avLst/>
          </a:prstGeom>
          <a:noFill/>
          <a:ln/>
        </p:spPr>
        <p:txBody>
          <a:bodyPr wrap="square" rtlCol="0" anchor="ctr"/>
          <a:lstStyle/>
          <a:p>
            <a:pPr marL="0" indent="0" algn="ctr">
              <a:buNone/>
            </a:pPr>
            <a:r>
              <a:rPr lang="en-US" sz="1300" i="1" dirty="0">
                <a:solidFill>
                  <a:srgbClr val="1B4332"/>
                </a:solidFill>
                <a:latin typeface="Times New Roman" panose="02020603050405020304" pitchFamily="18" charset="0"/>
                <a:ea typeface="Arial" pitchFamily="34" charset="-122"/>
                <a:cs typeface="Times New Roman" panose="02020603050405020304" pitchFamily="18" charset="0"/>
              </a:rPr>
              <a:t>Furniture-as-a-Service for a Regenerative Future</a:t>
            </a:r>
            <a:endParaRPr lang="en-US" sz="1300" dirty="0">
              <a:latin typeface="Times New Roman" panose="02020603050405020304" pitchFamily="18" charset="0"/>
              <a:cs typeface="Times New Roman" panose="02020603050405020304" pitchFamily="18" charset="0"/>
            </a:endParaRPr>
          </a:p>
        </p:txBody>
      </p:sp>
      <p:sp>
        <p:nvSpPr>
          <p:cNvPr id="6" name="Shape 4"/>
          <p:cNvSpPr/>
          <p:nvPr/>
        </p:nvSpPr>
        <p:spPr>
          <a:xfrm>
            <a:off x="228600" y="1508760"/>
            <a:ext cx="3520440" cy="2148840"/>
          </a:xfrm>
          <a:prstGeom prst="roundRect">
            <a:avLst/>
          </a:prstGeom>
          <a:solidFill>
            <a:srgbClr val="FFFFFF"/>
          </a:solidFill>
          <a:ln w="19050">
            <a:solidFill>
              <a:srgbClr val="40916C"/>
            </a:solidFill>
            <a:prstDash val="solid"/>
          </a:ln>
          <a:effectLst>
            <a:outerShdw blurRad="50800" dist="12700" dir="16200000" algn="bl" rotWithShape="0">
              <a:srgbClr val="000000">
                <a:alpha val="10000"/>
              </a:srgbClr>
            </a:outerShdw>
          </a:effectLst>
        </p:spPr>
      </p:sp>
      <p:sp>
        <p:nvSpPr>
          <p:cNvPr id="7" name="Shape 5"/>
          <p:cNvSpPr/>
          <p:nvPr/>
        </p:nvSpPr>
        <p:spPr>
          <a:xfrm>
            <a:off x="228600" y="1508760"/>
            <a:ext cx="73152" cy="2148840"/>
          </a:xfrm>
          <a:prstGeom prst="rect">
            <a:avLst/>
          </a:prstGeom>
          <a:solidFill>
            <a:srgbClr val="1B4332"/>
          </a:solidFill>
          <a:ln/>
        </p:spPr>
      </p:sp>
      <p:sp>
        <p:nvSpPr>
          <p:cNvPr id="8" name="Text 6"/>
          <p:cNvSpPr/>
          <p:nvPr/>
        </p:nvSpPr>
        <p:spPr>
          <a:xfrm>
            <a:off x="411480" y="1581912"/>
            <a:ext cx="3246120" cy="292608"/>
          </a:xfrm>
          <a:prstGeom prst="rect">
            <a:avLst/>
          </a:prstGeom>
          <a:solidFill>
            <a:schemeClr val="bg1">
              <a:lumMod val="75000"/>
            </a:schemeClr>
          </a:solidFill>
          <a:ln/>
        </p:spPr>
        <p:txBody>
          <a:bodyPr wrap="square" rtlCol="0" anchor="ctr"/>
          <a:lstStyle/>
          <a:p>
            <a:pPr marL="0" indent="0">
              <a:buNone/>
            </a:pPr>
            <a:r>
              <a:rPr lang="en-US" sz="1100" b="1" dirty="0">
                <a:solidFill>
                  <a:srgbClr val="1B4332"/>
                </a:solidFill>
                <a:latin typeface="Times New Roman" panose="02020603050405020304" pitchFamily="18" charset="0"/>
                <a:ea typeface="Arial" pitchFamily="34" charset="-122"/>
                <a:cs typeface="Times New Roman" panose="02020603050405020304" pitchFamily="18" charset="0"/>
              </a:rPr>
              <a:t>Company Introduction &amp; The Sustainable Challenge</a:t>
            </a:r>
            <a:endParaRPr lang="en-US" sz="1100" dirty="0">
              <a:latin typeface="Times New Roman" panose="02020603050405020304" pitchFamily="18" charset="0"/>
              <a:cs typeface="Times New Roman" panose="02020603050405020304" pitchFamily="18" charset="0"/>
            </a:endParaRPr>
          </a:p>
        </p:txBody>
      </p:sp>
      <p:sp>
        <p:nvSpPr>
          <p:cNvPr id="9" name="Text 7"/>
          <p:cNvSpPr/>
          <p:nvPr/>
        </p:nvSpPr>
        <p:spPr>
          <a:xfrm>
            <a:off x="411480" y="1856232"/>
            <a:ext cx="3246120" cy="1737360"/>
          </a:xfrm>
          <a:prstGeom prst="rect">
            <a:avLst/>
          </a:prstGeom>
          <a:noFill/>
          <a:ln/>
        </p:spPr>
        <p:txBody>
          <a:bodyPr wrap="square" rtlCol="0" anchor="t"/>
          <a:lstStyle/>
          <a:p>
            <a:pPr marL="0" indent="0">
              <a:buNone/>
            </a:pPr>
            <a:r>
              <a:rPr lang="en-US" sz="900" dirty="0">
                <a:solidFill>
                  <a:srgbClr val="1E293B"/>
                </a:solidFill>
                <a:latin typeface="Times New Roman" panose="02020603050405020304" pitchFamily="18" charset="0"/>
                <a:ea typeface="Arial" pitchFamily="34" charset="-122"/>
                <a:cs typeface="Times New Roman" panose="02020603050405020304" pitchFamily="18" charset="0"/>
              </a:rPr>
              <a:t>Despite being the biggest furniture store in the world, IKEA still uses the linear business model which leads to deforestation, waste production, and depletion of resources. The need for change due to increased regulations and consumer demands for sustainability is evident and has forced IKEA to transition towards the circular economy. This is what Re:New does.</a:t>
            </a:r>
            <a:endParaRPr lang="en-US" sz="900" dirty="0">
              <a:latin typeface="Times New Roman" panose="02020603050405020304" pitchFamily="18" charset="0"/>
              <a:cs typeface="Times New Roman" panose="02020603050405020304" pitchFamily="18" charset="0"/>
            </a:endParaRPr>
          </a:p>
        </p:txBody>
      </p:sp>
      <p:sp>
        <p:nvSpPr>
          <p:cNvPr id="10" name="Shape 8"/>
          <p:cNvSpPr/>
          <p:nvPr/>
        </p:nvSpPr>
        <p:spPr>
          <a:xfrm>
            <a:off x="228600" y="3749040"/>
            <a:ext cx="3520440" cy="2331720"/>
          </a:xfrm>
          <a:prstGeom prst="roundRect">
            <a:avLst/>
          </a:prstGeom>
          <a:solidFill>
            <a:srgbClr val="FFFFFF"/>
          </a:solidFill>
          <a:ln w="19050">
            <a:solidFill>
              <a:srgbClr val="40916C"/>
            </a:solidFill>
            <a:prstDash val="solid"/>
          </a:ln>
          <a:effectLst>
            <a:outerShdw blurRad="50800" dist="12700" dir="16200000" algn="bl" rotWithShape="0">
              <a:srgbClr val="000000">
                <a:alpha val="10000"/>
              </a:srgbClr>
            </a:outerShdw>
          </a:effectLst>
        </p:spPr>
      </p:sp>
      <p:sp>
        <p:nvSpPr>
          <p:cNvPr id="11" name="Shape 9"/>
          <p:cNvSpPr/>
          <p:nvPr/>
        </p:nvSpPr>
        <p:spPr>
          <a:xfrm>
            <a:off x="228600" y="3749040"/>
            <a:ext cx="73152" cy="2331720"/>
          </a:xfrm>
          <a:prstGeom prst="rect">
            <a:avLst/>
          </a:prstGeom>
          <a:solidFill>
            <a:srgbClr val="2D6A4F"/>
          </a:solidFill>
          <a:ln/>
        </p:spPr>
      </p:sp>
      <p:sp>
        <p:nvSpPr>
          <p:cNvPr id="12" name="Text 10"/>
          <p:cNvSpPr/>
          <p:nvPr/>
        </p:nvSpPr>
        <p:spPr>
          <a:xfrm>
            <a:off x="411480" y="3822192"/>
            <a:ext cx="3246120" cy="292608"/>
          </a:xfrm>
          <a:prstGeom prst="rect">
            <a:avLst/>
          </a:prstGeom>
          <a:solidFill>
            <a:schemeClr val="bg1">
              <a:lumMod val="75000"/>
            </a:schemeClr>
          </a:solidFill>
          <a:ln/>
        </p:spPr>
        <p:txBody>
          <a:bodyPr wrap="square" rtlCol="0" anchor="ctr"/>
          <a:lstStyle/>
          <a:p>
            <a:pPr marL="0" indent="0">
              <a:buNone/>
            </a:pPr>
            <a:r>
              <a:rPr lang="en-US" sz="1100" b="1" dirty="0">
                <a:solidFill>
                  <a:srgbClr val="1B4332"/>
                </a:solidFill>
                <a:latin typeface="Times New Roman" panose="02020603050405020304" pitchFamily="18" charset="0"/>
                <a:ea typeface="Arial" pitchFamily="34" charset="-122"/>
                <a:cs typeface="Times New Roman" panose="02020603050405020304" pitchFamily="18" charset="0"/>
              </a:rPr>
              <a:t>The Re:New Brand Extension</a:t>
            </a:r>
            <a:endParaRPr lang="en-US" sz="1100" dirty="0">
              <a:latin typeface="Times New Roman" panose="02020603050405020304" pitchFamily="18" charset="0"/>
              <a:cs typeface="Times New Roman" panose="02020603050405020304" pitchFamily="18" charset="0"/>
            </a:endParaRPr>
          </a:p>
        </p:txBody>
      </p:sp>
      <p:sp>
        <p:nvSpPr>
          <p:cNvPr id="13" name="Text 11"/>
          <p:cNvSpPr/>
          <p:nvPr/>
        </p:nvSpPr>
        <p:spPr>
          <a:xfrm>
            <a:off x="411480" y="4096512"/>
            <a:ext cx="3246120" cy="1920240"/>
          </a:xfrm>
          <a:prstGeom prst="rect">
            <a:avLst/>
          </a:prstGeom>
          <a:noFill/>
          <a:ln/>
        </p:spPr>
        <p:txBody>
          <a:bodyPr wrap="square" rtlCol="0" anchor="t"/>
          <a:lstStyle/>
          <a:p>
            <a:pPr marL="0" indent="0">
              <a:buNone/>
            </a:pPr>
            <a:r>
              <a:rPr lang="en-US" sz="900" dirty="0">
                <a:solidFill>
                  <a:srgbClr val="1E293B"/>
                </a:solidFill>
                <a:latin typeface="Times New Roman" panose="02020603050405020304" pitchFamily="18" charset="0"/>
                <a:ea typeface="Arial" pitchFamily="34" charset="-122"/>
                <a:cs typeface="Times New Roman" panose="02020603050405020304" pitchFamily="18" charset="0"/>
              </a:rPr>
              <a:t>Re:New is an upscale circular add-on providing modular and repairable furniture products made from recycled and biobased materials, based on subscription or leasing models, repair services, take-back schemes, and digital product passports for full transparency and traceability throughout the product lifecycle.</a:t>
            </a:r>
            <a:endParaRPr lang="en-US" sz="900" dirty="0">
              <a:latin typeface="Times New Roman" panose="02020603050405020304" pitchFamily="18" charset="0"/>
              <a:cs typeface="Times New Roman" panose="02020603050405020304" pitchFamily="18" charset="0"/>
            </a:endParaRPr>
          </a:p>
        </p:txBody>
      </p:sp>
      <p:sp>
        <p:nvSpPr>
          <p:cNvPr id="14" name="Shape 12"/>
          <p:cNvSpPr/>
          <p:nvPr/>
        </p:nvSpPr>
        <p:spPr>
          <a:xfrm>
            <a:off x="3840480" y="1508760"/>
            <a:ext cx="3520440" cy="2148840"/>
          </a:xfrm>
          <a:prstGeom prst="roundRect">
            <a:avLst/>
          </a:prstGeom>
          <a:solidFill>
            <a:srgbClr val="FFFFFF"/>
          </a:solidFill>
          <a:ln w="19050">
            <a:solidFill>
              <a:srgbClr val="40916C"/>
            </a:solidFill>
            <a:prstDash val="solid"/>
          </a:ln>
          <a:effectLst>
            <a:outerShdw blurRad="50800" dist="12700" dir="16200000" algn="bl" rotWithShape="0">
              <a:srgbClr val="000000">
                <a:alpha val="10000"/>
              </a:srgbClr>
            </a:outerShdw>
          </a:effectLst>
        </p:spPr>
      </p:sp>
      <p:sp>
        <p:nvSpPr>
          <p:cNvPr id="15" name="Shape 13"/>
          <p:cNvSpPr/>
          <p:nvPr/>
        </p:nvSpPr>
        <p:spPr>
          <a:xfrm>
            <a:off x="3840480" y="1508760"/>
            <a:ext cx="73152" cy="2148840"/>
          </a:xfrm>
          <a:prstGeom prst="rect">
            <a:avLst/>
          </a:prstGeom>
          <a:solidFill>
            <a:srgbClr val="52B788"/>
          </a:solidFill>
          <a:ln/>
        </p:spPr>
      </p:sp>
      <p:sp>
        <p:nvSpPr>
          <p:cNvPr id="16" name="Text 14"/>
          <p:cNvSpPr/>
          <p:nvPr/>
        </p:nvSpPr>
        <p:spPr>
          <a:xfrm>
            <a:off x="4023360" y="1581912"/>
            <a:ext cx="3246120" cy="292608"/>
          </a:xfrm>
          <a:prstGeom prst="rect">
            <a:avLst/>
          </a:prstGeom>
          <a:solidFill>
            <a:schemeClr val="bg1">
              <a:lumMod val="75000"/>
            </a:schemeClr>
          </a:solidFill>
          <a:ln/>
        </p:spPr>
        <p:txBody>
          <a:bodyPr wrap="square" rtlCol="0" anchor="ctr"/>
          <a:lstStyle/>
          <a:p>
            <a:pPr marL="0" indent="0">
              <a:buNone/>
            </a:pPr>
            <a:r>
              <a:rPr lang="en-US" sz="1100" b="1" dirty="0">
                <a:solidFill>
                  <a:srgbClr val="1B4332"/>
                </a:solidFill>
                <a:latin typeface="Times New Roman" panose="02020603050405020304" pitchFamily="18" charset="0"/>
                <a:ea typeface="Arial" pitchFamily="34" charset="-122"/>
                <a:cs typeface="Times New Roman" panose="02020603050405020304" pitchFamily="18" charset="0"/>
              </a:rPr>
              <a:t>Why Now? Market Appeal</a:t>
            </a:r>
            <a:endParaRPr lang="en-US" sz="1100" dirty="0">
              <a:latin typeface="Times New Roman" panose="02020603050405020304" pitchFamily="18" charset="0"/>
              <a:cs typeface="Times New Roman" panose="02020603050405020304" pitchFamily="18" charset="0"/>
            </a:endParaRPr>
          </a:p>
        </p:txBody>
      </p:sp>
      <p:sp>
        <p:nvSpPr>
          <p:cNvPr id="17" name="Text 15"/>
          <p:cNvSpPr/>
          <p:nvPr/>
        </p:nvSpPr>
        <p:spPr>
          <a:xfrm>
            <a:off x="4023360" y="1856232"/>
            <a:ext cx="3246120" cy="1737360"/>
          </a:xfrm>
          <a:prstGeom prst="rect">
            <a:avLst/>
          </a:prstGeom>
          <a:noFill/>
          <a:ln/>
        </p:spPr>
        <p:txBody>
          <a:bodyPr wrap="square" rtlCol="0" anchor="t"/>
          <a:lstStyle/>
          <a:p>
            <a:pPr marL="0" indent="0">
              <a:buNone/>
            </a:pPr>
            <a:r>
              <a:rPr lang="en-US" sz="900" dirty="0">
                <a:solidFill>
                  <a:srgbClr val="1E293B"/>
                </a:solidFill>
                <a:latin typeface="Times New Roman" panose="02020603050405020304" pitchFamily="18" charset="0"/>
                <a:ea typeface="Arial" pitchFamily="34" charset="-122"/>
                <a:cs typeface="Times New Roman" panose="02020603050405020304" pitchFamily="18" charset="0"/>
              </a:rPr>
              <a:t>62% to 73% of Generation Z and Millennials opt for eco-friendly brands and are prepared to pay a premium price for such products (Agarwal, 2025; Keshavarz et al., 2025). The increasing need for circular economy products along with the attention paid by investors to ESG results makes Re:New highly attractive to both conscious consumers and sustainability-focused investors.</a:t>
            </a:r>
            <a:endParaRPr lang="en-US" sz="900" dirty="0">
              <a:latin typeface="Times New Roman" panose="02020603050405020304" pitchFamily="18" charset="0"/>
              <a:cs typeface="Times New Roman" panose="02020603050405020304" pitchFamily="18" charset="0"/>
            </a:endParaRPr>
          </a:p>
        </p:txBody>
      </p:sp>
      <p:sp>
        <p:nvSpPr>
          <p:cNvPr id="18" name="Shape 16"/>
          <p:cNvSpPr/>
          <p:nvPr/>
        </p:nvSpPr>
        <p:spPr>
          <a:xfrm>
            <a:off x="3840480" y="3749040"/>
            <a:ext cx="3520440" cy="2331720"/>
          </a:xfrm>
          <a:prstGeom prst="roundRect">
            <a:avLst/>
          </a:prstGeom>
          <a:solidFill>
            <a:srgbClr val="FFFFFF"/>
          </a:solidFill>
          <a:ln w="19050">
            <a:solidFill>
              <a:srgbClr val="40916C"/>
            </a:solidFill>
            <a:prstDash val="solid"/>
          </a:ln>
          <a:effectLst>
            <a:outerShdw blurRad="50800" dist="12700" dir="16200000" algn="bl" rotWithShape="0">
              <a:srgbClr val="000000">
                <a:alpha val="10000"/>
              </a:srgbClr>
            </a:outerShdw>
          </a:effectLst>
        </p:spPr>
      </p:sp>
      <p:sp>
        <p:nvSpPr>
          <p:cNvPr id="19" name="Shape 17"/>
          <p:cNvSpPr/>
          <p:nvPr/>
        </p:nvSpPr>
        <p:spPr>
          <a:xfrm>
            <a:off x="3840480" y="3749040"/>
            <a:ext cx="73152" cy="2331720"/>
          </a:xfrm>
          <a:prstGeom prst="rect">
            <a:avLst/>
          </a:prstGeom>
          <a:solidFill>
            <a:srgbClr val="40916C"/>
          </a:solidFill>
          <a:ln/>
        </p:spPr>
      </p:sp>
      <p:sp>
        <p:nvSpPr>
          <p:cNvPr id="20" name="Text 18"/>
          <p:cNvSpPr/>
          <p:nvPr/>
        </p:nvSpPr>
        <p:spPr>
          <a:xfrm>
            <a:off x="4023360" y="3822192"/>
            <a:ext cx="3246120" cy="292608"/>
          </a:xfrm>
          <a:prstGeom prst="rect">
            <a:avLst/>
          </a:prstGeom>
          <a:solidFill>
            <a:schemeClr val="bg1">
              <a:lumMod val="75000"/>
            </a:schemeClr>
          </a:solidFill>
          <a:ln/>
        </p:spPr>
        <p:txBody>
          <a:bodyPr wrap="square" rtlCol="0" anchor="ctr"/>
          <a:lstStyle/>
          <a:p>
            <a:pPr marL="0" indent="0">
              <a:buNone/>
            </a:pPr>
            <a:r>
              <a:rPr lang="en-US" sz="1100" b="1" dirty="0">
                <a:solidFill>
                  <a:srgbClr val="1B4332"/>
                </a:solidFill>
                <a:latin typeface="Times New Roman" panose="02020603050405020304" pitchFamily="18" charset="0"/>
                <a:ea typeface="Arial" pitchFamily="34" charset="-122"/>
                <a:cs typeface="Times New Roman" panose="02020603050405020304" pitchFamily="18" charset="0"/>
              </a:rPr>
              <a:t>Alignment with Sustainability Goals</a:t>
            </a:r>
            <a:endParaRPr lang="en-US" sz="1100" dirty="0">
              <a:latin typeface="Times New Roman" panose="02020603050405020304" pitchFamily="18" charset="0"/>
              <a:cs typeface="Times New Roman" panose="02020603050405020304" pitchFamily="18" charset="0"/>
            </a:endParaRPr>
          </a:p>
        </p:txBody>
      </p:sp>
      <p:sp>
        <p:nvSpPr>
          <p:cNvPr id="21" name="Text 19"/>
          <p:cNvSpPr/>
          <p:nvPr/>
        </p:nvSpPr>
        <p:spPr>
          <a:xfrm>
            <a:off x="4023360" y="4096512"/>
            <a:ext cx="3246120" cy="1920240"/>
          </a:xfrm>
          <a:prstGeom prst="rect">
            <a:avLst/>
          </a:prstGeom>
          <a:noFill/>
          <a:ln/>
        </p:spPr>
        <p:txBody>
          <a:bodyPr wrap="square" rtlCol="0" anchor="t"/>
          <a:lstStyle/>
          <a:p>
            <a:pPr marL="0" indent="0">
              <a:buNone/>
            </a:pPr>
            <a:r>
              <a:rPr lang="en-US" sz="900" dirty="0">
                <a:solidFill>
                  <a:srgbClr val="1E293B"/>
                </a:solidFill>
                <a:latin typeface="Times New Roman" panose="02020603050405020304" pitchFamily="18" charset="0"/>
                <a:ea typeface="Arial" pitchFamily="34" charset="-122"/>
                <a:cs typeface="Times New Roman" panose="02020603050405020304" pitchFamily="18" charset="0"/>
              </a:rPr>
              <a:t>Re:New aligns with IKEA’s ambitious 2025–2030 targets (90% circular fulfilment, 90% recycled or renewable resources) and contributes directly to the UN’s SDG 12 (Responsible Consumption &amp; Production), SDG 13 (Climate Action), and SDG 15 (Life on Land). Digital traceability using product passports further enhances transparency and supports circular flows (Zhang &amp; Seuring, 2024).</a:t>
            </a:r>
            <a:endParaRPr lang="en-US" sz="900" dirty="0">
              <a:latin typeface="Times New Roman" panose="02020603050405020304" pitchFamily="18" charset="0"/>
              <a:cs typeface="Times New Roman" panose="02020603050405020304" pitchFamily="18" charset="0"/>
            </a:endParaRPr>
          </a:p>
        </p:txBody>
      </p:sp>
      <p:sp>
        <p:nvSpPr>
          <p:cNvPr id="22" name="Shape 20"/>
          <p:cNvSpPr/>
          <p:nvPr/>
        </p:nvSpPr>
        <p:spPr>
          <a:xfrm>
            <a:off x="228600" y="6217920"/>
            <a:ext cx="7132320" cy="1371600"/>
          </a:xfrm>
          <a:prstGeom prst="roundRect">
            <a:avLst/>
          </a:prstGeom>
          <a:solidFill>
            <a:srgbClr val="1B4332"/>
          </a:solidFill>
          <a:ln/>
          <a:effectLst>
            <a:outerShdw blurRad="50800" dist="25400" dir="16200000" algn="bl" rotWithShape="0">
              <a:srgbClr val="000000">
                <a:alpha val="15000"/>
              </a:srgbClr>
            </a:outerShdw>
          </a:effectLst>
        </p:spPr>
      </p:sp>
      <p:sp>
        <p:nvSpPr>
          <p:cNvPr id="23" name="Text 21"/>
          <p:cNvSpPr/>
          <p:nvPr/>
        </p:nvSpPr>
        <p:spPr>
          <a:xfrm>
            <a:off x="365760" y="6309360"/>
            <a:ext cx="6858000" cy="320040"/>
          </a:xfrm>
          <a:prstGeom prst="rect">
            <a:avLst/>
          </a:prstGeom>
          <a:solidFill>
            <a:schemeClr val="bg1">
              <a:lumMod val="75000"/>
            </a:schemeClr>
          </a:solidFill>
          <a:ln/>
        </p:spPr>
        <p:txBody>
          <a:bodyPr wrap="square" rtlCol="0" anchor="ctr"/>
          <a:lstStyle/>
          <a:p>
            <a:pPr marL="0" indent="0">
              <a:buNone/>
            </a:pPr>
            <a:r>
              <a:rPr lang="en-US" sz="1200" b="1" dirty="0">
                <a:solidFill>
                  <a:srgbClr val="FFFFFF"/>
                </a:solidFill>
                <a:latin typeface="Times New Roman" panose="02020603050405020304" pitchFamily="18" charset="0"/>
                <a:ea typeface="Arial" pitchFamily="34" charset="-122"/>
                <a:cs typeface="Times New Roman" panose="02020603050405020304" pitchFamily="18" charset="0"/>
              </a:rPr>
              <a:t>Key Benefits</a:t>
            </a:r>
            <a:endParaRPr lang="en-US" sz="1200" dirty="0">
              <a:latin typeface="Times New Roman" panose="02020603050405020304" pitchFamily="18" charset="0"/>
              <a:cs typeface="Times New Roman" panose="02020603050405020304" pitchFamily="18" charset="0"/>
            </a:endParaRPr>
          </a:p>
        </p:txBody>
      </p:sp>
      <p:sp>
        <p:nvSpPr>
          <p:cNvPr id="24" name="Text 22"/>
          <p:cNvSpPr/>
          <p:nvPr/>
        </p:nvSpPr>
        <p:spPr>
          <a:xfrm>
            <a:off x="365760" y="6629400"/>
            <a:ext cx="6858000" cy="868680"/>
          </a:xfrm>
          <a:prstGeom prst="rect">
            <a:avLst/>
          </a:prstGeom>
          <a:noFill/>
          <a:ln/>
        </p:spPr>
        <p:txBody>
          <a:bodyPr wrap="square" rtlCol="0" anchor="t"/>
          <a:lstStyle/>
          <a:p>
            <a:pPr marL="0" indent="0">
              <a:buNone/>
            </a:pPr>
            <a:r>
              <a:rPr lang="en-US" sz="950" b="1" dirty="0">
                <a:solidFill>
                  <a:srgbClr val="D8F3DC"/>
                </a:solidFill>
                <a:latin typeface="Times New Roman" panose="02020603050405020304" pitchFamily="18" charset="0"/>
                <a:ea typeface="Arial" pitchFamily="34" charset="-122"/>
                <a:cs typeface="Times New Roman" panose="02020603050405020304" pitchFamily="18" charset="0"/>
              </a:rPr>
              <a:t>For Customers: </a:t>
            </a:r>
            <a:r>
              <a:rPr lang="en-US" sz="950" dirty="0">
                <a:solidFill>
                  <a:srgbClr val="FFFFFF"/>
                </a:solidFill>
                <a:latin typeface="Times New Roman" panose="02020603050405020304" pitchFamily="18" charset="0"/>
                <a:ea typeface="Arial" pitchFamily="34" charset="-122"/>
                <a:cs typeface="Times New Roman" panose="02020603050405020304" pitchFamily="18" charset="0"/>
              </a:rPr>
              <a:t>Sustainable living without compromise on quality or design.
</a:t>
            </a:r>
            <a:r>
              <a:rPr lang="en-US" sz="950" b="1" dirty="0">
                <a:solidFill>
                  <a:srgbClr val="D8F3DC"/>
                </a:solidFill>
                <a:latin typeface="Times New Roman" panose="02020603050405020304" pitchFamily="18" charset="0"/>
                <a:ea typeface="Arial" pitchFamily="34" charset="-122"/>
                <a:cs typeface="Times New Roman" panose="02020603050405020304" pitchFamily="18" charset="0"/>
              </a:rPr>
              <a:t>For Investors: </a:t>
            </a:r>
            <a:r>
              <a:rPr lang="en-US" sz="950" dirty="0">
                <a:solidFill>
                  <a:srgbClr val="FFFFFF"/>
                </a:solidFill>
                <a:latin typeface="Times New Roman" panose="02020603050405020304" pitchFamily="18" charset="0"/>
                <a:ea typeface="Arial" pitchFamily="34" charset="-122"/>
                <a:cs typeface="Times New Roman" panose="02020603050405020304" pitchFamily="18" charset="0"/>
              </a:rPr>
              <a:t>New recurring revenue streams and future-proof ESG positioning.
</a:t>
            </a:r>
            <a:r>
              <a:rPr lang="en-US" sz="950" b="1" dirty="0">
                <a:solidFill>
                  <a:srgbClr val="D8F3DC"/>
                </a:solidFill>
                <a:latin typeface="Times New Roman" panose="02020603050405020304" pitchFamily="18" charset="0"/>
                <a:ea typeface="Arial" pitchFamily="34" charset="-122"/>
                <a:cs typeface="Times New Roman" panose="02020603050405020304" pitchFamily="18" charset="0"/>
              </a:rPr>
              <a:t>For the Planet: </a:t>
            </a:r>
            <a:r>
              <a:rPr lang="en-US" sz="950" dirty="0">
                <a:solidFill>
                  <a:srgbClr val="FFFFFF"/>
                </a:solidFill>
                <a:latin typeface="Times New Roman" panose="02020603050405020304" pitchFamily="18" charset="0"/>
                <a:ea typeface="Arial" pitchFamily="34" charset="-122"/>
                <a:cs typeface="Times New Roman" panose="02020603050405020304" pitchFamily="18" charset="0"/>
              </a:rPr>
              <a:t>Reduced virgin material use and significantly extended product lifecycles.</a:t>
            </a:r>
            <a:endParaRPr lang="en-US" sz="950" dirty="0">
              <a:latin typeface="Times New Roman" panose="02020603050405020304" pitchFamily="18" charset="0"/>
              <a:cs typeface="Times New Roman" panose="02020603050405020304" pitchFamily="18" charset="0"/>
            </a:endParaRPr>
          </a:p>
        </p:txBody>
      </p:sp>
      <p:sp>
        <p:nvSpPr>
          <p:cNvPr id="26" name="Shape 20">
            <a:extLst>
              <a:ext uri="{FF2B5EF4-FFF2-40B4-BE49-F238E27FC236}">
                <a16:creationId xmlns:a16="http://schemas.microsoft.com/office/drawing/2014/main" id="{DDF60096-68A8-62C5-C499-F2A746ADDE9A}"/>
              </a:ext>
            </a:extLst>
          </p:cNvPr>
          <p:cNvSpPr/>
          <p:nvPr/>
        </p:nvSpPr>
        <p:spPr>
          <a:xfrm>
            <a:off x="228600" y="7754111"/>
            <a:ext cx="7132320" cy="2662429"/>
          </a:xfrm>
          <a:prstGeom prst="roundRect">
            <a:avLst/>
          </a:prstGeom>
          <a:solidFill>
            <a:schemeClr val="bg1"/>
          </a:solidFill>
          <a:ln/>
          <a:effectLst>
            <a:outerShdw blurRad="50800" dist="25400" dir="16200000" algn="bl" rotWithShape="0">
              <a:srgbClr val="000000">
                <a:alpha val="15000"/>
              </a:srgbClr>
            </a:outerShdw>
          </a:effectLst>
        </p:spPr>
        <p:txBody>
          <a:bodyPr/>
          <a:lstStyle/>
          <a:p>
            <a:pPr>
              <a:spcBef>
                <a:spcPts val="600"/>
              </a:spcBef>
              <a:spcAft>
                <a:spcPts val="600"/>
              </a:spcAft>
            </a:pPr>
            <a:endParaRPr lang="en-IN" sz="900" dirty="0">
              <a:latin typeface="Times New Roman" panose="02020603050405020304" pitchFamily="18" charset="0"/>
              <a:cs typeface="Times New Roman" panose="02020603050405020304" pitchFamily="18" charset="0"/>
            </a:endParaRPr>
          </a:p>
          <a:p>
            <a:pPr>
              <a:spcBef>
                <a:spcPts val="600"/>
              </a:spcBef>
              <a:spcAft>
                <a:spcPts val="600"/>
              </a:spcAft>
            </a:pPr>
            <a:r>
              <a:rPr lang="en-IN" sz="900" dirty="0">
                <a:latin typeface="Times New Roman" panose="02020603050405020304" pitchFamily="18" charset="0"/>
                <a:cs typeface="Times New Roman" panose="02020603050405020304" pitchFamily="18" charset="0"/>
              </a:rPr>
              <a:t>Agarwal, S. (2025) ‘Redefining marketing strategies through sustainability: Influencing consumer </a:t>
            </a:r>
            <a:r>
              <a:rPr lang="en-IN" sz="900" dirty="0" err="1">
                <a:latin typeface="Times New Roman" panose="02020603050405020304" pitchFamily="18" charset="0"/>
                <a:cs typeface="Times New Roman" panose="02020603050405020304" pitchFamily="18" charset="0"/>
              </a:rPr>
              <a:t>behavior</a:t>
            </a:r>
            <a:r>
              <a:rPr lang="en-IN" sz="900" dirty="0">
                <a:latin typeface="Times New Roman" panose="02020603050405020304" pitchFamily="18" charset="0"/>
                <a:cs typeface="Times New Roman" panose="02020603050405020304" pitchFamily="18" charset="0"/>
              </a:rPr>
              <a:t> in the circular economy. A systematic review and future research roadmap’, </a:t>
            </a:r>
            <a:r>
              <a:rPr lang="en-IN" sz="900" i="1" dirty="0">
                <a:latin typeface="Times New Roman" panose="02020603050405020304" pitchFamily="18" charset="0"/>
                <a:cs typeface="Times New Roman" panose="02020603050405020304" pitchFamily="18" charset="0"/>
              </a:rPr>
              <a:t>Cleaner and Responsible Consumption</a:t>
            </a:r>
            <a:r>
              <a:rPr lang="en-IN" sz="900" dirty="0">
                <a:latin typeface="Times New Roman" panose="02020603050405020304" pitchFamily="18" charset="0"/>
                <a:cs typeface="Times New Roman" panose="02020603050405020304" pitchFamily="18" charset="0"/>
              </a:rPr>
              <a:t>. Available at: </a:t>
            </a:r>
            <a:r>
              <a:rPr lang="en-IN" sz="900" u="sng" dirty="0">
                <a:latin typeface="Times New Roman" panose="02020603050405020304" pitchFamily="18" charset="0"/>
                <a:cs typeface="Times New Roman" panose="02020603050405020304" pitchFamily="18" charset="0"/>
                <a:hlinkClick r:id="rId3"/>
              </a:rPr>
              <a:t>https://www.sciencedirect.com/science/article/pii/S266678432500049X</a:t>
            </a:r>
            <a:r>
              <a:rPr lang="en-IN" sz="900" dirty="0">
                <a:latin typeface="Times New Roman" panose="02020603050405020304" pitchFamily="18" charset="0"/>
                <a:cs typeface="Times New Roman" panose="02020603050405020304" pitchFamily="18" charset="0"/>
              </a:rPr>
              <a:t> (Accessed on: 6 July 2026). </a:t>
            </a:r>
          </a:p>
          <a:p>
            <a:pPr algn="just">
              <a:spcBef>
                <a:spcPts val="600"/>
              </a:spcBef>
              <a:spcAft>
                <a:spcPts val="600"/>
              </a:spcAft>
              <a:buNone/>
            </a:pPr>
            <a:r>
              <a:rPr lang="en-IN" sz="900" dirty="0">
                <a:latin typeface="Times New Roman" panose="02020603050405020304" pitchFamily="18" charset="0"/>
                <a:cs typeface="Times New Roman" panose="02020603050405020304" pitchFamily="18" charset="0"/>
              </a:rPr>
              <a:t> </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Keshavarz, K., Alvarez, M.J. and Garcia, C.J. (2025) ‘The role of consumers in transitioning to a circular economy’, </a:t>
            </a:r>
            <a:r>
              <a:rPr lang="en-IN" sz="900" i="1" dirty="0">
                <a:effectLst/>
                <a:latin typeface="Times New Roman" panose="02020603050405020304" pitchFamily="18" charset="0"/>
                <a:ea typeface="Arial" panose="020B0604020202020204" pitchFamily="34" charset="0"/>
                <a:cs typeface="Times New Roman" panose="02020603050405020304" pitchFamily="18" charset="0"/>
              </a:rPr>
              <a:t>Circular Economy and Sustainability</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 5, pp. 4271–4295. Available at: </a:t>
            </a:r>
            <a:r>
              <a:rPr lang="en-IN" sz="900" u="sng" dirty="0">
                <a:solidFill>
                  <a:srgbClr val="0563C1"/>
                </a:solidFill>
                <a:effectLst/>
                <a:latin typeface="Times New Roman" panose="02020603050405020304" pitchFamily="18" charset="0"/>
                <a:ea typeface="Arial" panose="020B0604020202020204" pitchFamily="34" charset="0"/>
                <a:cs typeface="Times New Roman" panose="02020603050405020304" pitchFamily="18" charset="0"/>
                <a:hlinkClick r:id="rId4"/>
              </a:rPr>
              <a:t>https://doi.org/10.1007/s43615-025-00617-0</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 (Accessed on: 6 July 2026). </a:t>
            </a:r>
          </a:p>
          <a:p>
            <a:pPr algn="just">
              <a:spcBef>
                <a:spcPts val="600"/>
              </a:spcBef>
              <a:spcAft>
                <a:spcPts val="600"/>
              </a:spcAft>
              <a:buNone/>
            </a:pPr>
            <a:r>
              <a:rPr lang="en-IN" sz="900" dirty="0">
                <a:effectLst/>
                <a:latin typeface="Times New Roman" panose="02020603050405020304" pitchFamily="18" charset="0"/>
                <a:ea typeface="Arial" panose="020B0604020202020204" pitchFamily="34" charset="0"/>
                <a:cs typeface="Times New Roman" panose="02020603050405020304" pitchFamily="18" charset="0"/>
              </a:rPr>
              <a:t>Zhang, A. and </a:t>
            </a:r>
            <a:r>
              <a:rPr lang="en-IN" sz="900" dirty="0" err="1">
                <a:effectLst/>
                <a:latin typeface="Times New Roman" panose="02020603050405020304" pitchFamily="18" charset="0"/>
                <a:ea typeface="Arial" panose="020B0604020202020204" pitchFamily="34" charset="0"/>
                <a:cs typeface="Times New Roman" panose="02020603050405020304" pitchFamily="18" charset="0"/>
              </a:rPr>
              <a:t>Seuring</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 S. (2024) ‘Digital product passport for sustainable and circular supply chain management: a structured review of use cases’, </a:t>
            </a:r>
            <a:r>
              <a:rPr lang="en-IN" sz="900" i="1" dirty="0">
                <a:effectLst/>
                <a:latin typeface="Times New Roman" panose="02020603050405020304" pitchFamily="18" charset="0"/>
                <a:ea typeface="Arial" panose="020B0604020202020204" pitchFamily="34" charset="0"/>
                <a:cs typeface="Times New Roman" panose="02020603050405020304" pitchFamily="18" charset="0"/>
              </a:rPr>
              <a:t>International Journal of Logistics Research and Applications</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 27(12), pp. 2513–2540. Available at: </a:t>
            </a:r>
            <a:r>
              <a:rPr lang="en-IN" sz="900" u="sng" dirty="0">
                <a:solidFill>
                  <a:srgbClr val="0563C1"/>
                </a:solidFill>
                <a:effectLst/>
                <a:latin typeface="Times New Roman" panose="02020603050405020304" pitchFamily="18" charset="0"/>
                <a:ea typeface="Arial" panose="020B0604020202020204" pitchFamily="34" charset="0"/>
                <a:cs typeface="Times New Roman" panose="02020603050405020304" pitchFamily="18" charset="0"/>
                <a:hlinkClick r:id="rId5"/>
              </a:rPr>
              <a:t>https://doi.org/10.1080/13675567.2024.2374256</a:t>
            </a:r>
            <a:r>
              <a:rPr lang="en-IN" sz="900" dirty="0">
                <a:effectLst/>
                <a:latin typeface="Times New Roman" panose="02020603050405020304" pitchFamily="18" charset="0"/>
                <a:ea typeface="Arial" panose="020B0604020202020204" pitchFamily="34" charset="0"/>
                <a:cs typeface="Times New Roman" panose="02020603050405020304" pitchFamily="18" charset="0"/>
              </a:rPr>
              <a:t> (Accessed on: 6 July 2026). </a:t>
            </a:r>
          </a:p>
          <a:p>
            <a:pPr algn="just">
              <a:spcBef>
                <a:spcPts val="600"/>
              </a:spcBef>
              <a:spcAft>
                <a:spcPts val="600"/>
              </a:spcAft>
              <a:buNone/>
            </a:pPr>
            <a:endParaRPr lang="en-IN" sz="900" dirty="0">
              <a:effectLst/>
              <a:latin typeface="Times New Roman" panose="02020603050405020304" pitchFamily="18" charset="0"/>
              <a:ea typeface="Arial" panose="020B0604020202020204" pitchFamily="34" charset="0"/>
              <a:cs typeface="Times New Roman" panose="02020603050405020304" pitchFamily="18" charset="0"/>
            </a:endParaRPr>
          </a:p>
          <a:p>
            <a:pPr>
              <a:spcBef>
                <a:spcPts val="600"/>
              </a:spcBef>
              <a:spcAft>
                <a:spcPts val="600"/>
              </a:spcAft>
            </a:pPr>
            <a:endParaRPr lang="en-IN" sz="90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89BD7314-5F1B-818A-DBA4-053A2B7EBA7C}"/>
              </a:ext>
            </a:extLst>
          </p:cNvPr>
          <p:cNvSpPr txBox="1"/>
          <p:nvPr/>
        </p:nvSpPr>
        <p:spPr>
          <a:xfrm>
            <a:off x="365760" y="7754111"/>
            <a:ext cx="6858000" cy="461665"/>
          </a:xfrm>
          <a:prstGeom prst="rect">
            <a:avLst/>
          </a:prstGeom>
          <a:solidFill>
            <a:schemeClr val="bg1">
              <a:lumMod val="75000"/>
            </a:schemeClr>
          </a:solidFill>
        </p:spPr>
        <p:txBody>
          <a:bodyPr wrap="square" rtlCol="0">
            <a:spAutoFit/>
          </a:bodyPr>
          <a:lstStyle/>
          <a:p>
            <a:r>
              <a:rPr lang="en-IN" sz="1200" b="1" dirty="0">
                <a:latin typeface="Times New Roman" panose="02020603050405020304" pitchFamily="18" charset="0"/>
                <a:cs typeface="Times New Roman" panose="02020603050405020304" pitchFamily="18" charset="0"/>
              </a:rPr>
              <a:t>References</a:t>
            </a:r>
          </a:p>
          <a:p>
            <a:endParaRPr lang="en-IN" sz="1200" dirty="0"/>
          </a:p>
        </p:txBody>
      </p:sp>
      <p:pic>
        <p:nvPicPr>
          <p:cNvPr id="28" name="Picture 27" descr="IKEA and the circular economy: Towards a sustainable business model">
            <a:extLst>
              <a:ext uri="{FF2B5EF4-FFF2-40B4-BE49-F238E27FC236}">
                <a16:creationId xmlns:a16="http://schemas.microsoft.com/office/drawing/2014/main" id="{3FE01DC9-D839-30BE-7A23-C28966628BF0}"/>
              </a:ext>
            </a:extLst>
          </p:cNvPr>
          <p:cNvPicPr>
            <a:picLocks noChangeAspect="1"/>
          </p:cNvPicPr>
          <p:nvPr/>
        </p:nvPicPr>
        <p:blipFill>
          <a:blip r:embed="rId6"/>
          <a:stretch>
            <a:fillRect/>
          </a:stretch>
        </p:blipFill>
        <p:spPr>
          <a:xfrm>
            <a:off x="1226419" y="2742426"/>
            <a:ext cx="1302155" cy="868103"/>
          </a:xfrm>
          <a:prstGeom prst="rect">
            <a:avLst/>
          </a:prstGeom>
        </p:spPr>
      </p:pic>
      <p:pic>
        <p:nvPicPr>
          <p:cNvPr id="29" name="Picture 28" descr="The State of Consumer Spending: Gen Z Shoppers Demand Sustainable Retail">
            <a:extLst>
              <a:ext uri="{FF2B5EF4-FFF2-40B4-BE49-F238E27FC236}">
                <a16:creationId xmlns:a16="http://schemas.microsoft.com/office/drawing/2014/main" id="{D2CEEFE2-B2D7-02F4-F876-322C4948D0A8}"/>
              </a:ext>
            </a:extLst>
          </p:cNvPr>
          <p:cNvPicPr>
            <a:picLocks noChangeAspect="1"/>
          </p:cNvPicPr>
          <p:nvPr/>
        </p:nvPicPr>
        <p:blipFill>
          <a:blip r:embed="rId7"/>
          <a:stretch>
            <a:fillRect/>
          </a:stretch>
        </p:blipFill>
        <p:spPr>
          <a:xfrm>
            <a:off x="5013578" y="2760233"/>
            <a:ext cx="1151001" cy="856219"/>
          </a:xfrm>
          <a:prstGeom prst="rect">
            <a:avLst/>
          </a:prstGeom>
        </p:spPr>
      </p:pic>
      <p:pic>
        <p:nvPicPr>
          <p:cNvPr id="30" name="Picture 29" descr="Enhancing Circular Economy Practices in the Furniture Industry through  Circular Design Strategies">
            <a:extLst>
              <a:ext uri="{FF2B5EF4-FFF2-40B4-BE49-F238E27FC236}">
                <a16:creationId xmlns:a16="http://schemas.microsoft.com/office/drawing/2014/main" id="{51C2316E-D57E-5525-8720-987D5361DD0D}"/>
              </a:ext>
            </a:extLst>
          </p:cNvPr>
          <p:cNvPicPr>
            <a:picLocks noChangeAspect="1"/>
          </p:cNvPicPr>
          <p:nvPr/>
        </p:nvPicPr>
        <p:blipFill>
          <a:blip r:embed="rId8"/>
          <a:stretch>
            <a:fillRect/>
          </a:stretch>
        </p:blipFill>
        <p:spPr>
          <a:xfrm>
            <a:off x="916828" y="4844902"/>
            <a:ext cx="2143984" cy="1208427"/>
          </a:xfrm>
          <a:prstGeom prst="rect">
            <a:avLst/>
          </a:prstGeom>
        </p:spPr>
      </p:pic>
      <p:pic>
        <p:nvPicPr>
          <p:cNvPr id="31" name="Picture 30" descr="How Recycling Supports the UN's Sustainable Development Goals (SDGs)">
            <a:extLst>
              <a:ext uri="{FF2B5EF4-FFF2-40B4-BE49-F238E27FC236}">
                <a16:creationId xmlns:a16="http://schemas.microsoft.com/office/drawing/2014/main" id="{8B3BC062-9155-C403-E5E3-E80747B44DF9}"/>
              </a:ext>
            </a:extLst>
          </p:cNvPr>
          <p:cNvPicPr>
            <a:picLocks noChangeAspect="1"/>
          </p:cNvPicPr>
          <p:nvPr/>
        </p:nvPicPr>
        <p:blipFill>
          <a:blip r:embed="rId9"/>
          <a:stretch>
            <a:fillRect/>
          </a:stretch>
        </p:blipFill>
        <p:spPr>
          <a:xfrm>
            <a:off x="4807549" y="5128547"/>
            <a:ext cx="1589350" cy="91228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526</Words>
  <Application>Microsoft Office PowerPoint</Application>
  <PresentationFormat>Custom</PresentationFormat>
  <Paragraphs>22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cp:lastModifiedBy>sohil qamran</cp:lastModifiedBy>
  <cp:revision>1</cp:revision>
  <dcterms:created xsi:type="dcterms:W3CDTF">2026-07-06T06:19:56Z</dcterms:created>
  <dcterms:modified xsi:type="dcterms:W3CDTF">2026-07-06T08:50:17Z</dcterms:modified>
</cp:coreProperties>
</file>