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320" r:id="rId2"/>
    <p:sldId id="322" r:id="rId3"/>
    <p:sldId id="356" r:id="rId4"/>
    <p:sldId id="300" r:id="rId5"/>
    <p:sldId id="301" r:id="rId6"/>
    <p:sldId id="358" r:id="rId7"/>
    <p:sldId id="359" r:id="rId8"/>
    <p:sldId id="357" r:id="rId9"/>
    <p:sldId id="321" r:id="rId10"/>
    <p:sldId id="304" r:id="rId11"/>
    <p:sldId id="318" r:id="rId12"/>
    <p:sldId id="263" r:id="rId13"/>
    <p:sldId id="285" r:id="rId14"/>
    <p:sldId id="264" r:id="rId15"/>
    <p:sldId id="266" r:id="rId16"/>
    <p:sldId id="30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040" autoAdjust="0"/>
  </p:normalViewPr>
  <p:slideViewPr>
    <p:cSldViewPr snapToGrid="0">
      <p:cViewPr varScale="1">
        <p:scale>
          <a:sx n="47" d="100"/>
          <a:sy n="47" d="100"/>
        </p:scale>
        <p:origin x="1416"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E05933-5909-4545-A80A-C5770259DAC6}"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BCFA246E-0697-405E-8F80-88A8ADCB5456}">
      <dgm:prSet/>
      <dgm:spPr/>
      <dgm:t>
        <a:bodyPr/>
        <a:lstStyle/>
        <a:p>
          <a:r>
            <a:rPr lang="en-GB" dirty="0"/>
            <a:t>Developing New Businesses. </a:t>
          </a:r>
          <a:endParaRPr lang="en-US" dirty="0"/>
        </a:p>
      </dgm:t>
    </dgm:pt>
    <dgm:pt modelId="{97BF29E6-82D4-4D4D-A598-BE5B4A69CFCB}" type="parTrans" cxnId="{19EE4599-225F-40F0-96D2-7D82C0F7F9E2}">
      <dgm:prSet/>
      <dgm:spPr/>
      <dgm:t>
        <a:bodyPr/>
        <a:lstStyle/>
        <a:p>
          <a:endParaRPr lang="en-US"/>
        </a:p>
      </dgm:t>
    </dgm:pt>
    <dgm:pt modelId="{6608FF55-0BC7-48A8-88FC-5FB85F3838C9}" type="sibTrans" cxnId="{19EE4599-225F-40F0-96D2-7D82C0F7F9E2}">
      <dgm:prSet/>
      <dgm:spPr/>
      <dgm:t>
        <a:bodyPr/>
        <a:lstStyle/>
        <a:p>
          <a:endParaRPr lang="en-US"/>
        </a:p>
      </dgm:t>
    </dgm:pt>
    <dgm:pt modelId="{24CC76DF-BAC6-46FF-A2F6-A87C8904401F}">
      <dgm:prSet/>
      <dgm:spPr/>
      <dgm:t>
        <a:bodyPr/>
        <a:lstStyle/>
        <a:p>
          <a:r>
            <a:rPr lang="en-GB" dirty="0"/>
            <a:t>Expanding Job Opportunities.  </a:t>
          </a:r>
          <a:endParaRPr lang="en-US" dirty="0"/>
        </a:p>
      </dgm:t>
    </dgm:pt>
    <dgm:pt modelId="{3076B143-BF96-408D-9287-1B2D36DFB9B8}" type="parTrans" cxnId="{EEE7ADFB-D9CF-4C18-AB2F-19288DB23549}">
      <dgm:prSet/>
      <dgm:spPr/>
      <dgm:t>
        <a:bodyPr/>
        <a:lstStyle/>
        <a:p>
          <a:endParaRPr lang="en-US"/>
        </a:p>
      </dgm:t>
    </dgm:pt>
    <dgm:pt modelId="{61C8F51A-D62D-4BDA-9CC4-587DB393940E}" type="sibTrans" cxnId="{EEE7ADFB-D9CF-4C18-AB2F-19288DB23549}">
      <dgm:prSet/>
      <dgm:spPr/>
      <dgm:t>
        <a:bodyPr/>
        <a:lstStyle/>
        <a:p>
          <a:endParaRPr lang="en-US"/>
        </a:p>
      </dgm:t>
    </dgm:pt>
    <dgm:pt modelId="{4A0506E2-C16B-4DD2-95A1-99536F504461}">
      <dgm:prSet/>
      <dgm:spPr/>
      <dgm:t>
        <a:bodyPr/>
        <a:lstStyle/>
        <a:p>
          <a:r>
            <a:rPr lang="en-GB" dirty="0"/>
            <a:t>Increasing Income. </a:t>
          </a:r>
          <a:endParaRPr lang="en-US" dirty="0"/>
        </a:p>
      </dgm:t>
    </dgm:pt>
    <dgm:pt modelId="{CDDC8777-F912-4599-AF68-1B13C2E6B46E}" type="parTrans" cxnId="{CA5E0B40-7B61-4679-9681-05FD15818E7C}">
      <dgm:prSet/>
      <dgm:spPr/>
      <dgm:t>
        <a:bodyPr/>
        <a:lstStyle/>
        <a:p>
          <a:endParaRPr lang="en-US"/>
        </a:p>
      </dgm:t>
    </dgm:pt>
    <dgm:pt modelId="{CDBAD30C-4EBB-4BA0-A401-33CFA9AEB66B}" type="sibTrans" cxnId="{CA5E0B40-7B61-4679-9681-05FD15818E7C}">
      <dgm:prSet/>
      <dgm:spPr/>
      <dgm:t>
        <a:bodyPr/>
        <a:lstStyle/>
        <a:p>
          <a:endParaRPr lang="en-US"/>
        </a:p>
      </dgm:t>
    </dgm:pt>
    <dgm:pt modelId="{55407B48-33A5-46D9-A716-B6B85DC4A9EA}">
      <dgm:prSet/>
      <dgm:spPr/>
      <dgm:t>
        <a:bodyPr/>
        <a:lstStyle/>
        <a:p>
          <a:r>
            <a:rPr lang="en-GB" dirty="0"/>
            <a:t>Marketing New Products. </a:t>
          </a:r>
          <a:endParaRPr lang="en-US" dirty="0"/>
        </a:p>
      </dgm:t>
    </dgm:pt>
    <dgm:pt modelId="{402BB059-A54F-4938-A5CC-CB54C928F8FA}" type="parTrans" cxnId="{8D18F935-89CA-4A2F-BA59-E0AAC04B80D2}">
      <dgm:prSet/>
      <dgm:spPr/>
      <dgm:t>
        <a:bodyPr/>
        <a:lstStyle/>
        <a:p>
          <a:endParaRPr lang="en-US"/>
        </a:p>
      </dgm:t>
    </dgm:pt>
    <dgm:pt modelId="{45E31EC9-334B-4F85-9E70-FB4D8070A4D7}" type="sibTrans" cxnId="{8D18F935-89CA-4A2F-BA59-E0AAC04B80D2}">
      <dgm:prSet/>
      <dgm:spPr/>
      <dgm:t>
        <a:bodyPr/>
        <a:lstStyle/>
        <a:p>
          <a:endParaRPr lang="en-US"/>
        </a:p>
      </dgm:t>
    </dgm:pt>
    <dgm:pt modelId="{2C075495-DBA0-47FD-AAE5-38E2FCAB3316}">
      <dgm:prSet/>
      <dgm:spPr/>
      <dgm:t>
        <a:bodyPr/>
        <a:lstStyle/>
        <a:p>
          <a:r>
            <a:rPr lang="en-GB" dirty="0"/>
            <a:t>Improving Infrastructures.</a:t>
          </a:r>
          <a:endParaRPr lang="en-US" dirty="0"/>
        </a:p>
      </dgm:t>
    </dgm:pt>
    <dgm:pt modelId="{897A7CC7-524C-4A20-B673-1D99EC767368}" type="parTrans" cxnId="{CF8BDD56-EB75-4EEF-9005-8478995B91E5}">
      <dgm:prSet/>
      <dgm:spPr/>
      <dgm:t>
        <a:bodyPr/>
        <a:lstStyle/>
        <a:p>
          <a:endParaRPr lang="en-US"/>
        </a:p>
      </dgm:t>
    </dgm:pt>
    <dgm:pt modelId="{4D8F4051-7043-4B41-98B9-DD2C1B159C8F}" type="sibTrans" cxnId="{CF8BDD56-EB75-4EEF-9005-8478995B91E5}">
      <dgm:prSet/>
      <dgm:spPr/>
      <dgm:t>
        <a:bodyPr/>
        <a:lstStyle/>
        <a:p>
          <a:endParaRPr lang="en-US"/>
        </a:p>
      </dgm:t>
    </dgm:pt>
    <dgm:pt modelId="{9F5F3B16-57F8-490D-8AC0-3E8E01FB74F8}">
      <dgm:prSet/>
      <dgm:spPr/>
      <dgm:t>
        <a:bodyPr/>
        <a:lstStyle/>
        <a:p>
          <a:r>
            <a:rPr lang="en-GB" dirty="0"/>
            <a:t>Encouraging Diversification. </a:t>
          </a:r>
          <a:endParaRPr lang="en-US" dirty="0"/>
        </a:p>
      </dgm:t>
    </dgm:pt>
    <dgm:pt modelId="{9941FA4C-A934-43E7-BE0B-CC3157BF1469}" type="parTrans" cxnId="{C2D294EA-ED7E-450C-9F02-A6A8D37174BA}">
      <dgm:prSet/>
      <dgm:spPr/>
      <dgm:t>
        <a:bodyPr/>
        <a:lstStyle/>
        <a:p>
          <a:endParaRPr lang="en-US"/>
        </a:p>
      </dgm:t>
    </dgm:pt>
    <dgm:pt modelId="{5B25003A-6969-49D1-8BC5-5CC5943B3B7D}" type="sibTrans" cxnId="{C2D294EA-ED7E-450C-9F02-A6A8D37174BA}">
      <dgm:prSet/>
      <dgm:spPr/>
      <dgm:t>
        <a:bodyPr/>
        <a:lstStyle/>
        <a:p>
          <a:endParaRPr lang="en-US"/>
        </a:p>
      </dgm:t>
    </dgm:pt>
    <dgm:pt modelId="{2C8CEF42-1608-4D82-B572-DEEE2CFDFD1E}">
      <dgm:prSet/>
      <dgm:spPr/>
      <dgm:t>
        <a:bodyPr/>
        <a:lstStyle/>
        <a:p>
          <a:r>
            <a:rPr lang="en-GB" dirty="0"/>
            <a:t>Integrating Local Economy.</a:t>
          </a:r>
          <a:endParaRPr lang="en-US" dirty="0"/>
        </a:p>
      </dgm:t>
    </dgm:pt>
    <dgm:pt modelId="{B5755322-D0D9-427D-B63D-90C23C18A822}" type="parTrans" cxnId="{9D9BD21D-A910-4125-B023-87F105252A29}">
      <dgm:prSet/>
      <dgm:spPr/>
      <dgm:t>
        <a:bodyPr/>
        <a:lstStyle/>
        <a:p>
          <a:endParaRPr lang="en-US"/>
        </a:p>
      </dgm:t>
    </dgm:pt>
    <dgm:pt modelId="{BD51A479-A3C8-4978-9CF7-4909B506D8A1}" type="sibTrans" cxnId="{9D9BD21D-A910-4125-B023-87F105252A29}">
      <dgm:prSet/>
      <dgm:spPr/>
      <dgm:t>
        <a:bodyPr/>
        <a:lstStyle/>
        <a:p>
          <a:endParaRPr lang="en-US"/>
        </a:p>
      </dgm:t>
    </dgm:pt>
    <dgm:pt modelId="{9BEAF6CE-5F86-4DF0-B15E-253A533108E0}">
      <dgm:prSet/>
      <dgm:spPr/>
      <dgm:t>
        <a:bodyPr/>
        <a:lstStyle/>
        <a:p>
          <a:r>
            <a:rPr lang="en-GB" dirty="0"/>
            <a:t>Promoting Community Pride.</a:t>
          </a:r>
          <a:endParaRPr lang="en-US" dirty="0"/>
        </a:p>
      </dgm:t>
    </dgm:pt>
    <dgm:pt modelId="{72D4B38F-3F37-4586-A0CC-A1310ECD7D64}" type="parTrans" cxnId="{3830DCD4-3E07-4458-9A99-C8FED7900157}">
      <dgm:prSet/>
      <dgm:spPr/>
      <dgm:t>
        <a:bodyPr/>
        <a:lstStyle/>
        <a:p>
          <a:endParaRPr lang="en-US"/>
        </a:p>
      </dgm:t>
    </dgm:pt>
    <dgm:pt modelId="{2C6255F5-7121-47E1-B95E-7F917BCFF1F2}" type="sibTrans" cxnId="{3830DCD4-3E07-4458-9A99-C8FED7900157}">
      <dgm:prSet/>
      <dgm:spPr/>
      <dgm:t>
        <a:bodyPr/>
        <a:lstStyle/>
        <a:p>
          <a:endParaRPr lang="en-US"/>
        </a:p>
      </dgm:t>
    </dgm:pt>
    <dgm:pt modelId="{8A16D4C4-452F-4282-A81C-167E3B6135FA}">
      <dgm:prSet/>
      <dgm:spPr/>
      <dgm:t>
        <a:bodyPr/>
        <a:lstStyle/>
        <a:p>
          <a:r>
            <a:rPr lang="en-GB" dirty="0"/>
            <a:t>Higher Quality of Life for Local Population.</a:t>
          </a:r>
          <a:endParaRPr lang="en-US" dirty="0"/>
        </a:p>
      </dgm:t>
    </dgm:pt>
    <dgm:pt modelId="{95739B40-3EBC-4FC2-A192-379D9EB99E1F}" type="parTrans" cxnId="{D4F91EFC-1632-4DE4-8C20-F8497BCC439D}">
      <dgm:prSet/>
      <dgm:spPr/>
      <dgm:t>
        <a:bodyPr/>
        <a:lstStyle/>
        <a:p>
          <a:endParaRPr lang="en-US"/>
        </a:p>
      </dgm:t>
    </dgm:pt>
    <dgm:pt modelId="{7BA934C7-8FAE-433B-B3B2-56F80F142BC9}" type="sibTrans" cxnId="{D4F91EFC-1632-4DE4-8C20-F8497BCC439D}">
      <dgm:prSet/>
      <dgm:spPr/>
      <dgm:t>
        <a:bodyPr/>
        <a:lstStyle/>
        <a:p>
          <a:endParaRPr lang="en-US"/>
        </a:p>
      </dgm:t>
    </dgm:pt>
    <dgm:pt modelId="{787CEF50-FEB8-489F-A4A4-46CF419EC8AD}" type="pres">
      <dgm:prSet presAssocID="{ADE05933-5909-4545-A80A-C5770259DAC6}" presName="vert0" presStyleCnt="0">
        <dgm:presLayoutVars>
          <dgm:dir/>
          <dgm:animOne val="branch"/>
          <dgm:animLvl val="lvl"/>
        </dgm:presLayoutVars>
      </dgm:prSet>
      <dgm:spPr/>
    </dgm:pt>
    <dgm:pt modelId="{3B7A47F6-FC82-47B3-8397-616E9F978DFF}" type="pres">
      <dgm:prSet presAssocID="{BCFA246E-0697-405E-8F80-88A8ADCB5456}" presName="thickLine" presStyleLbl="alignNode1" presStyleIdx="0" presStyleCnt="9"/>
      <dgm:spPr/>
    </dgm:pt>
    <dgm:pt modelId="{D5B804A4-1AE7-45A7-86A4-F44850F74669}" type="pres">
      <dgm:prSet presAssocID="{BCFA246E-0697-405E-8F80-88A8ADCB5456}" presName="horz1" presStyleCnt="0"/>
      <dgm:spPr/>
    </dgm:pt>
    <dgm:pt modelId="{1BD25382-60EC-4DA8-A185-C1C758884F50}" type="pres">
      <dgm:prSet presAssocID="{BCFA246E-0697-405E-8F80-88A8ADCB5456}" presName="tx1" presStyleLbl="revTx" presStyleIdx="0" presStyleCnt="9"/>
      <dgm:spPr/>
    </dgm:pt>
    <dgm:pt modelId="{77CBBE1E-0046-4602-9BD4-C1FA90FC2896}" type="pres">
      <dgm:prSet presAssocID="{BCFA246E-0697-405E-8F80-88A8ADCB5456}" presName="vert1" presStyleCnt="0"/>
      <dgm:spPr/>
    </dgm:pt>
    <dgm:pt modelId="{EBFF0968-CFE4-4321-8DE2-CBB3D421DEC6}" type="pres">
      <dgm:prSet presAssocID="{24CC76DF-BAC6-46FF-A2F6-A87C8904401F}" presName="thickLine" presStyleLbl="alignNode1" presStyleIdx="1" presStyleCnt="9"/>
      <dgm:spPr/>
    </dgm:pt>
    <dgm:pt modelId="{1C0E1C27-AD67-48C9-9ECE-F78D0E815C4F}" type="pres">
      <dgm:prSet presAssocID="{24CC76DF-BAC6-46FF-A2F6-A87C8904401F}" presName="horz1" presStyleCnt="0"/>
      <dgm:spPr/>
    </dgm:pt>
    <dgm:pt modelId="{F1F06CD4-1266-4F81-A7A6-23BA1A7A9DAF}" type="pres">
      <dgm:prSet presAssocID="{24CC76DF-BAC6-46FF-A2F6-A87C8904401F}" presName="tx1" presStyleLbl="revTx" presStyleIdx="1" presStyleCnt="9"/>
      <dgm:spPr/>
    </dgm:pt>
    <dgm:pt modelId="{97980CD4-1604-46E0-9C9E-D146F3B6234A}" type="pres">
      <dgm:prSet presAssocID="{24CC76DF-BAC6-46FF-A2F6-A87C8904401F}" presName="vert1" presStyleCnt="0"/>
      <dgm:spPr/>
    </dgm:pt>
    <dgm:pt modelId="{D8F68F9A-7339-455F-A393-2441D0158859}" type="pres">
      <dgm:prSet presAssocID="{4A0506E2-C16B-4DD2-95A1-99536F504461}" presName="thickLine" presStyleLbl="alignNode1" presStyleIdx="2" presStyleCnt="9"/>
      <dgm:spPr/>
    </dgm:pt>
    <dgm:pt modelId="{C43B3241-49D9-4C60-9F7A-45441A1E0443}" type="pres">
      <dgm:prSet presAssocID="{4A0506E2-C16B-4DD2-95A1-99536F504461}" presName="horz1" presStyleCnt="0"/>
      <dgm:spPr/>
    </dgm:pt>
    <dgm:pt modelId="{ECC9FB46-D3FF-413A-8D52-853DCD01B8D6}" type="pres">
      <dgm:prSet presAssocID="{4A0506E2-C16B-4DD2-95A1-99536F504461}" presName="tx1" presStyleLbl="revTx" presStyleIdx="2" presStyleCnt="9"/>
      <dgm:spPr/>
    </dgm:pt>
    <dgm:pt modelId="{DD4EECDE-923F-4A72-92EE-B08FD5DE8C5F}" type="pres">
      <dgm:prSet presAssocID="{4A0506E2-C16B-4DD2-95A1-99536F504461}" presName="vert1" presStyleCnt="0"/>
      <dgm:spPr/>
    </dgm:pt>
    <dgm:pt modelId="{44CD8105-F5B9-4BAA-AAB2-7C2B07F87F54}" type="pres">
      <dgm:prSet presAssocID="{55407B48-33A5-46D9-A716-B6B85DC4A9EA}" presName="thickLine" presStyleLbl="alignNode1" presStyleIdx="3" presStyleCnt="9"/>
      <dgm:spPr/>
    </dgm:pt>
    <dgm:pt modelId="{443F4AE4-8293-4E68-B50A-2450308E7121}" type="pres">
      <dgm:prSet presAssocID="{55407B48-33A5-46D9-A716-B6B85DC4A9EA}" presName="horz1" presStyleCnt="0"/>
      <dgm:spPr/>
    </dgm:pt>
    <dgm:pt modelId="{16798BC6-91AC-49FE-A5BE-75EECF64137F}" type="pres">
      <dgm:prSet presAssocID="{55407B48-33A5-46D9-A716-B6B85DC4A9EA}" presName="tx1" presStyleLbl="revTx" presStyleIdx="3" presStyleCnt="9"/>
      <dgm:spPr/>
    </dgm:pt>
    <dgm:pt modelId="{DC89DAE6-F65A-4DF5-9DFD-0D8BA61E458A}" type="pres">
      <dgm:prSet presAssocID="{55407B48-33A5-46D9-A716-B6B85DC4A9EA}" presName="vert1" presStyleCnt="0"/>
      <dgm:spPr/>
    </dgm:pt>
    <dgm:pt modelId="{C47DDFC1-64C2-4F22-8FF9-EAFFF840F0DF}" type="pres">
      <dgm:prSet presAssocID="{2C075495-DBA0-47FD-AAE5-38E2FCAB3316}" presName="thickLine" presStyleLbl="alignNode1" presStyleIdx="4" presStyleCnt="9"/>
      <dgm:spPr/>
    </dgm:pt>
    <dgm:pt modelId="{439BD6C0-2D56-4399-8D27-35A36567F808}" type="pres">
      <dgm:prSet presAssocID="{2C075495-DBA0-47FD-AAE5-38E2FCAB3316}" presName="horz1" presStyleCnt="0"/>
      <dgm:spPr/>
    </dgm:pt>
    <dgm:pt modelId="{5D3DDA51-F15E-48EC-ABAE-3314DA215709}" type="pres">
      <dgm:prSet presAssocID="{2C075495-DBA0-47FD-AAE5-38E2FCAB3316}" presName="tx1" presStyleLbl="revTx" presStyleIdx="4" presStyleCnt="9"/>
      <dgm:spPr/>
    </dgm:pt>
    <dgm:pt modelId="{CC15FB9D-B95D-4CB7-9447-0CB6EA2A9EB2}" type="pres">
      <dgm:prSet presAssocID="{2C075495-DBA0-47FD-AAE5-38E2FCAB3316}" presName="vert1" presStyleCnt="0"/>
      <dgm:spPr/>
    </dgm:pt>
    <dgm:pt modelId="{898F256F-2F06-4324-A646-478BD2A16DA2}" type="pres">
      <dgm:prSet presAssocID="{9F5F3B16-57F8-490D-8AC0-3E8E01FB74F8}" presName="thickLine" presStyleLbl="alignNode1" presStyleIdx="5" presStyleCnt="9"/>
      <dgm:spPr/>
    </dgm:pt>
    <dgm:pt modelId="{25C8ABBA-7D06-44D7-95B5-CF093BDDB7A0}" type="pres">
      <dgm:prSet presAssocID="{9F5F3B16-57F8-490D-8AC0-3E8E01FB74F8}" presName="horz1" presStyleCnt="0"/>
      <dgm:spPr/>
    </dgm:pt>
    <dgm:pt modelId="{5E5125BB-41BC-4114-8802-E3F92170926F}" type="pres">
      <dgm:prSet presAssocID="{9F5F3B16-57F8-490D-8AC0-3E8E01FB74F8}" presName="tx1" presStyleLbl="revTx" presStyleIdx="5" presStyleCnt="9"/>
      <dgm:spPr/>
    </dgm:pt>
    <dgm:pt modelId="{A3EAB1E5-D556-4C09-B427-48858F8862FC}" type="pres">
      <dgm:prSet presAssocID="{9F5F3B16-57F8-490D-8AC0-3E8E01FB74F8}" presName="vert1" presStyleCnt="0"/>
      <dgm:spPr/>
    </dgm:pt>
    <dgm:pt modelId="{32D298F8-F720-4EB4-85E3-0203C60D74A4}" type="pres">
      <dgm:prSet presAssocID="{2C8CEF42-1608-4D82-B572-DEEE2CFDFD1E}" presName="thickLine" presStyleLbl="alignNode1" presStyleIdx="6" presStyleCnt="9"/>
      <dgm:spPr/>
    </dgm:pt>
    <dgm:pt modelId="{61C4151F-57EE-4D26-8457-E7829C47E2CC}" type="pres">
      <dgm:prSet presAssocID="{2C8CEF42-1608-4D82-B572-DEEE2CFDFD1E}" presName="horz1" presStyleCnt="0"/>
      <dgm:spPr/>
    </dgm:pt>
    <dgm:pt modelId="{BF78845E-D9C9-4DCB-8E66-60643CCE40AA}" type="pres">
      <dgm:prSet presAssocID="{2C8CEF42-1608-4D82-B572-DEEE2CFDFD1E}" presName="tx1" presStyleLbl="revTx" presStyleIdx="6" presStyleCnt="9"/>
      <dgm:spPr/>
    </dgm:pt>
    <dgm:pt modelId="{AD23E2F8-21AE-4167-838A-E8C4E1B96BFB}" type="pres">
      <dgm:prSet presAssocID="{2C8CEF42-1608-4D82-B572-DEEE2CFDFD1E}" presName="vert1" presStyleCnt="0"/>
      <dgm:spPr/>
    </dgm:pt>
    <dgm:pt modelId="{B6D5AD45-27A1-458B-A19B-612ABAA36C12}" type="pres">
      <dgm:prSet presAssocID="{9BEAF6CE-5F86-4DF0-B15E-253A533108E0}" presName="thickLine" presStyleLbl="alignNode1" presStyleIdx="7" presStyleCnt="9"/>
      <dgm:spPr/>
    </dgm:pt>
    <dgm:pt modelId="{A5FFD416-BB25-46E7-9796-92287DA64E28}" type="pres">
      <dgm:prSet presAssocID="{9BEAF6CE-5F86-4DF0-B15E-253A533108E0}" presName="horz1" presStyleCnt="0"/>
      <dgm:spPr/>
    </dgm:pt>
    <dgm:pt modelId="{67BAF25F-B084-4ECD-A0A8-D24D239E6D33}" type="pres">
      <dgm:prSet presAssocID="{9BEAF6CE-5F86-4DF0-B15E-253A533108E0}" presName="tx1" presStyleLbl="revTx" presStyleIdx="7" presStyleCnt="9"/>
      <dgm:spPr/>
    </dgm:pt>
    <dgm:pt modelId="{712A2FF8-CB5C-4809-9EC2-EA200FF13ECE}" type="pres">
      <dgm:prSet presAssocID="{9BEAF6CE-5F86-4DF0-B15E-253A533108E0}" presName="vert1" presStyleCnt="0"/>
      <dgm:spPr/>
    </dgm:pt>
    <dgm:pt modelId="{705D35DA-44EF-42A6-99D1-6DC757C355BD}" type="pres">
      <dgm:prSet presAssocID="{8A16D4C4-452F-4282-A81C-167E3B6135FA}" presName="thickLine" presStyleLbl="alignNode1" presStyleIdx="8" presStyleCnt="9"/>
      <dgm:spPr/>
    </dgm:pt>
    <dgm:pt modelId="{B583CFF1-32C0-491D-861D-91FE9738A9FA}" type="pres">
      <dgm:prSet presAssocID="{8A16D4C4-452F-4282-A81C-167E3B6135FA}" presName="horz1" presStyleCnt="0"/>
      <dgm:spPr/>
    </dgm:pt>
    <dgm:pt modelId="{CF0BB067-4349-40FE-9E90-42B483396B97}" type="pres">
      <dgm:prSet presAssocID="{8A16D4C4-452F-4282-A81C-167E3B6135FA}" presName="tx1" presStyleLbl="revTx" presStyleIdx="8" presStyleCnt="9"/>
      <dgm:spPr/>
    </dgm:pt>
    <dgm:pt modelId="{4433A2E1-3E14-4503-8ADF-AA0B04BB9ABF}" type="pres">
      <dgm:prSet presAssocID="{8A16D4C4-452F-4282-A81C-167E3B6135FA}" presName="vert1" presStyleCnt="0"/>
      <dgm:spPr/>
    </dgm:pt>
  </dgm:ptLst>
  <dgm:cxnLst>
    <dgm:cxn modelId="{E2A91212-F4AC-4F19-8A3A-7560F8CF38B7}" type="presOf" srcId="{4A0506E2-C16B-4DD2-95A1-99536F504461}" destId="{ECC9FB46-D3FF-413A-8D52-853DCD01B8D6}" srcOrd="0" destOrd="0" presId="urn:microsoft.com/office/officeart/2008/layout/LinedList"/>
    <dgm:cxn modelId="{9153DC13-69E6-4F23-B93C-5FC689C88C48}" type="presOf" srcId="{2C8CEF42-1608-4D82-B572-DEEE2CFDFD1E}" destId="{BF78845E-D9C9-4DCB-8E66-60643CCE40AA}" srcOrd="0" destOrd="0" presId="urn:microsoft.com/office/officeart/2008/layout/LinedList"/>
    <dgm:cxn modelId="{738FFB16-0383-4D8F-87F7-0BB27B77EB6F}" type="presOf" srcId="{2C075495-DBA0-47FD-AAE5-38E2FCAB3316}" destId="{5D3DDA51-F15E-48EC-ABAE-3314DA215709}" srcOrd="0" destOrd="0" presId="urn:microsoft.com/office/officeart/2008/layout/LinedList"/>
    <dgm:cxn modelId="{9D9BD21D-A910-4125-B023-87F105252A29}" srcId="{ADE05933-5909-4545-A80A-C5770259DAC6}" destId="{2C8CEF42-1608-4D82-B572-DEEE2CFDFD1E}" srcOrd="6" destOrd="0" parTransId="{B5755322-D0D9-427D-B63D-90C23C18A822}" sibTransId="{BD51A479-A3C8-4978-9CF7-4909B506D8A1}"/>
    <dgm:cxn modelId="{8D18F935-89CA-4A2F-BA59-E0AAC04B80D2}" srcId="{ADE05933-5909-4545-A80A-C5770259DAC6}" destId="{55407B48-33A5-46D9-A716-B6B85DC4A9EA}" srcOrd="3" destOrd="0" parTransId="{402BB059-A54F-4938-A5CC-CB54C928F8FA}" sibTransId="{45E31EC9-334B-4F85-9E70-FB4D8070A4D7}"/>
    <dgm:cxn modelId="{CA5E0B40-7B61-4679-9681-05FD15818E7C}" srcId="{ADE05933-5909-4545-A80A-C5770259DAC6}" destId="{4A0506E2-C16B-4DD2-95A1-99536F504461}" srcOrd="2" destOrd="0" parTransId="{CDDC8777-F912-4599-AF68-1B13C2E6B46E}" sibTransId="{CDBAD30C-4EBB-4BA0-A401-33CFA9AEB66B}"/>
    <dgm:cxn modelId="{712D975B-F9A4-4BBA-9F5C-ABF316B578CC}" type="presOf" srcId="{BCFA246E-0697-405E-8F80-88A8ADCB5456}" destId="{1BD25382-60EC-4DA8-A185-C1C758884F50}" srcOrd="0" destOrd="0" presId="urn:microsoft.com/office/officeart/2008/layout/LinedList"/>
    <dgm:cxn modelId="{334E4D4E-EA55-426E-8B02-FF33CA5EA0AE}" type="presOf" srcId="{9BEAF6CE-5F86-4DF0-B15E-253A533108E0}" destId="{67BAF25F-B084-4ECD-A0A8-D24D239E6D33}" srcOrd="0" destOrd="0" presId="urn:microsoft.com/office/officeart/2008/layout/LinedList"/>
    <dgm:cxn modelId="{CF8BDD56-EB75-4EEF-9005-8478995B91E5}" srcId="{ADE05933-5909-4545-A80A-C5770259DAC6}" destId="{2C075495-DBA0-47FD-AAE5-38E2FCAB3316}" srcOrd="4" destOrd="0" parTransId="{897A7CC7-524C-4A20-B673-1D99EC767368}" sibTransId="{4D8F4051-7043-4B41-98B9-DD2C1B159C8F}"/>
    <dgm:cxn modelId="{DE984C59-BDB0-4E08-A921-DCD81988034C}" type="presOf" srcId="{8A16D4C4-452F-4282-A81C-167E3B6135FA}" destId="{CF0BB067-4349-40FE-9E90-42B483396B97}" srcOrd="0" destOrd="0" presId="urn:microsoft.com/office/officeart/2008/layout/LinedList"/>
    <dgm:cxn modelId="{7A63A186-66FC-4B94-892E-90FC3E7495E9}" type="presOf" srcId="{9F5F3B16-57F8-490D-8AC0-3E8E01FB74F8}" destId="{5E5125BB-41BC-4114-8802-E3F92170926F}" srcOrd="0" destOrd="0" presId="urn:microsoft.com/office/officeart/2008/layout/LinedList"/>
    <dgm:cxn modelId="{643B058A-74F4-45F0-B3A4-A4D30EBB1509}" type="presOf" srcId="{ADE05933-5909-4545-A80A-C5770259DAC6}" destId="{787CEF50-FEB8-489F-A4A4-46CF419EC8AD}" srcOrd="0" destOrd="0" presId="urn:microsoft.com/office/officeart/2008/layout/LinedList"/>
    <dgm:cxn modelId="{19EE4599-225F-40F0-96D2-7D82C0F7F9E2}" srcId="{ADE05933-5909-4545-A80A-C5770259DAC6}" destId="{BCFA246E-0697-405E-8F80-88A8ADCB5456}" srcOrd="0" destOrd="0" parTransId="{97BF29E6-82D4-4D4D-A598-BE5B4A69CFCB}" sibTransId="{6608FF55-0BC7-48A8-88FC-5FB85F3838C9}"/>
    <dgm:cxn modelId="{63F055B4-28B4-4E5F-9564-89ACCF60367B}" type="presOf" srcId="{55407B48-33A5-46D9-A716-B6B85DC4A9EA}" destId="{16798BC6-91AC-49FE-A5BE-75EECF64137F}" srcOrd="0" destOrd="0" presId="urn:microsoft.com/office/officeart/2008/layout/LinedList"/>
    <dgm:cxn modelId="{3830DCD4-3E07-4458-9A99-C8FED7900157}" srcId="{ADE05933-5909-4545-A80A-C5770259DAC6}" destId="{9BEAF6CE-5F86-4DF0-B15E-253A533108E0}" srcOrd="7" destOrd="0" parTransId="{72D4B38F-3F37-4586-A0CC-A1310ECD7D64}" sibTransId="{2C6255F5-7121-47E1-B95E-7F917BCFF1F2}"/>
    <dgm:cxn modelId="{C2D294EA-ED7E-450C-9F02-A6A8D37174BA}" srcId="{ADE05933-5909-4545-A80A-C5770259DAC6}" destId="{9F5F3B16-57F8-490D-8AC0-3E8E01FB74F8}" srcOrd="5" destOrd="0" parTransId="{9941FA4C-A934-43E7-BE0B-CC3157BF1469}" sibTransId="{5B25003A-6969-49D1-8BC5-5CC5943B3B7D}"/>
    <dgm:cxn modelId="{EEE7ADFB-D9CF-4C18-AB2F-19288DB23549}" srcId="{ADE05933-5909-4545-A80A-C5770259DAC6}" destId="{24CC76DF-BAC6-46FF-A2F6-A87C8904401F}" srcOrd="1" destOrd="0" parTransId="{3076B143-BF96-408D-9287-1B2D36DFB9B8}" sibTransId="{61C8F51A-D62D-4BDA-9CC4-587DB393940E}"/>
    <dgm:cxn modelId="{D4F91EFC-1632-4DE4-8C20-F8497BCC439D}" srcId="{ADE05933-5909-4545-A80A-C5770259DAC6}" destId="{8A16D4C4-452F-4282-A81C-167E3B6135FA}" srcOrd="8" destOrd="0" parTransId="{95739B40-3EBC-4FC2-A192-379D9EB99E1F}" sibTransId="{7BA934C7-8FAE-433B-B3B2-56F80F142BC9}"/>
    <dgm:cxn modelId="{E9F988FD-E85B-47D0-BBF1-B7BF75C9EC5E}" type="presOf" srcId="{24CC76DF-BAC6-46FF-A2F6-A87C8904401F}" destId="{F1F06CD4-1266-4F81-A7A6-23BA1A7A9DAF}" srcOrd="0" destOrd="0" presId="urn:microsoft.com/office/officeart/2008/layout/LinedList"/>
    <dgm:cxn modelId="{8D129719-6069-4752-BEB3-6847B5945EB7}" type="presParOf" srcId="{787CEF50-FEB8-489F-A4A4-46CF419EC8AD}" destId="{3B7A47F6-FC82-47B3-8397-616E9F978DFF}" srcOrd="0" destOrd="0" presId="urn:microsoft.com/office/officeart/2008/layout/LinedList"/>
    <dgm:cxn modelId="{ABB87E16-D1A6-4727-A9AD-3B3704594F44}" type="presParOf" srcId="{787CEF50-FEB8-489F-A4A4-46CF419EC8AD}" destId="{D5B804A4-1AE7-45A7-86A4-F44850F74669}" srcOrd="1" destOrd="0" presId="urn:microsoft.com/office/officeart/2008/layout/LinedList"/>
    <dgm:cxn modelId="{5980B8F4-22FE-4B2F-BCD4-ED6AF7AF0A41}" type="presParOf" srcId="{D5B804A4-1AE7-45A7-86A4-F44850F74669}" destId="{1BD25382-60EC-4DA8-A185-C1C758884F50}" srcOrd="0" destOrd="0" presId="urn:microsoft.com/office/officeart/2008/layout/LinedList"/>
    <dgm:cxn modelId="{4A70D8FF-E9E2-403D-95F6-A60D173970AE}" type="presParOf" srcId="{D5B804A4-1AE7-45A7-86A4-F44850F74669}" destId="{77CBBE1E-0046-4602-9BD4-C1FA90FC2896}" srcOrd="1" destOrd="0" presId="urn:microsoft.com/office/officeart/2008/layout/LinedList"/>
    <dgm:cxn modelId="{5ED81177-99A1-438D-9A1E-3206299C18F4}" type="presParOf" srcId="{787CEF50-FEB8-489F-A4A4-46CF419EC8AD}" destId="{EBFF0968-CFE4-4321-8DE2-CBB3D421DEC6}" srcOrd="2" destOrd="0" presId="urn:microsoft.com/office/officeart/2008/layout/LinedList"/>
    <dgm:cxn modelId="{775C6024-7947-42B9-8E81-EB9F4033849F}" type="presParOf" srcId="{787CEF50-FEB8-489F-A4A4-46CF419EC8AD}" destId="{1C0E1C27-AD67-48C9-9ECE-F78D0E815C4F}" srcOrd="3" destOrd="0" presId="urn:microsoft.com/office/officeart/2008/layout/LinedList"/>
    <dgm:cxn modelId="{6A8F374F-0535-42E1-BFC5-E57FF9CC67CD}" type="presParOf" srcId="{1C0E1C27-AD67-48C9-9ECE-F78D0E815C4F}" destId="{F1F06CD4-1266-4F81-A7A6-23BA1A7A9DAF}" srcOrd="0" destOrd="0" presId="urn:microsoft.com/office/officeart/2008/layout/LinedList"/>
    <dgm:cxn modelId="{34E250C1-BA36-49F6-B425-C873673EBE32}" type="presParOf" srcId="{1C0E1C27-AD67-48C9-9ECE-F78D0E815C4F}" destId="{97980CD4-1604-46E0-9C9E-D146F3B6234A}" srcOrd="1" destOrd="0" presId="urn:microsoft.com/office/officeart/2008/layout/LinedList"/>
    <dgm:cxn modelId="{62093BB6-FCC7-4E0E-A46C-A264C1BFB8BE}" type="presParOf" srcId="{787CEF50-FEB8-489F-A4A4-46CF419EC8AD}" destId="{D8F68F9A-7339-455F-A393-2441D0158859}" srcOrd="4" destOrd="0" presId="urn:microsoft.com/office/officeart/2008/layout/LinedList"/>
    <dgm:cxn modelId="{260B981D-08B2-45FB-AA0D-BEBDA0AC7EAF}" type="presParOf" srcId="{787CEF50-FEB8-489F-A4A4-46CF419EC8AD}" destId="{C43B3241-49D9-4C60-9F7A-45441A1E0443}" srcOrd="5" destOrd="0" presId="urn:microsoft.com/office/officeart/2008/layout/LinedList"/>
    <dgm:cxn modelId="{1C3CD88D-D1A8-4D87-8068-D30946E0A79F}" type="presParOf" srcId="{C43B3241-49D9-4C60-9F7A-45441A1E0443}" destId="{ECC9FB46-D3FF-413A-8D52-853DCD01B8D6}" srcOrd="0" destOrd="0" presId="urn:microsoft.com/office/officeart/2008/layout/LinedList"/>
    <dgm:cxn modelId="{AB520598-5884-4E8A-A439-36032B29793F}" type="presParOf" srcId="{C43B3241-49D9-4C60-9F7A-45441A1E0443}" destId="{DD4EECDE-923F-4A72-92EE-B08FD5DE8C5F}" srcOrd="1" destOrd="0" presId="urn:microsoft.com/office/officeart/2008/layout/LinedList"/>
    <dgm:cxn modelId="{79393401-27CE-4F4B-AF00-CD395FF8B5BF}" type="presParOf" srcId="{787CEF50-FEB8-489F-A4A4-46CF419EC8AD}" destId="{44CD8105-F5B9-4BAA-AAB2-7C2B07F87F54}" srcOrd="6" destOrd="0" presId="urn:microsoft.com/office/officeart/2008/layout/LinedList"/>
    <dgm:cxn modelId="{1DDE7050-B2BF-414D-A513-701A2E7CFABE}" type="presParOf" srcId="{787CEF50-FEB8-489F-A4A4-46CF419EC8AD}" destId="{443F4AE4-8293-4E68-B50A-2450308E7121}" srcOrd="7" destOrd="0" presId="urn:microsoft.com/office/officeart/2008/layout/LinedList"/>
    <dgm:cxn modelId="{773EFA85-0102-44F9-9B7C-7701DE5DC832}" type="presParOf" srcId="{443F4AE4-8293-4E68-B50A-2450308E7121}" destId="{16798BC6-91AC-49FE-A5BE-75EECF64137F}" srcOrd="0" destOrd="0" presId="urn:microsoft.com/office/officeart/2008/layout/LinedList"/>
    <dgm:cxn modelId="{F2AA85E9-BDAF-4A14-B04F-CC24F1651527}" type="presParOf" srcId="{443F4AE4-8293-4E68-B50A-2450308E7121}" destId="{DC89DAE6-F65A-4DF5-9DFD-0D8BA61E458A}" srcOrd="1" destOrd="0" presId="urn:microsoft.com/office/officeart/2008/layout/LinedList"/>
    <dgm:cxn modelId="{B75C3568-1672-4C87-806E-4CDAB092435C}" type="presParOf" srcId="{787CEF50-FEB8-489F-A4A4-46CF419EC8AD}" destId="{C47DDFC1-64C2-4F22-8FF9-EAFFF840F0DF}" srcOrd="8" destOrd="0" presId="urn:microsoft.com/office/officeart/2008/layout/LinedList"/>
    <dgm:cxn modelId="{27E607B6-8B54-404A-8288-61DBF0CD0654}" type="presParOf" srcId="{787CEF50-FEB8-489F-A4A4-46CF419EC8AD}" destId="{439BD6C0-2D56-4399-8D27-35A36567F808}" srcOrd="9" destOrd="0" presId="urn:microsoft.com/office/officeart/2008/layout/LinedList"/>
    <dgm:cxn modelId="{CAF2CD2D-E270-42E8-AAC0-98E209F0B568}" type="presParOf" srcId="{439BD6C0-2D56-4399-8D27-35A36567F808}" destId="{5D3DDA51-F15E-48EC-ABAE-3314DA215709}" srcOrd="0" destOrd="0" presId="urn:microsoft.com/office/officeart/2008/layout/LinedList"/>
    <dgm:cxn modelId="{4D1D9F19-EDA8-4475-8C42-BEE7DCE72EA5}" type="presParOf" srcId="{439BD6C0-2D56-4399-8D27-35A36567F808}" destId="{CC15FB9D-B95D-4CB7-9447-0CB6EA2A9EB2}" srcOrd="1" destOrd="0" presId="urn:microsoft.com/office/officeart/2008/layout/LinedList"/>
    <dgm:cxn modelId="{A75F1272-C56B-4D65-B2A9-59A395E5814B}" type="presParOf" srcId="{787CEF50-FEB8-489F-A4A4-46CF419EC8AD}" destId="{898F256F-2F06-4324-A646-478BD2A16DA2}" srcOrd="10" destOrd="0" presId="urn:microsoft.com/office/officeart/2008/layout/LinedList"/>
    <dgm:cxn modelId="{43DF3A68-8B6E-432D-8D73-C3CA4BAEF350}" type="presParOf" srcId="{787CEF50-FEB8-489F-A4A4-46CF419EC8AD}" destId="{25C8ABBA-7D06-44D7-95B5-CF093BDDB7A0}" srcOrd="11" destOrd="0" presId="urn:microsoft.com/office/officeart/2008/layout/LinedList"/>
    <dgm:cxn modelId="{E4EA77F8-37F1-43A4-9431-3F73C60C5702}" type="presParOf" srcId="{25C8ABBA-7D06-44D7-95B5-CF093BDDB7A0}" destId="{5E5125BB-41BC-4114-8802-E3F92170926F}" srcOrd="0" destOrd="0" presId="urn:microsoft.com/office/officeart/2008/layout/LinedList"/>
    <dgm:cxn modelId="{0C64CE02-71BD-43ED-BB9A-16210E99E97C}" type="presParOf" srcId="{25C8ABBA-7D06-44D7-95B5-CF093BDDB7A0}" destId="{A3EAB1E5-D556-4C09-B427-48858F8862FC}" srcOrd="1" destOrd="0" presId="urn:microsoft.com/office/officeart/2008/layout/LinedList"/>
    <dgm:cxn modelId="{353AF886-C3CD-484D-8E56-BBB0C641D6DB}" type="presParOf" srcId="{787CEF50-FEB8-489F-A4A4-46CF419EC8AD}" destId="{32D298F8-F720-4EB4-85E3-0203C60D74A4}" srcOrd="12" destOrd="0" presId="urn:microsoft.com/office/officeart/2008/layout/LinedList"/>
    <dgm:cxn modelId="{EFB9DDB1-C75D-4F38-8616-49A9A2D301CA}" type="presParOf" srcId="{787CEF50-FEB8-489F-A4A4-46CF419EC8AD}" destId="{61C4151F-57EE-4D26-8457-E7829C47E2CC}" srcOrd="13" destOrd="0" presId="urn:microsoft.com/office/officeart/2008/layout/LinedList"/>
    <dgm:cxn modelId="{AC0E1FC3-9D5B-4C47-B8D4-F51EF5CCD3EC}" type="presParOf" srcId="{61C4151F-57EE-4D26-8457-E7829C47E2CC}" destId="{BF78845E-D9C9-4DCB-8E66-60643CCE40AA}" srcOrd="0" destOrd="0" presId="urn:microsoft.com/office/officeart/2008/layout/LinedList"/>
    <dgm:cxn modelId="{806FA95E-F9CC-4903-A546-3528A7F454C7}" type="presParOf" srcId="{61C4151F-57EE-4D26-8457-E7829C47E2CC}" destId="{AD23E2F8-21AE-4167-838A-E8C4E1B96BFB}" srcOrd="1" destOrd="0" presId="urn:microsoft.com/office/officeart/2008/layout/LinedList"/>
    <dgm:cxn modelId="{A1720C90-7DBD-42EA-A823-29F4E61A7F02}" type="presParOf" srcId="{787CEF50-FEB8-489F-A4A4-46CF419EC8AD}" destId="{B6D5AD45-27A1-458B-A19B-612ABAA36C12}" srcOrd="14" destOrd="0" presId="urn:microsoft.com/office/officeart/2008/layout/LinedList"/>
    <dgm:cxn modelId="{FD98D6B5-E32B-44CC-8AE6-AE5FDECDE0B7}" type="presParOf" srcId="{787CEF50-FEB8-489F-A4A4-46CF419EC8AD}" destId="{A5FFD416-BB25-46E7-9796-92287DA64E28}" srcOrd="15" destOrd="0" presId="urn:microsoft.com/office/officeart/2008/layout/LinedList"/>
    <dgm:cxn modelId="{78122825-8A1D-4250-8400-29E6A612AE06}" type="presParOf" srcId="{A5FFD416-BB25-46E7-9796-92287DA64E28}" destId="{67BAF25F-B084-4ECD-A0A8-D24D239E6D33}" srcOrd="0" destOrd="0" presId="urn:microsoft.com/office/officeart/2008/layout/LinedList"/>
    <dgm:cxn modelId="{4A66BA13-043B-4876-ACD3-A5F198BC5F93}" type="presParOf" srcId="{A5FFD416-BB25-46E7-9796-92287DA64E28}" destId="{712A2FF8-CB5C-4809-9EC2-EA200FF13ECE}" srcOrd="1" destOrd="0" presId="urn:microsoft.com/office/officeart/2008/layout/LinedList"/>
    <dgm:cxn modelId="{D1256335-049F-4040-A606-BD4851840F5F}" type="presParOf" srcId="{787CEF50-FEB8-489F-A4A4-46CF419EC8AD}" destId="{705D35DA-44EF-42A6-99D1-6DC757C355BD}" srcOrd="16" destOrd="0" presId="urn:microsoft.com/office/officeart/2008/layout/LinedList"/>
    <dgm:cxn modelId="{C0597D34-9A7A-48E1-A25F-795278853886}" type="presParOf" srcId="{787CEF50-FEB8-489F-A4A4-46CF419EC8AD}" destId="{B583CFF1-32C0-491D-861D-91FE9738A9FA}" srcOrd="17" destOrd="0" presId="urn:microsoft.com/office/officeart/2008/layout/LinedList"/>
    <dgm:cxn modelId="{3BF3566A-96D4-4946-95F5-7013824A5C6F}" type="presParOf" srcId="{B583CFF1-32C0-491D-861D-91FE9738A9FA}" destId="{CF0BB067-4349-40FE-9E90-42B483396B97}" srcOrd="0" destOrd="0" presId="urn:microsoft.com/office/officeart/2008/layout/LinedList"/>
    <dgm:cxn modelId="{6AF61798-6FF1-4C58-9252-E43BE003D7A2}" type="presParOf" srcId="{B583CFF1-32C0-491D-861D-91FE9738A9FA}" destId="{4433A2E1-3E14-4503-8ADF-AA0B04BB9AB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781B75-6AD0-46BA-8AED-F7F211DD58E5}"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2AB7487-2309-4414-8A5B-5C116846A4EA}">
      <dgm:prSet custT="1"/>
      <dgm:spPr/>
      <dgm:t>
        <a:bodyPr/>
        <a:lstStyle/>
        <a:p>
          <a:r>
            <a:rPr lang="en-GB" sz="1800" b="0" dirty="0"/>
            <a:t>International tourist arrivals have increased from 25 million globally in 1950, to 278 million in 1980, 527 million in 1995, and  1.1 billion in 2015. They are expected to reach 1.8 billion by 2030.</a:t>
          </a:r>
          <a:endParaRPr lang="en-US" sz="1800" b="0" dirty="0"/>
        </a:p>
      </dgm:t>
    </dgm:pt>
    <dgm:pt modelId="{9576798B-7A5E-4FC5-A792-6A5BEC64D031}" type="parTrans" cxnId="{7F7660ED-A243-49DA-A906-27E4984DA058}">
      <dgm:prSet/>
      <dgm:spPr/>
      <dgm:t>
        <a:bodyPr/>
        <a:lstStyle/>
        <a:p>
          <a:endParaRPr lang="en-US"/>
        </a:p>
      </dgm:t>
    </dgm:pt>
    <dgm:pt modelId="{DE9FD506-27BE-4394-AE6B-2955C94B313E}" type="sibTrans" cxnId="{7F7660ED-A243-49DA-A906-27E4984DA058}">
      <dgm:prSet/>
      <dgm:spPr/>
      <dgm:t>
        <a:bodyPr/>
        <a:lstStyle/>
        <a:p>
          <a:endParaRPr lang="en-US"/>
        </a:p>
      </dgm:t>
    </dgm:pt>
    <dgm:pt modelId="{C59B511C-70E5-44F3-BEA8-99F441904D4C}">
      <dgm:prSet custT="1"/>
      <dgm:spPr/>
      <dgm:t>
        <a:bodyPr/>
        <a:lstStyle/>
        <a:p>
          <a:r>
            <a:rPr lang="en-GB" sz="1800" dirty="0"/>
            <a:t>The average international tourist receipt is over US$700 per person and travellers spent over $1.4 trillion.</a:t>
          </a:r>
          <a:endParaRPr lang="en-US" sz="1800" dirty="0"/>
        </a:p>
      </dgm:t>
    </dgm:pt>
    <dgm:pt modelId="{0DE5AF88-EB3F-4C39-9923-B0D0BED10135}" type="parTrans" cxnId="{966D6392-A5B9-4CD6-A4AD-3423EF85622C}">
      <dgm:prSet/>
      <dgm:spPr/>
      <dgm:t>
        <a:bodyPr/>
        <a:lstStyle/>
        <a:p>
          <a:endParaRPr lang="en-US"/>
        </a:p>
      </dgm:t>
    </dgm:pt>
    <dgm:pt modelId="{AB428D87-119D-47A8-AFCC-7512D66302A3}" type="sibTrans" cxnId="{966D6392-A5B9-4CD6-A4AD-3423EF85622C}">
      <dgm:prSet/>
      <dgm:spPr/>
      <dgm:t>
        <a:bodyPr/>
        <a:lstStyle/>
        <a:p>
          <a:endParaRPr lang="en-US"/>
        </a:p>
      </dgm:t>
    </dgm:pt>
    <dgm:pt modelId="{EB8A2AFF-3D56-4B01-B662-245B24198AE7}">
      <dgm:prSet custT="1"/>
      <dgm:spPr/>
      <dgm:t>
        <a:bodyPr/>
        <a:lstStyle/>
        <a:p>
          <a:r>
            <a:rPr lang="en-GB" sz="1800" dirty="0"/>
            <a:t>Travel and tourism represents approximately 10% of total global Gross Domestic Product (GDP) in 2015 (if it include tourism related business (e.g. catering, cleaning) (US $7 trillion).</a:t>
          </a:r>
          <a:endParaRPr lang="en-US" sz="1800" dirty="0"/>
        </a:p>
      </dgm:t>
    </dgm:pt>
    <dgm:pt modelId="{FB66C677-CFDA-435D-84E0-CD5932D7F5CA}" type="parTrans" cxnId="{E1A4B625-4C5E-4906-BCF3-AA8EA9C588F5}">
      <dgm:prSet/>
      <dgm:spPr/>
      <dgm:t>
        <a:bodyPr/>
        <a:lstStyle/>
        <a:p>
          <a:endParaRPr lang="en-US"/>
        </a:p>
      </dgm:t>
    </dgm:pt>
    <dgm:pt modelId="{160B8B14-0FE6-4A60-9804-63A9DDBD917D}" type="sibTrans" cxnId="{E1A4B625-4C5E-4906-BCF3-AA8EA9C588F5}">
      <dgm:prSet/>
      <dgm:spPr/>
      <dgm:t>
        <a:bodyPr/>
        <a:lstStyle/>
        <a:p>
          <a:endParaRPr lang="en-US"/>
        </a:p>
      </dgm:t>
    </dgm:pt>
    <dgm:pt modelId="{408233F3-3B04-48CA-8D22-8D009B72C6B5}">
      <dgm:prSet custT="1"/>
      <dgm:spPr/>
      <dgm:t>
        <a:bodyPr/>
        <a:lstStyle/>
        <a:p>
          <a:r>
            <a:rPr lang="en-GB" sz="1800" dirty="0"/>
            <a:t>The global travel and tourism industry creates approximately 11% of the world’s employment (direct &amp; indirect) in 2015</a:t>
          </a:r>
          <a:br>
            <a:rPr lang="en-GB" sz="1800" dirty="0"/>
          </a:br>
          <a:endParaRPr lang="en-US" sz="1800" dirty="0"/>
        </a:p>
      </dgm:t>
    </dgm:pt>
    <dgm:pt modelId="{5E072FAB-EF8A-4AAE-91F1-E87A092C5E94}" type="parTrans" cxnId="{C6D21FE2-3CAD-4614-BCC9-61C763852071}">
      <dgm:prSet/>
      <dgm:spPr/>
      <dgm:t>
        <a:bodyPr/>
        <a:lstStyle/>
        <a:p>
          <a:endParaRPr lang="en-US"/>
        </a:p>
      </dgm:t>
    </dgm:pt>
    <dgm:pt modelId="{EF59FEEB-B8A3-4351-979A-8F23E2FABBBC}" type="sibTrans" cxnId="{C6D21FE2-3CAD-4614-BCC9-61C763852071}">
      <dgm:prSet/>
      <dgm:spPr/>
      <dgm:t>
        <a:bodyPr/>
        <a:lstStyle/>
        <a:p>
          <a:endParaRPr lang="en-US"/>
        </a:p>
      </dgm:t>
    </dgm:pt>
    <dgm:pt modelId="{3B423DB6-50DF-4BC0-B027-3582B9165712}" type="pres">
      <dgm:prSet presAssocID="{C4781B75-6AD0-46BA-8AED-F7F211DD58E5}" presName="root" presStyleCnt="0">
        <dgm:presLayoutVars>
          <dgm:dir/>
          <dgm:resizeHandles val="exact"/>
        </dgm:presLayoutVars>
      </dgm:prSet>
      <dgm:spPr/>
    </dgm:pt>
    <dgm:pt modelId="{86067974-F5D3-4772-BE97-0800F9A0D72F}" type="pres">
      <dgm:prSet presAssocID="{C2AB7487-2309-4414-8A5B-5C116846A4EA}" presName="compNode" presStyleCnt="0"/>
      <dgm:spPr/>
    </dgm:pt>
    <dgm:pt modelId="{D7D7A547-3102-45BB-81D3-5D381EC9C4EB}" type="pres">
      <dgm:prSet presAssocID="{C2AB7487-2309-4414-8A5B-5C116846A4EA}" presName="bgRect" presStyleLbl="bgShp" presStyleIdx="0" presStyleCnt="4"/>
      <dgm:spPr/>
    </dgm:pt>
    <dgm:pt modelId="{56099D38-FD1F-44BF-B7F3-09B4BE555735}" type="pres">
      <dgm:prSet presAssocID="{C2AB7487-2309-4414-8A5B-5C116846A4E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CA9B1341-221D-40CC-9478-5E0D0B26BD00}" type="pres">
      <dgm:prSet presAssocID="{C2AB7487-2309-4414-8A5B-5C116846A4EA}" presName="spaceRect" presStyleCnt="0"/>
      <dgm:spPr/>
    </dgm:pt>
    <dgm:pt modelId="{F2A38848-824D-49A3-96CA-6D3D08B009E6}" type="pres">
      <dgm:prSet presAssocID="{C2AB7487-2309-4414-8A5B-5C116846A4EA}" presName="parTx" presStyleLbl="revTx" presStyleIdx="0" presStyleCnt="4">
        <dgm:presLayoutVars>
          <dgm:chMax val="0"/>
          <dgm:chPref val="0"/>
        </dgm:presLayoutVars>
      </dgm:prSet>
      <dgm:spPr/>
    </dgm:pt>
    <dgm:pt modelId="{E7832635-6B7E-47B4-8F16-A21CE33A1855}" type="pres">
      <dgm:prSet presAssocID="{DE9FD506-27BE-4394-AE6B-2955C94B313E}" presName="sibTrans" presStyleCnt="0"/>
      <dgm:spPr/>
    </dgm:pt>
    <dgm:pt modelId="{47D1F8C7-F74A-4E56-ACD3-1CB47BAAD6E0}" type="pres">
      <dgm:prSet presAssocID="{C59B511C-70E5-44F3-BEA8-99F441904D4C}" presName="compNode" presStyleCnt="0"/>
      <dgm:spPr/>
    </dgm:pt>
    <dgm:pt modelId="{3ECA2ACF-2EBA-4013-8B78-976A6336D001}" type="pres">
      <dgm:prSet presAssocID="{C59B511C-70E5-44F3-BEA8-99F441904D4C}" presName="bgRect" presStyleLbl="bgShp" presStyleIdx="1" presStyleCnt="4"/>
      <dgm:spPr/>
    </dgm:pt>
    <dgm:pt modelId="{A3281570-433C-4A2A-8169-35FB62BD1019}" type="pres">
      <dgm:prSet presAssocID="{C59B511C-70E5-44F3-BEA8-99F441904D4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4563C836-B42D-4375-A0DB-51914C975F54}" type="pres">
      <dgm:prSet presAssocID="{C59B511C-70E5-44F3-BEA8-99F441904D4C}" presName="spaceRect" presStyleCnt="0"/>
      <dgm:spPr/>
    </dgm:pt>
    <dgm:pt modelId="{C2C59EE5-5321-4FE6-884C-5C30B4D7DB20}" type="pres">
      <dgm:prSet presAssocID="{C59B511C-70E5-44F3-BEA8-99F441904D4C}" presName="parTx" presStyleLbl="revTx" presStyleIdx="1" presStyleCnt="4">
        <dgm:presLayoutVars>
          <dgm:chMax val="0"/>
          <dgm:chPref val="0"/>
        </dgm:presLayoutVars>
      </dgm:prSet>
      <dgm:spPr/>
    </dgm:pt>
    <dgm:pt modelId="{06224602-15F5-4C03-895E-9BD8F7649C09}" type="pres">
      <dgm:prSet presAssocID="{AB428D87-119D-47A8-AFCC-7512D66302A3}" presName="sibTrans" presStyleCnt="0"/>
      <dgm:spPr/>
    </dgm:pt>
    <dgm:pt modelId="{1B0704EC-7372-4AC1-904C-F087DC9EC057}" type="pres">
      <dgm:prSet presAssocID="{EB8A2AFF-3D56-4B01-B662-245B24198AE7}" presName="compNode" presStyleCnt="0"/>
      <dgm:spPr/>
    </dgm:pt>
    <dgm:pt modelId="{5FD4A245-C28D-42F0-8F4E-C6E742E2A417}" type="pres">
      <dgm:prSet presAssocID="{EB8A2AFF-3D56-4B01-B662-245B24198AE7}" presName="bgRect" presStyleLbl="bgShp" presStyleIdx="2" presStyleCnt="4"/>
      <dgm:spPr/>
    </dgm:pt>
    <dgm:pt modelId="{58B628F8-DF9C-426B-BAB6-1EEF6AB11FFC}" type="pres">
      <dgm:prSet presAssocID="{EB8A2AFF-3D56-4B01-B662-245B24198AE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B3BD2D2B-66D8-49E9-BAE2-F4DE7829FA51}" type="pres">
      <dgm:prSet presAssocID="{EB8A2AFF-3D56-4B01-B662-245B24198AE7}" presName="spaceRect" presStyleCnt="0"/>
      <dgm:spPr/>
    </dgm:pt>
    <dgm:pt modelId="{4BE558BE-5A8D-48C5-8D27-71D8423E4AF5}" type="pres">
      <dgm:prSet presAssocID="{EB8A2AFF-3D56-4B01-B662-245B24198AE7}" presName="parTx" presStyleLbl="revTx" presStyleIdx="2" presStyleCnt="4">
        <dgm:presLayoutVars>
          <dgm:chMax val="0"/>
          <dgm:chPref val="0"/>
        </dgm:presLayoutVars>
      </dgm:prSet>
      <dgm:spPr/>
    </dgm:pt>
    <dgm:pt modelId="{E049C7FB-A8A9-4040-BE22-12B2E230986B}" type="pres">
      <dgm:prSet presAssocID="{160B8B14-0FE6-4A60-9804-63A9DDBD917D}" presName="sibTrans" presStyleCnt="0"/>
      <dgm:spPr/>
    </dgm:pt>
    <dgm:pt modelId="{7C4B490E-1E72-4900-BD7F-F94F90C87621}" type="pres">
      <dgm:prSet presAssocID="{408233F3-3B04-48CA-8D22-8D009B72C6B5}" presName="compNode" presStyleCnt="0"/>
      <dgm:spPr/>
    </dgm:pt>
    <dgm:pt modelId="{9D77DF0A-E949-408A-A93A-8EB3234F1642}" type="pres">
      <dgm:prSet presAssocID="{408233F3-3B04-48CA-8D22-8D009B72C6B5}" presName="bgRect" presStyleLbl="bgShp" presStyleIdx="3" presStyleCnt="4"/>
      <dgm:spPr/>
    </dgm:pt>
    <dgm:pt modelId="{3205BECB-0043-4D77-8151-AE940A56A897}" type="pres">
      <dgm:prSet presAssocID="{408233F3-3B04-48CA-8D22-8D009B72C6B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irplane"/>
        </a:ext>
      </dgm:extLst>
    </dgm:pt>
    <dgm:pt modelId="{9F2290BE-A5F0-4A8A-827E-6CC8995F4CCD}" type="pres">
      <dgm:prSet presAssocID="{408233F3-3B04-48CA-8D22-8D009B72C6B5}" presName="spaceRect" presStyleCnt="0"/>
      <dgm:spPr/>
    </dgm:pt>
    <dgm:pt modelId="{E8D56CD0-A600-4DC5-8E58-B7820955CB86}" type="pres">
      <dgm:prSet presAssocID="{408233F3-3B04-48CA-8D22-8D009B72C6B5}" presName="parTx" presStyleLbl="revTx" presStyleIdx="3" presStyleCnt="4">
        <dgm:presLayoutVars>
          <dgm:chMax val="0"/>
          <dgm:chPref val="0"/>
        </dgm:presLayoutVars>
      </dgm:prSet>
      <dgm:spPr/>
    </dgm:pt>
  </dgm:ptLst>
  <dgm:cxnLst>
    <dgm:cxn modelId="{E1A4B625-4C5E-4906-BCF3-AA8EA9C588F5}" srcId="{C4781B75-6AD0-46BA-8AED-F7F211DD58E5}" destId="{EB8A2AFF-3D56-4B01-B662-245B24198AE7}" srcOrd="2" destOrd="0" parTransId="{FB66C677-CFDA-435D-84E0-CD5932D7F5CA}" sibTransId="{160B8B14-0FE6-4A60-9804-63A9DDBD917D}"/>
    <dgm:cxn modelId="{8C51D62F-359C-48E6-A493-319618C51A56}" type="presOf" srcId="{EB8A2AFF-3D56-4B01-B662-245B24198AE7}" destId="{4BE558BE-5A8D-48C5-8D27-71D8423E4AF5}" srcOrd="0" destOrd="0" presId="urn:microsoft.com/office/officeart/2018/2/layout/IconVerticalSolidList"/>
    <dgm:cxn modelId="{2181275C-422F-403C-9D2F-DB52F97AB682}" type="presOf" srcId="{C2AB7487-2309-4414-8A5B-5C116846A4EA}" destId="{F2A38848-824D-49A3-96CA-6D3D08B009E6}" srcOrd="0" destOrd="0" presId="urn:microsoft.com/office/officeart/2018/2/layout/IconVerticalSolidList"/>
    <dgm:cxn modelId="{DF199068-1FCD-4568-98A6-64918AAEE176}" type="presOf" srcId="{C4781B75-6AD0-46BA-8AED-F7F211DD58E5}" destId="{3B423DB6-50DF-4BC0-B027-3582B9165712}" srcOrd="0" destOrd="0" presId="urn:microsoft.com/office/officeart/2018/2/layout/IconVerticalSolidList"/>
    <dgm:cxn modelId="{6E219A4E-B5C2-4F40-A555-DAD49339B1F3}" type="presOf" srcId="{408233F3-3B04-48CA-8D22-8D009B72C6B5}" destId="{E8D56CD0-A600-4DC5-8E58-B7820955CB86}" srcOrd="0" destOrd="0" presId="urn:microsoft.com/office/officeart/2018/2/layout/IconVerticalSolidList"/>
    <dgm:cxn modelId="{966D6392-A5B9-4CD6-A4AD-3423EF85622C}" srcId="{C4781B75-6AD0-46BA-8AED-F7F211DD58E5}" destId="{C59B511C-70E5-44F3-BEA8-99F441904D4C}" srcOrd="1" destOrd="0" parTransId="{0DE5AF88-EB3F-4C39-9923-B0D0BED10135}" sibTransId="{AB428D87-119D-47A8-AFCC-7512D66302A3}"/>
    <dgm:cxn modelId="{A08888A9-E669-46C3-B643-499FE87EB6A6}" type="presOf" srcId="{C59B511C-70E5-44F3-BEA8-99F441904D4C}" destId="{C2C59EE5-5321-4FE6-884C-5C30B4D7DB20}" srcOrd="0" destOrd="0" presId="urn:microsoft.com/office/officeart/2018/2/layout/IconVerticalSolidList"/>
    <dgm:cxn modelId="{C6D21FE2-3CAD-4614-BCC9-61C763852071}" srcId="{C4781B75-6AD0-46BA-8AED-F7F211DD58E5}" destId="{408233F3-3B04-48CA-8D22-8D009B72C6B5}" srcOrd="3" destOrd="0" parTransId="{5E072FAB-EF8A-4AAE-91F1-E87A092C5E94}" sibTransId="{EF59FEEB-B8A3-4351-979A-8F23E2FABBBC}"/>
    <dgm:cxn modelId="{7F7660ED-A243-49DA-A906-27E4984DA058}" srcId="{C4781B75-6AD0-46BA-8AED-F7F211DD58E5}" destId="{C2AB7487-2309-4414-8A5B-5C116846A4EA}" srcOrd="0" destOrd="0" parTransId="{9576798B-7A5E-4FC5-A792-6A5BEC64D031}" sibTransId="{DE9FD506-27BE-4394-AE6B-2955C94B313E}"/>
    <dgm:cxn modelId="{04DCCEC9-5864-4F0C-9A7C-2DA7BE436809}" type="presParOf" srcId="{3B423DB6-50DF-4BC0-B027-3582B9165712}" destId="{86067974-F5D3-4772-BE97-0800F9A0D72F}" srcOrd="0" destOrd="0" presId="urn:microsoft.com/office/officeart/2018/2/layout/IconVerticalSolidList"/>
    <dgm:cxn modelId="{95ED50DE-E5E0-4BCB-B540-985DBD32C993}" type="presParOf" srcId="{86067974-F5D3-4772-BE97-0800F9A0D72F}" destId="{D7D7A547-3102-45BB-81D3-5D381EC9C4EB}" srcOrd="0" destOrd="0" presId="urn:microsoft.com/office/officeart/2018/2/layout/IconVerticalSolidList"/>
    <dgm:cxn modelId="{BFB36BD7-5539-42F5-9D7B-C20C30D87280}" type="presParOf" srcId="{86067974-F5D3-4772-BE97-0800F9A0D72F}" destId="{56099D38-FD1F-44BF-B7F3-09B4BE555735}" srcOrd="1" destOrd="0" presId="urn:microsoft.com/office/officeart/2018/2/layout/IconVerticalSolidList"/>
    <dgm:cxn modelId="{8CB670AF-0875-4DB2-8E41-C4A7AECD407B}" type="presParOf" srcId="{86067974-F5D3-4772-BE97-0800F9A0D72F}" destId="{CA9B1341-221D-40CC-9478-5E0D0B26BD00}" srcOrd="2" destOrd="0" presId="urn:microsoft.com/office/officeart/2018/2/layout/IconVerticalSolidList"/>
    <dgm:cxn modelId="{93C7ED22-D857-4E72-A712-45C5D60BF48F}" type="presParOf" srcId="{86067974-F5D3-4772-BE97-0800F9A0D72F}" destId="{F2A38848-824D-49A3-96CA-6D3D08B009E6}" srcOrd="3" destOrd="0" presId="urn:microsoft.com/office/officeart/2018/2/layout/IconVerticalSolidList"/>
    <dgm:cxn modelId="{B0E30037-D94C-4F0D-964A-0884C26054DD}" type="presParOf" srcId="{3B423DB6-50DF-4BC0-B027-3582B9165712}" destId="{E7832635-6B7E-47B4-8F16-A21CE33A1855}" srcOrd="1" destOrd="0" presId="urn:microsoft.com/office/officeart/2018/2/layout/IconVerticalSolidList"/>
    <dgm:cxn modelId="{C80509E2-4A47-407B-A86A-AE2A43B36099}" type="presParOf" srcId="{3B423DB6-50DF-4BC0-B027-3582B9165712}" destId="{47D1F8C7-F74A-4E56-ACD3-1CB47BAAD6E0}" srcOrd="2" destOrd="0" presId="urn:microsoft.com/office/officeart/2018/2/layout/IconVerticalSolidList"/>
    <dgm:cxn modelId="{DBAF741F-20B8-4A98-8B47-60590ABA3858}" type="presParOf" srcId="{47D1F8C7-F74A-4E56-ACD3-1CB47BAAD6E0}" destId="{3ECA2ACF-2EBA-4013-8B78-976A6336D001}" srcOrd="0" destOrd="0" presId="urn:microsoft.com/office/officeart/2018/2/layout/IconVerticalSolidList"/>
    <dgm:cxn modelId="{F242963C-9D2D-4AAC-8EC5-E7D4FD18257C}" type="presParOf" srcId="{47D1F8C7-F74A-4E56-ACD3-1CB47BAAD6E0}" destId="{A3281570-433C-4A2A-8169-35FB62BD1019}" srcOrd="1" destOrd="0" presId="urn:microsoft.com/office/officeart/2018/2/layout/IconVerticalSolidList"/>
    <dgm:cxn modelId="{DA611821-A5FA-43FB-A966-86673D62C0FE}" type="presParOf" srcId="{47D1F8C7-F74A-4E56-ACD3-1CB47BAAD6E0}" destId="{4563C836-B42D-4375-A0DB-51914C975F54}" srcOrd="2" destOrd="0" presId="urn:microsoft.com/office/officeart/2018/2/layout/IconVerticalSolidList"/>
    <dgm:cxn modelId="{C6E097BF-986B-4933-B613-F562815EF711}" type="presParOf" srcId="{47D1F8C7-F74A-4E56-ACD3-1CB47BAAD6E0}" destId="{C2C59EE5-5321-4FE6-884C-5C30B4D7DB20}" srcOrd="3" destOrd="0" presId="urn:microsoft.com/office/officeart/2018/2/layout/IconVerticalSolidList"/>
    <dgm:cxn modelId="{A415B71D-41C5-48C9-AF35-45853C49A9C9}" type="presParOf" srcId="{3B423DB6-50DF-4BC0-B027-3582B9165712}" destId="{06224602-15F5-4C03-895E-9BD8F7649C09}" srcOrd="3" destOrd="0" presId="urn:microsoft.com/office/officeart/2018/2/layout/IconVerticalSolidList"/>
    <dgm:cxn modelId="{9B9A8FD0-C0C1-4F5A-9352-E2D007CBDE02}" type="presParOf" srcId="{3B423DB6-50DF-4BC0-B027-3582B9165712}" destId="{1B0704EC-7372-4AC1-904C-F087DC9EC057}" srcOrd="4" destOrd="0" presId="urn:microsoft.com/office/officeart/2018/2/layout/IconVerticalSolidList"/>
    <dgm:cxn modelId="{8FC03DC2-D2C0-4238-AD77-56908FB05716}" type="presParOf" srcId="{1B0704EC-7372-4AC1-904C-F087DC9EC057}" destId="{5FD4A245-C28D-42F0-8F4E-C6E742E2A417}" srcOrd="0" destOrd="0" presId="urn:microsoft.com/office/officeart/2018/2/layout/IconVerticalSolidList"/>
    <dgm:cxn modelId="{9EEF0094-BF34-4844-B006-999438F3C5B6}" type="presParOf" srcId="{1B0704EC-7372-4AC1-904C-F087DC9EC057}" destId="{58B628F8-DF9C-426B-BAB6-1EEF6AB11FFC}" srcOrd="1" destOrd="0" presId="urn:microsoft.com/office/officeart/2018/2/layout/IconVerticalSolidList"/>
    <dgm:cxn modelId="{7F80B87E-F5E3-4F81-96E9-93D0994A8D05}" type="presParOf" srcId="{1B0704EC-7372-4AC1-904C-F087DC9EC057}" destId="{B3BD2D2B-66D8-49E9-BAE2-F4DE7829FA51}" srcOrd="2" destOrd="0" presId="urn:microsoft.com/office/officeart/2018/2/layout/IconVerticalSolidList"/>
    <dgm:cxn modelId="{F73100DA-F1D8-4ADC-BE3F-00B94B514FBA}" type="presParOf" srcId="{1B0704EC-7372-4AC1-904C-F087DC9EC057}" destId="{4BE558BE-5A8D-48C5-8D27-71D8423E4AF5}" srcOrd="3" destOrd="0" presId="urn:microsoft.com/office/officeart/2018/2/layout/IconVerticalSolidList"/>
    <dgm:cxn modelId="{663E1269-E172-487D-9941-48BF338B4E55}" type="presParOf" srcId="{3B423DB6-50DF-4BC0-B027-3582B9165712}" destId="{E049C7FB-A8A9-4040-BE22-12B2E230986B}" srcOrd="5" destOrd="0" presId="urn:microsoft.com/office/officeart/2018/2/layout/IconVerticalSolidList"/>
    <dgm:cxn modelId="{6F3D32AE-5EE4-4768-8BCC-E8EFB5D48E90}" type="presParOf" srcId="{3B423DB6-50DF-4BC0-B027-3582B9165712}" destId="{7C4B490E-1E72-4900-BD7F-F94F90C87621}" srcOrd="6" destOrd="0" presId="urn:microsoft.com/office/officeart/2018/2/layout/IconVerticalSolidList"/>
    <dgm:cxn modelId="{F3D70D85-FA30-4A38-8640-B86C6BCE75EC}" type="presParOf" srcId="{7C4B490E-1E72-4900-BD7F-F94F90C87621}" destId="{9D77DF0A-E949-408A-A93A-8EB3234F1642}" srcOrd="0" destOrd="0" presId="urn:microsoft.com/office/officeart/2018/2/layout/IconVerticalSolidList"/>
    <dgm:cxn modelId="{59C4086E-BE31-47E7-8EDC-701F9E7A967F}" type="presParOf" srcId="{7C4B490E-1E72-4900-BD7F-F94F90C87621}" destId="{3205BECB-0043-4D77-8151-AE940A56A897}" srcOrd="1" destOrd="0" presId="urn:microsoft.com/office/officeart/2018/2/layout/IconVerticalSolidList"/>
    <dgm:cxn modelId="{2113EAFA-45BF-4F30-A3F9-DC12EDACAFAA}" type="presParOf" srcId="{7C4B490E-1E72-4900-BD7F-F94F90C87621}" destId="{9F2290BE-A5F0-4A8A-827E-6CC8995F4CCD}" srcOrd="2" destOrd="0" presId="urn:microsoft.com/office/officeart/2018/2/layout/IconVerticalSolidList"/>
    <dgm:cxn modelId="{78E08EEF-3244-46BE-9E7E-683E799E8093}" type="presParOf" srcId="{7C4B490E-1E72-4900-BD7F-F94F90C87621}" destId="{E8D56CD0-A600-4DC5-8E58-B7820955CB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DF34AD-E3D8-4051-91CF-D4DCDB618739}"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D656BA89-85A3-42BC-ABC4-E44FF43A2D8C}">
      <dgm:prSet/>
      <dgm:spPr/>
      <dgm:t>
        <a:bodyPr/>
        <a:lstStyle/>
        <a:p>
          <a:pPr>
            <a:lnSpc>
              <a:spcPct val="100000"/>
            </a:lnSpc>
          </a:pPr>
          <a:r>
            <a:rPr lang="en-GB" b="1" i="1" dirty="0"/>
            <a:t>Sustainable Tourism </a:t>
          </a:r>
          <a:r>
            <a:rPr lang="en-GB" dirty="0"/>
            <a:t>is about re-focusing and adapting. A balance must be found between limits and usage so that continuous changing, monitoring and planning ensure that tourism can be managed. </a:t>
          </a:r>
          <a:endParaRPr lang="en-US" dirty="0"/>
        </a:p>
      </dgm:t>
    </dgm:pt>
    <dgm:pt modelId="{AC20F0F7-61E8-40A3-8DEB-CEC5CBC6E885}" type="parTrans" cxnId="{A5C44DAC-48C3-4E22-B824-1CEC08512FFB}">
      <dgm:prSet/>
      <dgm:spPr/>
      <dgm:t>
        <a:bodyPr/>
        <a:lstStyle/>
        <a:p>
          <a:endParaRPr lang="en-US"/>
        </a:p>
      </dgm:t>
    </dgm:pt>
    <dgm:pt modelId="{8293948E-CF14-4AD3-9BAF-76A4EE0BAC0C}" type="sibTrans" cxnId="{A5C44DAC-48C3-4E22-B824-1CEC08512FFB}">
      <dgm:prSet/>
      <dgm:spPr/>
      <dgm:t>
        <a:bodyPr/>
        <a:lstStyle/>
        <a:p>
          <a:endParaRPr lang="en-US"/>
        </a:p>
      </dgm:t>
    </dgm:pt>
    <dgm:pt modelId="{F0415864-19EC-460C-8900-2BBCBF847E03}">
      <dgm:prSet/>
      <dgm:spPr/>
      <dgm:t>
        <a:bodyPr/>
        <a:lstStyle/>
        <a:p>
          <a:pPr>
            <a:lnSpc>
              <a:spcPct val="100000"/>
            </a:lnSpc>
          </a:pPr>
          <a:r>
            <a:rPr lang="en-GB" dirty="0"/>
            <a:t>This requires thinking long-term (10, 20+ years) and realising that change is often cumulative, gradual and irreversible. </a:t>
          </a:r>
          <a:endParaRPr lang="en-US" dirty="0"/>
        </a:p>
      </dgm:t>
    </dgm:pt>
    <dgm:pt modelId="{CC105DDF-2B70-45F2-B2EC-811522E84B9B}" type="parTrans" cxnId="{18D36FAA-C0E4-46E1-8F1D-19E5C1237F20}">
      <dgm:prSet/>
      <dgm:spPr/>
      <dgm:t>
        <a:bodyPr/>
        <a:lstStyle/>
        <a:p>
          <a:endParaRPr lang="en-US"/>
        </a:p>
      </dgm:t>
    </dgm:pt>
    <dgm:pt modelId="{FBB49B22-7EEF-40B9-ACC6-9F8CB5514B35}" type="sibTrans" cxnId="{18D36FAA-C0E4-46E1-8F1D-19E5C1237F20}">
      <dgm:prSet/>
      <dgm:spPr/>
      <dgm:t>
        <a:bodyPr/>
        <a:lstStyle/>
        <a:p>
          <a:endParaRPr lang="en-US"/>
        </a:p>
      </dgm:t>
    </dgm:pt>
    <dgm:pt modelId="{57646910-9637-4B70-A551-56F25424C9B9}">
      <dgm:prSet/>
      <dgm:spPr/>
      <dgm:t>
        <a:bodyPr/>
        <a:lstStyle/>
        <a:p>
          <a:pPr>
            <a:lnSpc>
              <a:spcPct val="100000"/>
            </a:lnSpc>
          </a:pPr>
          <a:r>
            <a:rPr lang="en-GB" b="1" dirty="0"/>
            <a:t>Economic, Social and Environmental </a:t>
          </a:r>
          <a:r>
            <a:rPr lang="en-GB" dirty="0"/>
            <a:t>aspects of sustainable development must include the </a:t>
          </a:r>
          <a:r>
            <a:rPr lang="en-GB" b="1" i="1" dirty="0"/>
            <a:t>interests of all stakeholders including indigenous people, local communities, visitors, industry and government</a:t>
          </a:r>
          <a:r>
            <a:rPr lang="en-GB" dirty="0"/>
            <a:t>.</a:t>
          </a:r>
          <a:endParaRPr lang="en-US" dirty="0"/>
        </a:p>
      </dgm:t>
    </dgm:pt>
    <dgm:pt modelId="{756DB132-67B6-411C-9D17-37834675640A}" type="parTrans" cxnId="{7C96B369-AA55-4ADC-AEF8-242B33C0B400}">
      <dgm:prSet/>
      <dgm:spPr/>
      <dgm:t>
        <a:bodyPr/>
        <a:lstStyle/>
        <a:p>
          <a:endParaRPr lang="en-US"/>
        </a:p>
      </dgm:t>
    </dgm:pt>
    <dgm:pt modelId="{C98AC462-DCEC-4FEF-9D5C-02B8DF6FC44A}" type="sibTrans" cxnId="{7C96B369-AA55-4ADC-AEF8-242B33C0B400}">
      <dgm:prSet/>
      <dgm:spPr/>
      <dgm:t>
        <a:bodyPr/>
        <a:lstStyle/>
        <a:p>
          <a:endParaRPr lang="en-US"/>
        </a:p>
      </dgm:t>
    </dgm:pt>
    <dgm:pt modelId="{DA0184A3-0572-41D9-9113-05550DCC6D97}" type="pres">
      <dgm:prSet presAssocID="{DADF34AD-E3D8-4051-91CF-D4DCDB618739}" presName="root" presStyleCnt="0">
        <dgm:presLayoutVars>
          <dgm:dir/>
          <dgm:resizeHandles val="exact"/>
        </dgm:presLayoutVars>
      </dgm:prSet>
      <dgm:spPr/>
    </dgm:pt>
    <dgm:pt modelId="{C6847795-E324-40F3-8465-D3C49D2A7C88}" type="pres">
      <dgm:prSet presAssocID="{D656BA89-85A3-42BC-ABC4-E44FF43A2D8C}" presName="compNode" presStyleCnt="0"/>
      <dgm:spPr/>
    </dgm:pt>
    <dgm:pt modelId="{8A7DAA2E-D3DD-4246-9E48-06748F0A2DE4}" type="pres">
      <dgm:prSet presAssocID="{D656BA89-85A3-42BC-ABC4-E44FF43A2D8C}" presName="bgRect" presStyleLbl="bgShp" presStyleIdx="0" presStyleCnt="3"/>
      <dgm:spPr/>
    </dgm:pt>
    <dgm:pt modelId="{1ED178FE-B705-424A-9C02-7C514174BFF7}" type="pres">
      <dgm:prSet presAssocID="{D656BA89-85A3-42BC-ABC4-E44FF43A2D8C}"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lassroom"/>
        </a:ext>
      </dgm:extLst>
    </dgm:pt>
    <dgm:pt modelId="{C3173066-3807-4C8E-8500-03C08669A39F}" type="pres">
      <dgm:prSet presAssocID="{D656BA89-85A3-42BC-ABC4-E44FF43A2D8C}" presName="spaceRect" presStyleCnt="0"/>
      <dgm:spPr/>
    </dgm:pt>
    <dgm:pt modelId="{DAFCD10C-2DC2-476B-AB0F-6E65A8038D07}" type="pres">
      <dgm:prSet presAssocID="{D656BA89-85A3-42BC-ABC4-E44FF43A2D8C}" presName="parTx" presStyleLbl="revTx" presStyleIdx="0" presStyleCnt="3">
        <dgm:presLayoutVars>
          <dgm:chMax val="0"/>
          <dgm:chPref val="0"/>
        </dgm:presLayoutVars>
      </dgm:prSet>
      <dgm:spPr/>
    </dgm:pt>
    <dgm:pt modelId="{2E81A0C4-A904-4412-A207-ED6CCBE3CE35}" type="pres">
      <dgm:prSet presAssocID="{8293948E-CF14-4AD3-9BAF-76A4EE0BAC0C}" presName="sibTrans" presStyleCnt="0"/>
      <dgm:spPr/>
    </dgm:pt>
    <dgm:pt modelId="{7C2370CE-83A2-4DDD-B687-EA4216232F9D}" type="pres">
      <dgm:prSet presAssocID="{F0415864-19EC-460C-8900-2BBCBF847E03}" presName="compNode" presStyleCnt="0"/>
      <dgm:spPr/>
    </dgm:pt>
    <dgm:pt modelId="{0ED2FF2E-977D-4E86-BEF6-FB53308E4FAB}" type="pres">
      <dgm:prSet presAssocID="{F0415864-19EC-460C-8900-2BBCBF847E03}" presName="bgRect" presStyleLbl="bgShp" presStyleIdx="1" presStyleCnt="3"/>
      <dgm:spPr/>
    </dgm:pt>
    <dgm:pt modelId="{FD8ADEE3-17F8-4274-BA62-BE6A0E076961}" type="pres">
      <dgm:prSet presAssocID="{F0415864-19EC-460C-8900-2BBCBF847E03}"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orld"/>
        </a:ext>
      </dgm:extLst>
    </dgm:pt>
    <dgm:pt modelId="{EC1D1CC0-6A46-49B2-A933-25119599EB8D}" type="pres">
      <dgm:prSet presAssocID="{F0415864-19EC-460C-8900-2BBCBF847E03}" presName="spaceRect" presStyleCnt="0"/>
      <dgm:spPr/>
    </dgm:pt>
    <dgm:pt modelId="{66B27580-1995-4BA3-928E-9EA26B56447F}" type="pres">
      <dgm:prSet presAssocID="{F0415864-19EC-460C-8900-2BBCBF847E03}" presName="parTx" presStyleLbl="revTx" presStyleIdx="1" presStyleCnt="3">
        <dgm:presLayoutVars>
          <dgm:chMax val="0"/>
          <dgm:chPref val="0"/>
        </dgm:presLayoutVars>
      </dgm:prSet>
      <dgm:spPr/>
    </dgm:pt>
    <dgm:pt modelId="{D863543B-DDEC-4531-BFDF-6EB74DCA5ED4}" type="pres">
      <dgm:prSet presAssocID="{FBB49B22-7EEF-40B9-ACC6-9F8CB5514B35}" presName="sibTrans" presStyleCnt="0"/>
      <dgm:spPr/>
    </dgm:pt>
    <dgm:pt modelId="{4E6CC8A6-1EB7-4030-92C9-4669CBF94B77}" type="pres">
      <dgm:prSet presAssocID="{57646910-9637-4B70-A551-56F25424C9B9}" presName="compNode" presStyleCnt="0"/>
      <dgm:spPr/>
    </dgm:pt>
    <dgm:pt modelId="{1073E958-7D3F-4BDA-863C-94C11A4FDA22}" type="pres">
      <dgm:prSet presAssocID="{57646910-9637-4B70-A551-56F25424C9B9}" presName="bgRect" presStyleLbl="bgShp" presStyleIdx="2" presStyleCnt="3"/>
      <dgm:spPr/>
    </dgm:pt>
    <dgm:pt modelId="{1F0E9DAA-0005-47D6-8B8F-5892F54C30CF}" type="pres">
      <dgm:prSet presAssocID="{57646910-9637-4B70-A551-56F25424C9B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C5DB67A4-A438-4CD2-8987-BA5941CD95FA}" type="pres">
      <dgm:prSet presAssocID="{57646910-9637-4B70-A551-56F25424C9B9}" presName="spaceRect" presStyleCnt="0"/>
      <dgm:spPr/>
    </dgm:pt>
    <dgm:pt modelId="{67CD6704-300F-4FD5-BEDC-D95050C6AF43}" type="pres">
      <dgm:prSet presAssocID="{57646910-9637-4B70-A551-56F25424C9B9}" presName="parTx" presStyleLbl="revTx" presStyleIdx="2" presStyleCnt="3">
        <dgm:presLayoutVars>
          <dgm:chMax val="0"/>
          <dgm:chPref val="0"/>
        </dgm:presLayoutVars>
      </dgm:prSet>
      <dgm:spPr/>
    </dgm:pt>
  </dgm:ptLst>
  <dgm:cxnLst>
    <dgm:cxn modelId="{AABE2E0F-A297-4222-9DC9-CD2B6ED90A08}" type="presOf" srcId="{D656BA89-85A3-42BC-ABC4-E44FF43A2D8C}" destId="{DAFCD10C-2DC2-476B-AB0F-6E65A8038D07}" srcOrd="0" destOrd="0" presId="urn:microsoft.com/office/officeart/2018/2/layout/IconVerticalSolidList"/>
    <dgm:cxn modelId="{9AE71A3C-7812-4304-B19E-6D0C666DAD0E}" type="presOf" srcId="{57646910-9637-4B70-A551-56F25424C9B9}" destId="{67CD6704-300F-4FD5-BEDC-D95050C6AF43}" srcOrd="0" destOrd="0" presId="urn:microsoft.com/office/officeart/2018/2/layout/IconVerticalSolidList"/>
    <dgm:cxn modelId="{76931D41-C447-4336-9235-EF2EF008A0F8}" type="presOf" srcId="{DADF34AD-E3D8-4051-91CF-D4DCDB618739}" destId="{DA0184A3-0572-41D9-9113-05550DCC6D97}" srcOrd="0" destOrd="0" presId="urn:microsoft.com/office/officeart/2018/2/layout/IconVerticalSolidList"/>
    <dgm:cxn modelId="{7C96B369-AA55-4ADC-AEF8-242B33C0B400}" srcId="{DADF34AD-E3D8-4051-91CF-D4DCDB618739}" destId="{57646910-9637-4B70-A551-56F25424C9B9}" srcOrd="2" destOrd="0" parTransId="{756DB132-67B6-411C-9D17-37834675640A}" sibTransId="{C98AC462-DCEC-4FEF-9D5C-02B8DF6FC44A}"/>
    <dgm:cxn modelId="{3429A054-5F38-452B-BA9D-D5CD92400185}" type="presOf" srcId="{F0415864-19EC-460C-8900-2BBCBF847E03}" destId="{66B27580-1995-4BA3-928E-9EA26B56447F}" srcOrd="0" destOrd="0" presId="urn:microsoft.com/office/officeart/2018/2/layout/IconVerticalSolidList"/>
    <dgm:cxn modelId="{18D36FAA-C0E4-46E1-8F1D-19E5C1237F20}" srcId="{DADF34AD-E3D8-4051-91CF-D4DCDB618739}" destId="{F0415864-19EC-460C-8900-2BBCBF847E03}" srcOrd="1" destOrd="0" parTransId="{CC105DDF-2B70-45F2-B2EC-811522E84B9B}" sibTransId="{FBB49B22-7EEF-40B9-ACC6-9F8CB5514B35}"/>
    <dgm:cxn modelId="{A5C44DAC-48C3-4E22-B824-1CEC08512FFB}" srcId="{DADF34AD-E3D8-4051-91CF-D4DCDB618739}" destId="{D656BA89-85A3-42BC-ABC4-E44FF43A2D8C}" srcOrd="0" destOrd="0" parTransId="{AC20F0F7-61E8-40A3-8DEB-CEC5CBC6E885}" sibTransId="{8293948E-CF14-4AD3-9BAF-76A4EE0BAC0C}"/>
    <dgm:cxn modelId="{E211E9C0-BA3D-4DDB-9B32-5F5392F7CD4F}" type="presParOf" srcId="{DA0184A3-0572-41D9-9113-05550DCC6D97}" destId="{C6847795-E324-40F3-8465-D3C49D2A7C88}" srcOrd="0" destOrd="0" presId="urn:microsoft.com/office/officeart/2018/2/layout/IconVerticalSolidList"/>
    <dgm:cxn modelId="{F71D1ED2-57EE-4AA3-B444-AC4613903821}" type="presParOf" srcId="{C6847795-E324-40F3-8465-D3C49D2A7C88}" destId="{8A7DAA2E-D3DD-4246-9E48-06748F0A2DE4}" srcOrd="0" destOrd="0" presId="urn:microsoft.com/office/officeart/2018/2/layout/IconVerticalSolidList"/>
    <dgm:cxn modelId="{DDCF833F-8BA6-48D7-A1C6-4CD3DE2004A7}" type="presParOf" srcId="{C6847795-E324-40F3-8465-D3C49D2A7C88}" destId="{1ED178FE-B705-424A-9C02-7C514174BFF7}" srcOrd="1" destOrd="0" presId="urn:microsoft.com/office/officeart/2018/2/layout/IconVerticalSolidList"/>
    <dgm:cxn modelId="{E025B0EA-16E1-4384-8D3F-A5846676EF9A}" type="presParOf" srcId="{C6847795-E324-40F3-8465-D3C49D2A7C88}" destId="{C3173066-3807-4C8E-8500-03C08669A39F}" srcOrd="2" destOrd="0" presId="urn:microsoft.com/office/officeart/2018/2/layout/IconVerticalSolidList"/>
    <dgm:cxn modelId="{57BE1F45-6870-4859-B614-AE689BBEAC90}" type="presParOf" srcId="{C6847795-E324-40F3-8465-D3C49D2A7C88}" destId="{DAFCD10C-2DC2-476B-AB0F-6E65A8038D07}" srcOrd="3" destOrd="0" presId="urn:microsoft.com/office/officeart/2018/2/layout/IconVerticalSolidList"/>
    <dgm:cxn modelId="{C847EC84-B401-44D2-BE5E-E91992416CBB}" type="presParOf" srcId="{DA0184A3-0572-41D9-9113-05550DCC6D97}" destId="{2E81A0C4-A904-4412-A207-ED6CCBE3CE35}" srcOrd="1" destOrd="0" presId="urn:microsoft.com/office/officeart/2018/2/layout/IconVerticalSolidList"/>
    <dgm:cxn modelId="{87193753-86E1-4BF5-95A7-2BD623F4B132}" type="presParOf" srcId="{DA0184A3-0572-41D9-9113-05550DCC6D97}" destId="{7C2370CE-83A2-4DDD-B687-EA4216232F9D}" srcOrd="2" destOrd="0" presId="urn:microsoft.com/office/officeart/2018/2/layout/IconVerticalSolidList"/>
    <dgm:cxn modelId="{1AF53C09-4948-416C-B524-F4036B73E0AB}" type="presParOf" srcId="{7C2370CE-83A2-4DDD-B687-EA4216232F9D}" destId="{0ED2FF2E-977D-4E86-BEF6-FB53308E4FAB}" srcOrd="0" destOrd="0" presId="urn:microsoft.com/office/officeart/2018/2/layout/IconVerticalSolidList"/>
    <dgm:cxn modelId="{63A2F0E2-83D8-41B1-8A4F-E71B878BBB21}" type="presParOf" srcId="{7C2370CE-83A2-4DDD-B687-EA4216232F9D}" destId="{FD8ADEE3-17F8-4274-BA62-BE6A0E076961}" srcOrd="1" destOrd="0" presId="urn:microsoft.com/office/officeart/2018/2/layout/IconVerticalSolidList"/>
    <dgm:cxn modelId="{7A8B7229-2B33-4CC6-8E49-82759A69EF8B}" type="presParOf" srcId="{7C2370CE-83A2-4DDD-B687-EA4216232F9D}" destId="{EC1D1CC0-6A46-49B2-A933-25119599EB8D}" srcOrd="2" destOrd="0" presId="urn:microsoft.com/office/officeart/2018/2/layout/IconVerticalSolidList"/>
    <dgm:cxn modelId="{8CDB2023-5B29-453F-866F-60D34F8A93D4}" type="presParOf" srcId="{7C2370CE-83A2-4DDD-B687-EA4216232F9D}" destId="{66B27580-1995-4BA3-928E-9EA26B56447F}" srcOrd="3" destOrd="0" presId="urn:microsoft.com/office/officeart/2018/2/layout/IconVerticalSolidList"/>
    <dgm:cxn modelId="{D62974CE-E9C4-47D2-98B6-81A416F685D1}" type="presParOf" srcId="{DA0184A3-0572-41D9-9113-05550DCC6D97}" destId="{D863543B-DDEC-4531-BFDF-6EB74DCA5ED4}" srcOrd="3" destOrd="0" presId="urn:microsoft.com/office/officeart/2018/2/layout/IconVerticalSolidList"/>
    <dgm:cxn modelId="{C1DB72C0-7E65-4A7A-A24E-23E1B897CD84}" type="presParOf" srcId="{DA0184A3-0572-41D9-9113-05550DCC6D97}" destId="{4E6CC8A6-1EB7-4030-92C9-4669CBF94B77}" srcOrd="4" destOrd="0" presId="urn:microsoft.com/office/officeart/2018/2/layout/IconVerticalSolidList"/>
    <dgm:cxn modelId="{495DC143-3D0F-4DF9-BEAF-6E68CDC89413}" type="presParOf" srcId="{4E6CC8A6-1EB7-4030-92C9-4669CBF94B77}" destId="{1073E958-7D3F-4BDA-863C-94C11A4FDA22}" srcOrd="0" destOrd="0" presId="urn:microsoft.com/office/officeart/2018/2/layout/IconVerticalSolidList"/>
    <dgm:cxn modelId="{35D23CFB-5BD6-4EB4-B11A-5DC288252E39}" type="presParOf" srcId="{4E6CC8A6-1EB7-4030-92C9-4669CBF94B77}" destId="{1F0E9DAA-0005-47D6-8B8F-5892F54C30CF}" srcOrd="1" destOrd="0" presId="urn:microsoft.com/office/officeart/2018/2/layout/IconVerticalSolidList"/>
    <dgm:cxn modelId="{FCBD9220-94F5-467C-A5E9-D3A4901F5354}" type="presParOf" srcId="{4E6CC8A6-1EB7-4030-92C9-4669CBF94B77}" destId="{C5DB67A4-A438-4CD2-8987-BA5941CD95FA}" srcOrd="2" destOrd="0" presId="urn:microsoft.com/office/officeart/2018/2/layout/IconVerticalSolidList"/>
    <dgm:cxn modelId="{8EAC499B-394B-4EE5-A5B0-EC2D39903F70}" type="presParOf" srcId="{4E6CC8A6-1EB7-4030-92C9-4669CBF94B77}" destId="{67CD6704-300F-4FD5-BEDC-D95050C6AF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138D35-3A17-4F65-9259-DFAC78F41BD1}" type="doc">
      <dgm:prSet loTypeId="urn:microsoft.com/office/officeart/2016/7/layout/ChevronBlockProcess" loCatId="process" qsTypeId="urn:microsoft.com/office/officeart/2005/8/quickstyle/simple1" qsCatId="simple" csTypeId="urn:microsoft.com/office/officeart/2005/8/colors/accent4_2" csCatId="accent4"/>
      <dgm:spPr/>
      <dgm:t>
        <a:bodyPr/>
        <a:lstStyle/>
        <a:p>
          <a:endParaRPr lang="en-US"/>
        </a:p>
      </dgm:t>
    </dgm:pt>
    <dgm:pt modelId="{BE50C226-8158-4EAB-8C9B-5A145740AEEA}">
      <dgm:prSet/>
      <dgm:spPr/>
      <dgm:t>
        <a:bodyPr/>
        <a:lstStyle/>
        <a:p>
          <a:r>
            <a:rPr lang="en-US"/>
            <a:t>Understand</a:t>
          </a:r>
        </a:p>
      </dgm:t>
    </dgm:pt>
    <dgm:pt modelId="{E6B20EA8-7216-40FB-944D-C49AE6188BE1}" type="parTrans" cxnId="{EFF4F5AE-AB43-482B-94D7-F801D7099C2B}">
      <dgm:prSet/>
      <dgm:spPr/>
      <dgm:t>
        <a:bodyPr/>
        <a:lstStyle/>
        <a:p>
          <a:endParaRPr lang="en-US"/>
        </a:p>
      </dgm:t>
    </dgm:pt>
    <dgm:pt modelId="{8FDF3B71-E303-48AC-951A-CF65448A5F90}" type="sibTrans" cxnId="{EFF4F5AE-AB43-482B-94D7-F801D7099C2B}">
      <dgm:prSet/>
      <dgm:spPr/>
      <dgm:t>
        <a:bodyPr/>
        <a:lstStyle/>
        <a:p>
          <a:endParaRPr lang="en-US"/>
        </a:p>
      </dgm:t>
    </dgm:pt>
    <dgm:pt modelId="{FC9AC260-FD6C-4A69-B2F6-604E02722243}">
      <dgm:prSet/>
      <dgm:spPr/>
      <dgm:t>
        <a:bodyPr/>
        <a:lstStyle/>
        <a:p>
          <a:r>
            <a:rPr lang="en-US"/>
            <a:t>Understand the Different Stages in Destination Development. </a:t>
          </a:r>
        </a:p>
      </dgm:t>
    </dgm:pt>
    <dgm:pt modelId="{FC4201FD-16B7-4415-AE78-5FBFAC1A31C3}" type="parTrans" cxnId="{689AC2E4-91CE-4289-AE5D-597B718CC568}">
      <dgm:prSet/>
      <dgm:spPr/>
      <dgm:t>
        <a:bodyPr/>
        <a:lstStyle/>
        <a:p>
          <a:endParaRPr lang="en-US"/>
        </a:p>
      </dgm:t>
    </dgm:pt>
    <dgm:pt modelId="{DCA91358-A6B7-4C6F-BBFA-0F014763CA3B}" type="sibTrans" cxnId="{689AC2E4-91CE-4289-AE5D-597B718CC568}">
      <dgm:prSet/>
      <dgm:spPr/>
      <dgm:t>
        <a:bodyPr/>
        <a:lstStyle/>
        <a:p>
          <a:endParaRPr lang="en-US"/>
        </a:p>
      </dgm:t>
    </dgm:pt>
    <dgm:pt modelId="{DE8F0F49-C2A2-4E17-BBB2-B78A6D9013D6}">
      <dgm:prSet/>
      <dgm:spPr/>
      <dgm:t>
        <a:bodyPr/>
        <a:lstStyle/>
        <a:p>
          <a:r>
            <a:rPr lang="en-US"/>
            <a:t>Understand</a:t>
          </a:r>
        </a:p>
      </dgm:t>
    </dgm:pt>
    <dgm:pt modelId="{57CEFD56-4541-4EA6-B7A8-2153E034A896}" type="parTrans" cxnId="{034BA90A-71D9-454B-98AA-F40AC1388EB3}">
      <dgm:prSet/>
      <dgm:spPr/>
      <dgm:t>
        <a:bodyPr/>
        <a:lstStyle/>
        <a:p>
          <a:endParaRPr lang="en-US"/>
        </a:p>
      </dgm:t>
    </dgm:pt>
    <dgm:pt modelId="{3D4D9330-32FE-4581-8BAC-59F53C9E265F}" type="sibTrans" cxnId="{034BA90A-71D9-454B-98AA-F40AC1388EB3}">
      <dgm:prSet/>
      <dgm:spPr/>
      <dgm:t>
        <a:bodyPr/>
        <a:lstStyle/>
        <a:p>
          <a:endParaRPr lang="en-US"/>
        </a:p>
      </dgm:t>
    </dgm:pt>
    <dgm:pt modelId="{0955780B-2242-4853-9C75-E59A0E3D0B72}">
      <dgm:prSet/>
      <dgm:spPr/>
      <dgm:t>
        <a:bodyPr/>
        <a:lstStyle/>
        <a:p>
          <a:r>
            <a:rPr lang="en-US"/>
            <a:t>Understand Sustainable Tourism Development and its Benefits.</a:t>
          </a:r>
        </a:p>
      </dgm:t>
    </dgm:pt>
    <dgm:pt modelId="{48A2821A-460F-44AB-B646-F4360B7E64BB}" type="parTrans" cxnId="{5F271DBD-D0E5-48ED-8E84-FC05F9D48D73}">
      <dgm:prSet/>
      <dgm:spPr/>
      <dgm:t>
        <a:bodyPr/>
        <a:lstStyle/>
        <a:p>
          <a:endParaRPr lang="en-US"/>
        </a:p>
      </dgm:t>
    </dgm:pt>
    <dgm:pt modelId="{6B7BA207-1BEC-451F-8C0F-5EF3258AAE11}" type="sibTrans" cxnId="{5F271DBD-D0E5-48ED-8E84-FC05F9D48D73}">
      <dgm:prSet/>
      <dgm:spPr/>
      <dgm:t>
        <a:bodyPr/>
        <a:lstStyle/>
        <a:p>
          <a:endParaRPr lang="en-US"/>
        </a:p>
      </dgm:t>
    </dgm:pt>
    <dgm:pt modelId="{4984200B-D138-49CD-9A63-E722FB1C987A}">
      <dgm:prSet/>
      <dgm:spPr/>
      <dgm:t>
        <a:bodyPr/>
        <a:lstStyle/>
        <a:p>
          <a:r>
            <a:rPr lang="en-US"/>
            <a:t>Identify</a:t>
          </a:r>
        </a:p>
      </dgm:t>
    </dgm:pt>
    <dgm:pt modelId="{3E34D2D6-A03E-4476-B2F0-2C9CBC48ECD2}" type="parTrans" cxnId="{177AEB67-34CF-47F9-802E-D7F1F0D9279A}">
      <dgm:prSet/>
      <dgm:spPr/>
      <dgm:t>
        <a:bodyPr/>
        <a:lstStyle/>
        <a:p>
          <a:endParaRPr lang="en-US"/>
        </a:p>
      </dgm:t>
    </dgm:pt>
    <dgm:pt modelId="{8EE39D65-D2DC-4251-A1A6-69A40EAB86D6}" type="sibTrans" cxnId="{177AEB67-34CF-47F9-802E-D7F1F0D9279A}">
      <dgm:prSet/>
      <dgm:spPr/>
      <dgm:t>
        <a:bodyPr/>
        <a:lstStyle/>
        <a:p>
          <a:endParaRPr lang="en-US"/>
        </a:p>
      </dgm:t>
    </dgm:pt>
    <dgm:pt modelId="{9F717622-7DB7-45CB-B405-995BA0C30E7D}">
      <dgm:prSet/>
      <dgm:spPr/>
      <dgm:t>
        <a:bodyPr/>
        <a:lstStyle/>
        <a:p>
          <a:r>
            <a:rPr lang="en-US"/>
            <a:t>Identify the different prerequisites of a Sustainable Tourism Development.</a:t>
          </a:r>
        </a:p>
      </dgm:t>
    </dgm:pt>
    <dgm:pt modelId="{373A711A-380C-4580-8B9A-9E2C1BD8F9DA}" type="parTrans" cxnId="{042B83FB-A8A8-441C-AD9F-2D8A615B6995}">
      <dgm:prSet/>
      <dgm:spPr/>
      <dgm:t>
        <a:bodyPr/>
        <a:lstStyle/>
        <a:p>
          <a:endParaRPr lang="en-US"/>
        </a:p>
      </dgm:t>
    </dgm:pt>
    <dgm:pt modelId="{770745CE-5C61-44C4-A504-6A9F2DC08FF8}" type="sibTrans" cxnId="{042B83FB-A8A8-441C-AD9F-2D8A615B6995}">
      <dgm:prSet/>
      <dgm:spPr/>
      <dgm:t>
        <a:bodyPr/>
        <a:lstStyle/>
        <a:p>
          <a:endParaRPr lang="en-US"/>
        </a:p>
      </dgm:t>
    </dgm:pt>
    <dgm:pt modelId="{707D54AA-9721-4A61-97C7-01B1226B91CA}">
      <dgm:prSet/>
      <dgm:spPr/>
      <dgm:t>
        <a:bodyPr/>
        <a:lstStyle/>
        <a:p>
          <a:r>
            <a:rPr lang="en-US"/>
            <a:t>Analyse</a:t>
          </a:r>
        </a:p>
      </dgm:t>
    </dgm:pt>
    <dgm:pt modelId="{B11A620C-D59D-4865-AE96-E6798CFFE3FE}" type="parTrans" cxnId="{560B2C8D-E6F2-49EF-9544-B9891AADBE49}">
      <dgm:prSet/>
      <dgm:spPr/>
      <dgm:t>
        <a:bodyPr/>
        <a:lstStyle/>
        <a:p>
          <a:endParaRPr lang="en-US"/>
        </a:p>
      </dgm:t>
    </dgm:pt>
    <dgm:pt modelId="{4D97421B-0803-4654-A2CF-EEEB7A3D6CB7}" type="sibTrans" cxnId="{560B2C8D-E6F2-49EF-9544-B9891AADBE49}">
      <dgm:prSet/>
      <dgm:spPr/>
      <dgm:t>
        <a:bodyPr/>
        <a:lstStyle/>
        <a:p>
          <a:endParaRPr lang="en-US"/>
        </a:p>
      </dgm:t>
    </dgm:pt>
    <dgm:pt modelId="{6F229086-BB9F-424E-847F-7ECC01AE833B}">
      <dgm:prSet/>
      <dgm:spPr/>
      <dgm:t>
        <a:bodyPr/>
        <a:lstStyle/>
        <a:p>
          <a:r>
            <a:rPr lang="en-US"/>
            <a:t>Analyse the roles played by various Stakeholders in Sustainable Tourism Development.</a:t>
          </a:r>
        </a:p>
      </dgm:t>
    </dgm:pt>
    <dgm:pt modelId="{6369717D-4787-46F3-B056-30BECFC8ABBE}" type="parTrans" cxnId="{E2C4CD77-6710-4D73-B837-85FF2518E4D1}">
      <dgm:prSet/>
      <dgm:spPr/>
      <dgm:t>
        <a:bodyPr/>
        <a:lstStyle/>
        <a:p>
          <a:endParaRPr lang="en-US"/>
        </a:p>
      </dgm:t>
    </dgm:pt>
    <dgm:pt modelId="{91428B5A-7940-4EA4-8D5A-213AA00745FB}" type="sibTrans" cxnId="{E2C4CD77-6710-4D73-B837-85FF2518E4D1}">
      <dgm:prSet/>
      <dgm:spPr/>
      <dgm:t>
        <a:bodyPr/>
        <a:lstStyle/>
        <a:p>
          <a:endParaRPr lang="en-US"/>
        </a:p>
      </dgm:t>
    </dgm:pt>
    <dgm:pt modelId="{4D402DDA-660F-4A43-83A0-41BB4DDAD456}" type="pres">
      <dgm:prSet presAssocID="{59138D35-3A17-4F65-9259-DFAC78F41BD1}" presName="Name0" presStyleCnt="0">
        <dgm:presLayoutVars>
          <dgm:dir/>
          <dgm:animLvl val="lvl"/>
          <dgm:resizeHandles val="exact"/>
        </dgm:presLayoutVars>
      </dgm:prSet>
      <dgm:spPr/>
    </dgm:pt>
    <dgm:pt modelId="{17184BBF-CD7E-4BAB-956D-15DEB34DF13A}" type="pres">
      <dgm:prSet presAssocID="{BE50C226-8158-4EAB-8C9B-5A145740AEEA}" presName="composite" presStyleCnt="0"/>
      <dgm:spPr/>
    </dgm:pt>
    <dgm:pt modelId="{7E99F374-2423-4D05-ACFA-545A4DAAFED1}" type="pres">
      <dgm:prSet presAssocID="{BE50C226-8158-4EAB-8C9B-5A145740AEEA}" presName="parTx" presStyleLbl="alignNode1" presStyleIdx="0" presStyleCnt="4">
        <dgm:presLayoutVars>
          <dgm:chMax val="0"/>
          <dgm:chPref val="0"/>
        </dgm:presLayoutVars>
      </dgm:prSet>
      <dgm:spPr/>
    </dgm:pt>
    <dgm:pt modelId="{691AE08A-A057-4156-8B04-61B47F83791B}" type="pres">
      <dgm:prSet presAssocID="{BE50C226-8158-4EAB-8C9B-5A145740AEEA}" presName="desTx" presStyleLbl="alignAccFollowNode1" presStyleIdx="0" presStyleCnt="4">
        <dgm:presLayoutVars/>
      </dgm:prSet>
      <dgm:spPr/>
    </dgm:pt>
    <dgm:pt modelId="{D7F21765-986F-422F-A944-D72D7666013D}" type="pres">
      <dgm:prSet presAssocID="{8FDF3B71-E303-48AC-951A-CF65448A5F90}" presName="space" presStyleCnt="0"/>
      <dgm:spPr/>
    </dgm:pt>
    <dgm:pt modelId="{5D9DD275-6927-4608-9874-17020AB05244}" type="pres">
      <dgm:prSet presAssocID="{DE8F0F49-C2A2-4E17-BBB2-B78A6D9013D6}" presName="composite" presStyleCnt="0"/>
      <dgm:spPr/>
    </dgm:pt>
    <dgm:pt modelId="{D5CD5DAF-D5DB-4BBB-AC81-B01DF27E0C85}" type="pres">
      <dgm:prSet presAssocID="{DE8F0F49-C2A2-4E17-BBB2-B78A6D9013D6}" presName="parTx" presStyleLbl="alignNode1" presStyleIdx="1" presStyleCnt="4">
        <dgm:presLayoutVars>
          <dgm:chMax val="0"/>
          <dgm:chPref val="0"/>
        </dgm:presLayoutVars>
      </dgm:prSet>
      <dgm:spPr/>
    </dgm:pt>
    <dgm:pt modelId="{7BA1B1F0-D25C-4B99-8E62-B3EEE3FA9EB8}" type="pres">
      <dgm:prSet presAssocID="{DE8F0F49-C2A2-4E17-BBB2-B78A6D9013D6}" presName="desTx" presStyleLbl="alignAccFollowNode1" presStyleIdx="1" presStyleCnt="4">
        <dgm:presLayoutVars/>
      </dgm:prSet>
      <dgm:spPr/>
    </dgm:pt>
    <dgm:pt modelId="{765D3FAF-3C58-477E-819E-6F72281C412A}" type="pres">
      <dgm:prSet presAssocID="{3D4D9330-32FE-4581-8BAC-59F53C9E265F}" presName="space" presStyleCnt="0"/>
      <dgm:spPr/>
    </dgm:pt>
    <dgm:pt modelId="{4DD3BC6C-A5D6-42B6-ABD1-6A2DC06FC7D0}" type="pres">
      <dgm:prSet presAssocID="{4984200B-D138-49CD-9A63-E722FB1C987A}" presName="composite" presStyleCnt="0"/>
      <dgm:spPr/>
    </dgm:pt>
    <dgm:pt modelId="{434F5B08-5673-435D-8184-FAEC757A3899}" type="pres">
      <dgm:prSet presAssocID="{4984200B-D138-49CD-9A63-E722FB1C987A}" presName="parTx" presStyleLbl="alignNode1" presStyleIdx="2" presStyleCnt="4">
        <dgm:presLayoutVars>
          <dgm:chMax val="0"/>
          <dgm:chPref val="0"/>
        </dgm:presLayoutVars>
      </dgm:prSet>
      <dgm:spPr/>
    </dgm:pt>
    <dgm:pt modelId="{AFB89172-B523-4B4F-A314-2095F29482A1}" type="pres">
      <dgm:prSet presAssocID="{4984200B-D138-49CD-9A63-E722FB1C987A}" presName="desTx" presStyleLbl="alignAccFollowNode1" presStyleIdx="2" presStyleCnt="4">
        <dgm:presLayoutVars/>
      </dgm:prSet>
      <dgm:spPr/>
    </dgm:pt>
    <dgm:pt modelId="{F6915DB5-3A76-405E-B8C1-74355CE82251}" type="pres">
      <dgm:prSet presAssocID="{8EE39D65-D2DC-4251-A1A6-69A40EAB86D6}" presName="space" presStyleCnt="0"/>
      <dgm:spPr/>
    </dgm:pt>
    <dgm:pt modelId="{EE687232-159F-4920-8077-FFCEF4B1906D}" type="pres">
      <dgm:prSet presAssocID="{707D54AA-9721-4A61-97C7-01B1226B91CA}" presName="composite" presStyleCnt="0"/>
      <dgm:spPr/>
    </dgm:pt>
    <dgm:pt modelId="{7D58FC8F-8E52-448B-A73F-CF30A8ABDD0C}" type="pres">
      <dgm:prSet presAssocID="{707D54AA-9721-4A61-97C7-01B1226B91CA}" presName="parTx" presStyleLbl="alignNode1" presStyleIdx="3" presStyleCnt="4">
        <dgm:presLayoutVars>
          <dgm:chMax val="0"/>
          <dgm:chPref val="0"/>
        </dgm:presLayoutVars>
      </dgm:prSet>
      <dgm:spPr/>
    </dgm:pt>
    <dgm:pt modelId="{0B4A8DA1-C114-451F-B469-78C60BB8D453}" type="pres">
      <dgm:prSet presAssocID="{707D54AA-9721-4A61-97C7-01B1226B91CA}" presName="desTx" presStyleLbl="alignAccFollowNode1" presStyleIdx="3" presStyleCnt="4">
        <dgm:presLayoutVars/>
      </dgm:prSet>
      <dgm:spPr/>
    </dgm:pt>
  </dgm:ptLst>
  <dgm:cxnLst>
    <dgm:cxn modelId="{034BA90A-71D9-454B-98AA-F40AC1388EB3}" srcId="{59138D35-3A17-4F65-9259-DFAC78F41BD1}" destId="{DE8F0F49-C2A2-4E17-BBB2-B78A6D9013D6}" srcOrd="1" destOrd="0" parTransId="{57CEFD56-4541-4EA6-B7A8-2153E034A896}" sibTransId="{3D4D9330-32FE-4581-8BAC-59F53C9E265F}"/>
    <dgm:cxn modelId="{36206213-E4EC-437C-A7DE-CB34F3F7C498}" type="presOf" srcId="{6F229086-BB9F-424E-847F-7ECC01AE833B}" destId="{0B4A8DA1-C114-451F-B469-78C60BB8D453}" srcOrd="0" destOrd="0" presId="urn:microsoft.com/office/officeart/2016/7/layout/ChevronBlockProcess"/>
    <dgm:cxn modelId="{5C48B619-E9BC-4ACB-8365-4E4FDBCB961E}" type="presOf" srcId="{707D54AA-9721-4A61-97C7-01B1226B91CA}" destId="{7D58FC8F-8E52-448B-A73F-CF30A8ABDD0C}" srcOrd="0" destOrd="0" presId="urn:microsoft.com/office/officeart/2016/7/layout/ChevronBlockProcess"/>
    <dgm:cxn modelId="{7378D361-2FCD-438B-A3B2-7F7CCFE1C693}" type="presOf" srcId="{4984200B-D138-49CD-9A63-E722FB1C987A}" destId="{434F5B08-5673-435D-8184-FAEC757A3899}" srcOrd="0" destOrd="0" presId="urn:microsoft.com/office/officeart/2016/7/layout/ChevronBlockProcess"/>
    <dgm:cxn modelId="{177AEB67-34CF-47F9-802E-D7F1F0D9279A}" srcId="{59138D35-3A17-4F65-9259-DFAC78F41BD1}" destId="{4984200B-D138-49CD-9A63-E722FB1C987A}" srcOrd="2" destOrd="0" parTransId="{3E34D2D6-A03E-4476-B2F0-2C9CBC48ECD2}" sibTransId="{8EE39D65-D2DC-4251-A1A6-69A40EAB86D6}"/>
    <dgm:cxn modelId="{E2C4CD77-6710-4D73-B837-85FF2518E4D1}" srcId="{707D54AA-9721-4A61-97C7-01B1226B91CA}" destId="{6F229086-BB9F-424E-847F-7ECC01AE833B}" srcOrd="0" destOrd="0" parTransId="{6369717D-4787-46F3-B056-30BECFC8ABBE}" sibTransId="{91428B5A-7940-4EA4-8D5A-213AA00745FB}"/>
    <dgm:cxn modelId="{EA818C78-BB80-482B-A387-BB5C22259145}" type="presOf" srcId="{0955780B-2242-4853-9C75-E59A0E3D0B72}" destId="{7BA1B1F0-D25C-4B99-8E62-B3EEE3FA9EB8}" srcOrd="0" destOrd="0" presId="urn:microsoft.com/office/officeart/2016/7/layout/ChevronBlockProcess"/>
    <dgm:cxn modelId="{23698F81-ED80-41F3-A197-20FDAE0F1FA6}" type="presOf" srcId="{FC9AC260-FD6C-4A69-B2F6-604E02722243}" destId="{691AE08A-A057-4156-8B04-61B47F83791B}" srcOrd="0" destOrd="0" presId="urn:microsoft.com/office/officeart/2016/7/layout/ChevronBlockProcess"/>
    <dgm:cxn modelId="{B1592385-2B0B-42D8-BA69-EFFC4BFCA134}" type="presOf" srcId="{BE50C226-8158-4EAB-8C9B-5A145740AEEA}" destId="{7E99F374-2423-4D05-ACFA-545A4DAAFED1}" srcOrd="0" destOrd="0" presId="urn:microsoft.com/office/officeart/2016/7/layout/ChevronBlockProcess"/>
    <dgm:cxn modelId="{FE8DB587-CE73-4485-85CC-74FC595476D7}" type="presOf" srcId="{DE8F0F49-C2A2-4E17-BBB2-B78A6D9013D6}" destId="{D5CD5DAF-D5DB-4BBB-AC81-B01DF27E0C85}" srcOrd="0" destOrd="0" presId="urn:microsoft.com/office/officeart/2016/7/layout/ChevronBlockProcess"/>
    <dgm:cxn modelId="{560B2C8D-E6F2-49EF-9544-B9891AADBE49}" srcId="{59138D35-3A17-4F65-9259-DFAC78F41BD1}" destId="{707D54AA-9721-4A61-97C7-01B1226B91CA}" srcOrd="3" destOrd="0" parTransId="{B11A620C-D59D-4865-AE96-E6798CFFE3FE}" sibTransId="{4D97421B-0803-4654-A2CF-EEEB7A3D6CB7}"/>
    <dgm:cxn modelId="{EFF4F5AE-AB43-482B-94D7-F801D7099C2B}" srcId="{59138D35-3A17-4F65-9259-DFAC78F41BD1}" destId="{BE50C226-8158-4EAB-8C9B-5A145740AEEA}" srcOrd="0" destOrd="0" parTransId="{E6B20EA8-7216-40FB-944D-C49AE6188BE1}" sibTransId="{8FDF3B71-E303-48AC-951A-CF65448A5F90}"/>
    <dgm:cxn modelId="{5F271DBD-D0E5-48ED-8E84-FC05F9D48D73}" srcId="{DE8F0F49-C2A2-4E17-BBB2-B78A6D9013D6}" destId="{0955780B-2242-4853-9C75-E59A0E3D0B72}" srcOrd="0" destOrd="0" parTransId="{48A2821A-460F-44AB-B646-F4360B7E64BB}" sibTransId="{6B7BA207-1BEC-451F-8C0F-5EF3258AAE11}"/>
    <dgm:cxn modelId="{62F6BBD4-414B-4001-AEA8-18F63AA793FF}" type="presOf" srcId="{59138D35-3A17-4F65-9259-DFAC78F41BD1}" destId="{4D402DDA-660F-4A43-83A0-41BB4DDAD456}" srcOrd="0" destOrd="0" presId="urn:microsoft.com/office/officeart/2016/7/layout/ChevronBlockProcess"/>
    <dgm:cxn modelId="{956380E4-7F0A-42B9-8AAF-F932B247F6AA}" type="presOf" srcId="{9F717622-7DB7-45CB-B405-995BA0C30E7D}" destId="{AFB89172-B523-4B4F-A314-2095F29482A1}" srcOrd="0" destOrd="0" presId="urn:microsoft.com/office/officeart/2016/7/layout/ChevronBlockProcess"/>
    <dgm:cxn modelId="{689AC2E4-91CE-4289-AE5D-597B718CC568}" srcId="{BE50C226-8158-4EAB-8C9B-5A145740AEEA}" destId="{FC9AC260-FD6C-4A69-B2F6-604E02722243}" srcOrd="0" destOrd="0" parTransId="{FC4201FD-16B7-4415-AE78-5FBFAC1A31C3}" sibTransId="{DCA91358-A6B7-4C6F-BBFA-0F014763CA3B}"/>
    <dgm:cxn modelId="{042B83FB-A8A8-441C-AD9F-2D8A615B6995}" srcId="{4984200B-D138-49CD-9A63-E722FB1C987A}" destId="{9F717622-7DB7-45CB-B405-995BA0C30E7D}" srcOrd="0" destOrd="0" parTransId="{373A711A-380C-4580-8B9A-9E2C1BD8F9DA}" sibTransId="{770745CE-5C61-44C4-A504-6A9F2DC08FF8}"/>
    <dgm:cxn modelId="{046E928C-A90A-4A95-ACF5-491FBD496F0B}" type="presParOf" srcId="{4D402DDA-660F-4A43-83A0-41BB4DDAD456}" destId="{17184BBF-CD7E-4BAB-956D-15DEB34DF13A}" srcOrd="0" destOrd="0" presId="urn:microsoft.com/office/officeart/2016/7/layout/ChevronBlockProcess"/>
    <dgm:cxn modelId="{2396DD94-30EA-427B-B598-58A6A830B018}" type="presParOf" srcId="{17184BBF-CD7E-4BAB-956D-15DEB34DF13A}" destId="{7E99F374-2423-4D05-ACFA-545A4DAAFED1}" srcOrd="0" destOrd="0" presId="urn:microsoft.com/office/officeart/2016/7/layout/ChevronBlockProcess"/>
    <dgm:cxn modelId="{9CA4293A-DC33-4C15-9695-3A838585DF98}" type="presParOf" srcId="{17184BBF-CD7E-4BAB-956D-15DEB34DF13A}" destId="{691AE08A-A057-4156-8B04-61B47F83791B}" srcOrd="1" destOrd="0" presId="urn:microsoft.com/office/officeart/2016/7/layout/ChevronBlockProcess"/>
    <dgm:cxn modelId="{453CB6B5-3184-4EE0-84DF-65914644624F}" type="presParOf" srcId="{4D402DDA-660F-4A43-83A0-41BB4DDAD456}" destId="{D7F21765-986F-422F-A944-D72D7666013D}" srcOrd="1" destOrd="0" presId="urn:microsoft.com/office/officeart/2016/7/layout/ChevronBlockProcess"/>
    <dgm:cxn modelId="{6D45C87C-8503-422A-9CA7-E46215591565}" type="presParOf" srcId="{4D402DDA-660F-4A43-83A0-41BB4DDAD456}" destId="{5D9DD275-6927-4608-9874-17020AB05244}" srcOrd="2" destOrd="0" presId="urn:microsoft.com/office/officeart/2016/7/layout/ChevronBlockProcess"/>
    <dgm:cxn modelId="{AE5F1BC7-C7A4-43B1-9F22-AFF4C1B4F8E2}" type="presParOf" srcId="{5D9DD275-6927-4608-9874-17020AB05244}" destId="{D5CD5DAF-D5DB-4BBB-AC81-B01DF27E0C85}" srcOrd="0" destOrd="0" presId="urn:microsoft.com/office/officeart/2016/7/layout/ChevronBlockProcess"/>
    <dgm:cxn modelId="{25B9230D-53A1-41D3-A2B9-DA4D81F58591}" type="presParOf" srcId="{5D9DD275-6927-4608-9874-17020AB05244}" destId="{7BA1B1F0-D25C-4B99-8E62-B3EEE3FA9EB8}" srcOrd="1" destOrd="0" presId="urn:microsoft.com/office/officeart/2016/7/layout/ChevronBlockProcess"/>
    <dgm:cxn modelId="{C492F684-5557-4EC9-81FC-F2DBBE99EAB2}" type="presParOf" srcId="{4D402DDA-660F-4A43-83A0-41BB4DDAD456}" destId="{765D3FAF-3C58-477E-819E-6F72281C412A}" srcOrd="3" destOrd="0" presId="urn:microsoft.com/office/officeart/2016/7/layout/ChevronBlockProcess"/>
    <dgm:cxn modelId="{86E896F6-C839-44F5-B3DA-9EA73AADEE18}" type="presParOf" srcId="{4D402DDA-660F-4A43-83A0-41BB4DDAD456}" destId="{4DD3BC6C-A5D6-42B6-ABD1-6A2DC06FC7D0}" srcOrd="4" destOrd="0" presId="urn:microsoft.com/office/officeart/2016/7/layout/ChevronBlockProcess"/>
    <dgm:cxn modelId="{820F776A-2DBC-49DC-BC8D-350A767260CF}" type="presParOf" srcId="{4DD3BC6C-A5D6-42B6-ABD1-6A2DC06FC7D0}" destId="{434F5B08-5673-435D-8184-FAEC757A3899}" srcOrd="0" destOrd="0" presId="urn:microsoft.com/office/officeart/2016/7/layout/ChevronBlockProcess"/>
    <dgm:cxn modelId="{2A5E0E06-E7E0-4477-BF23-351136E5FC75}" type="presParOf" srcId="{4DD3BC6C-A5D6-42B6-ABD1-6A2DC06FC7D0}" destId="{AFB89172-B523-4B4F-A314-2095F29482A1}" srcOrd="1" destOrd="0" presId="urn:microsoft.com/office/officeart/2016/7/layout/ChevronBlockProcess"/>
    <dgm:cxn modelId="{4D050B2C-942F-41BE-9EC2-92104B39F219}" type="presParOf" srcId="{4D402DDA-660F-4A43-83A0-41BB4DDAD456}" destId="{F6915DB5-3A76-405E-B8C1-74355CE82251}" srcOrd="5" destOrd="0" presId="urn:microsoft.com/office/officeart/2016/7/layout/ChevronBlockProcess"/>
    <dgm:cxn modelId="{142F0059-A3EC-45D7-A60D-1FF62EA691E7}" type="presParOf" srcId="{4D402DDA-660F-4A43-83A0-41BB4DDAD456}" destId="{EE687232-159F-4920-8077-FFCEF4B1906D}" srcOrd="6" destOrd="0" presId="urn:microsoft.com/office/officeart/2016/7/layout/ChevronBlockProcess"/>
    <dgm:cxn modelId="{99C5BA8C-2E50-4997-9AEB-02DC8D733B73}" type="presParOf" srcId="{EE687232-159F-4920-8077-FFCEF4B1906D}" destId="{7D58FC8F-8E52-448B-A73F-CF30A8ABDD0C}" srcOrd="0" destOrd="0" presId="urn:microsoft.com/office/officeart/2016/7/layout/ChevronBlockProcess"/>
    <dgm:cxn modelId="{E4B3A708-E61F-47C2-B6C6-8109FDA9B116}" type="presParOf" srcId="{EE687232-159F-4920-8077-FFCEF4B1906D}" destId="{0B4A8DA1-C114-451F-B469-78C60BB8D453}" srcOrd="1" destOrd="0" presId="urn:microsoft.com/office/officeart/2016/7/layout/Chevron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7A47F6-FC82-47B3-8397-616E9F978DFF}">
      <dsp:nvSpPr>
        <dsp:cNvPr id="0" name=""/>
        <dsp:cNvSpPr/>
      </dsp:nvSpPr>
      <dsp:spPr>
        <a:xfrm>
          <a:off x="0" y="671"/>
          <a:ext cx="626364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D25382-60EC-4DA8-A185-C1C758884F50}">
      <dsp:nvSpPr>
        <dsp:cNvPr id="0" name=""/>
        <dsp:cNvSpPr/>
      </dsp:nvSpPr>
      <dsp:spPr>
        <a:xfrm>
          <a:off x="0" y="671"/>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Developing New Businesses. </a:t>
          </a:r>
          <a:endParaRPr lang="en-US" sz="2500" kern="1200" dirty="0"/>
        </a:p>
      </dsp:txBody>
      <dsp:txXfrm>
        <a:off x="0" y="671"/>
        <a:ext cx="6263640" cy="611482"/>
      </dsp:txXfrm>
    </dsp:sp>
    <dsp:sp modelId="{EBFF0968-CFE4-4321-8DE2-CBB3D421DEC6}">
      <dsp:nvSpPr>
        <dsp:cNvPr id="0" name=""/>
        <dsp:cNvSpPr/>
      </dsp:nvSpPr>
      <dsp:spPr>
        <a:xfrm>
          <a:off x="0" y="612154"/>
          <a:ext cx="626364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F06CD4-1266-4F81-A7A6-23BA1A7A9DAF}">
      <dsp:nvSpPr>
        <dsp:cNvPr id="0" name=""/>
        <dsp:cNvSpPr/>
      </dsp:nvSpPr>
      <dsp:spPr>
        <a:xfrm>
          <a:off x="0" y="612154"/>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Expanding Job Opportunities.  </a:t>
          </a:r>
          <a:endParaRPr lang="en-US" sz="2500" kern="1200" dirty="0"/>
        </a:p>
      </dsp:txBody>
      <dsp:txXfrm>
        <a:off x="0" y="612154"/>
        <a:ext cx="6263640" cy="611482"/>
      </dsp:txXfrm>
    </dsp:sp>
    <dsp:sp modelId="{D8F68F9A-7339-455F-A393-2441D0158859}">
      <dsp:nvSpPr>
        <dsp:cNvPr id="0" name=""/>
        <dsp:cNvSpPr/>
      </dsp:nvSpPr>
      <dsp:spPr>
        <a:xfrm>
          <a:off x="0" y="1223637"/>
          <a:ext cx="626364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C9FB46-D3FF-413A-8D52-853DCD01B8D6}">
      <dsp:nvSpPr>
        <dsp:cNvPr id="0" name=""/>
        <dsp:cNvSpPr/>
      </dsp:nvSpPr>
      <dsp:spPr>
        <a:xfrm>
          <a:off x="0" y="1223637"/>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Increasing Income. </a:t>
          </a:r>
          <a:endParaRPr lang="en-US" sz="2500" kern="1200" dirty="0"/>
        </a:p>
      </dsp:txBody>
      <dsp:txXfrm>
        <a:off x="0" y="1223637"/>
        <a:ext cx="6263640" cy="611482"/>
      </dsp:txXfrm>
    </dsp:sp>
    <dsp:sp modelId="{44CD8105-F5B9-4BAA-AAB2-7C2B07F87F54}">
      <dsp:nvSpPr>
        <dsp:cNvPr id="0" name=""/>
        <dsp:cNvSpPr/>
      </dsp:nvSpPr>
      <dsp:spPr>
        <a:xfrm>
          <a:off x="0" y="1835119"/>
          <a:ext cx="626364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798BC6-91AC-49FE-A5BE-75EECF64137F}">
      <dsp:nvSpPr>
        <dsp:cNvPr id="0" name=""/>
        <dsp:cNvSpPr/>
      </dsp:nvSpPr>
      <dsp:spPr>
        <a:xfrm>
          <a:off x="0" y="1835119"/>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Marketing New Products. </a:t>
          </a:r>
          <a:endParaRPr lang="en-US" sz="2500" kern="1200" dirty="0"/>
        </a:p>
      </dsp:txBody>
      <dsp:txXfrm>
        <a:off x="0" y="1835119"/>
        <a:ext cx="6263640" cy="611482"/>
      </dsp:txXfrm>
    </dsp:sp>
    <dsp:sp modelId="{C47DDFC1-64C2-4F22-8FF9-EAFFF840F0DF}">
      <dsp:nvSpPr>
        <dsp:cNvPr id="0" name=""/>
        <dsp:cNvSpPr/>
      </dsp:nvSpPr>
      <dsp:spPr>
        <a:xfrm>
          <a:off x="0" y="2446602"/>
          <a:ext cx="626364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DDA51-F15E-48EC-ABAE-3314DA215709}">
      <dsp:nvSpPr>
        <dsp:cNvPr id="0" name=""/>
        <dsp:cNvSpPr/>
      </dsp:nvSpPr>
      <dsp:spPr>
        <a:xfrm>
          <a:off x="0" y="2446602"/>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Improving Infrastructures.</a:t>
          </a:r>
          <a:endParaRPr lang="en-US" sz="2500" kern="1200" dirty="0"/>
        </a:p>
      </dsp:txBody>
      <dsp:txXfrm>
        <a:off x="0" y="2446602"/>
        <a:ext cx="6263640" cy="611482"/>
      </dsp:txXfrm>
    </dsp:sp>
    <dsp:sp modelId="{898F256F-2F06-4324-A646-478BD2A16DA2}">
      <dsp:nvSpPr>
        <dsp:cNvPr id="0" name=""/>
        <dsp:cNvSpPr/>
      </dsp:nvSpPr>
      <dsp:spPr>
        <a:xfrm>
          <a:off x="0" y="3058085"/>
          <a:ext cx="626364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5125BB-41BC-4114-8802-E3F92170926F}">
      <dsp:nvSpPr>
        <dsp:cNvPr id="0" name=""/>
        <dsp:cNvSpPr/>
      </dsp:nvSpPr>
      <dsp:spPr>
        <a:xfrm>
          <a:off x="0" y="3058085"/>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Encouraging Diversification. </a:t>
          </a:r>
          <a:endParaRPr lang="en-US" sz="2500" kern="1200" dirty="0"/>
        </a:p>
      </dsp:txBody>
      <dsp:txXfrm>
        <a:off x="0" y="3058085"/>
        <a:ext cx="6263640" cy="611482"/>
      </dsp:txXfrm>
    </dsp:sp>
    <dsp:sp modelId="{32D298F8-F720-4EB4-85E3-0203C60D74A4}">
      <dsp:nvSpPr>
        <dsp:cNvPr id="0" name=""/>
        <dsp:cNvSpPr/>
      </dsp:nvSpPr>
      <dsp:spPr>
        <a:xfrm>
          <a:off x="0" y="3669568"/>
          <a:ext cx="626364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78845E-D9C9-4DCB-8E66-60643CCE40AA}">
      <dsp:nvSpPr>
        <dsp:cNvPr id="0" name=""/>
        <dsp:cNvSpPr/>
      </dsp:nvSpPr>
      <dsp:spPr>
        <a:xfrm>
          <a:off x="0" y="3669568"/>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Integrating Local Economy.</a:t>
          </a:r>
          <a:endParaRPr lang="en-US" sz="2500" kern="1200" dirty="0"/>
        </a:p>
      </dsp:txBody>
      <dsp:txXfrm>
        <a:off x="0" y="3669568"/>
        <a:ext cx="6263640" cy="611482"/>
      </dsp:txXfrm>
    </dsp:sp>
    <dsp:sp modelId="{B6D5AD45-27A1-458B-A19B-612ABAA36C12}">
      <dsp:nvSpPr>
        <dsp:cNvPr id="0" name=""/>
        <dsp:cNvSpPr/>
      </dsp:nvSpPr>
      <dsp:spPr>
        <a:xfrm>
          <a:off x="0" y="4281050"/>
          <a:ext cx="626364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BAF25F-B084-4ECD-A0A8-D24D239E6D33}">
      <dsp:nvSpPr>
        <dsp:cNvPr id="0" name=""/>
        <dsp:cNvSpPr/>
      </dsp:nvSpPr>
      <dsp:spPr>
        <a:xfrm>
          <a:off x="0" y="4281050"/>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Promoting Community Pride.</a:t>
          </a:r>
          <a:endParaRPr lang="en-US" sz="2500" kern="1200" dirty="0"/>
        </a:p>
      </dsp:txBody>
      <dsp:txXfrm>
        <a:off x="0" y="4281050"/>
        <a:ext cx="6263640" cy="611482"/>
      </dsp:txXfrm>
    </dsp:sp>
    <dsp:sp modelId="{705D35DA-44EF-42A6-99D1-6DC757C355BD}">
      <dsp:nvSpPr>
        <dsp:cNvPr id="0" name=""/>
        <dsp:cNvSpPr/>
      </dsp:nvSpPr>
      <dsp:spPr>
        <a:xfrm>
          <a:off x="0" y="4892533"/>
          <a:ext cx="626364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0BB067-4349-40FE-9E90-42B483396B97}">
      <dsp:nvSpPr>
        <dsp:cNvPr id="0" name=""/>
        <dsp:cNvSpPr/>
      </dsp:nvSpPr>
      <dsp:spPr>
        <a:xfrm>
          <a:off x="0" y="4892533"/>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Higher Quality of Life for Local Population.</a:t>
          </a:r>
          <a:endParaRPr lang="en-US" sz="2500" kern="1200" dirty="0"/>
        </a:p>
      </dsp:txBody>
      <dsp:txXfrm>
        <a:off x="0" y="4892533"/>
        <a:ext cx="6263640" cy="611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7A547-3102-45BB-81D3-5D381EC9C4EB}">
      <dsp:nvSpPr>
        <dsp:cNvPr id="0" name=""/>
        <dsp:cNvSpPr/>
      </dsp:nvSpPr>
      <dsp:spPr>
        <a:xfrm>
          <a:off x="0" y="3536"/>
          <a:ext cx="10972800" cy="6423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099D38-FD1F-44BF-B7F3-09B4BE555735}">
      <dsp:nvSpPr>
        <dsp:cNvPr id="0" name=""/>
        <dsp:cNvSpPr/>
      </dsp:nvSpPr>
      <dsp:spPr>
        <a:xfrm>
          <a:off x="194310" y="148064"/>
          <a:ext cx="353636" cy="3532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A38848-824D-49A3-96CA-6D3D08B009E6}">
      <dsp:nvSpPr>
        <dsp:cNvPr id="0" name=""/>
        <dsp:cNvSpPr/>
      </dsp:nvSpPr>
      <dsp:spPr>
        <a:xfrm>
          <a:off x="742257" y="3536"/>
          <a:ext cx="10130702" cy="823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02" tIns="87102" rIns="87102" bIns="87102" numCol="1" spcCol="1270" anchor="ctr" anchorCtr="0">
          <a:noAutofit/>
        </a:bodyPr>
        <a:lstStyle/>
        <a:p>
          <a:pPr marL="0" lvl="0" indent="0" algn="l" defTabSz="800100">
            <a:lnSpc>
              <a:spcPct val="90000"/>
            </a:lnSpc>
            <a:spcBef>
              <a:spcPct val="0"/>
            </a:spcBef>
            <a:spcAft>
              <a:spcPct val="35000"/>
            </a:spcAft>
            <a:buNone/>
          </a:pPr>
          <a:r>
            <a:rPr lang="en-GB" sz="1800" b="0" kern="1200" dirty="0"/>
            <a:t>International tourist arrivals have increased from 25 million globally in 1950, to 278 million in 1980, 527 million in 1995, and  1.1 billion in 2015. They are expected to reach 1.8 billion by 2030.</a:t>
          </a:r>
          <a:endParaRPr lang="en-US" sz="1800" b="0" kern="1200" dirty="0"/>
        </a:p>
      </dsp:txBody>
      <dsp:txXfrm>
        <a:off x="742257" y="3536"/>
        <a:ext cx="10130702" cy="823008"/>
      </dsp:txXfrm>
    </dsp:sp>
    <dsp:sp modelId="{3ECA2ACF-2EBA-4013-8B78-976A6336D001}">
      <dsp:nvSpPr>
        <dsp:cNvPr id="0" name=""/>
        <dsp:cNvSpPr/>
      </dsp:nvSpPr>
      <dsp:spPr>
        <a:xfrm>
          <a:off x="0" y="1032296"/>
          <a:ext cx="10972800" cy="6423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81570-433C-4A2A-8169-35FB62BD1019}">
      <dsp:nvSpPr>
        <dsp:cNvPr id="0" name=""/>
        <dsp:cNvSpPr/>
      </dsp:nvSpPr>
      <dsp:spPr>
        <a:xfrm>
          <a:off x="194310" y="1176825"/>
          <a:ext cx="353636" cy="3532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C59EE5-5321-4FE6-884C-5C30B4D7DB20}">
      <dsp:nvSpPr>
        <dsp:cNvPr id="0" name=""/>
        <dsp:cNvSpPr/>
      </dsp:nvSpPr>
      <dsp:spPr>
        <a:xfrm>
          <a:off x="742257" y="1032296"/>
          <a:ext cx="10130702" cy="823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02" tIns="87102" rIns="87102" bIns="87102" numCol="1" spcCol="1270" anchor="ctr" anchorCtr="0">
          <a:noAutofit/>
        </a:bodyPr>
        <a:lstStyle/>
        <a:p>
          <a:pPr marL="0" lvl="0" indent="0" algn="l" defTabSz="800100">
            <a:lnSpc>
              <a:spcPct val="90000"/>
            </a:lnSpc>
            <a:spcBef>
              <a:spcPct val="0"/>
            </a:spcBef>
            <a:spcAft>
              <a:spcPct val="35000"/>
            </a:spcAft>
            <a:buNone/>
          </a:pPr>
          <a:r>
            <a:rPr lang="en-GB" sz="1800" kern="1200" dirty="0"/>
            <a:t>The average international tourist receipt is over US$700 per person and travellers spent over $1.4 trillion.</a:t>
          </a:r>
          <a:endParaRPr lang="en-US" sz="1800" kern="1200" dirty="0"/>
        </a:p>
      </dsp:txBody>
      <dsp:txXfrm>
        <a:off x="742257" y="1032296"/>
        <a:ext cx="10130702" cy="823008"/>
      </dsp:txXfrm>
    </dsp:sp>
    <dsp:sp modelId="{5FD4A245-C28D-42F0-8F4E-C6E742E2A417}">
      <dsp:nvSpPr>
        <dsp:cNvPr id="0" name=""/>
        <dsp:cNvSpPr/>
      </dsp:nvSpPr>
      <dsp:spPr>
        <a:xfrm>
          <a:off x="0" y="2061057"/>
          <a:ext cx="10972800" cy="6423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B628F8-DF9C-426B-BAB6-1EEF6AB11FFC}">
      <dsp:nvSpPr>
        <dsp:cNvPr id="0" name=""/>
        <dsp:cNvSpPr/>
      </dsp:nvSpPr>
      <dsp:spPr>
        <a:xfrm>
          <a:off x="194310" y="2205585"/>
          <a:ext cx="353636" cy="3532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E558BE-5A8D-48C5-8D27-71D8423E4AF5}">
      <dsp:nvSpPr>
        <dsp:cNvPr id="0" name=""/>
        <dsp:cNvSpPr/>
      </dsp:nvSpPr>
      <dsp:spPr>
        <a:xfrm>
          <a:off x="742257" y="2061057"/>
          <a:ext cx="10130702" cy="823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02" tIns="87102" rIns="87102" bIns="87102" numCol="1" spcCol="1270" anchor="ctr" anchorCtr="0">
          <a:noAutofit/>
        </a:bodyPr>
        <a:lstStyle/>
        <a:p>
          <a:pPr marL="0" lvl="0" indent="0" algn="l" defTabSz="800100">
            <a:lnSpc>
              <a:spcPct val="90000"/>
            </a:lnSpc>
            <a:spcBef>
              <a:spcPct val="0"/>
            </a:spcBef>
            <a:spcAft>
              <a:spcPct val="35000"/>
            </a:spcAft>
            <a:buNone/>
          </a:pPr>
          <a:r>
            <a:rPr lang="en-GB" sz="1800" kern="1200" dirty="0"/>
            <a:t>Travel and tourism represents approximately 10% of total global Gross Domestic Product (GDP) in 2015 (if it include tourism related business (e.g. catering, cleaning) (US $7 trillion).</a:t>
          </a:r>
          <a:endParaRPr lang="en-US" sz="1800" kern="1200" dirty="0"/>
        </a:p>
      </dsp:txBody>
      <dsp:txXfrm>
        <a:off x="742257" y="2061057"/>
        <a:ext cx="10130702" cy="823008"/>
      </dsp:txXfrm>
    </dsp:sp>
    <dsp:sp modelId="{9D77DF0A-E949-408A-A93A-8EB3234F1642}">
      <dsp:nvSpPr>
        <dsp:cNvPr id="0" name=""/>
        <dsp:cNvSpPr/>
      </dsp:nvSpPr>
      <dsp:spPr>
        <a:xfrm>
          <a:off x="0" y="3089818"/>
          <a:ext cx="10972800" cy="6423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05BECB-0043-4D77-8151-AE940A56A897}">
      <dsp:nvSpPr>
        <dsp:cNvPr id="0" name=""/>
        <dsp:cNvSpPr/>
      </dsp:nvSpPr>
      <dsp:spPr>
        <a:xfrm>
          <a:off x="194500" y="3234346"/>
          <a:ext cx="353636" cy="3532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D56CD0-A600-4DC5-8E58-B7820955CB86}">
      <dsp:nvSpPr>
        <dsp:cNvPr id="0" name=""/>
        <dsp:cNvSpPr/>
      </dsp:nvSpPr>
      <dsp:spPr>
        <a:xfrm>
          <a:off x="742637" y="3089818"/>
          <a:ext cx="10021295" cy="823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02" tIns="87102" rIns="87102" bIns="87102" numCol="1" spcCol="1270" anchor="ctr" anchorCtr="0">
          <a:noAutofit/>
        </a:bodyPr>
        <a:lstStyle/>
        <a:p>
          <a:pPr marL="0" lvl="0" indent="0" algn="l" defTabSz="800100">
            <a:lnSpc>
              <a:spcPct val="90000"/>
            </a:lnSpc>
            <a:spcBef>
              <a:spcPct val="0"/>
            </a:spcBef>
            <a:spcAft>
              <a:spcPct val="35000"/>
            </a:spcAft>
            <a:buNone/>
          </a:pPr>
          <a:r>
            <a:rPr lang="en-GB" sz="1800" kern="1200" dirty="0"/>
            <a:t>The global travel and tourism industry creates approximately 11% of the world’s employment (direct &amp; indirect) in 2015</a:t>
          </a:r>
          <a:br>
            <a:rPr lang="en-GB" sz="1800" kern="1200" dirty="0"/>
          </a:br>
          <a:endParaRPr lang="en-US" sz="1800" kern="1200" dirty="0"/>
        </a:p>
      </dsp:txBody>
      <dsp:txXfrm>
        <a:off x="742637" y="3089818"/>
        <a:ext cx="10021295" cy="8230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DAA2E-D3DD-4246-9E48-06748F0A2DE4}">
      <dsp:nvSpPr>
        <dsp:cNvPr id="0" name=""/>
        <dsp:cNvSpPr/>
      </dsp:nvSpPr>
      <dsp:spPr>
        <a:xfrm>
          <a:off x="0" y="531"/>
          <a:ext cx="10515600" cy="1243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178FE-B705-424A-9C02-7C514174BFF7}">
      <dsp:nvSpPr>
        <dsp:cNvPr id="0" name=""/>
        <dsp:cNvSpPr/>
      </dsp:nvSpPr>
      <dsp:spPr>
        <a:xfrm>
          <a:off x="376092" y="280269"/>
          <a:ext cx="683804" cy="683804"/>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FCD10C-2DC2-476B-AB0F-6E65A8038D07}">
      <dsp:nvSpPr>
        <dsp:cNvPr id="0" name=""/>
        <dsp:cNvSpPr/>
      </dsp:nvSpPr>
      <dsp:spPr>
        <a:xfrm>
          <a:off x="1435988" y="5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a:lnSpc>
              <a:spcPct val="100000"/>
            </a:lnSpc>
            <a:spcBef>
              <a:spcPct val="0"/>
            </a:spcBef>
            <a:spcAft>
              <a:spcPct val="35000"/>
            </a:spcAft>
            <a:buNone/>
          </a:pPr>
          <a:r>
            <a:rPr lang="en-GB" sz="1900" b="1" i="1" kern="1200" dirty="0"/>
            <a:t>Sustainable Tourism </a:t>
          </a:r>
          <a:r>
            <a:rPr lang="en-GB" sz="1900" kern="1200" dirty="0"/>
            <a:t>is about re-focusing and adapting. A balance must be found between limits and usage so that continuous changing, monitoring and planning ensure that tourism can be managed. </a:t>
          </a:r>
          <a:endParaRPr lang="en-US" sz="1900" kern="1200" dirty="0"/>
        </a:p>
      </dsp:txBody>
      <dsp:txXfrm>
        <a:off x="1435988" y="531"/>
        <a:ext cx="9079611" cy="1243280"/>
      </dsp:txXfrm>
    </dsp:sp>
    <dsp:sp modelId="{0ED2FF2E-977D-4E86-BEF6-FB53308E4FAB}">
      <dsp:nvSpPr>
        <dsp:cNvPr id="0" name=""/>
        <dsp:cNvSpPr/>
      </dsp:nvSpPr>
      <dsp:spPr>
        <a:xfrm>
          <a:off x="0" y="1554631"/>
          <a:ext cx="10515600" cy="1243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ADEE3-17F8-4274-BA62-BE6A0E076961}">
      <dsp:nvSpPr>
        <dsp:cNvPr id="0" name=""/>
        <dsp:cNvSpPr/>
      </dsp:nvSpPr>
      <dsp:spPr>
        <a:xfrm>
          <a:off x="376092" y="1834369"/>
          <a:ext cx="683804" cy="683804"/>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B27580-1995-4BA3-928E-9EA26B56447F}">
      <dsp:nvSpPr>
        <dsp:cNvPr id="0" name=""/>
        <dsp:cNvSpPr/>
      </dsp:nvSpPr>
      <dsp:spPr>
        <a:xfrm>
          <a:off x="1435988" y="15546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a:lnSpc>
              <a:spcPct val="100000"/>
            </a:lnSpc>
            <a:spcBef>
              <a:spcPct val="0"/>
            </a:spcBef>
            <a:spcAft>
              <a:spcPct val="35000"/>
            </a:spcAft>
            <a:buNone/>
          </a:pPr>
          <a:r>
            <a:rPr lang="en-GB" sz="1900" kern="1200" dirty="0"/>
            <a:t>This requires thinking long-term (10, 20+ years) and realising that change is often cumulative, gradual and irreversible. </a:t>
          </a:r>
          <a:endParaRPr lang="en-US" sz="1900" kern="1200" dirty="0"/>
        </a:p>
      </dsp:txBody>
      <dsp:txXfrm>
        <a:off x="1435988" y="1554631"/>
        <a:ext cx="9079611" cy="1243280"/>
      </dsp:txXfrm>
    </dsp:sp>
    <dsp:sp modelId="{1073E958-7D3F-4BDA-863C-94C11A4FDA22}">
      <dsp:nvSpPr>
        <dsp:cNvPr id="0" name=""/>
        <dsp:cNvSpPr/>
      </dsp:nvSpPr>
      <dsp:spPr>
        <a:xfrm>
          <a:off x="0" y="3108732"/>
          <a:ext cx="10515600" cy="1243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E9DAA-0005-47D6-8B8F-5892F54C30CF}">
      <dsp:nvSpPr>
        <dsp:cNvPr id="0" name=""/>
        <dsp:cNvSpPr/>
      </dsp:nvSpPr>
      <dsp:spPr>
        <a:xfrm>
          <a:off x="376092" y="3388470"/>
          <a:ext cx="683804" cy="6838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CD6704-300F-4FD5-BEDC-D95050C6AF43}">
      <dsp:nvSpPr>
        <dsp:cNvPr id="0" name=""/>
        <dsp:cNvSpPr/>
      </dsp:nvSpPr>
      <dsp:spPr>
        <a:xfrm>
          <a:off x="1435988" y="3108732"/>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a:lnSpc>
              <a:spcPct val="100000"/>
            </a:lnSpc>
            <a:spcBef>
              <a:spcPct val="0"/>
            </a:spcBef>
            <a:spcAft>
              <a:spcPct val="35000"/>
            </a:spcAft>
            <a:buNone/>
          </a:pPr>
          <a:r>
            <a:rPr lang="en-GB" sz="1900" b="1" kern="1200" dirty="0"/>
            <a:t>Economic, Social and Environmental </a:t>
          </a:r>
          <a:r>
            <a:rPr lang="en-GB" sz="1900" kern="1200" dirty="0"/>
            <a:t>aspects of sustainable development must include the </a:t>
          </a:r>
          <a:r>
            <a:rPr lang="en-GB" sz="1900" b="1" i="1" kern="1200" dirty="0"/>
            <a:t>interests of all stakeholders including indigenous people, local communities, visitors, industry and government</a:t>
          </a:r>
          <a:r>
            <a:rPr lang="en-GB" sz="1900" kern="1200" dirty="0"/>
            <a:t>.</a:t>
          </a:r>
          <a:endParaRPr lang="en-US" sz="1900" kern="1200" dirty="0"/>
        </a:p>
      </dsp:txBody>
      <dsp:txXfrm>
        <a:off x="1435988" y="3108732"/>
        <a:ext cx="9079611" cy="12432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9F374-2423-4D05-ACFA-545A4DAAFED1}">
      <dsp:nvSpPr>
        <dsp:cNvPr id="0" name=""/>
        <dsp:cNvSpPr/>
      </dsp:nvSpPr>
      <dsp:spPr>
        <a:xfrm>
          <a:off x="12559" y="21114"/>
          <a:ext cx="2760840" cy="828252"/>
        </a:xfrm>
        <a:prstGeom prst="chevron">
          <a:avLst>
            <a:gd name="adj" fmla="val 30000"/>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66" tIns="102266" rIns="102266" bIns="102266" numCol="1" spcCol="1270" anchor="ctr" anchorCtr="0">
          <a:noAutofit/>
        </a:bodyPr>
        <a:lstStyle/>
        <a:p>
          <a:pPr marL="0" lvl="0" indent="0" algn="ctr" defTabSz="1244600">
            <a:lnSpc>
              <a:spcPct val="90000"/>
            </a:lnSpc>
            <a:spcBef>
              <a:spcPct val="0"/>
            </a:spcBef>
            <a:spcAft>
              <a:spcPct val="35000"/>
            </a:spcAft>
            <a:buNone/>
          </a:pPr>
          <a:r>
            <a:rPr lang="en-US" sz="2800" kern="1200"/>
            <a:t>Understand</a:t>
          </a:r>
        </a:p>
      </dsp:txBody>
      <dsp:txXfrm>
        <a:off x="261035" y="21114"/>
        <a:ext cx="2263888" cy="828252"/>
      </dsp:txXfrm>
    </dsp:sp>
    <dsp:sp modelId="{691AE08A-A057-4156-8B04-61B47F83791B}">
      <dsp:nvSpPr>
        <dsp:cNvPr id="0" name=""/>
        <dsp:cNvSpPr/>
      </dsp:nvSpPr>
      <dsp:spPr>
        <a:xfrm>
          <a:off x="12559" y="849367"/>
          <a:ext cx="2512365" cy="2424416"/>
        </a:xfrm>
        <a:prstGeom prst="rect">
          <a:avLst/>
        </a:prstGeom>
        <a:solidFill>
          <a:schemeClr val="accent4">
            <a:alpha val="90000"/>
            <a:tint val="40000"/>
            <a:hueOff val="0"/>
            <a:satOff val="0"/>
            <a:lumOff val="0"/>
            <a:alphaOff val="0"/>
          </a:schemeClr>
        </a:solidFill>
        <a:ln w="2540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8533" tIns="198533" rIns="198533" bIns="397065" numCol="1" spcCol="1270" anchor="t" anchorCtr="0">
          <a:noAutofit/>
        </a:bodyPr>
        <a:lstStyle/>
        <a:p>
          <a:pPr marL="0" lvl="0" indent="0" algn="l" defTabSz="889000">
            <a:lnSpc>
              <a:spcPct val="90000"/>
            </a:lnSpc>
            <a:spcBef>
              <a:spcPct val="0"/>
            </a:spcBef>
            <a:spcAft>
              <a:spcPct val="35000"/>
            </a:spcAft>
            <a:buNone/>
          </a:pPr>
          <a:r>
            <a:rPr lang="en-US" sz="2000" kern="1200"/>
            <a:t>Understand the Different Stages in Destination Development. </a:t>
          </a:r>
        </a:p>
      </dsp:txBody>
      <dsp:txXfrm>
        <a:off x="12559" y="849367"/>
        <a:ext cx="2512365" cy="2424416"/>
      </dsp:txXfrm>
    </dsp:sp>
    <dsp:sp modelId="{D5CD5DAF-D5DB-4BBB-AC81-B01DF27E0C85}">
      <dsp:nvSpPr>
        <dsp:cNvPr id="0" name=""/>
        <dsp:cNvSpPr/>
      </dsp:nvSpPr>
      <dsp:spPr>
        <a:xfrm>
          <a:off x="2718928" y="21114"/>
          <a:ext cx="2760840" cy="828252"/>
        </a:xfrm>
        <a:prstGeom prst="chevron">
          <a:avLst>
            <a:gd name="adj" fmla="val 30000"/>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66" tIns="102266" rIns="102266" bIns="102266" numCol="1" spcCol="1270" anchor="ctr" anchorCtr="0">
          <a:noAutofit/>
        </a:bodyPr>
        <a:lstStyle/>
        <a:p>
          <a:pPr marL="0" lvl="0" indent="0" algn="ctr" defTabSz="1244600">
            <a:lnSpc>
              <a:spcPct val="90000"/>
            </a:lnSpc>
            <a:spcBef>
              <a:spcPct val="0"/>
            </a:spcBef>
            <a:spcAft>
              <a:spcPct val="35000"/>
            </a:spcAft>
            <a:buNone/>
          </a:pPr>
          <a:r>
            <a:rPr lang="en-US" sz="2800" kern="1200"/>
            <a:t>Understand</a:t>
          </a:r>
        </a:p>
      </dsp:txBody>
      <dsp:txXfrm>
        <a:off x="2967404" y="21114"/>
        <a:ext cx="2263888" cy="828252"/>
      </dsp:txXfrm>
    </dsp:sp>
    <dsp:sp modelId="{7BA1B1F0-D25C-4B99-8E62-B3EEE3FA9EB8}">
      <dsp:nvSpPr>
        <dsp:cNvPr id="0" name=""/>
        <dsp:cNvSpPr/>
      </dsp:nvSpPr>
      <dsp:spPr>
        <a:xfrm>
          <a:off x="2718928" y="849367"/>
          <a:ext cx="2512365" cy="2424416"/>
        </a:xfrm>
        <a:prstGeom prst="rect">
          <a:avLst/>
        </a:prstGeom>
        <a:solidFill>
          <a:schemeClr val="accent4">
            <a:alpha val="90000"/>
            <a:tint val="40000"/>
            <a:hueOff val="0"/>
            <a:satOff val="0"/>
            <a:lumOff val="0"/>
            <a:alphaOff val="0"/>
          </a:schemeClr>
        </a:solidFill>
        <a:ln w="2540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8533" tIns="198533" rIns="198533" bIns="397065" numCol="1" spcCol="1270" anchor="t" anchorCtr="0">
          <a:noAutofit/>
        </a:bodyPr>
        <a:lstStyle/>
        <a:p>
          <a:pPr marL="0" lvl="0" indent="0" algn="l" defTabSz="889000">
            <a:lnSpc>
              <a:spcPct val="90000"/>
            </a:lnSpc>
            <a:spcBef>
              <a:spcPct val="0"/>
            </a:spcBef>
            <a:spcAft>
              <a:spcPct val="35000"/>
            </a:spcAft>
            <a:buNone/>
          </a:pPr>
          <a:r>
            <a:rPr lang="en-US" sz="2000" kern="1200"/>
            <a:t>Understand Sustainable Tourism Development and its Benefits.</a:t>
          </a:r>
        </a:p>
      </dsp:txBody>
      <dsp:txXfrm>
        <a:off x="2718928" y="849367"/>
        <a:ext cx="2512365" cy="2424416"/>
      </dsp:txXfrm>
    </dsp:sp>
    <dsp:sp modelId="{434F5B08-5673-435D-8184-FAEC757A3899}">
      <dsp:nvSpPr>
        <dsp:cNvPr id="0" name=""/>
        <dsp:cNvSpPr/>
      </dsp:nvSpPr>
      <dsp:spPr>
        <a:xfrm>
          <a:off x="5425296" y="21114"/>
          <a:ext cx="2760840" cy="828252"/>
        </a:xfrm>
        <a:prstGeom prst="chevron">
          <a:avLst>
            <a:gd name="adj" fmla="val 30000"/>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66" tIns="102266" rIns="102266" bIns="102266" numCol="1" spcCol="1270" anchor="ctr" anchorCtr="0">
          <a:noAutofit/>
        </a:bodyPr>
        <a:lstStyle/>
        <a:p>
          <a:pPr marL="0" lvl="0" indent="0" algn="ctr" defTabSz="1244600">
            <a:lnSpc>
              <a:spcPct val="90000"/>
            </a:lnSpc>
            <a:spcBef>
              <a:spcPct val="0"/>
            </a:spcBef>
            <a:spcAft>
              <a:spcPct val="35000"/>
            </a:spcAft>
            <a:buNone/>
          </a:pPr>
          <a:r>
            <a:rPr lang="en-US" sz="2800" kern="1200"/>
            <a:t>Identify</a:t>
          </a:r>
        </a:p>
      </dsp:txBody>
      <dsp:txXfrm>
        <a:off x="5673772" y="21114"/>
        <a:ext cx="2263888" cy="828252"/>
      </dsp:txXfrm>
    </dsp:sp>
    <dsp:sp modelId="{AFB89172-B523-4B4F-A314-2095F29482A1}">
      <dsp:nvSpPr>
        <dsp:cNvPr id="0" name=""/>
        <dsp:cNvSpPr/>
      </dsp:nvSpPr>
      <dsp:spPr>
        <a:xfrm>
          <a:off x="5425296" y="849367"/>
          <a:ext cx="2512365" cy="2424416"/>
        </a:xfrm>
        <a:prstGeom prst="rect">
          <a:avLst/>
        </a:prstGeom>
        <a:solidFill>
          <a:schemeClr val="accent4">
            <a:alpha val="90000"/>
            <a:tint val="40000"/>
            <a:hueOff val="0"/>
            <a:satOff val="0"/>
            <a:lumOff val="0"/>
            <a:alphaOff val="0"/>
          </a:schemeClr>
        </a:solidFill>
        <a:ln w="2540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8533" tIns="198533" rIns="198533" bIns="397065" numCol="1" spcCol="1270" anchor="t" anchorCtr="0">
          <a:noAutofit/>
        </a:bodyPr>
        <a:lstStyle/>
        <a:p>
          <a:pPr marL="0" lvl="0" indent="0" algn="l" defTabSz="889000">
            <a:lnSpc>
              <a:spcPct val="90000"/>
            </a:lnSpc>
            <a:spcBef>
              <a:spcPct val="0"/>
            </a:spcBef>
            <a:spcAft>
              <a:spcPct val="35000"/>
            </a:spcAft>
            <a:buNone/>
          </a:pPr>
          <a:r>
            <a:rPr lang="en-US" sz="2000" kern="1200"/>
            <a:t>Identify the different prerequisites of a Sustainable Tourism Development.</a:t>
          </a:r>
        </a:p>
      </dsp:txBody>
      <dsp:txXfrm>
        <a:off x="5425296" y="849367"/>
        <a:ext cx="2512365" cy="2424416"/>
      </dsp:txXfrm>
    </dsp:sp>
    <dsp:sp modelId="{7D58FC8F-8E52-448B-A73F-CF30A8ABDD0C}">
      <dsp:nvSpPr>
        <dsp:cNvPr id="0" name=""/>
        <dsp:cNvSpPr/>
      </dsp:nvSpPr>
      <dsp:spPr>
        <a:xfrm>
          <a:off x="8131665" y="21114"/>
          <a:ext cx="2760840" cy="828252"/>
        </a:xfrm>
        <a:prstGeom prst="chevron">
          <a:avLst>
            <a:gd name="adj" fmla="val 30000"/>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266" tIns="102266" rIns="102266" bIns="102266" numCol="1" spcCol="1270" anchor="ctr" anchorCtr="0">
          <a:noAutofit/>
        </a:bodyPr>
        <a:lstStyle/>
        <a:p>
          <a:pPr marL="0" lvl="0" indent="0" algn="ctr" defTabSz="1244600">
            <a:lnSpc>
              <a:spcPct val="90000"/>
            </a:lnSpc>
            <a:spcBef>
              <a:spcPct val="0"/>
            </a:spcBef>
            <a:spcAft>
              <a:spcPct val="35000"/>
            </a:spcAft>
            <a:buNone/>
          </a:pPr>
          <a:r>
            <a:rPr lang="en-US" sz="2800" kern="1200"/>
            <a:t>Analyse</a:t>
          </a:r>
        </a:p>
      </dsp:txBody>
      <dsp:txXfrm>
        <a:off x="8380141" y="21114"/>
        <a:ext cx="2263888" cy="828252"/>
      </dsp:txXfrm>
    </dsp:sp>
    <dsp:sp modelId="{0B4A8DA1-C114-451F-B469-78C60BB8D453}">
      <dsp:nvSpPr>
        <dsp:cNvPr id="0" name=""/>
        <dsp:cNvSpPr/>
      </dsp:nvSpPr>
      <dsp:spPr>
        <a:xfrm>
          <a:off x="8131665" y="849367"/>
          <a:ext cx="2512365" cy="2424416"/>
        </a:xfrm>
        <a:prstGeom prst="rect">
          <a:avLst/>
        </a:prstGeom>
        <a:solidFill>
          <a:schemeClr val="accent4">
            <a:alpha val="90000"/>
            <a:tint val="40000"/>
            <a:hueOff val="0"/>
            <a:satOff val="0"/>
            <a:lumOff val="0"/>
            <a:alphaOff val="0"/>
          </a:schemeClr>
        </a:solidFill>
        <a:ln w="2540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8533" tIns="198533" rIns="198533" bIns="397065" numCol="1" spcCol="1270" anchor="t" anchorCtr="0">
          <a:noAutofit/>
        </a:bodyPr>
        <a:lstStyle/>
        <a:p>
          <a:pPr marL="0" lvl="0" indent="0" algn="l" defTabSz="889000">
            <a:lnSpc>
              <a:spcPct val="90000"/>
            </a:lnSpc>
            <a:spcBef>
              <a:spcPct val="0"/>
            </a:spcBef>
            <a:spcAft>
              <a:spcPct val="35000"/>
            </a:spcAft>
            <a:buNone/>
          </a:pPr>
          <a:r>
            <a:rPr lang="en-US" sz="2000" kern="1200"/>
            <a:t>Analyse the roles played by various Stakeholders in Sustainable Tourism Development.</a:t>
          </a:r>
        </a:p>
      </dsp:txBody>
      <dsp:txXfrm>
        <a:off x="8131665" y="849367"/>
        <a:ext cx="2512365" cy="24244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7C542D-0CBE-4781-BBD1-5E48FAF97334}" type="datetimeFigureOut">
              <a:rPr lang="en-GB" smtClean="0"/>
              <a:t>19/04/2020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CB969-5E20-4C0A-917A-453E22E0A761}" type="slidenum">
              <a:rPr lang="en-GB" smtClean="0"/>
              <a:t>‹#›</a:t>
            </a:fld>
            <a:endParaRPr lang="en-GB"/>
          </a:p>
        </p:txBody>
      </p:sp>
    </p:spTree>
    <p:extLst>
      <p:ext uri="{BB962C8B-B14F-4D97-AF65-F5344CB8AC3E}">
        <p14:creationId xmlns:p14="http://schemas.microsoft.com/office/powerpoint/2010/main" val="238525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sdgintegration.undp.org/"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CB969-5E20-4C0A-917A-453E22E0A761}" type="slidenum">
              <a:rPr lang="en-GB" smtClean="0"/>
              <a:t>1</a:t>
            </a:fld>
            <a:endParaRPr lang="en-GB"/>
          </a:p>
        </p:txBody>
      </p:sp>
    </p:spTree>
    <p:extLst>
      <p:ext uri="{BB962C8B-B14F-4D97-AF65-F5344CB8AC3E}">
        <p14:creationId xmlns:p14="http://schemas.microsoft.com/office/powerpoint/2010/main" val="2210598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CB969-5E20-4C0A-917A-453E22E0A761}" type="slidenum">
              <a:rPr lang="en-GB" smtClean="0"/>
              <a:t>2</a:t>
            </a:fld>
            <a:endParaRPr lang="en-GB"/>
          </a:p>
        </p:txBody>
      </p:sp>
    </p:spTree>
    <p:extLst>
      <p:ext uri="{BB962C8B-B14F-4D97-AF65-F5344CB8AC3E}">
        <p14:creationId xmlns:p14="http://schemas.microsoft.com/office/powerpoint/2010/main" val="3165542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Sustainable development – </a:t>
            </a:r>
            <a:r>
              <a:rPr lang="en-GB" i="1" dirty="0"/>
              <a:t>the development of an area, physical or natural resource to </a:t>
            </a:r>
            <a:r>
              <a:rPr lang="en-GB" sz="1200" b="0" i="1" u="none" strike="noStrike" kern="1200" dirty="0">
                <a:solidFill>
                  <a:schemeClr val="tx1"/>
                </a:solidFill>
                <a:effectLst/>
                <a:latin typeface="+mn-lt"/>
                <a:ea typeface="+mn-ea"/>
                <a:cs typeface="+mn-cs"/>
              </a:rPr>
              <a:t>meet the needs of the present without compromising the ability of future generation to meet their own needs.</a:t>
            </a:r>
            <a:endParaRPr lang="en-GB" i="1" dirty="0"/>
          </a:p>
          <a:p>
            <a:endParaRPr lang="en-GB" dirty="0"/>
          </a:p>
          <a:p>
            <a:r>
              <a:rPr lang="en-GB" dirty="0"/>
              <a:t>Sustainable tourism -</a:t>
            </a:r>
          </a:p>
          <a:p>
            <a:r>
              <a:rPr lang="en-GB" dirty="0"/>
              <a:t>Sustainability – is about meeting the needs of the present without compromising the ability of future generation to meet their own needs.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Responsible tourism - </a:t>
            </a:r>
            <a:r>
              <a:rPr lang="en-GB" i="1" dirty="0"/>
              <a:t>Any form of tourism that can be consumed in a more responsible way. It minimizes negative economic, environmental and social impacts;</a:t>
            </a:r>
          </a:p>
          <a:p>
            <a:endParaRPr lang="en-GB" dirty="0"/>
          </a:p>
          <a:p>
            <a:r>
              <a:rPr lang="en-GB" dirty="0"/>
              <a:t>Environmental Impacts – </a:t>
            </a:r>
            <a:r>
              <a:rPr lang="en-GB" b="1" u="sng" dirty="0"/>
              <a:t>3 pillars of sustainability </a:t>
            </a:r>
          </a:p>
          <a:p>
            <a:r>
              <a:rPr lang="en-GB" dirty="0"/>
              <a:t>Social Impacts</a:t>
            </a:r>
          </a:p>
          <a:p>
            <a:r>
              <a:rPr lang="en-GB" dirty="0"/>
              <a:t>Economic impacts</a:t>
            </a:r>
          </a:p>
          <a:p>
            <a:endParaRPr lang="en-GB" dirty="0"/>
          </a:p>
          <a:p>
            <a:r>
              <a:rPr lang="en-GB" dirty="0"/>
              <a:t>CSR -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B4F58B-1B96-4FCC-AFF4-974ACD9F8C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6779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Developing New Businesses. – local crafts, restaurants, smaller independent hotels and guest houses </a:t>
            </a: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Expanding Job Opportunities – whether working for larger companies or smaller community businesses.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Increasing Income. – avoid leakage ( whereby the money is taken out of the country), paying a proper wage ( multiplier effected where money is then spent in the community from those who are able to buy essential goods and services from local businesses ) generating income through sustainable entrepreneurship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Marketing New Products. – niche tourism opportunities, away from mass travel and people could potentially pay more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Improving Infrastructures – roads, hospitals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Encouraging Diversification. – away from farming, or fishing etc ( health tourism Thailand 1997 economic crash )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Integrating Local Economy.- refer back to previous point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Promoting Community Pride – authentic and not diluted.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Higher Quality of Life for Local Population. – water, more money, better living facilities, access to better roads, schools and hospitals. </a:t>
            </a: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934CB969-5E20-4C0A-917A-453E22E0A761}" type="slidenum">
              <a:rPr lang="en-GB" smtClean="0"/>
              <a:t>4</a:t>
            </a:fld>
            <a:endParaRPr lang="en-GB"/>
          </a:p>
        </p:txBody>
      </p:sp>
    </p:spTree>
    <p:extLst>
      <p:ext uri="{BB962C8B-B14F-4D97-AF65-F5344CB8AC3E}">
        <p14:creationId xmlns:p14="http://schemas.microsoft.com/office/powerpoint/2010/main" val="1061576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CB969-5E20-4C0A-917A-453E22E0A761}" type="slidenum">
              <a:rPr lang="en-GB" smtClean="0"/>
              <a:t>5</a:t>
            </a:fld>
            <a:endParaRPr lang="en-GB"/>
          </a:p>
        </p:txBody>
      </p:sp>
    </p:spTree>
    <p:extLst>
      <p:ext uri="{BB962C8B-B14F-4D97-AF65-F5344CB8AC3E}">
        <p14:creationId xmlns:p14="http://schemas.microsoft.com/office/powerpoint/2010/main" val="1669685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CB969-5E20-4C0A-917A-453E22E0A761}" type="slidenum">
              <a:rPr lang="en-GB" smtClean="0"/>
              <a:t>9</a:t>
            </a:fld>
            <a:endParaRPr lang="en-GB"/>
          </a:p>
        </p:txBody>
      </p:sp>
    </p:spTree>
    <p:extLst>
      <p:ext uri="{BB962C8B-B14F-4D97-AF65-F5344CB8AC3E}">
        <p14:creationId xmlns:p14="http://schemas.microsoft.com/office/powerpoint/2010/main" val="2590753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Education – the travel foundation, UNESCO, sustainable tourism, EU – blue flag beaches etc  </a:t>
            </a:r>
          </a:p>
          <a:p>
            <a:pPr marL="228600" indent="-228600">
              <a:buAutoNum type="arabicParenR"/>
            </a:pPr>
            <a:r>
              <a:rPr lang="en-GB" dirty="0"/>
              <a:t>UNSDG, government targets </a:t>
            </a:r>
          </a:p>
          <a:p>
            <a:pPr marL="228600" indent="-228600">
              <a:buAutoNum type="arabicParenR"/>
            </a:pPr>
            <a:r>
              <a:rPr lang="en-GB" dirty="0"/>
              <a:t>Ensure that the 2 pillars of sustainability have equal measure, benefit for all stakeholders and not the economic benefits of large multi national organisations with develop regions and resorts </a:t>
            </a:r>
          </a:p>
        </p:txBody>
      </p:sp>
      <p:sp>
        <p:nvSpPr>
          <p:cNvPr id="4" name="Slide Number Placeholder 3"/>
          <p:cNvSpPr>
            <a:spLocks noGrp="1"/>
          </p:cNvSpPr>
          <p:nvPr>
            <p:ph type="sldNum" sz="quarter" idx="5"/>
          </p:nvPr>
        </p:nvSpPr>
        <p:spPr/>
        <p:txBody>
          <a:bodyPr/>
          <a:lstStyle/>
          <a:p>
            <a:fld id="{934CB969-5E20-4C0A-917A-453E22E0A761}" type="slidenum">
              <a:rPr lang="en-GB" smtClean="0"/>
              <a:t>10</a:t>
            </a:fld>
            <a:endParaRPr lang="en-GB"/>
          </a:p>
        </p:txBody>
      </p:sp>
    </p:spTree>
    <p:extLst>
      <p:ext uri="{BB962C8B-B14F-4D97-AF65-F5344CB8AC3E}">
        <p14:creationId xmlns:p14="http://schemas.microsoft.com/office/powerpoint/2010/main" val="1850442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United Nations designated 2017 as the International Year of Sustainable Tourism for Development. </a:t>
            </a:r>
          </a:p>
          <a:p>
            <a:r>
              <a:rPr lang="en-GB" dirty="0"/>
              <a:t>In the context of the universal 2030 Agenda for Sustainable Development and the Sustainable Development Goals (SDGs), the International Year has promoted the change in policies, business practices and consumer behaviour towards a more sustainable tourism sector that can contribute to all the 17 Sustainable Development Goals .</a:t>
            </a:r>
          </a:p>
        </p:txBody>
      </p:sp>
      <p:sp>
        <p:nvSpPr>
          <p:cNvPr id="4" name="Slide Number Placeholder 3"/>
          <p:cNvSpPr>
            <a:spLocks noGrp="1"/>
          </p:cNvSpPr>
          <p:nvPr>
            <p:ph type="sldNum" sz="quarter" idx="5"/>
          </p:nvPr>
        </p:nvSpPr>
        <p:spPr/>
        <p:txBody>
          <a:bodyPr/>
          <a:lstStyle/>
          <a:p>
            <a:fld id="{934CB969-5E20-4C0A-917A-453E22E0A761}" type="slidenum">
              <a:rPr lang="en-GB" smtClean="0"/>
              <a:t>11</a:t>
            </a:fld>
            <a:endParaRPr lang="en-GB"/>
          </a:p>
        </p:txBody>
      </p:sp>
    </p:spTree>
    <p:extLst>
      <p:ext uri="{BB962C8B-B14F-4D97-AF65-F5344CB8AC3E}">
        <p14:creationId xmlns:p14="http://schemas.microsoft.com/office/powerpoint/2010/main" val="3412246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not only the Travel foundation that has recognised the need for sustainable tourism, but the UN development agency lead the sustainable development of the globe, </a:t>
            </a:r>
          </a:p>
          <a:p>
            <a:r>
              <a:rPr lang="en-GB" dirty="0"/>
              <a:t>UNDP is well-placed to help implement the Goals through our work in some 170 countries and territories.</a:t>
            </a:r>
          </a:p>
          <a:p>
            <a:endParaRPr lang="en-GB" dirty="0"/>
          </a:p>
          <a:p>
            <a:r>
              <a:rPr lang="en-GB" dirty="0"/>
              <a:t>As you can see there are 17 SDG’s </a:t>
            </a:r>
            <a:r>
              <a:rPr lang="en-GB" sz="1200" b="0" i="0" u="none" strike="noStrike" kern="1200" dirty="0">
                <a:solidFill>
                  <a:schemeClr val="tx1"/>
                </a:solidFill>
                <a:effectLst/>
                <a:latin typeface="+mn-lt"/>
                <a:ea typeface="+mn-ea"/>
                <a:cs typeface="+mn-cs"/>
              </a:rPr>
              <a:t>These are </a:t>
            </a:r>
            <a:r>
              <a:rPr lang="en-GB" sz="1200" b="1" i="0" u="none" strike="noStrike" kern="1200" dirty="0">
                <a:solidFill>
                  <a:schemeClr val="tx1"/>
                </a:solidFill>
                <a:effectLst/>
                <a:latin typeface="+mn-lt"/>
                <a:ea typeface="+mn-ea"/>
                <a:cs typeface="+mn-cs"/>
                <a:hlinkClick r:id="rId3"/>
              </a:rPr>
              <a:t>integrated</a:t>
            </a:r>
            <a:r>
              <a:rPr lang="en-GB" sz="1200" b="0" i="0" u="none" strike="noStrike" kern="1200" dirty="0">
                <a:solidFill>
                  <a:schemeClr val="tx1"/>
                </a:solidFill>
                <a:effectLst/>
                <a:latin typeface="+mn-lt"/>
                <a:ea typeface="+mn-ea"/>
                <a:cs typeface="+mn-cs"/>
              </a:rPr>
              <a:t>—that is, they recognize that action in one area will affect outcomes in others, and that development must balance social, economic and environmental sustainability.</a:t>
            </a:r>
            <a:endParaRPr lang="en-GB" dirty="0"/>
          </a:p>
          <a:p>
            <a:r>
              <a:rPr lang="en-GB" dirty="0"/>
              <a:t>They actively support countries in achieving the SDGs through integrated solutions. Some of these we will discus with the use of case studies over the coming weeks. </a:t>
            </a:r>
          </a:p>
          <a:p>
            <a:endParaRPr lang="en-GB" dirty="0"/>
          </a:p>
          <a:p>
            <a:r>
              <a:rPr lang="en-GB" dirty="0"/>
              <a:t>The UNDP have an agenda to ensure that UN partners are working together to help countries tackle complexity in the areas of sustainably more effectively.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B4F58B-1B96-4FCC-AFF4-974ACD9F8C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8646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terms of sustainable development? This is a 4 phase process that requires implementation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B4F58B-1B96-4FCC-AFF4-974ACD9F8C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31710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19/04/2020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33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19/04/2020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51326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86810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4066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19/04/2020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09228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19/04/2020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5772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19/04/2020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7344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9316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2694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2863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4432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19/04/2020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8802127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ourismcafe.org/glossar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youtube.com/watch?v=txWtpLdbjS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4uu9obbadnA"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hyperlink" Target="https://www.undp.org/content/undp/en/home/sustainable-development-goals.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hyperlink" Target="https://youtu.be/8OXqdHSOIxI" TargetMode="External"/><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nchor="ctr">
            <a:normAutofit fontScale="90000"/>
          </a:bodyPr>
          <a:lstStyle/>
          <a:p>
            <a:br>
              <a:rPr lang="en-GB" b="1" dirty="0"/>
            </a:br>
            <a:r>
              <a:rPr lang="en-GB" b="1" dirty="0"/>
              <a:t>Sustainable Hospitality and tourism Management </a:t>
            </a:r>
            <a:br>
              <a:rPr lang="en-GB" dirty="0"/>
            </a:br>
            <a:br>
              <a:rPr lang="en-GB" dirty="0"/>
            </a:br>
            <a:br>
              <a:rPr lang="en-GB" dirty="0"/>
            </a:br>
            <a:r>
              <a:rPr lang="en-GB" dirty="0"/>
              <a:t>Sustainable </a:t>
            </a:r>
            <a:r>
              <a:rPr lang="en-GB"/>
              <a:t>tourism Development </a:t>
            </a:r>
            <a:endParaRPr lang="en-GB" dirty="0"/>
          </a:p>
        </p:txBody>
      </p:sp>
      <p:sp>
        <p:nvSpPr>
          <p:cNvPr id="7" name="Subtitle 2">
            <a:extLst>
              <a:ext uri="{FF2B5EF4-FFF2-40B4-BE49-F238E27FC236}">
                <a16:creationId xmlns:a16="http://schemas.microsoft.com/office/drawing/2014/main" id="{AC76646E-01C2-46A6-B1A5-C262174428EC}"/>
              </a:ext>
            </a:extLst>
          </p:cNvPr>
          <p:cNvSpPr>
            <a:spLocks noGrp="1"/>
          </p:cNvSpPr>
          <p:nvPr>
            <p:ph type="subTitle" idx="1"/>
          </p:nvPr>
        </p:nvSpPr>
        <p:spPr>
          <a:xfrm>
            <a:off x="1825824" y="5232221"/>
            <a:ext cx="8534400" cy="1752600"/>
          </a:xfrm>
        </p:spPr>
        <p:txBody>
          <a:bodyPr/>
          <a:lstStyle/>
          <a:p>
            <a:r>
              <a:rPr lang="en-GB" dirty="0"/>
              <a:t>Week 1. </a:t>
            </a:r>
            <a:br>
              <a:rPr lang="en-GB" dirty="0"/>
            </a:br>
            <a:endParaRPr lang="en-US" dirty="0"/>
          </a:p>
        </p:txBody>
      </p:sp>
    </p:spTree>
    <p:extLst>
      <p:ext uri="{BB962C8B-B14F-4D97-AF65-F5344CB8AC3E}">
        <p14:creationId xmlns:p14="http://schemas.microsoft.com/office/powerpoint/2010/main" val="2906763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C86D6-EF6B-4F33-99A5-57E6A6C81FC6}"/>
              </a:ext>
            </a:extLst>
          </p:cNvPr>
          <p:cNvSpPr>
            <a:spLocks noGrp="1"/>
          </p:cNvSpPr>
          <p:nvPr>
            <p:ph type="title"/>
          </p:nvPr>
        </p:nvSpPr>
        <p:spPr/>
        <p:txBody>
          <a:bodyPr anchor="ctr">
            <a:normAutofit/>
          </a:bodyPr>
          <a:lstStyle/>
          <a:p>
            <a:r>
              <a:rPr lang="en-GB" b="1"/>
              <a:t>Session objectives </a:t>
            </a:r>
          </a:p>
        </p:txBody>
      </p:sp>
      <p:sp>
        <p:nvSpPr>
          <p:cNvPr id="3" name="Content Placeholder 2">
            <a:extLst>
              <a:ext uri="{FF2B5EF4-FFF2-40B4-BE49-F238E27FC236}">
                <a16:creationId xmlns:a16="http://schemas.microsoft.com/office/drawing/2014/main" id="{3F9A6C6E-2114-4EAC-8EEA-10821A74DDCB}"/>
              </a:ext>
            </a:extLst>
          </p:cNvPr>
          <p:cNvSpPr>
            <a:spLocks noGrp="1"/>
          </p:cNvSpPr>
          <p:nvPr>
            <p:ph idx="1"/>
          </p:nvPr>
        </p:nvSpPr>
        <p:spPr/>
        <p:txBody>
          <a:bodyPr>
            <a:normAutofit/>
          </a:bodyPr>
          <a:lstStyle/>
          <a:p>
            <a:r>
              <a:rPr lang="en-GB" dirty="0"/>
              <a:t>Examine the benefits of sustainable tourism</a:t>
            </a:r>
          </a:p>
          <a:p>
            <a:r>
              <a:rPr lang="en-GB" dirty="0"/>
              <a:t>Global Sustainable Factors to Consider  </a:t>
            </a:r>
          </a:p>
          <a:p>
            <a:r>
              <a:rPr lang="en-GB" dirty="0"/>
              <a:t>Environmental factors </a:t>
            </a:r>
          </a:p>
          <a:p>
            <a:r>
              <a:rPr lang="en-GB" dirty="0"/>
              <a:t>Sustainable solutions </a:t>
            </a:r>
          </a:p>
          <a:p>
            <a:r>
              <a:rPr lang="en-GB" dirty="0"/>
              <a:t> United Nations years of sustainable tourism</a:t>
            </a:r>
          </a:p>
          <a:p>
            <a:endParaRPr lang="en-GB" dirty="0"/>
          </a:p>
          <a:p>
            <a:endParaRPr lang="en-GB" dirty="0"/>
          </a:p>
        </p:txBody>
      </p:sp>
    </p:spTree>
    <p:extLst>
      <p:ext uri="{BB962C8B-B14F-4D97-AF65-F5344CB8AC3E}">
        <p14:creationId xmlns:p14="http://schemas.microsoft.com/office/powerpoint/2010/main" val="3086286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dirty="0"/>
              <a:t>Terms;</a:t>
            </a:r>
          </a:p>
        </p:txBody>
      </p:sp>
      <p:sp>
        <p:nvSpPr>
          <p:cNvPr id="3" name="Content Placeholder 2"/>
          <p:cNvSpPr>
            <a:spLocks noGrp="1"/>
          </p:cNvSpPr>
          <p:nvPr>
            <p:ph idx="1"/>
          </p:nvPr>
        </p:nvSpPr>
        <p:spPr/>
        <p:txBody>
          <a:bodyPr>
            <a:normAutofit fontScale="92500" lnSpcReduction="10000"/>
          </a:bodyPr>
          <a:lstStyle/>
          <a:p>
            <a:pPr>
              <a:lnSpc>
                <a:spcPct val="90000"/>
              </a:lnSpc>
            </a:pPr>
            <a:r>
              <a:rPr lang="en-GB" sz="3000" dirty="0"/>
              <a:t>Sustainable development</a:t>
            </a:r>
          </a:p>
          <a:p>
            <a:pPr>
              <a:lnSpc>
                <a:spcPct val="90000"/>
              </a:lnSpc>
            </a:pPr>
            <a:r>
              <a:rPr lang="en-GB" sz="3000" dirty="0"/>
              <a:t>Sustainable tourism</a:t>
            </a:r>
          </a:p>
          <a:p>
            <a:pPr>
              <a:lnSpc>
                <a:spcPct val="90000"/>
              </a:lnSpc>
            </a:pPr>
            <a:r>
              <a:rPr lang="en-GB" sz="3000" dirty="0"/>
              <a:t>Sustainability</a:t>
            </a:r>
          </a:p>
          <a:p>
            <a:pPr>
              <a:lnSpc>
                <a:spcPct val="90000"/>
              </a:lnSpc>
            </a:pPr>
            <a:r>
              <a:rPr lang="en-GB" sz="3000" dirty="0"/>
              <a:t>Responsible tourism</a:t>
            </a:r>
          </a:p>
          <a:p>
            <a:pPr>
              <a:lnSpc>
                <a:spcPct val="90000"/>
              </a:lnSpc>
            </a:pPr>
            <a:r>
              <a:rPr lang="en-GB" sz="3000" dirty="0"/>
              <a:t>Environmental Impacts </a:t>
            </a:r>
          </a:p>
          <a:p>
            <a:pPr>
              <a:lnSpc>
                <a:spcPct val="90000"/>
              </a:lnSpc>
            </a:pPr>
            <a:r>
              <a:rPr lang="en-GB" sz="3000" dirty="0"/>
              <a:t>Social Impacts</a:t>
            </a:r>
          </a:p>
          <a:p>
            <a:pPr>
              <a:lnSpc>
                <a:spcPct val="90000"/>
              </a:lnSpc>
            </a:pPr>
            <a:r>
              <a:rPr lang="en-GB" sz="3000" dirty="0"/>
              <a:t>Economic impacts</a:t>
            </a:r>
          </a:p>
          <a:p>
            <a:pPr>
              <a:lnSpc>
                <a:spcPct val="90000"/>
              </a:lnSpc>
            </a:pPr>
            <a:r>
              <a:rPr lang="en-GB" sz="3000" dirty="0"/>
              <a:t>CSR</a:t>
            </a:r>
          </a:p>
          <a:p>
            <a:pPr>
              <a:lnSpc>
                <a:spcPct val="90000"/>
              </a:lnSpc>
            </a:pPr>
            <a:r>
              <a:rPr lang="en-GB" sz="3000" dirty="0">
                <a:hlinkClick r:id="rId3"/>
              </a:rPr>
              <a:t>https://www.tourismcafe.org/glossary</a:t>
            </a:r>
            <a:r>
              <a:rPr lang="en-GB" sz="3000" dirty="0"/>
              <a:t> </a:t>
            </a:r>
          </a:p>
          <a:p>
            <a:pPr>
              <a:lnSpc>
                <a:spcPct val="90000"/>
              </a:lnSpc>
            </a:pPr>
            <a:endParaRPr lang="en-GB" sz="3000" dirty="0"/>
          </a:p>
        </p:txBody>
      </p:sp>
    </p:spTree>
    <p:extLst>
      <p:ext uri="{BB962C8B-B14F-4D97-AF65-F5344CB8AC3E}">
        <p14:creationId xmlns:p14="http://schemas.microsoft.com/office/powerpoint/2010/main" val="2945660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307" y="620392"/>
            <a:ext cx="3953029" cy="5504688"/>
          </a:xfrm>
        </p:spPr>
        <p:txBody>
          <a:bodyPr>
            <a:normAutofit/>
          </a:bodyPr>
          <a:lstStyle/>
          <a:p>
            <a:r>
              <a:rPr lang="en-GB" b="1" dirty="0">
                <a:latin typeface="+mn-lt"/>
                <a:cs typeface="Arial" panose="020B0604020202020204" pitchFamily="34" charset="0"/>
              </a:rPr>
              <a:t>Benefits of Sustainable Tourism Development</a:t>
            </a:r>
          </a:p>
        </p:txBody>
      </p:sp>
      <p:graphicFrame>
        <p:nvGraphicFramePr>
          <p:cNvPr id="5" name="Content Placeholder 2">
            <a:extLst>
              <a:ext uri="{FF2B5EF4-FFF2-40B4-BE49-F238E27FC236}">
                <a16:creationId xmlns:a16="http://schemas.microsoft.com/office/drawing/2014/main" id="{1F80A113-33EC-45A7-9FD5-2475485E8BDD}"/>
              </a:ext>
            </a:extLst>
          </p:cNvPr>
          <p:cNvGraphicFramePr>
            <a:graphicFrameLocks noGrp="1"/>
          </p:cNvGraphicFramePr>
          <p:nvPr>
            <p:ph idx="1"/>
            <p:extLst>
              <p:ext uri="{D42A27DB-BD31-4B8C-83A1-F6EECF244321}">
                <p14:modId xmlns:p14="http://schemas.microsoft.com/office/powerpoint/2010/main" val="207654049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4832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latin typeface="+mn-lt"/>
                <a:cs typeface="Arial" panose="020B0604020202020204" pitchFamily="34" charset="0"/>
              </a:rPr>
              <a:t>Global Sustainable Factors to Consider </a:t>
            </a:r>
          </a:p>
        </p:txBody>
      </p:sp>
      <p:graphicFrame>
        <p:nvGraphicFramePr>
          <p:cNvPr id="5" name="Content Placeholder 2">
            <a:extLst>
              <a:ext uri="{FF2B5EF4-FFF2-40B4-BE49-F238E27FC236}">
                <a16:creationId xmlns:a16="http://schemas.microsoft.com/office/drawing/2014/main" id="{BEAA460E-A279-4749-B1AB-DB1319F068BE}"/>
              </a:ext>
            </a:extLst>
          </p:cNvPr>
          <p:cNvGraphicFramePr>
            <a:graphicFrameLocks noGrp="1"/>
          </p:cNvGraphicFramePr>
          <p:nvPr>
            <p:ph idx="1"/>
            <p:extLst>
              <p:ext uri="{D42A27DB-BD31-4B8C-83A1-F6EECF244321}">
                <p14:modId xmlns:p14="http://schemas.microsoft.com/office/powerpoint/2010/main" val="325109734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3958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8F85A-1CDE-41E9-A5E5-BA1F0F4AC250}"/>
              </a:ext>
            </a:extLst>
          </p:cNvPr>
          <p:cNvSpPr>
            <a:spLocks noGrp="1"/>
          </p:cNvSpPr>
          <p:nvPr>
            <p:ph type="title"/>
          </p:nvPr>
        </p:nvSpPr>
        <p:spPr/>
        <p:txBody>
          <a:bodyPr/>
          <a:lstStyle/>
          <a:p>
            <a:r>
              <a:rPr lang="en-GB" dirty="0"/>
              <a:t>Environmental Facts </a:t>
            </a:r>
          </a:p>
        </p:txBody>
      </p:sp>
      <p:sp>
        <p:nvSpPr>
          <p:cNvPr id="3" name="Content Placeholder 2">
            <a:extLst>
              <a:ext uri="{FF2B5EF4-FFF2-40B4-BE49-F238E27FC236}">
                <a16:creationId xmlns:a16="http://schemas.microsoft.com/office/drawing/2014/main" id="{AA360AC5-52FE-471D-8FCF-BCDF3021CAE0}"/>
              </a:ext>
            </a:extLst>
          </p:cNvPr>
          <p:cNvSpPr>
            <a:spLocks noGrp="1"/>
          </p:cNvSpPr>
          <p:nvPr>
            <p:ph idx="1"/>
          </p:nvPr>
        </p:nvSpPr>
        <p:spPr/>
        <p:txBody>
          <a:bodyPr>
            <a:normAutofit fontScale="92500" lnSpcReduction="20000"/>
          </a:bodyPr>
          <a:lstStyle/>
          <a:p>
            <a:r>
              <a:rPr lang="en-GB" dirty="0"/>
              <a:t>Although the Bellagio hotel in Las Vegas recycles its water – it still uses 12 million litres of water per year in a water scarce region</a:t>
            </a:r>
          </a:p>
          <a:p>
            <a:r>
              <a:rPr lang="en-GB" dirty="0"/>
              <a:t>a village of 700 in a developing country uses an average of 500 litres of water per month AND a luxury hotel room guest uses 1800 litres of water per person per night</a:t>
            </a:r>
          </a:p>
          <a:p>
            <a:r>
              <a:rPr lang="en-GB" dirty="0"/>
              <a:t>The average UK household used 400 litres of water per day</a:t>
            </a:r>
            <a:endParaRPr lang="en-US" dirty="0"/>
          </a:p>
          <a:p>
            <a:r>
              <a:rPr lang="en-GB" dirty="0"/>
              <a:t>The average person in the UK uses approximately 150 litres of water per day – 3 times that of a local village in Asia.</a:t>
            </a:r>
          </a:p>
          <a:p>
            <a:endParaRPr lang="en-US" dirty="0"/>
          </a:p>
          <a:p>
            <a:endParaRPr lang="en-GB" dirty="0"/>
          </a:p>
          <a:p>
            <a:endParaRPr lang="en-US" dirty="0"/>
          </a:p>
          <a:p>
            <a:endParaRPr lang="en-GB" dirty="0"/>
          </a:p>
        </p:txBody>
      </p:sp>
    </p:spTree>
    <p:extLst>
      <p:ext uri="{BB962C8B-B14F-4D97-AF65-F5344CB8AC3E}">
        <p14:creationId xmlns:p14="http://schemas.microsoft.com/office/powerpoint/2010/main" val="3816784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840C1-91C8-40B7-AB16-6BD0678EA388}"/>
              </a:ext>
            </a:extLst>
          </p:cNvPr>
          <p:cNvSpPr>
            <a:spLocks noGrp="1"/>
          </p:cNvSpPr>
          <p:nvPr>
            <p:ph type="title"/>
          </p:nvPr>
        </p:nvSpPr>
        <p:spPr/>
        <p:txBody>
          <a:bodyPr/>
          <a:lstStyle/>
          <a:p>
            <a:r>
              <a:rPr lang="en-GB" dirty="0"/>
              <a:t>Environmental Facts </a:t>
            </a:r>
          </a:p>
        </p:txBody>
      </p:sp>
      <p:sp>
        <p:nvSpPr>
          <p:cNvPr id="3" name="Content Placeholder 2">
            <a:extLst>
              <a:ext uri="{FF2B5EF4-FFF2-40B4-BE49-F238E27FC236}">
                <a16:creationId xmlns:a16="http://schemas.microsoft.com/office/drawing/2014/main" id="{2BE9565C-1CA4-4455-9854-225832547B76}"/>
              </a:ext>
            </a:extLst>
          </p:cNvPr>
          <p:cNvSpPr>
            <a:spLocks noGrp="1"/>
          </p:cNvSpPr>
          <p:nvPr>
            <p:ph idx="1"/>
          </p:nvPr>
        </p:nvSpPr>
        <p:spPr/>
        <p:txBody>
          <a:bodyPr/>
          <a:lstStyle/>
          <a:p>
            <a:r>
              <a:rPr lang="en-GB" dirty="0"/>
              <a:t>A species of animal or plant life disappears at a rate of one every three minutes.</a:t>
            </a:r>
          </a:p>
          <a:p>
            <a:r>
              <a:rPr lang="en-GB" dirty="0"/>
              <a:t>70% of marine mammals are threatened</a:t>
            </a:r>
          </a:p>
          <a:p>
            <a:r>
              <a:rPr lang="en-GB" dirty="0"/>
              <a:t>The Western world (with 17% of the worlds’ population) currently consumes 52% of total global energy</a:t>
            </a:r>
          </a:p>
          <a:p>
            <a:r>
              <a:rPr lang="en-GB" dirty="0"/>
              <a:t>A species of animal or plant life disappears at a rate of one every three minutes.</a:t>
            </a:r>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990411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6542E-866D-4033-B3B3-CC1257D78374}"/>
              </a:ext>
            </a:extLst>
          </p:cNvPr>
          <p:cNvSpPr>
            <a:spLocks noGrp="1"/>
          </p:cNvSpPr>
          <p:nvPr>
            <p:ph type="title"/>
          </p:nvPr>
        </p:nvSpPr>
        <p:spPr/>
        <p:txBody>
          <a:bodyPr>
            <a:normAutofit/>
          </a:bodyPr>
          <a:lstStyle/>
          <a:p>
            <a:r>
              <a:rPr lang="en-GB" b="1" dirty="0">
                <a:solidFill>
                  <a:srgbClr val="00B050"/>
                </a:solidFill>
                <a:effectLst>
                  <a:outerShdw blurRad="38100" dist="38100" dir="2700000" algn="tl">
                    <a:srgbClr val="000000">
                      <a:alpha val="43137"/>
                    </a:srgbClr>
                  </a:outerShdw>
                </a:effectLst>
                <a:cs typeface="Arial" panose="020B0604020202020204" pitchFamily="34" charset="0"/>
              </a:rPr>
              <a:t>Environmental  Facts</a:t>
            </a:r>
            <a:endParaRPr lang="en-GB" dirty="0"/>
          </a:p>
        </p:txBody>
      </p:sp>
      <p:sp>
        <p:nvSpPr>
          <p:cNvPr id="3" name="Content Placeholder 2">
            <a:extLst>
              <a:ext uri="{FF2B5EF4-FFF2-40B4-BE49-F238E27FC236}">
                <a16:creationId xmlns:a16="http://schemas.microsoft.com/office/drawing/2014/main" id="{655D6C62-8945-439A-8EC1-09042F226F1A}"/>
              </a:ext>
            </a:extLst>
          </p:cNvPr>
          <p:cNvSpPr>
            <a:spLocks noGrp="1"/>
          </p:cNvSpPr>
          <p:nvPr>
            <p:ph idx="1"/>
          </p:nvPr>
        </p:nvSpPr>
        <p:spPr/>
        <p:txBody>
          <a:bodyPr>
            <a:normAutofit fontScale="92500" lnSpcReduction="20000"/>
          </a:bodyPr>
          <a:lstStyle/>
          <a:p>
            <a:r>
              <a:rPr lang="en-GB" dirty="0"/>
              <a:t>Since 1970 a third of the natural world has been destroyed by human activity.</a:t>
            </a:r>
          </a:p>
          <a:p>
            <a:r>
              <a:rPr lang="en-GB" dirty="0"/>
              <a:t>The number of cars on the road surpassed 1 billion in 2010. Today it is 1.2 billion and will be 2 billion by 2035.</a:t>
            </a:r>
          </a:p>
          <a:p>
            <a:r>
              <a:rPr lang="en-GB" dirty="0"/>
              <a:t>Nearly 2/3 of Caribbean reefs are in jeopardy.</a:t>
            </a:r>
          </a:p>
          <a:p>
            <a:r>
              <a:rPr lang="en-GB" dirty="0"/>
              <a:t>By 2050 climate change could have directly led to the extinction of 30% of species, the death of 90% of coral reefs and the loss of half the Amazon rainforest.</a:t>
            </a:r>
          </a:p>
          <a:p>
            <a:r>
              <a:rPr lang="en-GB" dirty="0"/>
              <a:t>Seawater is expected to rise 70 cm in the next 10 years.</a:t>
            </a:r>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186724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A195749-44A6-45E1-8520-A4F54A0D37FE}"/>
              </a:ext>
            </a:extLst>
          </p:cNvPr>
          <p:cNvPicPr>
            <a:picLocks noChangeAspect="1"/>
          </p:cNvPicPr>
          <p:nvPr/>
        </p:nvPicPr>
        <p:blipFill rotWithShape="1">
          <a:blip r:embed="rId3"/>
          <a:srcRect l="1725" r="11907" b="-3"/>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7" name="Picture 6">
            <a:extLst>
              <a:ext uri="{FF2B5EF4-FFF2-40B4-BE49-F238E27FC236}">
                <a16:creationId xmlns:a16="http://schemas.microsoft.com/office/drawing/2014/main" id="{1376E8F4-D589-4BFA-B8B2-A7D558DC8E70}"/>
              </a:ext>
            </a:extLst>
          </p:cNvPr>
          <p:cNvPicPr>
            <a:picLocks noChangeAspect="1"/>
          </p:cNvPicPr>
          <p:nvPr/>
        </p:nvPicPr>
        <p:blipFill rotWithShape="1">
          <a:blip r:embed="rId4"/>
          <a:srcRect r="5606"/>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5" name="Picture 4">
            <a:extLst>
              <a:ext uri="{FF2B5EF4-FFF2-40B4-BE49-F238E27FC236}">
                <a16:creationId xmlns:a16="http://schemas.microsoft.com/office/drawing/2014/main" id="{C0DB6F80-5079-4BD7-B646-AA6EC82B2377}"/>
              </a:ext>
            </a:extLst>
          </p:cNvPr>
          <p:cNvPicPr>
            <a:picLocks noChangeAspect="1"/>
          </p:cNvPicPr>
          <p:nvPr/>
        </p:nvPicPr>
        <p:blipFill rotWithShape="1">
          <a:blip r:embed="rId5"/>
          <a:srcRect r="12032" b="-2"/>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p:nvSpPr>
          <p:cNvPr id="2" name="Title 1">
            <a:extLst>
              <a:ext uri="{FF2B5EF4-FFF2-40B4-BE49-F238E27FC236}">
                <a16:creationId xmlns:a16="http://schemas.microsoft.com/office/drawing/2014/main" id="{0ED24192-BCFB-4186-8D04-77EA6E974A72}"/>
              </a:ext>
            </a:extLst>
          </p:cNvPr>
          <p:cNvSpPr>
            <a:spLocks noGrp="1"/>
          </p:cNvSpPr>
          <p:nvPr>
            <p:ph type="title"/>
          </p:nvPr>
        </p:nvSpPr>
        <p:spPr>
          <a:xfrm>
            <a:off x="448056" y="685800"/>
            <a:ext cx="2807208" cy="1325563"/>
          </a:xfrm>
        </p:spPr>
        <p:txBody>
          <a:bodyPr vert="horz" lIns="91440" tIns="45720" rIns="91440" bIns="45720" rtlCol="0">
            <a:normAutofit/>
          </a:bodyPr>
          <a:lstStyle/>
          <a:p>
            <a:r>
              <a:rPr lang="en-US" sz="2800" kern="1200" dirty="0">
                <a:latin typeface="+mj-lt"/>
                <a:ea typeface="+mj-ea"/>
                <a:cs typeface="+mj-cs"/>
              </a:rPr>
              <a:t>PLASTIC</a:t>
            </a:r>
          </a:p>
        </p:txBody>
      </p:sp>
      <p:sp>
        <p:nvSpPr>
          <p:cNvPr id="16" name="Content Placeholder 15">
            <a:extLst>
              <a:ext uri="{FF2B5EF4-FFF2-40B4-BE49-F238E27FC236}">
                <a16:creationId xmlns:a16="http://schemas.microsoft.com/office/drawing/2014/main" id="{F64190A6-1121-4368-BC5A-48DEE43FE215}"/>
              </a:ext>
            </a:extLst>
          </p:cNvPr>
          <p:cNvSpPr>
            <a:spLocks noGrp="1"/>
          </p:cNvSpPr>
          <p:nvPr>
            <p:ph idx="1"/>
          </p:nvPr>
        </p:nvSpPr>
        <p:spPr>
          <a:xfrm>
            <a:off x="448056" y="2258568"/>
            <a:ext cx="2807208" cy="3922776"/>
          </a:xfrm>
        </p:spPr>
        <p:txBody>
          <a:bodyPr>
            <a:normAutofit fontScale="85000" lnSpcReduction="20000"/>
          </a:bodyPr>
          <a:lstStyle/>
          <a:p>
            <a:r>
              <a:rPr lang="en-GB" sz="2200" dirty="0"/>
              <a:t>Th</a:t>
            </a:r>
            <a:r>
              <a:rPr lang="en-GB" sz="2400" dirty="0"/>
              <a:t>e ominous mass of plastic stretches out into the sea off the coast of Honduras. </a:t>
            </a:r>
          </a:p>
          <a:p>
            <a:r>
              <a:rPr lang="en-GB" sz="2400" dirty="0"/>
              <a:t>It comes after the BBC's Blue Planet II documentary fronted by Sir David Attenborough highlighted once again the perils of plastic in our oceans</a:t>
            </a:r>
            <a:endParaRPr lang="en-US" sz="2400" dirty="0"/>
          </a:p>
        </p:txBody>
      </p:sp>
      <p:pic>
        <p:nvPicPr>
          <p:cNvPr id="6" name="Picture 5">
            <a:extLst>
              <a:ext uri="{FF2B5EF4-FFF2-40B4-BE49-F238E27FC236}">
                <a16:creationId xmlns:a16="http://schemas.microsoft.com/office/drawing/2014/main" id="{3CDF8D08-82A3-42B7-9926-8AB3B18B1F77}"/>
              </a:ext>
            </a:extLst>
          </p:cNvPr>
          <p:cNvPicPr>
            <a:picLocks noChangeAspect="1"/>
          </p:cNvPicPr>
          <p:nvPr/>
        </p:nvPicPr>
        <p:blipFill rotWithShape="1">
          <a:blip r:embed="rId6"/>
          <a:srcRect l="8785" r="7825" b="3"/>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2713343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a:latin typeface="+mn-lt"/>
                <a:cs typeface="Arial" panose="020B0604020202020204" pitchFamily="34" charset="0"/>
              </a:rPr>
              <a:t>Sustainable Solution </a:t>
            </a:r>
          </a:p>
        </p:txBody>
      </p:sp>
      <p:graphicFrame>
        <p:nvGraphicFramePr>
          <p:cNvPr id="16" name="Content Placeholder 2">
            <a:extLst>
              <a:ext uri="{FF2B5EF4-FFF2-40B4-BE49-F238E27FC236}">
                <a16:creationId xmlns:a16="http://schemas.microsoft.com/office/drawing/2014/main" id="{BEC1DA0B-97CD-48A2-8C75-7D6AED8C91CB}"/>
              </a:ext>
            </a:extLst>
          </p:cNvPr>
          <p:cNvGraphicFramePr>
            <a:graphicFrameLocks noGrp="1"/>
          </p:cNvGraphicFramePr>
          <p:nvPr>
            <p:ph idx="1"/>
            <p:extLst>
              <p:ext uri="{D42A27DB-BD31-4B8C-83A1-F6EECF244321}">
                <p14:modId xmlns:p14="http://schemas.microsoft.com/office/powerpoint/2010/main" val="4022511126"/>
              </p:ext>
            </p:extLst>
          </p:nvPr>
        </p:nvGraphicFramePr>
        <p:xfrm>
          <a:off x="838200" y="1252728"/>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8485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b="2174"/>
          <a:stretch/>
        </p:blipFill>
        <p:spPr>
          <a:xfrm>
            <a:off x="-1" y="10"/>
            <a:ext cx="12191999" cy="6857990"/>
          </a:xfrm>
          <a:prstGeom prst="rect">
            <a:avLst/>
          </a:prstGeom>
        </p:spPr>
      </p:pic>
      <p:sp>
        <p:nvSpPr>
          <p:cNvPr id="2" name="Title 1"/>
          <p:cNvSpPr>
            <a:spLocks noGrp="1"/>
          </p:cNvSpPr>
          <p:nvPr>
            <p:ph type="title"/>
          </p:nvPr>
        </p:nvSpPr>
        <p:spPr>
          <a:xfrm>
            <a:off x="1581151" y="1509855"/>
            <a:ext cx="7896224" cy="1767141"/>
          </a:xfrm>
        </p:spPr>
        <p:txBody>
          <a:bodyPr>
            <a:normAutofit/>
          </a:bodyPr>
          <a:lstStyle/>
          <a:p>
            <a:pPr algn="ctr"/>
            <a:r>
              <a:rPr lang="en-GB" sz="3200" b="1" dirty="0">
                <a:solidFill>
                  <a:schemeClr val="bg1"/>
                </a:solidFill>
                <a:effectLst>
                  <a:outerShdw blurRad="38100" dist="38100" dir="2700000" algn="tl">
                    <a:srgbClr val="000000">
                      <a:alpha val="43137"/>
                    </a:srgbClr>
                  </a:outerShdw>
                </a:effectLst>
                <a:latin typeface="+mn-lt"/>
                <a:cs typeface="Arial" panose="020B0604020202020204" pitchFamily="34" charset="0"/>
              </a:rPr>
              <a:t>2017 International Year of Sustainable Tourism for Development </a:t>
            </a:r>
          </a:p>
        </p:txBody>
      </p:sp>
      <p:sp>
        <p:nvSpPr>
          <p:cNvPr id="3" name="Content Placeholder 2"/>
          <p:cNvSpPr>
            <a:spLocks noGrp="1"/>
          </p:cNvSpPr>
          <p:nvPr>
            <p:ph idx="1"/>
          </p:nvPr>
        </p:nvSpPr>
        <p:spPr>
          <a:xfrm>
            <a:off x="6095998" y="3903270"/>
            <a:ext cx="4699221" cy="1767141"/>
          </a:xfrm>
        </p:spPr>
        <p:txBody>
          <a:bodyPr anchor="ctr">
            <a:normAutofit/>
          </a:bodyPr>
          <a:lstStyle/>
          <a:p>
            <a:r>
              <a:rPr lang="en-GB" sz="1800" dirty="0">
                <a:hlinkClick r:id="rId4"/>
              </a:rPr>
              <a:t>https://www.youtube.com/watch?v=txWtpLdbjSM</a:t>
            </a:r>
            <a:endParaRPr lang="en-GB" sz="1800" dirty="0"/>
          </a:p>
          <a:p>
            <a:endParaRPr lang="en-GB" sz="1800" dirty="0"/>
          </a:p>
        </p:txBody>
      </p:sp>
    </p:spTree>
    <p:extLst>
      <p:ext uri="{BB962C8B-B14F-4D97-AF65-F5344CB8AC3E}">
        <p14:creationId xmlns:p14="http://schemas.microsoft.com/office/powerpoint/2010/main" val="1755664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91" y="382385"/>
            <a:ext cx="11051309" cy="799870"/>
          </a:xfrm>
        </p:spPr>
        <p:txBody>
          <a:bodyPr>
            <a:normAutofit/>
          </a:bodyPr>
          <a:lstStyle/>
          <a:p>
            <a:r>
              <a:rPr lang="en-GB" sz="4000" b="1" dirty="0">
                <a:latin typeface="+mn-lt"/>
                <a:cs typeface="Arial" panose="020B0604020202020204" pitchFamily="34" charset="0"/>
              </a:rPr>
              <a:t>Sustainable Tourism </a:t>
            </a:r>
          </a:p>
        </p:txBody>
      </p:sp>
      <p:sp>
        <p:nvSpPr>
          <p:cNvPr id="3" name="Rectangle 2"/>
          <p:cNvSpPr/>
          <p:nvPr/>
        </p:nvSpPr>
        <p:spPr>
          <a:xfrm>
            <a:off x="618836" y="1182255"/>
            <a:ext cx="8086244" cy="36933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Rockwell" panose="02060603020205020403"/>
                <a:ea typeface="+mn-ea"/>
                <a:cs typeface="+mn-cs"/>
                <a:hlinkClick r:id="rId3"/>
              </a:rPr>
              <a:t>https://www.youtube.com/watch?v=4uu9obbadnA</a:t>
            </a:r>
            <a:r>
              <a:rPr kumimoji="0" lang="en-GB" sz="1800" b="0" i="0" u="none" strike="noStrike" kern="1200" cap="none" spc="0" normalizeH="0" baseline="0" noProof="0" dirty="0">
                <a:ln>
                  <a:noFill/>
                </a:ln>
                <a:solidFill>
                  <a:prstClr val="black"/>
                </a:solidFill>
                <a:effectLst/>
                <a:uLnTx/>
                <a:uFillTx/>
                <a:latin typeface="Rockwell" panose="02060603020205020403"/>
                <a:ea typeface="+mn-ea"/>
                <a:cs typeface="+mn-cs"/>
              </a:rPr>
              <a:t> </a:t>
            </a:r>
          </a:p>
        </p:txBody>
      </p:sp>
      <p:pic>
        <p:nvPicPr>
          <p:cNvPr id="5" name="Picture 4">
            <a:hlinkClick r:id="rId4"/>
            <a:extLst>
              <a:ext uri="{FF2B5EF4-FFF2-40B4-BE49-F238E27FC236}">
                <a16:creationId xmlns:a16="http://schemas.microsoft.com/office/drawing/2014/main" id="{BAE02346-87A9-448F-A8F0-DCE11198E791}"/>
              </a:ext>
            </a:extLst>
          </p:cNvPr>
          <p:cNvPicPr>
            <a:picLocks noChangeAspect="1"/>
          </p:cNvPicPr>
          <p:nvPr/>
        </p:nvPicPr>
        <p:blipFill>
          <a:blip r:embed="rId5"/>
          <a:stretch>
            <a:fillRect/>
          </a:stretch>
        </p:blipFill>
        <p:spPr>
          <a:xfrm>
            <a:off x="2326492" y="1982125"/>
            <a:ext cx="6495530" cy="4015169"/>
          </a:xfrm>
          <a:prstGeom prst="rect">
            <a:avLst/>
          </a:prstGeom>
        </p:spPr>
      </p:pic>
    </p:spTree>
    <p:extLst>
      <p:ext uri="{BB962C8B-B14F-4D97-AF65-F5344CB8AC3E}">
        <p14:creationId xmlns:p14="http://schemas.microsoft.com/office/powerpoint/2010/main" val="3693185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1838" y="2681784"/>
            <a:ext cx="5226137" cy="1407494"/>
          </a:xfrm>
        </p:spPr>
        <p:txBody>
          <a:bodyPr>
            <a:normAutofit/>
          </a:bodyPr>
          <a:lstStyle/>
          <a:p>
            <a:r>
              <a:rPr lang="en-GB" sz="2800" b="1">
                <a:latin typeface="+mn-lt"/>
                <a:cs typeface="Arial" panose="020B0604020202020204" pitchFamily="34" charset="0"/>
              </a:rPr>
              <a:t>Island Solutions – </a:t>
            </a:r>
            <a:br>
              <a:rPr lang="en-GB" sz="2800" b="1">
                <a:latin typeface="+mn-lt"/>
                <a:cs typeface="Arial" panose="020B0604020202020204" pitchFamily="34" charset="0"/>
              </a:rPr>
            </a:br>
            <a:r>
              <a:rPr lang="en-GB" sz="2800" b="1">
                <a:latin typeface="+mn-lt"/>
                <a:cs typeface="Arial" panose="020B0604020202020204" pitchFamily="34" charset="0"/>
              </a:rPr>
              <a:t>Sustainable Tourism for Secure Livelihoods</a:t>
            </a:r>
          </a:p>
        </p:txBody>
      </p:sp>
      <p:sp>
        <p:nvSpPr>
          <p:cNvPr id="3" name="Content Placeholder 2"/>
          <p:cNvSpPr>
            <a:spLocks noGrp="1"/>
          </p:cNvSpPr>
          <p:nvPr>
            <p:ph idx="1"/>
          </p:nvPr>
        </p:nvSpPr>
        <p:spPr>
          <a:xfrm>
            <a:off x="6011837" y="4189863"/>
            <a:ext cx="5226137" cy="1982336"/>
          </a:xfrm>
        </p:spPr>
        <p:txBody>
          <a:bodyPr>
            <a:normAutofit/>
          </a:bodyPr>
          <a:lstStyle/>
          <a:p>
            <a:r>
              <a:rPr lang="en-GB" dirty="0">
                <a:hlinkClick r:id="rId2"/>
              </a:rPr>
              <a:t>https://youtu.be/8OXqdHSOIxI</a:t>
            </a:r>
            <a:endParaRPr lang="en-GB"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26648" r="7056" b="1"/>
          <a:stretch/>
        </p:blipFill>
        <p:spPr>
          <a:xfrm>
            <a:off x="5233763" y="10"/>
            <a:ext cx="4480560" cy="2516773"/>
          </a:xfrm>
          <a:custGeom>
            <a:avLst/>
            <a:gdLst/>
            <a:ahLst/>
            <a:cxnLst/>
            <a:rect l="l" t="t" r="r" b="b"/>
            <a:pathLst>
              <a:path w="4480560" h="2516783">
                <a:moveTo>
                  <a:pt x="273471" y="0"/>
                </a:moveTo>
                <a:lnTo>
                  <a:pt x="4207090" y="0"/>
                </a:lnTo>
                <a:lnTo>
                  <a:pt x="4218264" y="73216"/>
                </a:lnTo>
                <a:cubicBezTo>
                  <a:pt x="4225052" y="140055"/>
                  <a:pt x="4228529" y="207873"/>
                  <a:pt x="4228529" y="276503"/>
                </a:cubicBezTo>
                <a:cubicBezTo>
                  <a:pt x="4228529" y="1374583"/>
                  <a:pt x="3338359" y="2264752"/>
                  <a:pt x="2240280" y="2264752"/>
                </a:cubicBezTo>
                <a:cubicBezTo>
                  <a:pt x="1142201" y="2264752"/>
                  <a:pt x="252032" y="1374583"/>
                  <a:pt x="252032" y="276503"/>
                </a:cubicBezTo>
                <a:cubicBezTo>
                  <a:pt x="252032" y="207873"/>
                  <a:pt x="255509" y="140055"/>
                  <a:pt x="262297" y="73216"/>
                </a:cubicBezTo>
                <a:close/>
                <a:moveTo>
                  <a:pt x="18808" y="0"/>
                </a:moveTo>
                <a:lnTo>
                  <a:pt x="216879" y="0"/>
                </a:lnTo>
                <a:lnTo>
                  <a:pt x="206579" y="67490"/>
                </a:lnTo>
                <a:cubicBezTo>
                  <a:pt x="199600" y="136212"/>
                  <a:pt x="196025" y="205940"/>
                  <a:pt x="196025" y="276503"/>
                </a:cubicBezTo>
                <a:cubicBezTo>
                  <a:pt x="196025" y="1405514"/>
                  <a:pt x="1111269" y="2320759"/>
                  <a:pt x="2240280" y="2320759"/>
                </a:cubicBezTo>
                <a:cubicBezTo>
                  <a:pt x="3369291" y="2320759"/>
                  <a:pt x="4284535" y="1405514"/>
                  <a:pt x="4284535" y="276503"/>
                </a:cubicBezTo>
                <a:cubicBezTo>
                  <a:pt x="4284535" y="205940"/>
                  <a:pt x="4280960" y="136212"/>
                  <a:pt x="4273981" y="67490"/>
                </a:cubicBezTo>
                <a:lnTo>
                  <a:pt x="4263681" y="0"/>
                </a:lnTo>
                <a:lnTo>
                  <a:pt x="4461752" y="0"/>
                </a:lnTo>
                <a:lnTo>
                  <a:pt x="4468994" y="47447"/>
                </a:lnTo>
                <a:cubicBezTo>
                  <a:pt x="4476642" y="122759"/>
                  <a:pt x="4480560" y="199173"/>
                  <a:pt x="4480560" y="276503"/>
                </a:cubicBezTo>
                <a:cubicBezTo>
                  <a:pt x="4480560" y="1513776"/>
                  <a:pt x="3477553" y="2516783"/>
                  <a:pt x="2240280" y="2516783"/>
                </a:cubicBezTo>
                <a:cubicBezTo>
                  <a:pt x="1003008" y="2516783"/>
                  <a:pt x="0" y="1513776"/>
                  <a:pt x="0" y="276503"/>
                </a:cubicBezTo>
                <a:cubicBezTo>
                  <a:pt x="0" y="199173"/>
                  <a:pt x="3918" y="122759"/>
                  <a:pt x="11567" y="47447"/>
                </a:cubicBezTo>
                <a:close/>
              </a:path>
            </a:pathLst>
          </a:custGeom>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29995" r="18545" b="1"/>
          <a:stretch/>
        </p:blipFill>
        <p:spPr>
          <a:xfrm>
            <a:off x="20" y="537668"/>
            <a:ext cx="5681184" cy="6320333"/>
          </a:xfrm>
          <a:custGeom>
            <a:avLst/>
            <a:gdLst/>
            <a:ahLst/>
            <a:cxnLst/>
            <a:rect l="l" t="t" r="r" b="b"/>
            <a:pathLst>
              <a:path w="5681204" h="6320333">
                <a:moveTo>
                  <a:pt x="0" y="5597835"/>
                </a:moveTo>
                <a:lnTo>
                  <a:pt x="39695" y="5641510"/>
                </a:lnTo>
                <a:cubicBezTo>
                  <a:pt x="322810" y="5924626"/>
                  <a:pt x="659928" y="6153739"/>
                  <a:pt x="1034272" y="6312073"/>
                </a:cubicBezTo>
                <a:lnTo>
                  <a:pt x="1056841" y="6320333"/>
                </a:lnTo>
                <a:lnTo>
                  <a:pt x="413612" y="6320333"/>
                </a:lnTo>
                <a:lnTo>
                  <a:pt x="300961" y="6249073"/>
                </a:lnTo>
                <a:cubicBezTo>
                  <a:pt x="221838" y="6194223"/>
                  <a:pt x="145134" y="6136129"/>
                  <a:pt x="71042" y="6074983"/>
                </a:cubicBezTo>
                <a:lnTo>
                  <a:pt x="0" y="6010415"/>
                </a:lnTo>
                <a:close/>
                <a:moveTo>
                  <a:pt x="2252205" y="385763"/>
                </a:moveTo>
                <a:cubicBezTo>
                  <a:pt x="3932939" y="385763"/>
                  <a:pt x="5295442" y="1748266"/>
                  <a:pt x="5295442" y="3429000"/>
                </a:cubicBezTo>
                <a:cubicBezTo>
                  <a:pt x="5295442" y="4689551"/>
                  <a:pt x="4529034" y="5771096"/>
                  <a:pt x="3436771" y="6233085"/>
                </a:cubicBezTo>
                <a:lnTo>
                  <a:pt x="3198390" y="6320333"/>
                </a:lnTo>
                <a:lnTo>
                  <a:pt x="1306021" y="6320333"/>
                </a:lnTo>
                <a:lnTo>
                  <a:pt x="1067639" y="6233085"/>
                </a:lnTo>
                <a:cubicBezTo>
                  <a:pt x="703552" y="6079088"/>
                  <a:pt x="375670" y="5856252"/>
                  <a:pt x="100311" y="5580893"/>
                </a:cubicBezTo>
                <a:lnTo>
                  <a:pt x="0" y="5470524"/>
                </a:lnTo>
                <a:lnTo>
                  <a:pt x="0" y="1387476"/>
                </a:lnTo>
                <a:lnTo>
                  <a:pt x="100311" y="1277106"/>
                </a:lnTo>
                <a:cubicBezTo>
                  <a:pt x="651028" y="726388"/>
                  <a:pt x="1411838" y="385763"/>
                  <a:pt x="2252205" y="385763"/>
                </a:cubicBezTo>
                <a:close/>
                <a:moveTo>
                  <a:pt x="2252205" y="0"/>
                </a:moveTo>
                <a:cubicBezTo>
                  <a:pt x="4145989" y="0"/>
                  <a:pt x="5681204" y="1535215"/>
                  <a:pt x="5681204" y="3429000"/>
                </a:cubicBezTo>
                <a:cubicBezTo>
                  <a:pt x="5681204" y="4612615"/>
                  <a:pt x="5081511" y="5656164"/>
                  <a:pt x="4169391" y="6272380"/>
                </a:cubicBezTo>
                <a:lnTo>
                  <a:pt x="4090458" y="6320333"/>
                </a:lnTo>
                <a:lnTo>
                  <a:pt x="3447569" y="6320333"/>
                </a:lnTo>
                <a:lnTo>
                  <a:pt x="3470138" y="6312073"/>
                </a:lnTo>
                <a:cubicBezTo>
                  <a:pt x="4593170" y="5837070"/>
                  <a:pt x="5381167" y="4725058"/>
                  <a:pt x="5381167" y="3429000"/>
                </a:cubicBezTo>
                <a:cubicBezTo>
                  <a:pt x="5381167" y="1700922"/>
                  <a:pt x="3980282" y="300038"/>
                  <a:pt x="2252205" y="300038"/>
                </a:cubicBezTo>
                <a:cubicBezTo>
                  <a:pt x="1388166" y="300038"/>
                  <a:pt x="605925" y="650259"/>
                  <a:pt x="39695" y="1216490"/>
                </a:cubicBezTo>
                <a:lnTo>
                  <a:pt x="0" y="1260165"/>
                </a:lnTo>
                <a:lnTo>
                  <a:pt x="0" y="847584"/>
                </a:lnTo>
                <a:lnTo>
                  <a:pt x="71042" y="783017"/>
                </a:lnTo>
                <a:cubicBezTo>
                  <a:pt x="663776" y="293850"/>
                  <a:pt x="1423674" y="0"/>
                  <a:pt x="2252205" y="0"/>
                </a:cubicBezTo>
                <a:close/>
              </a:path>
            </a:pathLst>
          </a:custGeom>
        </p:spPr>
      </p:pic>
    </p:spTree>
    <p:extLst>
      <p:ext uri="{BB962C8B-B14F-4D97-AF65-F5344CB8AC3E}">
        <p14:creationId xmlns:p14="http://schemas.microsoft.com/office/powerpoint/2010/main" val="1866948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002"/>
            <a:ext cx="10058400" cy="1522993"/>
          </a:xfrm>
        </p:spPr>
        <p:txBody>
          <a:bodyPr>
            <a:normAutofit/>
          </a:bodyPr>
          <a:lstStyle/>
          <a:p>
            <a:r>
              <a:rPr lang="en-GB" sz="6000" b="1" dirty="0">
                <a:latin typeface="+mn-lt"/>
                <a:cs typeface="Arial" panose="020B0604020202020204" pitchFamily="34" charset="0"/>
              </a:rPr>
              <a:t>Sustainable Overview</a:t>
            </a:r>
          </a:p>
        </p:txBody>
      </p:sp>
      <p:graphicFrame>
        <p:nvGraphicFramePr>
          <p:cNvPr id="20" name="Content Placeholder 2">
            <a:extLst>
              <a:ext uri="{FF2B5EF4-FFF2-40B4-BE49-F238E27FC236}">
                <a16:creationId xmlns:a16="http://schemas.microsoft.com/office/drawing/2014/main" id="{FC91DE3E-157C-4F9C-B87D-E457C4DED4BE}"/>
              </a:ext>
            </a:extLst>
          </p:cNvPr>
          <p:cNvGraphicFramePr>
            <a:graphicFrameLocks noGrp="1"/>
          </p:cNvGraphicFramePr>
          <p:nvPr>
            <p:ph idx="1"/>
          </p:nvPr>
        </p:nvGraphicFramePr>
        <p:xfrm>
          <a:off x="643466" y="633637"/>
          <a:ext cx="10905066" cy="329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382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F879-71E9-402F-86E0-8E66047F0F0A}"/>
              </a:ext>
            </a:extLst>
          </p:cNvPr>
          <p:cNvSpPr>
            <a:spLocks noGrp="1"/>
          </p:cNvSpPr>
          <p:nvPr>
            <p:ph type="title"/>
          </p:nvPr>
        </p:nvSpPr>
        <p:spPr>
          <a:xfrm>
            <a:off x="4970109" y="484632"/>
            <a:ext cx="6730277" cy="1609344"/>
          </a:xfrm>
          <a:ln>
            <a:noFill/>
          </a:ln>
        </p:spPr>
        <p:txBody>
          <a:bodyPr vert="horz" lIns="91440" tIns="45720" rIns="91440" bIns="45720" rtlCol="0" anchor="ctr">
            <a:normAutofit/>
          </a:bodyPr>
          <a:lstStyle/>
          <a:p>
            <a:r>
              <a:rPr lang="en-US" sz="4800" b="1"/>
              <a:t>Discussion </a:t>
            </a:r>
          </a:p>
        </p:txBody>
      </p:sp>
      <p:pic>
        <p:nvPicPr>
          <p:cNvPr id="5" name="Content Placeholder 4">
            <a:extLst>
              <a:ext uri="{FF2B5EF4-FFF2-40B4-BE49-F238E27FC236}">
                <a16:creationId xmlns:a16="http://schemas.microsoft.com/office/drawing/2014/main" id="{15FC7034-8F51-41B0-9525-DE6DE916F59A}"/>
              </a:ext>
            </a:extLst>
          </p:cNvPr>
          <p:cNvPicPr>
            <a:picLocks noGrp="1" noChangeAspect="1"/>
          </p:cNvPicPr>
          <p:nvPr>
            <p:ph idx="1"/>
          </p:nvPr>
        </p:nvPicPr>
        <p:blipFill rotWithShape="1">
          <a:blip r:embed="rId2"/>
          <a:srcRect t="19220" b="27595"/>
          <a:stretch/>
        </p:blipFill>
        <p:spPr>
          <a:xfrm>
            <a:off x="3344" y="3509433"/>
            <a:ext cx="4475150" cy="3348566"/>
          </a:xfrm>
          <a:prstGeom prst="rect">
            <a:avLst/>
          </a:prstGeom>
        </p:spPr>
      </p:pic>
      <p:sp>
        <p:nvSpPr>
          <p:cNvPr id="4" name="Text Placeholder 3">
            <a:extLst>
              <a:ext uri="{FF2B5EF4-FFF2-40B4-BE49-F238E27FC236}">
                <a16:creationId xmlns:a16="http://schemas.microsoft.com/office/drawing/2014/main" id="{A9A210A6-F757-497F-9A14-66B2B3D8EAB6}"/>
              </a:ext>
            </a:extLst>
          </p:cNvPr>
          <p:cNvSpPr>
            <a:spLocks noGrp="1"/>
          </p:cNvSpPr>
          <p:nvPr>
            <p:ph type="body" sz="half" idx="2"/>
          </p:nvPr>
        </p:nvSpPr>
        <p:spPr>
          <a:xfrm>
            <a:off x="4970109" y="2121408"/>
            <a:ext cx="6730276" cy="4050792"/>
          </a:xfrm>
        </p:spPr>
        <p:txBody>
          <a:bodyPr vert="horz" lIns="91440" tIns="45720" rIns="91440" bIns="45720" rtlCol="0">
            <a:normAutofit/>
          </a:bodyPr>
          <a:lstStyle/>
          <a:p>
            <a:pPr indent="-182880">
              <a:lnSpc>
                <a:spcPct val="90000"/>
              </a:lnSpc>
              <a:buFont typeface="Wingdings" pitchFamily="2" charset="2"/>
              <a:buChar char="§"/>
            </a:pPr>
            <a:r>
              <a:rPr lang="en-US" sz="1800" b="1" dirty="0">
                <a:solidFill>
                  <a:schemeClr val="tx1"/>
                </a:solidFill>
              </a:rPr>
              <a:t>Consider your own travel experiences ….. </a:t>
            </a:r>
          </a:p>
          <a:p>
            <a:pPr indent="-182880">
              <a:lnSpc>
                <a:spcPct val="90000"/>
              </a:lnSpc>
              <a:buFont typeface="Wingdings" pitchFamily="2" charset="2"/>
              <a:buChar char="§"/>
            </a:pPr>
            <a:endParaRPr lang="en-US" sz="1800" b="1" dirty="0">
              <a:solidFill>
                <a:schemeClr val="tx1"/>
              </a:solidFill>
            </a:endParaRPr>
          </a:p>
          <a:p>
            <a:pPr indent="-182880">
              <a:lnSpc>
                <a:spcPct val="90000"/>
              </a:lnSpc>
              <a:buFont typeface="Wingdings" pitchFamily="2" charset="2"/>
              <a:buChar char="§"/>
            </a:pPr>
            <a:r>
              <a:rPr lang="en-US" sz="1800" b="1" dirty="0">
                <a:solidFill>
                  <a:schemeClr val="tx1"/>
                </a:solidFill>
              </a:rPr>
              <a:t>What places have you travelled to and WHY?</a:t>
            </a:r>
          </a:p>
          <a:p>
            <a:pPr indent="-182880">
              <a:lnSpc>
                <a:spcPct val="90000"/>
              </a:lnSpc>
              <a:buFont typeface="Wingdings" pitchFamily="2" charset="2"/>
              <a:buChar char="§"/>
            </a:pPr>
            <a:r>
              <a:rPr lang="en-US" sz="1800" b="1" dirty="0">
                <a:solidFill>
                  <a:schemeClr val="tx1"/>
                </a:solidFill>
              </a:rPr>
              <a:t>What was the appeal.. </a:t>
            </a:r>
          </a:p>
          <a:p>
            <a:pPr indent="-182880">
              <a:lnSpc>
                <a:spcPct val="90000"/>
              </a:lnSpc>
              <a:buFont typeface="Wingdings" pitchFamily="2" charset="2"/>
              <a:buChar char="§"/>
            </a:pPr>
            <a:r>
              <a:rPr lang="en-US" sz="1800" b="1" dirty="0">
                <a:solidFill>
                  <a:schemeClr val="tx1"/>
                </a:solidFill>
              </a:rPr>
              <a:t>What attracted you there ?</a:t>
            </a:r>
          </a:p>
          <a:p>
            <a:pPr indent="-182880">
              <a:lnSpc>
                <a:spcPct val="90000"/>
              </a:lnSpc>
              <a:buFont typeface="Wingdings" pitchFamily="2" charset="2"/>
              <a:buChar char="§"/>
            </a:pPr>
            <a:r>
              <a:rPr lang="en-US" sz="1800" b="1" dirty="0">
                <a:solidFill>
                  <a:schemeClr val="tx1"/>
                </a:solidFill>
              </a:rPr>
              <a:t>What was On Trend.. </a:t>
            </a:r>
          </a:p>
          <a:p>
            <a:pPr indent="-182880">
              <a:lnSpc>
                <a:spcPct val="90000"/>
              </a:lnSpc>
              <a:buFont typeface="Wingdings" pitchFamily="2" charset="2"/>
              <a:buChar char="§"/>
            </a:pPr>
            <a:r>
              <a:rPr lang="en-US" sz="1800" b="1" dirty="0">
                <a:solidFill>
                  <a:schemeClr val="tx1"/>
                </a:solidFill>
              </a:rPr>
              <a:t>What was the hype?</a:t>
            </a:r>
          </a:p>
          <a:p>
            <a:pPr indent="-182880">
              <a:lnSpc>
                <a:spcPct val="90000"/>
              </a:lnSpc>
              <a:buFont typeface="Wingdings" pitchFamily="2" charset="2"/>
              <a:buChar char="§"/>
            </a:pPr>
            <a:endParaRPr lang="en-US" sz="1800" b="1" dirty="0">
              <a:solidFill>
                <a:schemeClr val="tx1"/>
              </a:solidFill>
            </a:endParaRPr>
          </a:p>
          <a:p>
            <a:pPr indent="-182880">
              <a:lnSpc>
                <a:spcPct val="90000"/>
              </a:lnSpc>
              <a:buFont typeface="Wingdings" pitchFamily="2" charset="2"/>
              <a:buChar char="§"/>
            </a:pPr>
            <a:r>
              <a:rPr lang="en-US" sz="1800" b="1" dirty="0">
                <a:solidFill>
                  <a:schemeClr val="tx1"/>
                </a:solidFill>
              </a:rPr>
              <a:t>Bring your answers to the teams discussion later!</a:t>
            </a:r>
          </a:p>
          <a:p>
            <a:pPr indent="-182880">
              <a:lnSpc>
                <a:spcPct val="90000"/>
              </a:lnSpc>
              <a:buFont typeface="Wingdings" pitchFamily="2" charset="2"/>
              <a:buChar char="§"/>
            </a:pPr>
            <a:endParaRPr lang="en-US" sz="1800" dirty="0">
              <a:solidFill>
                <a:schemeClr val="tx1"/>
              </a:solidFill>
            </a:endParaRPr>
          </a:p>
        </p:txBody>
      </p:sp>
      <p:pic>
        <p:nvPicPr>
          <p:cNvPr id="6" name="Picture 5" descr="A picture containing table&#10;&#10;Description automatically generated">
            <a:extLst>
              <a:ext uri="{FF2B5EF4-FFF2-40B4-BE49-F238E27FC236}">
                <a16:creationId xmlns:a16="http://schemas.microsoft.com/office/drawing/2014/main" id="{6473B334-E34E-436B-9F19-A34E8CAD6812}"/>
              </a:ext>
            </a:extLst>
          </p:cNvPr>
          <p:cNvPicPr>
            <a:picLocks noChangeAspect="1"/>
          </p:cNvPicPr>
          <p:nvPr/>
        </p:nvPicPr>
        <p:blipFill rotWithShape="1">
          <a:blip r:embed="rId3"/>
          <a:srcRect l="8447" r="2618" b="-1"/>
          <a:stretch/>
        </p:blipFill>
        <p:spPr>
          <a:xfrm>
            <a:off x="3344" y="-253990"/>
            <a:ext cx="4475150" cy="3348557"/>
          </a:xfrm>
          <a:prstGeom prst="rect">
            <a:avLst/>
          </a:prstGeom>
        </p:spPr>
      </p:pic>
    </p:spTree>
    <p:extLst>
      <p:ext uri="{BB962C8B-B14F-4D97-AF65-F5344CB8AC3E}">
        <p14:creationId xmlns:p14="http://schemas.microsoft.com/office/powerpoint/2010/main" val="4180527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418" y="517236"/>
            <a:ext cx="11046691" cy="5911273"/>
          </a:xfrm>
          <a:prstGeom prst="rect">
            <a:avLst/>
          </a:prstGeom>
        </p:spPr>
      </p:pic>
    </p:spTree>
    <p:extLst>
      <p:ext uri="{BB962C8B-B14F-4D97-AF65-F5344CB8AC3E}">
        <p14:creationId xmlns:p14="http://schemas.microsoft.com/office/powerpoint/2010/main" val="25964182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1316</Words>
  <Application>Microsoft Office PowerPoint</Application>
  <PresentationFormat>Widescreen</PresentationFormat>
  <Paragraphs>138</Paragraphs>
  <Slides>16</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Myriad Pro</vt:lpstr>
      <vt:lpstr>Rockwell</vt:lpstr>
      <vt:lpstr>Wingdings</vt:lpstr>
      <vt:lpstr>20140311PresentationUWTSDTemplate</vt:lpstr>
      <vt:lpstr> Sustainable Hospitality and tourism Management    Sustainable tourism Development </vt:lpstr>
      <vt:lpstr>Session objectives </vt:lpstr>
      <vt:lpstr>Terms;</vt:lpstr>
      <vt:lpstr>Benefits of Sustainable Tourism Development</vt:lpstr>
      <vt:lpstr>Global Sustainable Factors to Consider </vt:lpstr>
      <vt:lpstr>Environmental Facts </vt:lpstr>
      <vt:lpstr>Environmental Facts </vt:lpstr>
      <vt:lpstr>Environmental  Facts</vt:lpstr>
      <vt:lpstr>PLASTIC</vt:lpstr>
      <vt:lpstr>Sustainable Solution </vt:lpstr>
      <vt:lpstr>2017 International Year of Sustainable Tourism for Development </vt:lpstr>
      <vt:lpstr>Sustainable Tourism </vt:lpstr>
      <vt:lpstr>Island Solutions –  Sustainable Tourism for Secure Livelihoods</vt:lpstr>
      <vt:lpstr>Sustainable Overview</vt:lpstr>
      <vt:lpstr>Discussion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 Development What are the benefits ? </dc:title>
  <dc:creator>Helen Evans</dc:creator>
  <cp:lastModifiedBy>Helen Evans</cp:lastModifiedBy>
  <cp:revision>6</cp:revision>
  <dcterms:created xsi:type="dcterms:W3CDTF">2020-04-19T13:57:30Z</dcterms:created>
  <dcterms:modified xsi:type="dcterms:W3CDTF">2020-04-19T14:42:21Z</dcterms:modified>
</cp:coreProperties>
</file>