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297" r:id="rId4"/>
    <p:sldId id="298" r:id="rId5"/>
    <p:sldId id="299" r:id="rId6"/>
    <p:sldId id="300" r:id="rId7"/>
    <p:sldId id="301" r:id="rId8"/>
    <p:sldId id="302" r:id="rId9"/>
    <p:sldId id="303" r:id="rId10"/>
    <p:sldId id="304" r:id="rId11"/>
    <p:sldId id="305" r:id="rId12"/>
    <p:sldId id="306" r:id="rId13"/>
    <p:sldId id="309" r:id="rId14"/>
    <p:sldId id="310" r:id="rId15"/>
    <p:sldId id="311" r:id="rId16"/>
    <p:sldId id="312" r:id="rId17"/>
    <p:sldId id="313" r:id="rId18"/>
    <p:sldId id="314" r:id="rId19"/>
    <p:sldId id="307" r:id="rId20"/>
    <p:sldId id="308" r:id="rId21"/>
    <p:sldId id="31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76944-3B9A-D006-879D-2BFDE4900B0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C64ACC4-5EFD-1B8E-198F-04652E5103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511349E-A7E2-D2EA-102E-2C46F2277A9A}"/>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9A7500E0-7B93-5C96-DBFE-D5C5A64D68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C15BAD-C8C7-669C-3B8D-76292C0B6F49}"/>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496868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9EF93-C7BC-93D6-0EBF-C68D342B54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8AEB60B-4C49-44D3-9541-0D0C868E38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A44C5F-FB29-B0F3-24E5-C13A6AE0A289}"/>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CAC42D46-4AA5-DA55-2EBA-1A762BF0E8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FC3311-AC70-6098-739C-0B65379D370B}"/>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917355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E0F38-0444-60F8-E895-4DFC03A9C99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AE1A116-13DB-A02E-354F-074B7D3F1F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A7048E1-5C05-B0D3-182D-0669420D5005}"/>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E58FFFEE-137A-89E8-4292-FAF9E418D9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8924FE-940A-F67C-1A11-EA51E507B20D}"/>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987167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67E47-C3C4-A952-33A3-14FA75D9E4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48F37F9-8E8A-FA1D-192F-A829B45D5A9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BB582-1A12-C145-FE83-EA59DD3B328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99133DF-4114-265B-FB53-C967EC51CF0A}"/>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6" name="Footer Placeholder 5">
            <a:extLst>
              <a:ext uri="{FF2B5EF4-FFF2-40B4-BE49-F238E27FC236}">
                <a16:creationId xmlns:a16="http://schemas.microsoft.com/office/drawing/2014/main" id="{FADB380F-7E58-8D5E-7EF3-AADA2EB25F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BEA932-BA7A-2982-E3D7-A680BF004E49}"/>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31348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583D1-EB35-DFC4-9B2F-B02E1FCEFFE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27CE831-FCBE-FFD2-0910-E80C308853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C2BBEB3-663E-6D1F-AF93-2060B144D95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85D376E-2874-DFB9-7200-F0CAAB27E6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2BFB390-007B-BB85-DAFB-C195914DAF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9ED6815-F923-77D7-0039-E11914E303C6}"/>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8" name="Footer Placeholder 7">
            <a:extLst>
              <a:ext uri="{FF2B5EF4-FFF2-40B4-BE49-F238E27FC236}">
                <a16:creationId xmlns:a16="http://schemas.microsoft.com/office/drawing/2014/main" id="{940CDD86-E049-13D4-2DEA-617E71260C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ED7B9C-3ED6-5703-0666-8D18430E87CA}"/>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181084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5B716-4A07-6AB8-65A6-F1AE6D09B90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4738916-41B8-8CA9-FAE0-B6E7E3562A29}"/>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4" name="Footer Placeholder 3">
            <a:extLst>
              <a:ext uri="{FF2B5EF4-FFF2-40B4-BE49-F238E27FC236}">
                <a16:creationId xmlns:a16="http://schemas.microsoft.com/office/drawing/2014/main" id="{A7532DF4-A948-0EEF-1A85-A3D7034239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344B23-9D34-882C-54D8-2460ACE3C06D}"/>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785996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38076F-C3F0-26CC-2D99-A4CEFB1016E7}"/>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3" name="Footer Placeholder 2">
            <a:extLst>
              <a:ext uri="{FF2B5EF4-FFF2-40B4-BE49-F238E27FC236}">
                <a16:creationId xmlns:a16="http://schemas.microsoft.com/office/drawing/2014/main" id="{97B49900-BC6F-79EC-6A25-67DDA28B7E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A9858C-6CB8-8473-0F61-BE880D8E87E7}"/>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988309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CE2B5-0106-D1AD-C912-6566913481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E949DEC-6D38-6379-FD71-B886F805EE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D9BB3B9-D70A-C965-8710-E2017042E8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49990F-F5E3-A786-0664-099B75DD74F1}"/>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6" name="Footer Placeholder 5">
            <a:extLst>
              <a:ext uri="{FF2B5EF4-FFF2-40B4-BE49-F238E27FC236}">
                <a16:creationId xmlns:a16="http://schemas.microsoft.com/office/drawing/2014/main" id="{92E985FE-70BF-C33C-002F-013CA49585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F86211-5B0A-E253-42C2-15F464C9B3E4}"/>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12371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5A348-90C4-C2B0-3470-BE55DAF15D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30CD67D-E9A5-C335-2F8A-0F6004EA36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D66E9B-B722-3E62-C75A-C19AFF2FB9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85633B6-80D0-EC9A-7EE8-7C523C3EFD08}"/>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6" name="Footer Placeholder 5">
            <a:extLst>
              <a:ext uri="{FF2B5EF4-FFF2-40B4-BE49-F238E27FC236}">
                <a16:creationId xmlns:a16="http://schemas.microsoft.com/office/drawing/2014/main" id="{DE133B6E-8A80-2F4C-FAD8-5056CAB04C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8D2234-780D-256B-7097-9387F8E31CEA}"/>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234618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1FB47-9489-6134-AA9F-71A10E9A798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9339422-78B1-B2FB-E4D4-7AEB3560C32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3132AE-D884-9787-8FAF-EE99D5382D40}"/>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43172AD9-61EA-EB43-576F-72842CCCE5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011C74-E76B-12BB-AE6C-9EB0BA40857F}"/>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23032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98F4E8-0A6E-2C8C-EE74-292964CA657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B066DD0-700B-89A2-505B-A6F4D4E6B4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F863D23-C1FC-5248-C583-7BDFAE664B54}"/>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9B63EDE0-16BE-5D08-B36E-1A104D6B31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541D27-F9DB-FBEC-0519-886369F3F5A7}"/>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87753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1314EA-55E2-41B0-FEA0-966416B2F9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C49C61D-1D75-20A5-A120-F74F2D73B9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56B51D-B363-7DA8-35E1-F585A27C97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FD83D695-D6AF-2931-3751-43245E52FD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6F59F87-D4D2-7A3F-8BF6-26D951F777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918137-F92C-496B-B1ED-4467B6A3AE94}" type="slidenum">
              <a:rPr lang="en-GB" smtClean="0"/>
              <a:t>‹#›</a:t>
            </a:fld>
            <a:endParaRPr lang="en-GB"/>
          </a:p>
        </p:txBody>
      </p:sp>
    </p:spTree>
    <p:extLst>
      <p:ext uri="{BB962C8B-B14F-4D97-AF65-F5344CB8AC3E}">
        <p14:creationId xmlns:p14="http://schemas.microsoft.com/office/powerpoint/2010/main" val="21125569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DA741-E965-E9DD-0280-8809EFD9FDAD}"/>
              </a:ext>
            </a:extLst>
          </p:cNvPr>
          <p:cNvSpPr>
            <a:spLocks noGrp="1"/>
          </p:cNvSpPr>
          <p:nvPr>
            <p:ph type="ctrTitle"/>
          </p:nvPr>
        </p:nvSpPr>
        <p:spPr/>
        <p:txBody>
          <a:bodyPr/>
          <a:lstStyle/>
          <a:p>
            <a:r>
              <a:rPr lang="en-GB" dirty="0"/>
              <a:t>Being Human (HPFY3008)</a:t>
            </a:r>
          </a:p>
        </p:txBody>
      </p:sp>
      <p:sp>
        <p:nvSpPr>
          <p:cNvPr id="3" name="Subtitle 2">
            <a:extLst>
              <a:ext uri="{FF2B5EF4-FFF2-40B4-BE49-F238E27FC236}">
                <a16:creationId xmlns:a16="http://schemas.microsoft.com/office/drawing/2014/main" id="{0F94DC83-8E8E-2A01-A55C-AC6DD7CFA92A}"/>
              </a:ext>
            </a:extLst>
          </p:cNvPr>
          <p:cNvSpPr>
            <a:spLocks noGrp="1"/>
          </p:cNvSpPr>
          <p:nvPr>
            <p:ph type="subTitle" idx="1"/>
          </p:nvPr>
        </p:nvSpPr>
        <p:spPr/>
        <p:txBody>
          <a:bodyPr>
            <a:normAutofit/>
          </a:bodyPr>
          <a:lstStyle/>
          <a:p>
            <a:r>
              <a:rPr lang="en-GB" sz="3200"/>
              <a:t>Lecture 7: </a:t>
            </a:r>
            <a:r>
              <a:rPr lang="en-GB" sz="3200" dirty="0"/>
              <a:t>Physical Aspects of Well-being: </a:t>
            </a:r>
          </a:p>
          <a:p>
            <a:r>
              <a:rPr lang="en-GB" sz="3200" dirty="0"/>
              <a:t>Creating Balance</a:t>
            </a:r>
          </a:p>
        </p:txBody>
      </p:sp>
    </p:spTree>
    <p:extLst>
      <p:ext uri="{BB962C8B-B14F-4D97-AF65-F5344CB8AC3E}">
        <p14:creationId xmlns:p14="http://schemas.microsoft.com/office/powerpoint/2010/main" val="3781713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21398-365A-FDA6-8E86-DECF8CE781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92AD35-69A2-AE98-465C-9DCE065AC22E}"/>
              </a:ext>
            </a:extLst>
          </p:cNvPr>
          <p:cNvSpPr>
            <a:spLocks noGrp="1"/>
          </p:cNvSpPr>
          <p:nvPr>
            <p:ph type="title"/>
          </p:nvPr>
        </p:nvSpPr>
        <p:spPr/>
        <p:txBody>
          <a:bodyPr/>
          <a:lstStyle/>
          <a:p>
            <a:pPr algn="ctr"/>
            <a:r>
              <a:rPr lang="en-GB" dirty="0"/>
              <a:t>What are some factors that contribute to Physical Well-being?</a:t>
            </a:r>
          </a:p>
        </p:txBody>
      </p:sp>
      <p:sp>
        <p:nvSpPr>
          <p:cNvPr id="3" name="Content Placeholder 2">
            <a:extLst>
              <a:ext uri="{FF2B5EF4-FFF2-40B4-BE49-F238E27FC236}">
                <a16:creationId xmlns:a16="http://schemas.microsoft.com/office/drawing/2014/main" id="{D7BD567A-3F80-3931-37CE-E2AE8702D0C2}"/>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621526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C3F9B9-18AD-B921-0C4E-A8781B45EE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50B67D-1C2F-9561-7BB5-68CEBDE21E30}"/>
              </a:ext>
            </a:extLst>
          </p:cNvPr>
          <p:cNvSpPr>
            <a:spLocks noGrp="1"/>
          </p:cNvSpPr>
          <p:nvPr>
            <p:ph type="title"/>
          </p:nvPr>
        </p:nvSpPr>
        <p:spPr/>
        <p:txBody>
          <a:bodyPr/>
          <a:lstStyle/>
          <a:p>
            <a:pPr algn="ctr"/>
            <a:r>
              <a:rPr lang="en-GB" dirty="0"/>
              <a:t>What are some factors that contribute </a:t>
            </a:r>
            <a:r>
              <a:rPr lang="en-GB"/>
              <a:t>to Physical Well-being?</a:t>
            </a:r>
            <a:endParaRPr lang="en-GB" dirty="0"/>
          </a:p>
        </p:txBody>
      </p:sp>
      <p:sp>
        <p:nvSpPr>
          <p:cNvPr id="3" name="Content Placeholder 2">
            <a:extLst>
              <a:ext uri="{FF2B5EF4-FFF2-40B4-BE49-F238E27FC236}">
                <a16:creationId xmlns:a16="http://schemas.microsoft.com/office/drawing/2014/main" id="{D1E1E155-B678-9CC6-0FF9-2F339A739188}"/>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Many factors contribute to the physical aspect of well-being. In additional to lifestyle choices, nutrition, and exercise, the balance or harmony between the various organs in our systems, as well as the harmony with our external environment both play a critical part in determining physical well-being.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Physical health is the state of health that allows for optimal function of the body, which is the result of the balance, or homeostasis, of our internal bodily systems and functions.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Since many external factors in the environment can affect our health, health is also determined by the body’s harmony with the external environment. This can include social, cultural, as well as environmental conditions.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90687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6A8173-7082-C623-9828-29AB8B5A92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BCAD45-5EDB-9915-C9CE-EA246A00E235}"/>
              </a:ext>
            </a:extLst>
          </p:cNvPr>
          <p:cNvSpPr>
            <a:spLocks noGrp="1"/>
          </p:cNvSpPr>
          <p:nvPr>
            <p:ph type="title"/>
          </p:nvPr>
        </p:nvSpPr>
        <p:spPr/>
        <p:txBody>
          <a:bodyPr/>
          <a:lstStyle/>
          <a:p>
            <a:pPr algn="ctr"/>
            <a:r>
              <a:rPr lang="en-GB" dirty="0"/>
              <a:t>What are some factors that contribute </a:t>
            </a:r>
            <a:r>
              <a:rPr lang="en-GB"/>
              <a:t>to Physical Well-being?</a:t>
            </a:r>
            <a:endParaRPr lang="en-GB" dirty="0"/>
          </a:p>
        </p:txBody>
      </p:sp>
      <p:sp>
        <p:nvSpPr>
          <p:cNvPr id="3" name="Content Placeholder 2">
            <a:extLst>
              <a:ext uri="{FF2B5EF4-FFF2-40B4-BE49-F238E27FC236}">
                <a16:creationId xmlns:a16="http://schemas.microsoft.com/office/drawing/2014/main" id="{2BBF636E-7575-60B7-FEDD-058580F09E28}"/>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For optimal health and healing, harmony within the human body is as important as harmony with the external environment. It is such balance and harmony within as well as with the outside environment that allows for the sustainability of physical well-being.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When the body experiences an imbalance, this manifests as disease, a lack of balance and equilibrium. Imbalances can occur in physical, emotional, or spiritual aspects of well-being. Healing the imbalance involves a return to balance, an equilibrium state of well-being and health.</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26677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1E1BC7-38C0-B048-2055-2F007CDA23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AC4116-9C8E-A759-8733-763C2CCD33FC}"/>
              </a:ext>
            </a:extLst>
          </p:cNvPr>
          <p:cNvSpPr>
            <a:spLocks noGrp="1"/>
          </p:cNvSpPr>
          <p:nvPr>
            <p:ph type="title"/>
          </p:nvPr>
        </p:nvSpPr>
        <p:spPr/>
        <p:txBody>
          <a:bodyPr/>
          <a:lstStyle/>
          <a:p>
            <a:pPr algn="ctr"/>
            <a:r>
              <a:rPr lang="en-GB" dirty="0"/>
              <a:t>The Art and Science of Healing</a:t>
            </a:r>
          </a:p>
        </p:txBody>
      </p:sp>
      <p:sp>
        <p:nvSpPr>
          <p:cNvPr id="3" name="Content Placeholder 2">
            <a:extLst>
              <a:ext uri="{FF2B5EF4-FFF2-40B4-BE49-F238E27FC236}">
                <a16:creationId xmlns:a16="http://schemas.microsoft.com/office/drawing/2014/main" id="{1B8977AD-7EC1-5A3E-8B0F-053DD5024264}"/>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art and science of healing has been in existence in human civilization for thousands of years. Healing modalities are often rooted in the cultural traditions and beliefs of their origin. </a:t>
            </a:r>
          </a:p>
        </p:txBody>
      </p:sp>
    </p:spTree>
    <p:extLst>
      <p:ext uri="{BB962C8B-B14F-4D97-AF65-F5344CB8AC3E}">
        <p14:creationId xmlns:p14="http://schemas.microsoft.com/office/powerpoint/2010/main" val="3979665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4CCC77-786B-9699-286C-19E854875D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8E4829-0069-2E28-A753-C82944AEAA6E}"/>
              </a:ext>
            </a:extLst>
          </p:cNvPr>
          <p:cNvSpPr>
            <a:spLocks noGrp="1"/>
          </p:cNvSpPr>
          <p:nvPr>
            <p:ph type="title"/>
          </p:nvPr>
        </p:nvSpPr>
        <p:spPr/>
        <p:txBody>
          <a:bodyPr/>
          <a:lstStyle/>
          <a:p>
            <a:pPr algn="ctr"/>
            <a:r>
              <a:rPr lang="en-GB" dirty="0"/>
              <a:t>Allopathic Medicine</a:t>
            </a:r>
          </a:p>
        </p:txBody>
      </p:sp>
      <p:sp>
        <p:nvSpPr>
          <p:cNvPr id="3" name="Content Placeholder 2">
            <a:extLst>
              <a:ext uri="{FF2B5EF4-FFF2-40B4-BE49-F238E27FC236}">
                <a16:creationId xmlns:a16="http://schemas.microsoft.com/office/drawing/2014/main" id="{6950EAA4-FE6C-CCFC-CBEC-F16EEBE51DE5}"/>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Modern allopathic medicine, as we know it, is a fairly young science compared to traditional healing modalities, some of which have existed for thousands of years. While allopathic medicine has offered the world many technological advances which have resulted in increases in overall life expectancy and quality, it does so from a mechanistic perspective that emphasizes </a:t>
            </a:r>
            <a:r>
              <a:rPr lang="en-US" sz="2400" dirty="0">
                <a:latin typeface="Times New Roman" panose="02020603050405020304" pitchFamily="18" charset="0"/>
                <a:ea typeface="Calibri" panose="020F0502020204030204" pitchFamily="34" charset="0"/>
                <a:cs typeface="Times New Roman" panose="02020603050405020304" pitchFamily="18" charset="0"/>
              </a:rPr>
              <a:t>part rather than the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whole human being, thereby foregoing consideration of the overall balance of health.</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69063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CFD068-7F93-A899-F4A9-6B446097A4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104737-45A6-363A-0BB3-B887C303124E}"/>
              </a:ext>
            </a:extLst>
          </p:cNvPr>
          <p:cNvSpPr>
            <a:spLocks noGrp="1"/>
          </p:cNvSpPr>
          <p:nvPr>
            <p:ph type="title"/>
          </p:nvPr>
        </p:nvSpPr>
        <p:spPr/>
        <p:txBody>
          <a:bodyPr/>
          <a:lstStyle/>
          <a:p>
            <a:pPr algn="ctr"/>
            <a:r>
              <a:rPr lang="en-GB" dirty="0"/>
              <a:t>Allopathic Medicine</a:t>
            </a:r>
          </a:p>
        </p:txBody>
      </p:sp>
      <p:sp>
        <p:nvSpPr>
          <p:cNvPr id="3" name="Content Placeholder 2">
            <a:extLst>
              <a:ext uri="{FF2B5EF4-FFF2-40B4-BE49-F238E27FC236}">
                <a16:creationId xmlns:a16="http://schemas.microsoft.com/office/drawing/2014/main" id="{8104EA18-D237-9177-B7B7-977730FD429B}"/>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As described by American internist and psychiatrist George Engel, the body is thus viewed as a machine, disease as a breakdown of that machine, and modern medicine the means through the machine is repaired. While a mechanistic approach to healing may be useful for aspects of healthcare such as surgical repair, in many cases information is lost when only detectable symptoms are considered.</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Allopathic medicine focuses on the treatment of symptoms of illness rather than on the prevention of illness and the sustenance of an overall balance of the bodily system.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70320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509FD-DC4C-9F39-9F2C-113A68B8E5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D4668D-412C-6D89-7162-0F01381FB7EC}"/>
              </a:ext>
            </a:extLst>
          </p:cNvPr>
          <p:cNvSpPr>
            <a:spLocks noGrp="1"/>
          </p:cNvSpPr>
          <p:nvPr>
            <p:ph type="title"/>
          </p:nvPr>
        </p:nvSpPr>
        <p:spPr/>
        <p:txBody>
          <a:bodyPr/>
          <a:lstStyle/>
          <a:p>
            <a:pPr algn="ctr"/>
            <a:r>
              <a:rPr lang="en-GB" dirty="0"/>
              <a:t>Whole-Person based approach</a:t>
            </a:r>
          </a:p>
        </p:txBody>
      </p:sp>
      <p:sp>
        <p:nvSpPr>
          <p:cNvPr id="3" name="Content Placeholder 2">
            <a:extLst>
              <a:ext uri="{FF2B5EF4-FFF2-40B4-BE49-F238E27FC236}">
                <a16:creationId xmlns:a16="http://schemas.microsoft.com/office/drawing/2014/main" id="{1D2D09EF-C6C6-46AC-E98E-82C61BCE2AE7}"/>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 whole-person based approach to care that addresses physical, mental and emotional, as well as spiritual aspects of well-being would benefit from incorporating the wisdom of a wide range of healing modalities, the best of all worlds.</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It looks at not only symptoms but the context in which the symptoms have appeared. It emphasizes personal responsibility for health and healing.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82592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EEAF4A-2908-166A-D01C-DAB23C9A0F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B38AAA-8D65-A4AB-DF61-8CD2BC96F848}"/>
              </a:ext>
            </a:extLst>
          </p:cNvPr>
          <p:cNvSpPr>
            <a:spLocks noGrp="1"/>
          </p:cNvSpPr>
          <p:nvPr>
            <p:ph type="title"/>
          </p:nvPr>
        </p:nvSpPr>
        <p:spPr/>
        <p:txBody>
          <a:bodyPr/>
          <a:lstStyle/>
          <a:p>
            <a:pPr algn="ctr"/>
            <a:r>
              <a:rPr lang="en-GB" dirty="0"/>
              <a:t>Holistic Healthcare and Healing</a:t>
            </a:r>
          </a:p>
        </p:txBody>
      </p:sp>
      <p:sp>
        <p:nvSpPr>
          <p:cNvPr id="3" name="Content Placeholder 2">
            <a:extLst>
              <a:ext uri="{FF2B5EF4-FFF2-40B4-BE49-F238E27FC236}">
                <a16:creationId xmlns:a16="http://schemas.microsoft.com/office/drawing/2014/main" id="{ECEB5A8C-D930-8870-73A5-1F151A83B5C8}"/>
              </a:ext>
            </a:extLst>
          </p:cNvPr>
          <p:cNvSpPr>
            <a:spLocks noGrp="1"/>
          </p:cNvSpPr>
          <p:nvPr>
            <p:ph idx="1"/>
          </p:nvPr>
        </p:nvSpPr>
        <p:spPr/>
        <p:txBody>
          <a:bodyPr>
            <a:noAutofit/>
          </a:bodyPr>
          <a:lstStyle/>
          <a:p>
            <a:pPr>
              <a:lnSpc>
                <a:spcPct val="107000"/>
              </a:lnSpc>
              <a:spcAft>
                <a:spcPts val="800"/>
              </a:spcAft>
            </a:pPr>
            <a:r>
              <a:rPr lang="en-US" dirty="0">
                <a:effectLst/>
                <a:latin typeface="Times New Roman" panose="02020603050405020304" pitchFamily="18" charset="0"/>
                <a:ea typeface="Calibri" panose="020F0502020204030204" pitchFamily="34" charset="0"/>
              </a:rPr>
              <a:t>Holistic approaches to healthcare and healing, as well as lifestyles that focus on prevention and sustainable healthy living is a growing market force in the world. This includes holistic health and products, spiritual development, sustainable living.</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97901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E783AA-AF54-0C63-67F6-40DF3E8EE1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94FD33-9C10-EB58-D28A-BB7FEFB9B3DC}"/>
              </a:ext>
            </a:extLst>
          </p:cNvPr>
          <p:cNvSpPr>
            <a:spLocks noGrp="1"/>
          </p:cNvSpPr>
          <p:nvPr>
            <p:ph type="title"/>
          </p:nvPr>
        </p:nvSpPr>
        <p:spPr/>
        <p:txBody>
          <a:bodyPr/>
          <a:lstStyle/>
          <a:p>
            <a:pPr algn="ctr"/>
            <a:r>
              <a:rPr lang="en-GB" dirty="0"/>
              <a:t>Traditional and Complementary Medicine</a:t>
            </a:r>
          </a:p>
        </p:txBody>
      </p:sp>
      <p:sp>
        <p:nvSpPr>
          <p:cNvPr id="3" name="Content Placeholder 2">
            <a:extLst>
              <a:ext uri="{FF2B5EF4-FFF2-40B4-BE49-F238E27FC236}">
                <a16:creationId xmlns:a16="http://schemas.microsoft.com/office/drawing/2014/main" id="{D9F2E8C7-713D-D6C2-97F5-214596DB953C}"/>
              </a:ext>
            </a:extLst>
          </p:cNvPr>
          <p:cNvSpPr>
            <a:spLocks noGrp="1"/>
          </p:cNvSpPr>
          <p:nvPr>
            <p:ph idx="1"/>
          </p:nvPr>
        </p:nvSpPr>
        <p:spPr/>
        <p:txBody>
          <a:bodyPr>
            <a:noAutofit/>
          </a:bodyPr>
          <a:lstStyle/>
          <a:p>
            <a:pPr>
              <a:lnSpc>
                <a:spcPct val="107000"/>
              </a:lnSpc>
              <a:spcAft>
                <a:spcPts val="800"/>
              </a:spcAft>
            </a:pPr>
            <a:r>
              <a:rPr lang="en-US" sz="1800" dirty="0">
                <a:effectLst/>
                <a:latin typeface="Times New Roman" panose="02020603050405020304" pitchFamily="18" charset="0"/>
                <a:ea typeface="Calibri" panose="020F0502020204030204" pitchFamily="34" charset="0"/>
              </a:rPr>
              <a:t>The World Health Organization (WHO) defines traditional and complementary medicine (TCM) as traditional systems of healing that involve both medication therapies, such as herbal and natural medicines, as well as non-medication therapies, such as acupuncture, manual, and spiritual therapies. </a:t>
            </a:r>
          </a:p>
          <a:p>
            <a:pPr>
              <a:lnSpc>
                <a:spcPct val="107000"/>
              </a:lnSpc>
              <a:spcAft>
                <a:spcPts val="800"/>
              </a:spcAft>
            </a:pPr>
            <a:r>
              <a:rPr lang="en-US" sz="1800" dirty="0">
                <a:effectLst/>
                <a:latin typeface="Times New Roman" panose="02020603050405020304" pitchFamily="18" charset="0"/>
                <a:ea typeface="Calibri" panose="020F0502020204030204" pitchFamily="34" charset="0"/>
              </a:rPr>
              <a:t>It is the “sum total of the knowledge, skill and practices based on the theories, beliefs and experiences indigenous to different cultures, whether explicable or not, used in the maintenance of health as well as in the prevention, diagnosis, improvement or treatment of physical and mental illness.” (2019 Global </a:t>
            </a:r>
            <a:r>
              <a:rPr lang="en-US" sz="1800" dirty="0">
                <a:latin typeface="Times New Roman" panose="02020603050405020304" pitchFamily="18" charset="0"/>
                <a:ea typeface="Calibri" panose="020F0502020204030204" pitchFamily="34" charset="0"/>
              </a:rPr>
              <a:t>R</a:t>
            </a:r>
            <a:r>
              <a:rPr lang="en-US" sz="1800" dirty="0">
                <a:effectLst/>
                <a:latin typeface="Times New Roman" panose="02020603050405020304" pitchFamily="18" charset="0"/>
                <a:ea typeface="Calibri" panose="020F0502020204030204" pitchFamily="34" charset="0"/>
              </a:rPr>
              <a:t>eport) </a:t>
            </a:r>
          </a:p>
          <a:p>
            <a:pPr>
              <a:lnSpc>
                <a:spcPct val="107000"/>
              </a:lnSpc>
              <a:spcAft>
                <a:spcPts val="800"/>
              </a:spcAft>
            </a:pPr>
            <a:r>
              <a:rPr lang="en-US" sz="1800" dirty="0">
                <a:effectLst/>
                <a:latin typeface="Times New Roman" panose="02020603050405020304" pitchFamily="18" charset="0"/>
                <a:ea typeface="Calibri" panose="020F0502020204030204" pitchFamily="34" charset="0"/>
              </a:rPr>
              <a:t>It is the position of the WHO that “traditional and complementary medicine (T&amp;CM) can make a significant contribution to the goal of universal health care by being included in the provision of essential health services. Improving equitable access to safe, quality and effective T&amp;CM services can potentially meet communities’ needs and build sustainable and culturally sensitive primary health care.” (2019 Global </a:t>
            </a:r>
            <a:r>
              <a:rPr lang="en-US" sz="1800" dirty="0">
                <a:latin typeface="Times New Roman" panose="02020603050405020304" pitchFamily="18" charset="0"/>
                <a:ea typeface="Calibri" panose="020F0502020204030204" pitchFamily="34" charset="0"/>
              </a:rPr>
              <a:t>R</a:t>
            </a:r>
            <a:r>
              <a:rPr lang="en-US" sz="1800" dirty="0">
                <a:effectLst/>
                <a:latin typeface="Times New Roman" panose="02020603050405020304" pitchFamily="18" charset="0"/>
                <a:ea typeface="Calibri" panose="020F0502020204030204" pitchFamily="34" charset="0"/>
              </a:rPr>
              <a:t>eport)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39899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BE18A4-96EE-EC7A-044D-BF51F4B709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2A76C8-3E7F-6AAD-7FEA-BF82DB322E1B}"/>
              </a:ext>
            </a:extLst>
          </p:cNvPr>
          <p:cNvSpPr>
            <a:spLocks noGrp="1"/>
          </p:cNvSpPr>
          <p:nvPr>
            <p:ph type="title"/>
          </p:nvPr>
        </p:nvSpPr>
        <p:spPr/>
        <p:txBody>
          <a:bodyPr/>
          <a:lstStyle/>
          <a:p>
            <a:pPr algn="ctr"/>
            <a:r>
              <a:rPr lang="en-GB" dirty="0"/>
              <a:t>Traditional and Complementary Medicine</a:t>
            </a:r>
          </a:p>
        </p:txBody>
      </p:sp>
      <p:sp>
        <p:nvSpPr>
          <p:cNvPr id="3" name="Content Placeholder 2">
            <a:extLst>
              <a:ext uri="{FF2B5EF4-FFF2-40B4-BE49-F238E27FC236}">
                <a16:creationId xmlns:a16="http://schemas.microsoft.com/office/drawing/2014/main" id="{FA8EFF6B-7F49-048D-B295-F9BB17771FDE}"/>
              </a:ext>
            </a:extLst>
          </p:cNvPr>
          <p:cNvSpPr>
            <a:spLocks noGrp="1"/>
          </p:cNvSpPr>
          <p:nvPr>
            <p:ph idx="1"/>
          </p:nvPr>
        </p:nvSpPr>
        <p:spPr/>
        <p:txBody>
          <a:bodyPr>
            <a:noAutofit/>
          </a:bodyPr>
          <a:lstStyle/>
          <a:p>
            <a:pPr>
              <a:lnSpc>
                <a:spcPct val="107000"/>
              </a:lnSpc>
              <a:spcAft>
                <a:spcPts val="800"/>
              </a:spcAft>
            </a:pPr>
            <a:r>
              <a:rPr lang="en-US" sz="2000" dirty="0">
                <a:effectLst/>
                <a:latin typeface="Times New Roman" panose="02020603050405020304" pitchFamily="18" charset="0"/>
                <a:ea typeface="Calibri" panose="020F0502020204030204" pitchFamily="34" charset="0"/>
              </a:rPr>
              <a:t>“The Declaration of Astana, adopted at the Global Conference on Primary Health Care in October 2018, made clear that the success of primary health care will be driven by applying scientific as well as traditional knowledge, and extending access to a range of health care services, which include traditional medicines.” (2019 global report)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rPr>
              <a:t>According to the 2019 WHO Global Report on Traditional Medicine, 88%, or 170 Member States, have acknowledged their use of traditional and complementary medicine. (2019 global report)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rPr>
              <a:t>World expenditures on TM are not only growing rapidly but in some countries far exceeding that used for allopathic medicine.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rPr>
              <a:t>As of 2018, 98 member states have national policies on traditional and complementary medicine, 109 have national laws and regulations, and 124 have regulations on herbal medicines.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33930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8FBE1-022C-1374-E05D-2E09D672FD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B483E2-BF8D-31AF-CE25-D96DCA116DEA}"/>
              </a:ext>
            </a:extLst>
          </p:cNvPr>
          <p:cNvSpPr>
            <a:spLocks noGrp="1"/>
          </p:cNvSpPr>
          <p:nvPr>
            <p:ph type="title"/>
          </p:nvPr>
        </p:nvSpPr>
        <p:spPr/>
        <p:txBody>
          <a:bodyPr/>
          <a:lstStyle/>
          <a:p>
            <a:pPr algn="ctr"/>
            <a:r>
              <a:rPr lang="en-GB" dirty="0"/>
              <a:t>Traditional and Complementary Medicine</a:t>
            </a:r>
          </a:p>
        </p:txBody>
      </p:sp>
      <p:sp>
        <p:nvSpPr>
          <p:cNvPr id="3" name="Content Placeholder 2">
            <a:extLst>
              <a:ext uri="{FF2B5EF4-FFF2-40B4-BE49-F238E27FC236}">
                <a16:creationId xmlns:a16="http://schemas.microsoft.com/office/drawing/2014/main" id="{CF6FA0E2-1452-D64E-E01C-EAA0F32F35B3}"/>
              </a:ext>
            </a:extLst>
          </p:cNvPr>
          <p:cNvSpPr>
            <a:spLocks noGrp="1"/>
          </p:cNvSpPr>
          <p:nvPr>
            <p:ph idx="1"/>
          </p:nvPr>
        </p:nvSpPr>
        <p:spPr/>
        <p:txBody>
          <a:bodyPr>
            <a:noAutofit/>
          </a:bodyPr>
          <a:lstStyle/>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In countries where allopathic medicine is recognized as the dominant modality of medicine as well as those that have not yet incorporated traditional medicine into its healthcare systems, traditional medicine is known as complementary medicine (CM).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It is of note that in Western countries such as the US, by 2002 the number of visits to CM practitioners exceeded the number of visits to primary care physicians. The popularity of CM in countries with allopathic-based models of care is fueled by increasing concerns with regards to the adverse effects of pharmaceutical drugs, accompanied by questions on the approaches and assumptions of allopathic medicine, as well as broader public access to health information.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Moreover, for many dealing with chronic and mental ailments, CM has proven to offer gentler options for disease management in comparison to allopathic medicine. T&amp;CM “merges the terms TM and CM, encompassing products, practices, and practitioners.” (2019 Global </a:t>
            </a:r>
            <a:r>
              <a:rPr lang="en-US" sz="2000" dirty="0">
                <a:latin typeface="Times New Roman" panose="02020603050405020304" pitchFamily="18" charset="0"/>
                <a:ea typeface="Calibri" panose="020F0502020204030204" pitchFamily="34" charset="0"/>
                <a:cs typeface="Times New Roman" panose="02020603050405020304" pitchFamily="18" charset="0"/>
              </a:rPr>
              <a:t>R</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eport)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34220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F64353-2140-59FE-6792-9B43107411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485A4D-6A50-A8EF-BA5E-125594A7A8F2}"/>
              </a:ext>
            </a:extLst>
          </p:cNvPr>
          <p:cNvSpPr>
            <a:spLocks noGrp="1"/>
          </p:cNvSpPr>
          <p:nvPr>
            <p:ph type="title"/>
          </p:nvPr>
        </p:nvSpPr>
        <p:spPr/>
        <p:txBody>
          <a:bodyPr/>
          <a:lstStyle/>
          <a:p>
            <a:pPr algn="ctr"/>
            <a:r>
              <a:rPr lang="en-GB" dirty="0"/>
              <a:t>Ayurveda</a:t>
            </a:r>
          </a:p>
        </p:txBody>
      </p:sp>
      <p:sp>
        <p:nvSpPr>
          <p:cNvPr id="3" name="Content Placeholder 2">
            <a:extLst>
              <a:ext uri="{FF2B5EF4-FFF2-40B4-BE49-F238E27FC236}">
                <a16:creationId xmlns:a16="http://schemas.microsoft.com/office/drawing/2014/main" id="{96C0D61D-8993-C4F7-6280-8BB42B176DEC}"/>
              </a:ext>
            </a:extLst>
          </p:cNvPr>
          <p:cNvSpPr>
            <a:spLocks noGrp="1"/>
          </p:cNvSpPr>
          <p:nvPr>
            <p:ph idx="1"/>
          </p:nvPr>
        </p:nvSpPr>
        <p:spPr/>
        <p:txBody>
          <a:bodyPr>
            <a:noAutofit/>
          </a:bodyPr>
          <a:lstStyle/>
          <a:p>
            <a:pPr>
              <a:lnSpc>
                <a:spcPct val="107000"/>
              </a:lnSpc>
              <a:spcAft>
                <a:spcPts val="800"/>
              </a:spcAft>
            </a:pPr>
            <a:r>
              <a:rPr lang="en-US" sz="2000" dirty="0">
                <a:effectLst/>
                <a:latin typeface="Times New Roman" panose="02020603050405020304" pitchFamily="18" charset="0"/>
                <a:ea typeface="Calibri" panose="020F0502020204030204" pitchFamily="34" charset="0"/>
              </a:rPr>
              <a:t>Ayurveda is a traditional healing modality originating from India that has been practiced for over 5,000 years. Ayurveda is a Sanskrit term which means the “science of life,” Ayu meaning “life” or “daily living” and Veda meaning “knowing.”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rPr>
              <a:t>The oldest and most authoritative works on Ayurveda are the </a:t>
            </a:r>
            <a:r>
              <a:rPr lang="en-US" sz="2000" i="1" dirty="0">
                <a:effectLst/>
                <a:latin typeface="Times New Roman" panose="02020603050405020304" pitchFamily="18" charset="0"/>
                <a:ea typeface="Calibri" panose="020F0502020204030204" pitchFamily="34" charset="0"/>
              </a:rPr>
              <a:t>Charaka Samhita </a:t>
            </a:r>
            <a:r>
              <a:rPr lang="en-US" sz="2000" dirty="0">
                <a:effectLst/>
                <a:latin typeface="Times New Roman" panose="02020603050405020304" pitchFamily="18" charset="0"/>
                <a:ea typeface="Calibri" panose="020F0502020204030204" pitchFamily="34" charset="0"/>
              </a:rPr>
              <a:t>and the </a:t>
            </a:r>
            <a:r>
              <a:rPr lang="en-US" sz="2000" i="1" dirty="0">
                <a:effectLst/>
                <a:latin typeface="Times New Roman" panose="02020603050405020304" pitchFamily="18" charset="0"/>
                <a:ea typeface="Calibri" panose="020F0502020204030204" pitchFamily="34" charset="0"/>
              </a:rPr>
              <a:t>Sushruta Samhita</a:t>
            </a:r>
            <a:r>
              <a:rPr lang="en-US" sz="2000" dirty="0">
                <a:effectLst/>
                <a:latin typeface="Times New Roman" panose="02020603050405020304" pitchFamily="18" charset="0"/>
                <a:ea typeface="Calibri" panose="020F0502020204030204" pitchFamily="34" charset="0"/>
              </a:rPr>
              <a:t>, a text on surgery dating back to more than 2000 years ago. Ayurveda uses natural remedies to provide integrated healing of the mind, body, and spirit to achieve and maintain a balanced state of living and good health. Disease is a state of imbalance to be brought back into a state of health and balance.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rPr>
              <a:t>Ayurveda supports the individual capability for self-healing through the proper balance of all energies in the body.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34021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10ED41-B6E0-28E5-625F-B3CFA1484C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9F5DE5-03A4-E6FB-13B2-CDDD8E22C76F}"/>
              </a:ext>
            </a:extLst>
          </p:cNvPr>
          <p:cNvSpPr>
            <a:spLocks noGrp="1"/>
          </p:cNvSpPr>
          <p:nvPr>
            <p:ph type="title"/>
          </p:nvPr>
        </p:nvSpPr>
        <p:spPr/>
        <p:txBody>
          <a:bodyPr/>
          <a:lstStyle/>
          <a:p>
            <a:pPr algn="ctr"/>
            <a:r>
              <a:rPr lang="en-GB" dirty="0"/>
              <a:t>Chinese Traditional Medicine</a:t>
            </a:r>
          </a:p>
        </p:txBody>
      </p:sp>
      <p:sp>
        <p:nvSpPr>
          <p:cNvPr id="3" name="Content Placeholder 2">
            <a:extLst>
              <a:ext uri="{FF2B5EF4-FFF2-40B4-BE49-F238E27FC236}">
                <a16:creationId xmlns:a16="http://schemas.microsoft.com/office/drawing/2014/main" id="{CED2314A-AB91-6C1E-EC3E-5E1D8DC941A8}"/>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Chinese traditional medicine is another modality of healing that has existed and been in practice of thousands of years. It is yet another approach of healing that focuses on balance of an integrated whole of the human body, as well as the importance of harmony with the external natural environment.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The human body is viewed as a constitution of inseparable parts, interconnected and interdependent with one another. Health involves the balance of the </a:t>
            </a:r>
            <a:r>
              <a:rPr lang="en-US" sz="2400" i="1" dirty="0">
                <a:effectLst/>
                <a:latin typeface="Times New Roman" panose="02020603050405020304" pitchFamily="18" charset="0"/>
                <a:ea typeface="Calibri" panose="020F0502020204030204" pitchFamily="34" charset="0"/>
              </a:rPr>
              <a:t>yin</a:t>
            </a:r>
            <a:r>
              <a:rPr lang="en-US" sz="2400" dirty="0">
                <a:effectLst/>
                <a:latin typeface="Times New Roman" panose="02020603050405020304" pitchFamily="18" charset="0"/>
                <a:ea typeface="Calibri" panose="020F0502020204030204" pitchFamily="34" charset="0"/>
              </a:rPr>
              <a:t> and the</a:t>
            </a:r>
            <a:r>
              <a:rPr lang="en-US" sz="2400" i="1" dirty="0">
                <a:effectLst/>
                <a:latin typeface="Times New Roman" panose="02020603050405020304" pitchFamily="18" charset="0"/>
                <a:ea typeface="Calibri" panose="020F0502020204030204" pitchFamily="34" charset="0"/>
              </a:rPr>
              <a:t> yang</a:t>
            </a:r>
            <a:r>
              <a:rPr lang="en-US" sz="2400" dirty="0">
                <a:effectLst/>
                <a:latin typeface="Times New Roman" panose="02020603050405020304" pitchFamily="18" charset="0"/>
                <a:ea typeface="Calibri" panose="020F0502020204030204" pitchFamily="34" charset="0"/>
              </a:rPr>
              <a:t>, which represent two aspects of natural phenomena that are diametrically opposed yet form a dynamic equilibrium.</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34719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828872-421A-0858-D93B-4F4EFB9002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1F70A8-FA0E-BFC0-C43F-6F7541C48071}"/>
              </a:ext>
            </a:extLst>
          </p:cNvPr>
          <p:cNvSpPr>
            <a:spLocks noGrp="1"/>
          </p:cNvSpPr>
          <p:nvPr>
            <p:ph type="title"/>
          </p:nvPr>
        </p:nvSpPr>
        <p:spPr/>
        <p:txBody>
          <a:bodyPr/>
          <a:lstStyle/>
          <a:p>
            <a:pPr algn="ctr"/>
            <a:r>
              <a:rPr lang="en-GB" dirty="0"/>
              <a:t>Homeopathy</a:t>
            </a:r>
          </a:p>
        </p:txBody>
      </p:sp>
      <p:sp>
        <p:nvSpPr>
          <p:cNvPr id="3" name="Content Placeholder 2">
            <a:extLst>
              <a:ext uri="{FF2B5EF4-FFF2-40B4-BE49-F238E27FC236}">
                <a16:creationId xmlns:a16="http://schemas.microsoft.com/office/drawing/2014/main" id="{C3F7F77E-36DC-D76B-497A-315CB9ABCE22}"/>
              </a:ext>
            </a:extLst>
          </p:cNvPr>
          <p:cNvSpPr>
            <a:spLocks noGrp="1"/>
          </p:cNvSpPr>
          <p:nvPr>
            <p:ph idx="1"/>
          </p:nvPr>
        </p:nvSpPr>
        <p:spPr/>
        <p:txBody>
          <a:bodyPr>
            <a:noAutofit/>
          </a:bodyPr>
          <a:lstStyle/>
          <a:p>
            <a:pPr>
              <a:lnSpc>
                <a:spcPct val="107000"/>
              </a:lnSpc>
              <a:spcAft>
                <a:spcPts val="800"/>
              </a:spcAft>
            </a:pPr>
            <a:r>
              <a:rPr lang="en-US" sz="2000" dirty="0">
                <a:effectLst/>
                <a:latin typeface="Times New Roman" panose="02020603050405020304" pitchFamily="18" charset="0"/>
                <a:ea typeface="Calibri" panose="020F0502020204030204" pitchFamily="34" charset="0"/>
              </a:rPr>
              <a:t>Homeopathy was established in the 18</a:t>
            </a:r>
            <a:r>
              <a:rPr lang="en-US" sz="2000" baseline="30000" dirty="0">
                <a:effectLst/>
                <a:latin typeface="Times New Roman" panose="02020603050405020304" pitchFamily="18" charset="0"/>
                <a:ea typeface="Calibri" panose="020F0502020204030204" pitchFamily="34" charset="0"/>
              </a:rPr>
              <a:t>th</a:t>
            </a:r>
            <a:r>
              <a:rPr lang="en-US" sz="2000" dirty="0">
                <a:effectLst/>
                <a:latin typeface="Times New Roman" panose="02020603050405020304" pitchFamily="18" charset="0"/>
                <a:ea typeface="Calibri" panose="020F0502020204030204" pitchFamily="34" charset="0"/>
              </a:rPr>
              <a:t> century by German chemist and physician Samuel Hahnemann, who first published his theories in his book, </a:t>
            </a:r>
            <a:r>
              <a:rPr lang="en-US" sz="2000" i="1" dirty="0">
                <a:effectLst/>
                <a:latin typeface="Times New Roman" panose="02020603050405020304" pitchFamily="18" charset="0"/>
                <a:ea typeface="Calibri" panose="020F0502020204030204" pitchFamily="34" charset="0"/>
              </a:rPr>
              <a:t>Organon of the Art of Healing</a:t>
            </a:r>
            <a:r>
              <a:rPr lang="en-US" sz="2000" dirty="0">
                <a:effectLst/>
                <a:latin typeface="Times New Roman" panose="02020603050405020304" pitchFamily="18" charset="0"/>
                <a:ea typeface="Calibri" panose="020F0502020204030204" pitchFamily="34" charset="0"/>
              </a:rPr>
              <a:t>, in 1810. Hahnemann also compiled a list of remedies tested by himself, his students, and others in the book </a:t>
            </a:r>
            <a:r>
              <a:rPr lang="en-US" sz="2000" i="1" dirty="0">
                <a:effectLst/>
                <a:latin typeface="Times New Roman" panose="02020603050405020304" pitchFamily="18" charset="0"/>
                <a:ea typeface="Calibri" panose="020F0502020204030204" pitchFamily="34" charset="0"/>
              </a:rPr>
              <a:t>Materia Medica Pura</a:t>
            </a:r>
            <a:r>
              <a:rPr lang="en-US" sz="2000" dirty="0">
                <a:effectLst/>
                <a:latin typeface="Times New Roman" panose="02020603050405020304" pitchFamily="18" charset="0"/>
                <a:ea typeface="Calibri" panose="020F0502020204030204" pitchFamily="34" charset="0"/>
              </a:rPr>
              <a:t>.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rPr>
              <a:t>Hahnemann saw the body as an integrated whole connected by what he referred to as vital force. His philosophy of healing centered around the Law of </a:t>
            </a:r>
            <a:r>
              <a:rPr lang="en-US" sz="2000" dirty="0" err="1">
                <a:effectLst/>
                <a:latin typeface="Times New Roman" panose="02020603050405020304" pitchFamily="18" charset="0"/>
                <a:ea typeface="Calibri" panose="020F0502020204030204" pitchFamily="34" charset="0"/>
              </a:rPr>
              <a:t>Similars</a:t>
            </a:r>
            <a:r>
              <a:rPr lang="en-US" sz="2000" dirty="0">
                <a:effectLst/>
                <a:latin typeface="Times New Roman" panose="02020603050405020304" pitchFamily="18" charset="0"/>
                <a:ea typeface="Calibri" panose="020F0502020204030204" pitchFamily="34" charset="0"/>
              </a:rPr>
              <a:t>, or </a:t>
            </a:r>
            <a:r>
              <a:rPr lang="en-US" sz="2000" i="1" dirty="0">
                <a:effectLst/>
                <a:latin typeface="Times New Roman" panose="02020603050405020304" pitchFamily="18" charset="0"/>
                <a:ea typeface="Calibri" panose="020F0502020204030204" pitchFamily="34" charset="0"/>
              </a:rPr>
              <a:t>similia </a:t>
            </a:r>
            <a:r>
              <a:rPr lang="en-US" sz="2000" i="1" dirty="0" err="1">
                <a:effectLst/>
                <a:latin typeface="Times New Roman" panose="02020603050405020304" pitchFamily="18" charset="0"/>
                <a:ea typeface="Calibri" panose="020F0502020204030204" pitchFamily="34" charset="0"/>
              </a:rPr>
              <a:t>similibus</a:t>
            </a:r>
            <a:r>
              <a:rPr lang="en-US" sz="2000" i="1" dirty="0">
                <a:effectLst/>
                <a:latin typeface="Times New Roman" panose="02020603050405020304" pitchFamily="18" charset="0"/>
                <a:ea typeface="Calibri" panose="020F0502020204030204" pitchFamily="34" charset="0"/>
              </a:rPr>
              <a:t> </a:t>
            </a:r>
            <a:r>
              <a:rPr lang="en-US" sz="2000" i="1" dirty="0" err="1">
                <a:effectLst/>
                <a:latin typeface="Times New Roman" panose="02020603050405020304" pitchFamily="18" charset="0"/>
                <a:ea typeface="Calibri" panose="020F0502020204030204" pitchFamily="34" charset="0"/>
              </a:rPr>
              <a:t>curantur</a:t>
            </a:r>
            <a:r>
              <a:rPr lang="en-US" sz="2000" i="1" dirty="0">
                <a:effectLst/>
                <a:latin typeface="Times New Roman" panose="02020603050405020304" pitchFamily="18" charset="0"/>
                <a:ea typeface="Calibri" panose="020F0502020204030204" pitchFamily="34" charset="0"/>
              </a:rPr>
              <a:t> </a:t>
            </a:r>
            <a:r>
              <a:rPr lang="en-US" sz="2000" dirty="0">
                <a:effectLst/>
                <a:latin typeface="Times New Roman" panose="02020603050405020304" pitchFamily="18" charset="0"/>
                <a:ea typeface="Calibri" panose="020F0502020204030204" pitchFamily="34" charset="0"/>
              </a:rPr>
              <a:t>in Latin, which states that “a disease can be cured by a substance if that substance can cause in a healthy person, symptoms similar to those of the disease.”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rPr>
              <a:t>The word “homeopathy” comes from the Greek work “</a:t>
            </a:r>
            <a:r>
              <a:rPr lang="en-US" sz="2000" i="1" dirty="0" err="1">
                <a:effectLst/>
                <a:latin typeface="Times New Roman" panose="02020603050405020304" pitchFamily="18" charset="0"/>
                <a:ea typeface="Calibri" panose="020F0502020204030204" pitchFamily="34" charset="0"/>
              </a:rPr>
              <a:t>omoios</a:t>
            </a:r>
            <a:r>
              <a:rPr lang="en-US" sz="2000" dirty="0">
                <a:effectLst/>
                <a:latin typeface="Times New Roman" panose="02020603050405020304" pitchFamily="18" charset="0"/>
                <a:ea typeface="Calibri" panose="020F0502020204030204" pitchFamily="34" charset="0"/>
              </a:rPr>
              <a:t>,” meaning similar, and “</a:t>
            </a:r>
            <a:r>
              <a:rPr lang="en-US" sz="2000" i="1" dirty="0">
                <a:effectLst/>
                <a:latin typeface="Times New Roman" panose="02020603050405020304" pitchFamily="18" charset="0"/>
                <a:ea typeface="Calibri" panose="020F0502020204030204" pitchFamily="34" charset="0"/>
              </a:rPr>
              <a:t>pathos</a:t>
            </a:r>
            <a:r>
              <a:rPr lang="en-US" sz="2000" dirty="0">
                <a:effectLst/>
                <a:latin typeface="Times New Roman" panose="02020603050405020304" pitchFamily="18" charset="0"/>
                <a:ea typeface="Calibri" panose="020F0502020204030204" pitchFamily="34" charset="0"/>
              </a:rPr>
              <a:t>,” meaning disease or suffering. So homeopathy literally means similar suffering.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76095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7E887-16E4-9349-F62A-CA26284D8F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F37B1C-079D-8943-0763-6DA24EB57AFF}"/>
              </a:ext>
            </a:extLst>
          </p:cNvPr>
          <p:cNvSpPr>
            <a:spLocks noGrp="1"/>
          </p:cNvSpPr>
          <p:nvPr>
            <p:ph type="title"/>
          </p:nvPr>
        </p:nvSpPr>
        <p:spPr/>
        <p:txBody>
          <a:bodyPr/>
          <a:lstStyle/>
          <a:p>
            <a:pPr algn="ctr"/>
            <a:r>
              <a:rPr lang="en-GB" dirty="0"/>
              <a:t>Homeopathy</a:t>
            </a:r>
          </a:p>
        </p:txBody>
      </p:sp>
      <p:sp>
        <p:nvSpPr>
          <p:cNvPr id="3" name="Content Placeholder 2">
            <a:extLst>
              <a:ext uri="{FF2B5EF4-FFF2-40B4-BE49-F238E27FC236}">
                <a16:creationId xmlns:a16="http://schemas.microsoft.com/office/drawing/2014/main" id="{ED34F478-BFCA-B3CB-4F23-625668709C1D}"/>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The principle of homeopathy is based on the underlying approach that the body’s defense mechanisms must be enhanced and strengthened in order to fight an imbalance and to restore health. Furthermore, it is the individual that is sick and to be restored to health, not his body or tissues.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This points once again to the holistic view of a person as an integrated whole rather than a constitution of mechanical and isolated parts. According to the Organon, “the highest ideal of a cure is rapid, gentle and permanent restoration of the health….in the shortest, most reliable and most harmless way.”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62713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6F5A65-8933-3CE9-6BA4-9E0AD8354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BD3BA4-ECD1-48C5-8DE1-A257318FBCF0}"/>
              </a:ext>
            </a:extLst>
          </p:cNvPr>
          <p:cNvSpPr>
            <a:spLocks noGrp="1"/>
          </p:cNvSpPr>
          <p:nvPr>
            <p:ph type="title"/>
          </p:nvPr>
        </p:nvSpPr>
        <p:spPr/>
        <p:txBody>
          <a:bodyPr/>
          <a:lstStyle/>
          <a:p>
            <a:pPr algn="ctr"/>
            <a:r>
              <a:rPr lang="en-GB" dirty="0"/>
              <a:t>Homeopathy</a:t>
            </a:r>
          </a:p>
        </p:txBody>
      </p:sp>
      <p:sp>
        <p:nvSpPr>
          <p:cNvPr id="3" name="Content Placeholder 2">
            <a:extLst>
              <a:ext uri="{FF2B5EF4-FFF2-40B4-BE49-F238E27FC236}">
                <a16:creationId xmlns:a16="http://schemas.microsoft.com/office/drawing/2014/main" id="{CBF7525F-4F23-7CB4-5C37-E21B8F50A130}"/>
              </a:ext>
            </a:extLst>
          </p:cNvPr>
          <p:cNvSpPr>
            <a:spLocks noGrp="1"/>
          </p:cNvSpPr>
          <p:nvPr>
            <p:ph idx="1"/>
          </p:nvPr>
        </p:nvSpPr>
        <p:spPr/>
        <p:txBody>
          <a:bodyPr>
            <a:noAutofit/>
          </a:bodyPr>
          <a:lstStyle/>
          <a:p>
            <a:pPr>
              <a:lnSpc>
                <a:spcPct val="107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the last two decades, it has even been discovered and confirmed that homeopathic remedies can actually affect the body at the level of the human genetic blueprint.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Homeogenomics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refers to studies that focus on the interactions between homeopathic remedies and the human genome. </a:t>
            </a:r>
          </a:p>
          <a:p>
            <a:pPr>
              <a:lnSpc>
                <a:spcPct val="107000"/>
              </a:lnSpc>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Homeogenomic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studies have established that homeopathic remedies can target at least 25,000 human genes. For example, it has been discovered that homeopathic remedies may play a role in the modification of DNA methylation, which is understood to play a role in the control of the expression of many genes. </a:t>
            </a:r>
          </a:p>
          <a:p>
            <a:pPr>
              <a:lnSpc>
                <a:spcPct val="107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is also known that homeopathic remedies are capable of upregulating and downregulating gene expression.</a:t>
            </a:r>
          </a:p>
          <a:p>
            <a:pPr>
              <a:lnSpc>
                <a:spcPct val="107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is an exciting area of research that warrants additional study as we continue to further our understanding not only of the broad spectrum of remedies available to promote health and healing but also the magnificent self-healing capabilities of the body.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037353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06F3F-EE26-EF7A-44D4-08DCC1270E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029E38-843B-EBCE-DE4D-A3643C02B06A}"/>
              </a:ext>
            </a:extLst>
          </p:cNvPr>
          <p:cNvSpPr>
            <a:spLocks noGrp="1"/>
          </p:cNvSpPr>
          <p:nvPr>
            <p:ph type="title"/>
          </p:nvPr>
        </p:nvSpPr>
        <p:spPr/>
        <p:txBody>
          <a:bodyPr/>
          <a:lstStyle/>
          <a:p>
            <a:pPr algn="ctr"/>
            <a:r>
              <a:rPr lang="en-GB" dirty="0"/>
              <a:t>Naturopathy</a:t>
            </a:r>
          </a:p>
        </p:txBody>
      </p:sp>
      <p:sp>
        <p:nvSpPr>
          <p:cNvPr id="3" name="Content Placeholder 2">
            <a:extLst>
              <a:ext uri="{FF2B5EF4-FFF2-40B4-BE49-F238E27FC236}">
                <a16:creationId xmlns:a16="http://schemas.microsoft.com/office/drawing/2014/main" id="{5D9EF80B-E97E-95A8-C319-872E75EBC7B5}"/>
              </a:ext>
            </a:extLst>
          </p:cNvPr>
          <p:cNvSpPr>
            <a:spLocks noGrp="1"/>
          </p:cNvSpPr>
          <p:nvPr>
            <p:ph idx="1"/>
          </p:nvPr>
        </p:nvSpPr>
        <p:spPr/>
        <p:txBody>
          <a:bodyPr>
            <a:noAutofit/>
          </a:bodyPr>
          <a:lstStyle/>
          <a:p>
            <a:pPr>
              <a:lnSpc>
                <a:spcPct val="107000"/>
              </a:lnSpc>
              <a:spcAft>
                <a:spcPts val="800"/>
              </a:spcAft>
            </a:pPr>
            <a:r>
              <a:rPr lang="en-US" sz="1800" dirty="0">
                <a:effectLst/>
                <a:latin typeface="Times New Roman" panose="02020603050405020304" pitchFamily="18" charset="0"/>
                <a:ea typeface="Calibri" panose="020F0502020204030204" pitchFamily="34" charset="0"/>
              </a:rPr>
              <a:t>Naturopathy emphasizes the healing power of nature. Its principles are derived from a loose set of principles compiled from its historical precursors of eclectic healthcare practices that defined naturopathy in the 19</a:t>
            </a:r>
            <a:r>
              <a:rPr lang="en-US" sz="1800" baseline="30000" dirty="0">
                <a:effectLst/>
                <a:latin typeface="Times New Roman" panose="02020603050405020304" pitchFamily="18" charset="0"/>
                <a:ea typeface="Calibri" panose="020F0502020204030204" pitchFamily="34" charset="0"/>
              </a:rPr>
              <a:t>th</a:t>
            </a:r>
            <a:r>
              <a:rPr lang="en-US" sz="1800" dirty="0">
                <a:effectLst/>
                <a:latin typeface="Times New Roman" panose="02020603050405020304" pitchFamily="18" charset="0"/>
                <a:ea typeface="Calibri" panose="020F0502020204030204" pitchFamily="34" charset="0"/>
              </a:rPr>
              <a:t> and 20</a:t>
            </a:r>
            <a:r>
              <a:rPr lang="en-US" sz="1800" baseline="30000" dirty="0">
                <a:effectLst/>
                <a:latin typeface="Times New Roman" panose="02020603050405020304" pitchFamily="18" charset="0"/>
                <a:ea typeface="Calibri" panose="020F0502020204030204" pitchFamily="34" charset="0"/>
              </a:rPr>
              <a:t>th</a:t>
            </a:r>
            <a:r>
              <a:rPr lang="en-US" sz="1800" dirty="0">
                <a:effectLst/>
                <a:latin typeface="Times New Roman" panose="02020603050405020304" pitchFamily="18" charset="0"/>
                <a:ea typeface="Calibri" panose="020F0502020204030204" pitchFamily="34" charset="0"/>
              </a:rPr>
              <a:t> centuries. </a:t>
            </a:r>
          </a:p>
          <a:p>
            <a:pPr>
              <a:lnSpc>
                <a:spcPct val="107000"/>
              </a:lnSpc>
              <a:spcAft>
                <a:spcPts val="800"/>
              </a:spcAft>
            </a:pPr>
            <a:r>
              <a:rPr lang="en-US" sz="1800" dirty="0">
                <a:effectLst/>
                <a:latin typeface="Times New Roman" panose="02020603050405020304" pitchFamily="18" charset="0"/>
                <a:ea typeface="Calibri" panose="020F0502020204030204" pitchFamily="34" charset="0"/>
              </a:rPr>
              <a:t>As with the other modalities of holistic healing mentioned above, naturopathy treats the person as a whole rather than diseases, with each person viewed as manifesting a unique combination of signs and symptoms rather than textbook diseases in isolation.</a:t>
            </a:r>
          </a:p>
          <a:p>
            <a:pPr>
              <a:lnSpc>
                <a:spcPct val="107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Health is defined as having a quality of positive vitality, not just an absence of disease. This vital force is affected by a range of factors, including physical, mental, emotional, spiritual, and environmental. It is restored via the self-healing and regenerative capacities of the body. </a:t>
            </a:r>
          </a:p>
          <a:p>
            <a:pPr>
              <a:lnSpc>
                <a:spcPct val="107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Prevention plays an important role in the maintenance of health. Therefore the responsibility of the patient to maintain a healthy, balanced lifestyle and diet, emotional and spiritual balance, as well as harmony with a healthy environment, is emphasized.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425297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79620A-C0DB-40D7-C9EE-2F45868732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CB0E05-83F0-D495-F6D7-F5647B19059C}"/>
              </a:ext>
            </a:extLst>
          </p:cNvPr>
          <p:cNvSpPr>
            <a:spLocks noGrp="1"/>
          </p:cNvSpPr>
          <p:nvPr>
            <p:ph type="title"/>
          </p:nvPr>
        </p:nvSpPr>
        <p:spPr/>
        <p:txBody>
          <a:bodyPr/>
          <a:lstStyle/>
          <a:p>
            <a:pPr algn="ctr"/>
            <a:r>
              <a:rPr lang="en-GB" dirty="0"/>
              <a:t>Traditional and Complementary Medicine</a:t>
            </a:r>
          </a:p>
        </p:txBody>
      </p:sp>
      <p:sp>
        <p:nvSpPr>
          <p:cNvPr id="3" name="Content Placeholder 2">
            <a:extLst>
              <a:ext uri="{FF2B5EF4-FFF2-40B4-BE49-F238E27FC236}">
                <a16:creationId xmlns:a16="http://schemas.microsoft.com/office/drawing/2014/main" id="{95A15993-A144-CD79-635F-649C7B20496B}"/>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Culturally relative modalities of healing promote harmony with local cultures and the environment. Mayan communities of Central America utilize a traditional healing system that has existed for over 4000 years, promoting not only the conservation of tried and true practices of ancient local wisdom but also harmony with the local rainforest.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Traditional healing systems that utilize local resources available in a sustainable way contribute to harmony with and maintenance of the natural environment. Indeed, such ancient wisdom passed from one generation to another for millennia has much to teach the world in regards to healthy sustainable living, not only for human health but for environmental health.</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783611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17ED6A-4389-7AA0-E1B2-01BE91F09D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EE996F-C866-5F9D-32D3-A0693767103D}"/>
              </a:ext>
            </a:extLst>
          </p:cNvPr>
          <p:cNvSpPr>
            <a:spLocks noGrp="1"/>
          </p:cNvSpPr>
          <p:nvPr>
            <p:ph type="title"/>
          </p:nvPr>
        </p:nvSpPr>
        <p:spPr/>
        <p:txBody>
          <a:bodyPr/>
          <a:lstStyle/>
          <a:p>
            <a:pPr algn="ctr"/>
            <a:r>
              <a:rPr lang="en-GB" dirty="0"/>
              <a:t>Traditional and Complementary Medicine</a:t>
            </a:r>
          </a:p>
        </p:txBody>
      </p:sp>
      <p:sp>
        <p:nvSpPr>
          <p:cNvPr id="3" name="Content Placeholder 2">
            <a:extLst>
              <a:ext uri="{FF2B5EF4-FFF2-40B4-BE49-F238E27FC236}">
                <a16:creationId xmlns:a16="http://schemas.microsoft.com/office/drawing/2014/main" id="{6A0CC178-04D2-E472-EC56-5764393DC8E8}"/>
              </a:ext>
            </a:extLst>
          </p:cNvPr>
          <p:cNvSpPr>
            <a:spLocks noGrp="1"/>
          </p:cNvSpPr>
          <p:nvPr>
            <p:ph idx="1"/>
          </p:nvPr>
        </p:nvSpPr>
        <p:spPr/>
        <p:txBody>
          <a:bodyPr>
            <a:no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As stated by the World Health Organization, the growing popularity of gentle and holistic modalities of healing should be encouraged to further facilitate access to quality yet affordable and sustainable health care services to all nations. While further work is to be done to ensure the consistency of safety, efficacy, quality, and access to traditional and complementary medicine, great strides have been made in the last two decades at the international level. The wisdom of healing available to us on our planet and throughout the history of humanity across cultures is vast, enduring, and in abundance.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762102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37506-2CBD-CEB0-A0BF-B104388AC7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E51DCB-3C03-9E81-6658-8DED5A330654}"/>
              </a:ext>
            </a:extLst>
          </p:cNvPr>
          <p:cNvSpPr>
            <a:spLocks noGrp="1"/>
          </p:cNvSpPr>
          <p:nvPr>
            <p:ph type="title"/>
          </p:nvPr>
        </p:nvSpPr>
        <p:spPr/>
        <p:txBody>
          <a:bodyPr/>
          <a:lstStyle/>
          <a:p>
            <a:pPr algn="ctr"/>
            <a:r>
              <a:rPr lang="en-GB" dirty="0"/>
              <a:t>Principles of Holistic Healing</a:t>
            </a:r>
          </a:p>
        </p:txBody>
      </p:sp>
      <p:sp>
        <p:nvSpPr>
          <p:cNvPr id="3" name="Content Placeholder 2">
            <a:extLst>
              <a:ext uri="{FF2B5EF4-FFF2-40B4-BE49-F238E27FC236}">
                <a16:creationId xmlns:a16="http://schemas.microsoft.com/office/drawing/2014/main" id="{BD70DD9B-C3FF-293E-F9E6-44622A153D93}"/>
              </a:ext>
            </a:extLst>
          </p:cNvPr>
          <p:cNvSpPr>
            <a:spLocks noGrp="1"/>
          </p:cNvSpPr>
          <p:nvPr>
            <p:ph idx="1"/>
          </p:nvPr>
        </p:nvSpPr>
        <p:spPr/>
        <p:txBody>
          <a:bodyPr>
            <a:noAutofit/>
          </a:bodyPr>
          <a:lstStyle/>
          <a:p>
            <a:pPr marL="342900" marR="0" lvl="0" indent="-342900">
              <a:lnSpc>
                <a:spcPct val="107000"/>
              </a:lnSpc>
              <a:buFont typeface="+mj-lt"/>
              <a:buAutoNum type="arabicParenR"/>
            </a:pPr>
            <a:r>
              <a:rPr lang="en-US" sz="2000" dirty="0">
                <a:effectLst/>
                <a:latin typeface="Times New Roman" panose="02020603050405020304" pitchFamily="18" charset="0"/>
                <a:ea typeface="SimSun" panose="02010600030101010101" pitchFamily="2" charset="-122"/>
                <a:cs typeface="Times New Roman" panose="02020603050405020304" pitchFamily="18" charset="0"/>
              </a:rPr>
              <a:t>Health is a state of balance to be maintained between mind, body, and soul, as well as with the external environment, while disease is an imbalance to be brought back into balance.</a:t>
            </a:r>
            <a:endParaRPr lang="en-GB" sz="2000" dirty="0">
              <a:effectLst/>
              <a:latin typeface="Calibri" panose="020F0502020204030204" pitchFamily="34" charset="0"/>
              <a:ea typeface="SimSun" panose="02010600030101010101" pitchFamily="2" charset="-122"/>
              <a:cs typeface="Times New Roman" panose="02020603050405020304" pitchFamily="18" charset="0"/>
            </a:endParaRPr>
          </a:p>
          <a:p>
            <a:pPr marL="342900" marR="0" lvl="0" indent="-342900">
              <a:lnSpc>
                <a:spcPct val="107000"/>
              </a:lnSpc>
              <a:buFont typeface="+mj-lt"/>
              <a:buAutoNum type="arabicParenR"/>
            </a:pPr>
            <a:r>
              <a:rPr lang="en-US" sz="2000" dirty="0">
                <a:effectLst/>
                <a:latin typeface="Times New Roman" panose="02020603050405020304" pitchFamily="18" charset="0"/>
                <a:ea typeface="SimSun" panose="02010600030101010101" pitchFamily="2" charset="-122"/>
                <a:cs typeface="Times New Roman" panose="02020603050405020304" pitchFamily="18" charset="0"/>
              </a:rPr>
              <a:t>Holistic healing modalities work with the body’s innate self-healing capacity to promote natural healing processes.</a:t>
            </a:r>
            <a:endParaRPr lang="en-GB" sz="2000" dirty="0">
              <a:effectLst/>
              <a:latin typeface="Calibri" panose="020F0502020204030204" pitchFamily="34" charset="0"/>
              <a:ea typeface="SimSun" panose="02010600030101010101" pitchFamily="2" charset="-122"/>
              <a:cs typeface="Times New Roman" panose="02020603050405020304" pitchFamily="18" charset="0"/>
            </a:endParaRPr>
          </a:p>
          <a:p>
            <a:pPr marL="342900" marR="0" lvl="0" indent="-342900">
              <a:lnSpc>
                <a:spcPct val="107000"/>
              </a:lnSpc>
              <a:buFont typeface="+mj-lt"/>
              <a:buAutoNum type="arabicParenR"/>
            </a:pPr>
            <a:r>
              <a:rPr lang="en-US" sz="2000" dirty="0">
                <a:effectLst/>
                <a:latin typeface="Times New Roman" panose="02020603050405020304" pitchFamily="18" charset="0"/>
                <a:ea typeface="SimSun" panose="02010600030101010101" pitchFamily="2" charset="-122"/>
                <a:cs typeface="Times New Roman" panose="02020603050405020304" pitchFamily="18" charset="0"/>
              </a:rPr>
              <a:t>The use of herbal and natural medicine- herbs and plants, as well as some animal and mineral materials in some countries- is key across different modalities.  </a:t>
            </a:r>
            <a:endParaRPr lang="en-GB" sz="2000" dirty="0">
              <a:effectLst/>
              <a:latin typeface="Calibri" panose="020F0502020204030204" pitchFamily="34" charset="0"/>
              <a:ea typeface="SimSun" panose="02010600030101010101" pitchFamily="2" charset="-122"/>
              <a:cs typeface="Times New Roman" panose="02020603050405020304" pitchFamily="18" charset="0"/>
            </a:endParaRPr>
          </a:p>
          <a:p>
            <a:pPr marL="342900" marR="0" lvl="0" indent="-342900">
              <a:lnSpc>
                <a:spcPct val="107000"/>
              </a:lnSpc>
              <a:buFont typeface="+mj-lt"/>
              <a:buAutoNum type="arabicParenR"/>
            </a:pPr>
            <a:r>
              <a:rPr lang="en-US" sz="2000" dirty="0">
                <a:effectLst/>
                <a:latin typeface="Times New Roman" panose="02020603050405020304" pitchFamily="18" charset="0"/>
                <a:ea typeface="SimSun" panose="02010600030101010101" pitchFamily="2" charset="-122"/>
                <a:cs typeface="Times New Roman" panose="02020603050405020304" pitchFamily="18" charset="0"/>
              </a:rPr>
              <a:t>Holistic healing focuses on the treatment of the whole person rather than a mechanistic part of the body, an organ, and or disease</a:t>
            </a:r>
            <a:endParaRPr lang="en-GB" sz="2000" dirty="0">
              <a:effectLst/>
              <a:latin typeface="Calibri" panose="020F0502020204030204" pitchFamily="34" charset="0"/>
              <a:ea typeface="SimSun" panose="02010600030101010101" pitchFamily="2" charset="-122"/>
              <a:cs typeface="Times New Roman" panose="02020603050405020304" pitchFamily="18" charset="0"/>
            </a:endParaRPr>
          </a:p>
          <a:p>
            <a:pPr marL="342900" marR="0" lvl="0" indent="-342900">
              <a:lnSpc>
                <a:spcPct val="107000"/>
              </a:lnSpc>
              <a:buFont typeface="+mj-lt"/>
              <a:buAutoNum type="arabicParenR"/>
            </a:pPr>
            <a:r>
              <a:rPr lang="en-US" sz="2000" dirty="0">
                <a:effectLst/>
                <a:latin typeface="Times New Roman" panose="02020603050405020304" pitchFamily="18" charset="0"/>
                <a:ea typeface="SimSun" panose="02010600030101010101" pitchFamily="2" charset="-122"/>
                <a:cs typeface="Times New Roman" panose="02020603050405020304" pitchFamily="18" charset="0"/>
              </a:rPr>
              <a:t>The incorporation of healthy lifestyles and prevention is key to the maintenance of health.</a:t>
            </a:r>
            <a:endParaRPr lang="en-GB" sz="2000" dirty="0">
              <a:effectLst/>
              <a:latin typeface="Calibri" panose="020F0502020204030204" pitchFamily="34" charset="0"/>
              <a:ea typeface="SimSun" panose="02010600030101010101" pitchFamily="2" charset="-122"/>
              <a:cs typeface="Times New Roman" panose="02020603050405020304" pitchFamily="18" charset="0"/>
            </a:endParaRPr>
          </a:p>
          <a:p>
            <a:pPr marL="342900" marR="0" lvl="0" indent="-342900">
              <a:lnSpc>
                <a:spcPct val="107000"/>
              </a:lnSpc>
              <a:spcAft>
                <a:spcPts val="800"/>
              </a:spcAft>
              <a:buFont typeface="+mj-lt"/>
              <a:buAutoNum type="arabicParenR"/>
            </a:pPr>
            <a:r>
              <a:rPr lang="en-US" sz="2000" dirty="0">
                <a:effectLst/>
                <a:latin typeface="Times New Roman" panose="02020603050405020304" pitchFamily="18" charset="0"/>
                <a:ea typeface="SimSun" panose="02010600030101010101" pitchFamily="2" charset="-122"/>
                <a:cs typeface="Times New Roman" panose="02020603050405020304" pitchFamily="18" charset="0"/>
              </a:rPr>
              <a:t>Harmony with the external environment is key to maintaining balance internally as well as externally, as all factors are interconnected and have an effect on health. </a:t>
            </a:r>
            <a:endParaRPr lang="en-GB" sz="2000" dirty="0">
              <a:effectLst/>
              <a:latin typeface="Calibri" panose="020F0502020204030204" pitchFamily="34" charset="0"/>
              <a:ea typeface="SimSu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5227264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76</TotalTime>
  <Words>2344</Words>
  <Application>Microsoft Office PowerPoint</Application>
  <PresentationFormat>Widescreen</PresentationFormat>
  <Paragraphs>72</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Aptos Display</vt:lpstr>
      <vt:lpstr>Arial</vt:lpstr>
      <vt:lpstr>Calibri</vt:lpstr>
      <vt:lpstr>Times New Roman</vt:lpstr>
      <vt:lpstr>Office Theme</vt:lpstr>
      <vt:lpstr>Being Human (HPFY3008)</vt:lpstr>
      <vt:lpstr>What are some factors that contribute to Physical Well-being?</vt:lpstr>
      <vt:lpstr>What are some factors that contribute to Physical Well-being?</vt:lpstr>
      <vt:lpstr>What are some factors that contribute to Physical Well-being?</vt:lpstr>
      <vt:lpstr>The Art and Science of Healing</vt:lpstr>
      <vt:lpstr>Allopathic Medicine</vt:lpstr>
      <vt:lpstr>Allopathic Medicine</vt:lpstr>
      <vt:lpstr>Whole-Person based approach</vt:lpstr>
      <vt:lpstr>Holistic Healthcare and Healing</vt:lpstr>
      <vt:lpstr>Traditional and Complementary Medicine</vt:lpstr>
      <vt:lpstr>Traditional and Complementary Medicine</vt:lpstr>
      <vt:lpstr>Traditional and Complementary Medicine</vt:lpstr>
      <vt:lpstr>Ayurveda</vt:lpstr>
      <vt:lpstr>Chinese Traditional Medicine</vt:lpstr>
      <vt:lpstr>Homeopathy</vt:lpstr>
      <vt:lpstr>Homeopathy</vt:lpstr>
      <vt:lpstr>Homeopathy</vt:lpstr>
      <vt:lpstr>Naturopathy</vt:lpstr>
      <vt:lpstr>Traditional and Complementary Medicine</vt:lpstr>
      <vt:lpstr>Traditional and Complementary Medicine</vt:lpstr>
      <vt:lpstr>Principles of Holistic Healing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62</cp:revision>
  <dcterms:created xsi:type="dcterms:W3CDTF">2025-04-11T03:12:47Z</dcterms:created>
  <dcterms:modified xsi:type="dcterms:W3CDTF">2025-04-12T23:32:58Z</dcterms:modified>
</cp:coreProperties>
</file>