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71" r:id="rId3"/>
    <p:sldId id="257" r:id="rId5"/>
    <p:sldId id="258" r:id="rId6"/>
    <p:sldId id="272" r:id="rId7"/>
    <p:sldId id="273" r:id="rId8"/>
    <p:sldId id="274" r:id="rId9"/>
    <p:sldId id="275" r:id="rId10"/>
    <p:sldId id="260" r:id="rId11"/>
    <p:sldId id="277" r:id="rId12"/>
    <p:sldId id="279" r:id="rId13"/>
    <p:sldId id="276" r:id="rId14"/>
    <p:sldId id="27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20" autoAdjust="0"/>
    <p:restoredTop sz="94660"/>
  </p:normalViewPr>
  <p:slideViewPr>
    <p:cSldViewPr snapToGrid="0">
      <p:cViewPr varScale="1">
        <p:scale>
          <a:sx n="48" d="100"/>
          <a:sy n="48" d="100"/>
        </p:scale>
        <p:origin x="62" y="50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8" Type="http://schemas.openxmlformats.org/officeDocument/2006/relationships/tableStyles" Target="tableStyles.xml"/><Relationship Id="rId17" Type="http://schemas.openxmlformats.org/officeDocument/2006/relationships/viewProps" Target="viewProps.xml"/><Relationship Id="rId16" Type="http://schemas.openxmlformats.org/officeDocument/2006/relationships/presProps" Target="presProps.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0D173DC8-5649-4F0E-B8FB-940575DC04F5}" type="doc">
      <dgm:prSet loTypeId="urn:microsoft.com/office/officeart/2005/8/layout/cycle2" loCatId="cycle" qsTypeId="urn:microsoft.com/office/officeart/2005/8/quickstyle/simple1" qsCatId="simple" csTypeId="urn:microsoft.com/office/officeart/2005/8/colors/colorful4" csCatId="colorful" phldr="1"/>
      <dgm:spPr/>
      <dgm:t>
        <a:bodyPr/>
        <a:lstStyle/>
        <a:p>
          <a:endParaRPr lang="en-US"/>
        </a:p>
      </dgm:t>
    </dgm:pt>
    <dgm:pt modelId="{E8EA5FD7-DFE2-4AAE-A19E-6F20475EA3FC}">
      <dgm:prSet phldrT="[Text]" phldr="0"/>
      <dgm:spPr/>
      <dgm:t>
        <a:bodyPr/>
        <a:lstStyle/>
        <a:p>
          <a:r>
            <a:rPr lang="en-US" dirty="0">
              <a:latin typeface="Times New Roman" panose="02020603050405020304" pitchFamily="18" charset="0"/>
              <a:cs typeface="Times New Roman" panose="02020603050405020304" pitchFamily="18" charset="0"/>
            </a:rPr>
            <a:t>Patient</a:t>
          </a:r>
        </a:p>
      </dgm:t>
    </dgm:pt>
    <dgm:pt modelId="{E025281D-8B44-43AE-BE89-866F5C70484F}" cxnId="{BA8C3390-0351-4D3C-B353-A03CC94B4BAE}" type="parTrans">
      <dgm:prSet/>
      <dgm:spPr/>
      <dgm:t>
        <a:bodyPr/>
        <a:lstStyle/>
        <a:p>
          <a:endParaRPr lang="en-US"/>
        </a:p>
      </dgm:t>
    </dgm:pt>
    <dgm:pt modelId="{8FB2A55D-3647-444E-BC97-E2E7DF4C35B0}" cxnId="{BA8C3390-0351-4D3C-B353-A03CC94B4BAE}" type="sibTrans">
      <dgm:prSet/>
      <dgm:spPr/>
      <dgm:t>
        <a:bodyPr/>
        <a:lstStyle/>
        <a:p>
          <a:endParaRPr lang="en-US"/>
        </a:p>
      </dgm:t>
    </dgm:pt>
    <dgm:pt modelId="{338F2343-25D5-41D8-BB87-171A3192A6D5}">
      <dgm:prSet phldrT="[Text]" phldr="0"/>
      <dgm:spPr/>
      <dgm:t>
        <a:bodyPr/>
        <a:lstStyle/>
        <a:p>
          <a:r>
            <a:rPr lang="en-US" dirty="0">
              <a:latin typeface="Times New Roman" panose="02020603050405020304" pitchFamily="18" charset="0"/>
              <a:cs typeface="Times New Roman" panose="02020603050405020304" pitchFamily="18" charset="0"/>
            </a:rPr>
            <a:t>Digital Device</a:t>
          </a:r>
        </a:p>
      </dgm:t>
    </dgm:pt>
    <dgm:pt modelId="{82B69E08-CA77-4DA8-9C8F-B7C6E48F49B0}" cxnId="{2BF4993D-337E-4950-A705-2534FAFBCEB4}" type="parTrans">
      <dgm:prSet/>
      <dgm:spPr/>
      <dgm:t>
        <a:bodyPr/>
        <a:lstStyle/>
        <a:p>
          <a:endParaRPr lang="en-US"/>
        </a:p>
      </dgm:t>
    </dgm:pt>
    <dgm:pt modelId="{5CA83A76-2D60-4473-AD4F-60DE91C5D274}" cxnId="{2BF4993D-337E-4950-A705-2534FAFBCEB4}" type="sibTrans">
      <dgm:prSet/>
      <dgm:spPr/>
      <dgm:t>
        <a:bodyPr/>
        <a:lstStyle/>
        <a:p>
          <a:endParaRPr lang="en-US"/>
        </a:p>
      </dgm:t>
    </dgm:pt>
    <dgm:pt modelId="{966DBB60-D5A1-49E3-882E-89DEEB110081}">
      <dgm:prSet phldrT="[Text]" phldr="0"/>
      <dgm:spPr/>
      <dgm:t>
        <a:bodyPr/>
        <a:lstStyle/>
        <a:p>
          <a:r>
            <a:rPr lang="en-US" dirty="0">
              <a:latin typeface="Times New Roman" panose="02020603050405020304" pitchFamily="18" charset="0"/>
              <a:cs typeface="Times New Roman" panose="02020603050405020304" pitchFamily="18" charset="0"/>
            </a:rPr>
            <a:t>NHS Monitoring Team</a:t>
          </a:r>
        </a:p>
      </dgm:t>
    </dgm:pt>
    <dgm:pt modelId="{EE5F865F-E49F-4E76-B422-0E8680FF55C3}" cxnId="{24A1F95D-E2C6-4802-8301-4C82D55AAC5B}" type="parTrans">
      <dgm:prSet/>
      <dgm:spPr/>
      <dgm:t>
        <a:bodyPr/>
        <a:lstStyle/>
        <a:p>
          <a:endParaRPr lang="en-US"/>
        </a:p>
      </dgm:t>
    </dgm:pt>
    <dgm:pt modelId="{54B4C9C3-DDDA-48BD-B225-5B0B8B954DB0}" cxnId="{24A1F95D-E2C6-4802-8301-4C82D55AAC5B}" type="sibTrans">
      <dgm:prSet/>
      <dgm:spPr/>
      <dgm:t>
        <a:bodyPr/>
        <a:lstStyle/>
        <a:p>
          <a:endParaRPr lang="en-US"/>
        </a:p>
      </dgm:t>
    </dgm:pt>
    <dgm:pt modelId="{372CB855-BF81-4B94-881E-AECDB9EA84C6}">
      <dgm:prSet phldrT="[Text]" phldr="0"/>
      <dgm:spPr/>
      <dgm:t>
        <a:bodyPr/>
        <a:lstStyle/>
        <a:p>
          <a:r>
            <a:rPr lang="en-US" dirty="0">
              <a:latin typeface="Times New Roman" panose="02020603050405020304" pitchFamily="18" charset="0"/>
              <a:cs typeface="Times New Roman" panose="02020603050405020304" pitchFamily="18" charset="0"/>
            </a:rPr>
            <a:t>Clinical Action</a:t>
          </a:r>
        </a:p>
      </dgm:t>
    </dgm:pt>
    <dgm:pt modelId="{B1A65390-656D-4D41-A846-59B402759F41}" cxnId="{DAF706DC-BC74-4226-A36D-A67A39929509}" type="parTrans">
      <dgm:prSet/>
      <dgm:spPr/>
      <dgm:t>
        <a:bodyPr/>
        <a:lstStyle/>
        <a:p>
          <a:endParaRPr lang="en-US"/>
        </a:p>
      </dgm:t>
    </dgm:pt>
    <dgm:pt modelId="{3FFC398A-E9A6-4E69-A588-06734A869FC1}" cxnId="{DAF706DC-BC74-4226-A36D-A67A39929509}" type="sibTrans">
      <dgm:prSet/>
      <dgm:spPr/>
      <dgm:t>
        <a:bodyPr/>
        <a:lstStyle/>
        <a:p>
          <a:endParaRPr lang="en-US"/>
        </a:p>
      </dgm:t>
    </dgm:pt>
    <dgm:pt modelId="{36D5D5E7-B260-470B-9425-22E1E98C044B}" type="pres">
      <dgm:prSet presAssocID="{0D173DC8-5649-4F0E-B8FB-940575DC04F5}" presName="cycle" presStyleCnt="0">
        <dgm:presLayoutVars>
          <dgm:dir/>
          <dgm:resizeHandles val="exact"/>
        </dgm:presLayoutVars>
      </dgm:prSet>
      <dgm:spPr/>
    </dgm:pt>
    <dgm:pt modelId="{2C0C7848-20CB-4194-AF51-C3F97E744F3C}" type="pres">
      <dgm:prSet presAssocID="{E8EA5FD7-DFE2-4AAE-A19E-6F20475EA3FC}" presName="node" presStyleLbl="node1" presStyleIdx="0" presStyleCnt="4">
        <dgm:presLayoutVars>
          <dgm:bulletEnabled val="1"/>
        </dgm:presLayoutVars>
      </dgm:prSet>
      <dgm:spPr/>
    </dgm:pt>
    <dgm:pt modelId="{F6CC072D-E4DF-4AD1-BFA9-0852E47C2347}" type="pres">
      <dgm:prSet presAssocID="{8FB2A55D-3647-444E-BC97-E2E7DF4C35B0}" presName="sibTrans" presStyleLbl="sibTrans2D1" presStyleIdx="0" presStyleCnt="4"/>
      <dgm:spPr/>
    </dgm:pt>
    <dgm:pt modelId="{B9F8DB25-FC9C-447F-8450-9316C62A2B44}" type="pres">
      <dgm:prSet presAssocID="{8FB2A55D-3647-444E-BC97-E2E7DF4C35B0}" presName="connectorText" presStyleLbl="sibTrans2D1" presStyleIdx="0" presStyleCnt="4"/>
      <dgm:spPr/>
    </dgm:pt>
    <dgm:pt modelId="{D9599A0C-E02F-405A-820E-DEACE64D56B0}" type="pres">
      <dgm:prSet presAssocID="{338F2343-25D5-41D8-BB87-171A3192A6D5}" presName="node" presStyleLbl="node1" presStyleIdx="1" presStyleCnt="4">
        <dgm:presLayoutVars>
          <dgm:bulletEnabled val="1"/>
        </dgm:presLayoutVars>
      </dgm:prSet>
      <dgm:spPr/>
    </dgm:pt>
    <dgm:pt modelId="{886A724B-3279-409E-9F7B-D2439F1FAEA5}" type="pres">
      <dgm:prSet presAssocID="{5CA83A76-2D60-4473-AD4F-60DE91C5D274}" presName="sibTrans" presStyleLbl="sibTrans2D1" presStyleIdx="1" presStyleCnt="4"/>
      <dgm:spPr/>
    </dgm:pt>
    <dgm:pt modelId="{FAAC1B91-6212-4B98-9152-277469F76C31}" type="pres">
      <dgm:prSet presAssocID="{5CA83A76-2D60-4473-AD4F-60DE91C5D274}" presName="connectorText" presStyleLbl="sibTrans2D1" presStyleIdx="1" presStyleCnt="4"/>
      <dgm:spPr/>
    </dgm:pt>
    <dgm:pt modelId="{4BD5DFC2-12CB-4FC6-9EC5-959F9B3FCC67}" type="pres">
      <dgm:prSet presAssocID="{966DBB60-D5A1-49E3-882E-89DEEB110081}" presName="node" presStyleLbl="node1" presStyleIdx="2" presStyleCnt="4">
        <dgm:presLayoutVars>
          <dgm:bulletEnabled val="1"/>
        </dgm:presLayoutVars>
      </dgm:prSet>
      <dgm:spPr/>
    </dgm:pt>
    <dgm:pt modelId="{7E7C3262-9CB5-4EA6-A4D0-A115918146CB}" type="pres">
      <dgm:prSet presAssocID="{54B4C9C3-DDDA-48BD-B225-5B0B8B954DB0}" presName="sibTrans" presStyleLbl="sibTrans2D1" presStyleIdx="2" presStyleCnt="4"/>
      <dgm:spPr/>
    </dgm:pt>
    <dgm:pt modelId="{BC9F839D-76E3-4E5F-957A-1FC1355FE280}" type="pres">
      <dgm:prSet presAssocID="{54B4C9C3-DDDA-48BD-B225-5B0B8B954DB0}" presName="connectorText" presStyleLbl="sibTrans2D1" presStyleIdx="2" presStyleCnt="4"/>
      <dgm:spPr/>
    </dgm:pt>
    <dgm:pt modelId="{8266B886-3DB5-4ADC-B351-BD0088D01146}" type="pres">
      <dgm:prSet presAssocID="{372CB855-BF81-4B94-881E-AECDB9EA84C6}" presName="node" presStyleLbl="node1" presStyleIdx="3" presStyleCnt="4">
        <dgm:presLayoutVars>
          <dgm:bulletEnabled val="1"/>
        </dgm:presLayoutVars>
      </dgm:prSet>
      <dgm:spPr/>
    </dgm:pt>
    <dgm:pt modelId="{CCF03217-31DA-42C8-8F89-90D1AD5028B1}" type="pres">
      <dgm:prSet presAssocID="{3FFC398A-E9A6-4E69-A588-06734A869FC1}" presName="sibTrans" presStyleLbl="sibTrans2D1" presStyleIdx="3" presStyleCnt="4"/>
      <dgm:spPr/>
    </dgm:pt>
    <dgm:pt modelId="{D37873E6-C3B5-4967-A812-24B97D6B324D}" type="pres">
      <dgm:prSet presAssocID="{3FFC398A-E9A6-4E69-A588-06734A869FC1}" presName="connectorText" presStyleLbl="sibTrans2D1" presStyleIdx="3" presStyleCnt="4"/>
      <dgm:spPr/>
    </dgm:pt>
  </dgm:ptLst>
  <dgm:cxnLst>
    <dgm:cxn modelId="{2BF4993D-337E-4950-A705-2534FAFBCEB4}" srcId="{0D173DC8-5649-4F0E-B8FB-940575DC04F5}" destId="{338F2343-25D5-41D8-BB87-171A3192A6D5}" srcOrd="1" destOrd="0" parTransId="{82B69E08-CA77-4DA8-9C8F-B7C6E48F49B0}" sibTransId="{5CA83A76-2D60-4473-AD4F-60DE91C5D274}"/>
    <dgm:cxn modelId="{24A1F95D-E2C6-4802-8301-4C82D55AAC5B}" srcId="{0D173DC8-5649-4F0E-B8FB-940575DC04F5}" destId="{966DBB60-D5A1-49E3-882E-89DEEB110081}" srcOrd="2" destOrd="0" parTransId="{EE5F865F-E49F-4E76-B422-0E8680FF55C3}" sibTransId="{54B4C9C3-DDDA-48BD-B225-5B0B8B954DB0}"/>
    <dgm:cxn modelId="{83256044-100D-4DAF-924A-0EE4D8DBDD30}" type="presOf" srcId="{372CB855-BF81-4B94-881E-AECDB9EA84C6}" destId="{8266B886-3DB5-4ADC-B351-BD0088D01146}" srcOrd="0" destOrd="0" presId="urn:microsoft.com/office/officeart/2005/8/layout/cycle2"/>
    <dgm:cxn modelId="{8AFF007D-D7B5-4BC0-9C4E-B320E6DC6E10}" type="presOf" srcId="{966DBB60-D5A1-49E3-882E-89DEEB110081}" destId="{4BD5DFC2-12CB-4FC6-9EC5-959F9B3FCC67}" srcOrd="0" destOrd="0" presId="urn:microsoft.com/office/officeart/2005/8/layout/cycle2"/>
    <dgm:cxn modelId="{BA8C3390-0351-4D3C-B353-A03CC94B4BAE}" srcId="{0D173DC8-5649-4F0E-B8FB-940575DC04F5}" destId="{E8EA5FD7-DFE2-4AAE-A19E-6F20475EA3FC}" srcOrd="0" destOrd="0" parTransId="{E025281D-8B44-43AE-BE89-866F5C70484F}" sibTransId="{8FB2A55D-3647-444E-BC97-E2E7DF4C35B0}"/>
    <dgm:cxn modelId="{8BE37D91-8CB1-445E-A6DF-FDD1C34F716F}" type="presOf" srcId="{54B4C9C3-DDDA-48BD-B225-5B0B8B954DB0}" destId="{BC9F839D-76E3-4E5F-957A-1FC1355FE280}" srcOrd="1" destOrd="0" presId="urn:microsoft.com/office/officeart/2005/8/layout/cycle2"/>
    <dgm:cxn modelId="{9D325D94-0D87-4194-9FB6-CBF529840671}" type="presOf" srcId="{8FB2A55D-3647-444E-BC97-E2E7DF4C35B0}" destId="{F6CC072D-E4DF-4AD1-BFA9-0852E47C2347}" srcOrd="0" destOrd="0" presId="urn:microsoft.com/office/officeart/2005/8/layout/cycle2"/>
    <dgm:cxn modelId="{4F1B959F-8470-498D-90FA-94B90092D62B}" type="presOf" srcId="{54B4C9C3-DDDA-48BD-B225-5B0B8B954DB0}" destId="{7E7C3262-9CB5-4EA6-A4D0-A115918146CB}" srcOrd="0" destOrd="0" presId="urn:microsoft.com/office/officeart/2005/8/layout/cycle2"/>
    <dgm:cxn modelId="{4C1078A1-B978-4EE7-94C5-D8C9D4715DB6}" type="presOf" srcId="{3FFC398A-E9A6-4E69-A588-06734A869FC1}" destId="{D37873E6-C3B5-4967-A812-24B97D6B324D}" srcOrd="1" destOrd="0" presId="urn:microsoft.com/office/officeart/2005/8/layout/cycle2"/>
    <dgm:cxn modelId="{6696C4A7-F65B-427B-80D0-7C073E7868CB}" type="presOf" srcId="{8FB2A55D-3647-444E-BC97-E2E7DF4C35B0}" destId="{B9F8DB25-FC9C-447F-8450-9316C62A2B44}" srcOrd="1" destOrd="0" presId="urn:microsoft.com/office/officeart/2005/8/layout/cycle2"/>
    <dgm:cxn modelId="{444F5FA9-8C5A-43A3-AB1C-99E471944EE7}" type="presOf" srcId="{3FFC398A-E9A6-4E69-A588-06734A869FC1}" destId="{CCF03217-31DA-42C8-8F89-90D1AD5028B1}" srcOrd="0" destOrd="0" presId="urn:microsoft.com/office/officeart/2005/8/layout/cycle2"/>
    <dgm:cxn modelId="{A7B9C6C5-3916-40DA-A9D5-E5E594A27F5B}" type="presOf" srcId="{0D173DC8-5649-4F0E-B8FB-940575DC04F5}" destId="{36D5D5E7-B260-470B-9425-22E1E98C044B}" srcOrd="0" destOrd="0" presId="urn:microsoft.com/office/officeart/2005/8/layout/cycle2"/>
    <dgm:cxn modelId="{678CE9D0-434D-4353-8D73-387647DFD420}" type="presOf" srcId="{E8EA5FD7-DFE2-4AAE-A19E-6F20475EA3FC}" destId="{2C0C7848-20CB-4194-AF51-C3F97E744F3C}" srcOrd="0" destOrd="0" presId="urn:microsoft.com/office/officeart/2005/8/layout/cycle2"/>
    <dgm:cxn modelId="{DAF706DC-BC74-4226-A36D-A67A39929509}" srcId="{0D173DC8-5649-4F0E-B8FB-940575DC04F5}" destId="{372CB855-BF81-4B94-881E-AECDB9EA84C6}" srcOrd="3" destOrd="0" parTransId="{B1A65390-656D-4D41-A846-59B402759F41}" sibTransId="{3FFC398A-E9A6-4E69-A588-06734A869FC1}"/>
    <dgm:cxn modelId="{CBEDABE7-0ECE-4D61-81D0-E800CC6693B8}" type="presOf" srcId="{338F2343-25D5-41D8-BB87-171A3192A6D5}" destId="{D9599A0C-E02F-405A-820E-DEACE64D56B0}" srcOrd="0" destOrd="0" presId="urn:microsoft.com/office/officeart/2005/8/layout/cycle2"/>
    <dgm:cxn modelId="{5161DAF0-674F-4FAE-B7E5-333AF3954C36}" type="presOf" srcId="{5CA83A76-2D60-4473-AD4F-60DE91C5D274}" destId="{886A724B-3279-409E-9F7B-D2439F1FAEA5}" srcOrd="0" destOrd="0" presId="urn:microsoft.com/office/officeart/2005/8/layout/cycle2"/>
    <dgm:cxn modelId="{5E3C85F4-4CAD-4F24-8FE9-39758A649F83}" type="presOf" srcId="{5CA83A76-2D60-4473-AD4F-60DE91C5D274}" destId="{FAAC1B91-6212-4B98-9152-277469F76C31}" srcOrd="1" destOrd="0" presId="urn:microsoft.com/office/officeart/2005/8/layout/cycle2"/>
    <dgm:cxn modelId="{E2E80E4D-2D65-4317-A02A-13C6E456BAAD}" type="presParOf" srcId="{36D5D5E7-B260-470B-9425-22E1E98C044B}" destId="{2C0C7848-20CB-4194-AF51-C3F97E744F3C}" srcOrd="0" destOrd="0" presId="urn:microsoft.com/office/officeart/2005/8/layout/cycle2"/>
    <dgm:cxn modelId="{B052DD9B-DC04-4216-9603-835C6B017485}" type="presParOf" srcId="{36D5D5E7-B260-470B-9425-22E1E98C044B}" destId="{F6CC072D-E4DF-4AD1-BFA9-0852E47C2347}" srcOrd="1" destOrd="0" presId="urn:microsoft.com/office/officeart/2005/8/layout/cycle2"/>
    <dgm:cxn modelId="{C6CE0E1E-522D-43F8-8643-2A147F2E9252}" type="presParOf" srcId="{F6CC072D-E4DF-4AD1-BFA9-0852E47C2347}" destId="{B9F8DB25-FC9C-447F-8450-9316C62A2B44}" srcOrd="0" destOrd="0" presId="urn:microsoft.com/office/officeart/2005/8/layout/cycle2"/>
    <dgm:cxn modelId="{8FD8AFE8-66C0-451C-B2F6-DEA33748DEBD}" type="presParOf" srcId="{36D5D5E7-B260-470B-9425-22E1E98C044B}" destId="{D9599A0C-E02F-405A-820E-DEACE64D56B0}" srcOrd="2" destOrd="0" presId="urn:microsoft.com/office/officeart/2005/8/layout/cycle2"/>
    <dgm:cxn modelId="{6ED6EDE5-C8E3-4F98-ADE1-72694C2C7EBA}" type="presParOf" srcId="{36D5D5E7-B260-470B-9425-22E1E98C044B}" destId="{886A724B-3279-409E-9F7B-D2439F1FAEA5}" srcOrd="3" destOrd="0" presId="urn:microsoft.com/office/officeart/2005/8/layout/cycle2"/>
    <dgm:cxn modelId="{621A04CD-3840-4D44-8F25-CEA1994B4340}" type="presParOf" srcId="{886A724B-3279-409E-9F7B-D2439F1FAEA5}" destId="{FAAC1B91-6212-4B98-9152-277469F76C31}" srcOrd="0" destOrd="0" presId="urn:microsoft.com/office/officeart/2005/8/layout/cycle2"/>
    <dgm:cxn modelId="{9653E427-5596-49CF-AFDC-D7DA895D6734}" type="presParOf" srcId="{36D5D5E7-B260-470B-9425-22E1E98C044B}" destId="{4BD5DFC2-12CB-4FC6-9EC5-959F9B3FCC67}" srcOrd="4" destOrd="0" presId="urn:microsoft.com/office/officeart/2005/8/layout/cycle2"/>
    <dgm:cxn modelId="{BD6AEDC9-B6C9-4EBE-AB3B-39CE7B8A9E8F}" type="presParOf" srcId="{36D5D5E7-B260-470B-9425-22E1E98C044B}" destId="{7E7C3262-9CB5-4EA6-A4D0-A115918146CB}" srcOrd="5" destOrd="0" presId="urn:microsoft.com/office/officeart/2005/8/layout/cycle2"/>
    <dgm:cxn modelId="{DAFC430A-51AD-4DED-A3B2-0BE52AAD84AD}" type="presParOf" srcId="{7E7C3262-9CB5-4EA6-A4D0-A115918146CB}" destId="{BC9F839D-76E3-4E5F-957A-1FC1355FE280}" srcOrd="0" destOrd="0" presId="urn:microsoft.com/office/officeart/2005/8/layout/cycle2"/>
    <dgm:cxn modelId="{C366A166-9F69-40ED-88E8-03B6AB52244C}" type="presParOf" srcId="{36D5D5E7-B260-470B-9425-22E1E98C044B}" destId="{8266B886-3DB5-4ADC-B351-BD0088D01146}" srcOrd="6" destOrd="0" presId="urn:microsoft.com/office/officeart/2005/8/layout/cycle2"/>
    <dgm:cxn modelId="{8CC46D35-FA33-4CB2-A96C-8B5F9BF681EE}" type="presParOf" srcId="{36D5D5E7-B260-470B-9425-22E1E98C044B}" destId="{CCF03217-31DA-42C8-8F89-90D1AD5028B1}" srcOrd="7" destOrd="0" presId="urn:microsoft.com/office/officeart/2005/8/layout/cycle2"/>
    <dgm:cxn modelId="{B260FB51-4239-4167-A49D-B60F69F521D4}" type="presParOf" srcId="{CCF03217-31DA-42C8-8F89-90D1AD5028B1}" destId="{D37873E6-C3B5-4967-A812-24B97D6B324D}" srcOrd="0" destOrd="0" presId="urn:microsoft.com/office/officeart/2005/8/layout/cycle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8C51BF-F62F-412D-9998-F2AFA790702C}" type="doc">
      <dgm:prSet loTypeId="urn:microsoft.com/office/officeart/2005/8/layout/cycle5" loCatId="cycle" qsTypeId="urn:microsoft.com/office/officeart/2005/8/quickstyle/simple1" qsCatId="simple" csTypeId="urn:microsoft.com/office/officeart/2005/8/colors/colorful4" csCatId="colorful" phldr="1"/>
      <dgm:spPr/>
      <dgm:t>
        <a:bodyPr/>
        <a:lstStyle/>
        <a:p>
          <a:endParaRPr lang="en-US"/>
        </a:p>
      </dgm:t>
    </dgm:pt>
    <dgm:pt modelId="{D4A9253D-3D50-4370-86FF-CC798EB802BD}">
      <dgm:prSet phldrT="[Text]" phldr="0" custT="1"/>
      <dgm:spPr/>
      <dgm:t>
        <a:bodyPr/>
        <a:lstStyle/>
        <a:p>
          <a:r>
            <a:rPr lang="en-US" sz="1000" dirty="0">
              <a:latin typeface="Times New Roman" panose="02020603050405020304" pitchFamily="18" charset="0"/>
              <a:cs typeface="Times New Roman" panose="02020603050405020304" pitchFamily="18" charset="0"/>
            </a:rPr>
            <a:t>Patient Measures Health Data</a:t>
          </a:r>
        </a:p>
      </dgm:t>
    </dgm:pt>
    <dgm:pt modelId="{DE617BAB-C032-40AB-8144-B2894D4C739A}" cxnId="{D966A3C8-30D8-470A-A951-4B863722A578}" type="parTrans">
      <dgm:prSet/>
      <dgm:spPr/>
      <dgm:t>
        <a:bodyPr/>
        <a:lstStyle/>
        <a:p>
          <a:endParaRPr lang="en-US"/>
        </a:p>
      </dgm:t>
    </dgm:pt>
    <dgm:pt modelId="{C9561961-526C-4B5D-A6A9-A03FACA9B696}" cxnId="{D966A3C8-30D8-470A-A951-4B863722A578}" type="sibTrans">
      <dgm:prSet/>
      <dgm:spPr/>
      <dgm:t>
        <a:bodyPr/>
        <a:lstStyle/>
        <a:p>
          <a:endParaRPr lang="en-US"/>
        </a:p>
      </dgm:t>
    </dgm:pt>
    <dgm:pt modelId="{FF21DAE1-0225-4CB4-91A5-96629BD6FA9C}">
      <dgm:prSet phldrT="[Text]" phldr="0" custT="1"/>
      <dgm:spPr/>
      <dgm:t>
        <a:bodyPr/>
        <a:lstStyle/>
        <a:p>
          <a:r>
            <a:rPr lang="en-US" sz="1000" dirty="0">
              <a:latin typeface="Times New Roman" panose="02020603050405020304" pitchFamily="18" charset="0"/>
              <a:cs typeface="Times New Roman" panose="02020603050405020304" pitchFamily="18" charset="0"/>
            </a:rPr>
            <a:t>Device Sends Info</a:t>
          </a:r>
        </a:p>
      </dgm:t>
    </dgm:pt>
    <dgm:pt modelId="{7C96E661-DB77-43E2-BAD0-384F5BD2D207}" cxnId="{65EEAF80-3C37-4219-9253-B834D2311A26}" type="parTrans">
      <dgm:prSet/>
      <dgm:spPr/>
      <dgm:t>
        <a:bodyPr/>
        <a:lstStyle/>
        <a:p>
          <a:endParaRPr lang="en-US"/>
        </a:p>
      </dgm:t>
    </dgm:pt>
    <dgm:pt modelId="{5E0A82E6-2557-40CE-A438-1CA970A6195B}" cxnId="{65EEAF80-3C37-4219-9253-B834D2311A26}" type="sibTrans">
      <dgm:prSet/>
      <dgm:spPr/>
      <dgm:t>
        <a:bodyPr/>
        <a:lstStyle/>
        <a:p>
          <a:endParaRPr lang="en-US"/>
        </a:p>
      </dgm:t>
    </dgm:pt>
    <dgm:pt modelId="{AB49ED24-1D22-4B29-80DE-E532B02C4600}">
      <dgm:prSet phldrT="[Text]" phldr="0" custT="1"/>
      <dgm:spPr/>
      <dgm:t>
        <a:bodyPr/>
        <a:lstStyle/>
        <a:p>
          <a:r>
            <a:rPr lang="en-US" sz="1000" dirty="0">
              <a:latin typeface="Times New Roman" panose="02020603050405020304" pitchFamily="18" charset="0"/>
              <a:cs typeface="Times New Roman" panose="02020603050405020304" pitchFamily="18" charset="0"/>
            </a:rPr>
            <a:t>NHS Digital Platform</a:t>
          </a:r>
        </a:p>
      </dgm:t>
    </dgm:pt>
    <dgm:pt modelId="{4598A222-4B7E-4F01-9E3C-DCF4B64075F2}" cxnId="{2D73EBC2-C73B-43A9-B061-37B4934B0C8B}" type="parTrans">
      <dgm:prSet/>
      <dgm:spPr/>
      <dgm:t>
        <a:bodyPr/>
        <a:lstStyle/>
        <a:p>
          <a:endParaRPr lang="en-US"/>
        </a:p>
      </dgm:t>
    </dgm:pt>
    <dgm:pt modelId="{75BC9C0C-3831-4050-897E-039F849615DF}" cxnId="{2D73EBC2-C73B-43A9-B061-37B4934B0C8B}" type="sibTrans">
      <dgm:prSet/>
      <dgm:spPr/>
      <dgm:t>
        <a:bodyPr/>
        <a:lstStyle/>
        <a:p>
          <a:endParaRPr lang="en-US"/>
        </a:p>
      </dgm:t>
    </dgm:pt>
    <dgm:pt modelId="{CFE2B3E6-713C-49AC-BC10-9396301AAADC}">
      <dgm:prSet phldrT="[Text]" phldr="0" custT="1"/>
      <dgm:spPr/>
      <dgm:t>
        <a:bodyPr/>
        <a:lstStyle/>
        <a:p>
          <a:r>
            <a:rPr lang="en-US" sz="1000" dirty="0">
              <a:latin typeface="Times New Roman" panose="02020603050405020304" pitchFamily="18" charset="0"/>
              <a:cs typeface="Times New Roman" panose="02020603050405020304" pitchFamily="18" charset="0"/>
            </a:rPr>
            <a:t>Professional Review of Alerts</a:t>
          </a:r>
        </a:p>
      </dgm:t>
    </dgm:pt>
    <dgm:pt modelId="{E6C0AC25-BAB7-4FDB-9E67-EAA622FA6D1E}" cxnId="{2A802F12-1441-486E-92EE-17A66BD83DC2}" type="parTrans">
      <dgm:prSet/>
      <dgm:spPr/>
      <dgm:t>
        <a:bodyPr/>
        <a:lstStyle/>
        <a:p>
          <a:endParaRPr lang="en-US"/>
        </a:p>
      </dgm:t>
    </dgm:pt>
    <dgm:pt modelId="{CAE6EC18-AC2B-49F5-A171-F02A17CE21F0}" cxnId="{2A802F12-1441-486E-92EE-17A66BD83DC2}" type="sibTrans">
      <dgm:prSet/>
      <dgm:spPr/>
      <dgm:t>
        <a:bodyPr/>
        <a:lstStyle/>
        <a:p>
          <a:endParaRPr lang="en-US"/>
        </a:p>
      </dgm:t>
    </dgm:pt>
    <dgm:pt modelId="{E521E5B3-FC18-42E2-AA98-D34333D521EE}">
      <dgm:prSet phldrT="[Text]" phldr="0" custT="1"/>
      <dgm:spPr/>
      <dgm:t>
        <a:bodyPr/>
        <a:lstStyle/>
        <a:p>
          <a:r>
            <a:rPr lang="en-US" sz="1000" dirty="0">
              <a:latin typeface="Times New Roman" panose="02020603050405020304" pitchFamily="18" charset="0"/>
              <a:cs typeface="Times New Roman" panose="02020603050405020304" pitchFamily="18" charset="0"/>
            </a:rPr>
            <a:t>Action is Taken</a:t>
          </a:r>
        </a:p>
      </dgm:t>
    </dgm:pt>
    <dgm:pt modelId="{F68EC665-915D-45B6-B978-286F79B1A591}" cxnId="{1D2F4CC8-2FA8-4F93-B975-A585DC1ACFB1}" type="parTrans">
      <dgm:prSet/>
      <dgm:spPr/>
      <dgm:t>
        <a:bodyPr/>
        <a:lstStyle/>
        <a:p>
          <a:endParaRPr lang="en-US"/>
        </a:p>
      </dgm:t>
    </dgm:pt>
    <dgm:pt modelId="{AB82FCC5-4254-4E64-938B-0820D9486081}" cxnId="{1D2F4CC8-2FA8-4F93-B975-A585DC1ACFB1}" type="sibTrans">
      <dgm:prSet/>
      <dgm:spPr/>
      <dgm:t>
        <a:bodyPr/>
        <a:lstStyle/>
        <a:p>
          <a:endParaRPr lang="en-US"/>
        </a:p>
      </dgm:t>
    </dgm:pt>
    <dgm:pt modelId="{CF25DE94-B28E-425F-85AB-F652B08333CD}" type="pres">
      <dgm:prSet presAssocID="{958C51BF-F62F-412D-9998-F2AFA790702C}" presName="cycle" presStyleCnt="0">
        <dgm:presLayoutVars>
          <dgm:dir/>
          <dgm:resizeHandles val="exact"/>
        </dgm:presLayoutVars>
      </dgm:prSet>
      <dgm:spPr/>
    </dgm:pt>
    <dgm:pt modelId="{32CB4B3B-AB11-4ECF-9506-88224B127A9D}" type="pres">
      <dgm:prSet presAssocID="{D4A9253D-3D50-4370-86FF-CC798EB802BD}" presName="node" presStyleLbl="node1" presStyleIdx="0" presStyleCnt="5">
        <dgm:presLayoutVars>
          <dgm:bulletEnabled val="1"/>
        </dgm:presLayoutVars>
      </dgm:prSet>
      <dgm:spPr/>
    </dgm:pt>
    <dgm:pt modelId="{4BCAB0E6-C68B-465B-805A-B83E66732E00}" type="pres">
      <dgm:prSet presAssocID="{D4A9253D-3D50-4370-86FF-CC798EB802BD}" presName="spNode" presStyleCnt="0"/>
      <dgm:spPr/>
    </dgm:pt>
    <dgm:pt modelId="{69276837-A935-41D7-8D00-D076AFF1CE98}" type="pres">
      <dgm:prSet presAssocID="{C9561961-526C-4B5D-A6A9-A03FACA9B696}" presName="sibTrans" presStyleLbl="sibTrans1D1" presStyleIdx="0" presStyleCnt="5"/>
      <dgm:spPr/>
    </dgm:pt>
    <dgm:pt modelId="{62A4BC13-13E3-4814-A975-8475D075A898}" type="pres">
      <dgm:prSet presAssocID="{FF21DAE1-0225-4CB4-91A5-96629BD6FA9C}" presName="node" presStyleLbl="node1" presStyleIdx="1" presStyleCnt="5">
        <dgm:presLayoutVars>
          <dgm:bulletEnabled val="1"/>
        </dgm:presLayoutVars>
      </dgm:prSet>
      <dgm:spPr/>
    </dgm:pt>
    <dgm:pt modelId="{2AD68EF6-8E78-4D17-8062-918286F21536}" type="pres">
      <dgm:prSet presAssocID="{FF21DAE1-0225-4CB4-91A5-96629BD6FA9C}" presName="spNode" presStyleCnt="0"/>
      <dgm:spPr/>
    </dgm:pt>
    <dgm:pt modelId="{583E894C-9534-4EEC-845F-66797A49FC2C}" type="pres">
      <dgm:prSet presAssocID="{5E0A82E6-2557-40CE-A438-1CA970A6195B}" presName="sibTrans" presStyleLbl="sibTrans1D1" presStyleIdx="1" presStyleCnt="5"/>
      <dgm:spPr/>
    </dgm:pt>
    <dgm:pt modelId="{439E3B2B-45B2-49DD-B54C-F3344EFEFAD8}" type="pres">
      <dgm:prSet presAssocID="{AB49ED24-1D22-4B29-80DE-E532B02C4600}" presName="node" presStyleLbl="node1" presStyleIdx="2" presStyleCnt="5">
        <dgm:presLayoutVars>
          <dgm:bulletEnabled val="1"/>
        </dgm:presLayoutVars>
      </dgm:prSet>
      <dgm:spPr/>
    </dgm:pt>
    <dgm:pt modelId="{0F3C5801-CD17-4AE9-89F3-7867160B3CB1}" type="pres">
      <dgm:prSet presAssocID="{AB49ED24-1D22-4B29-80DE-E532B02C4600}" presName="spNode" presStyleCnt="0"/>
      <dgm:spPr/>
    </dgm:pt>
    <dgm:pt modelId="{3C41F8CA-E809-4512-A4FD-ADF1479BB8AC}" type="pres">
      <dgm:prSet presAssocID="{75BC9C0C-3831-4050-897E-039F849615DF}" presName="sibTrans" presStyleLbl="sibTrans1D1" presStyleIdx="2" presStyleCnt="5"/>
      <dgm:spPr/>
    </dgm:pt>
    <dgm:pt modelId="{7D1D18B6-2DCB-4CFF-93D4-43C278B52DD9}" type="pres">
      <dgm:prSet presAssocID="{CFE2B3E6-713C-49AC-BC10-9396301AAADC}" presName="node" presStyleLbl="node1" presStyleIdx="3" presStyleCnt="5">
        <dgm:presLayoutVars>
          <dgm:bulletEnabled val="1"/>
        </dgm:presLayoutVars>
      </dgm:prSet>
      <dgm:spPr/>
    </dgm:pt>
    <dgm:pt modelId="{8783759E-5B44-4EDA-8EDD-A99DEAAFF38F}" type="pres">
      <dgm:prSet presAssocID="{CFE2B3E6-713C-49AC-BC10-9396301AAADC}" presName="spNode" presStyleCnt="0"/>
      <dgm:spPr/>
    </dgm:pt>
    <dgm:pt modelId="{58820322-EDDE-42F0-9EB4-9AE2ADAE9DF6}" type="pres">
      <dgm:prSet presAssocID="{CAE6EC18-AC2B-49F5-A171-F02A17CE21F0}" presName="sibTrans" presStyleLbl="sibTrans1D1" presStyleIdx="3" presStyleCnt="5"/>
      <dgm:spPr/>
    </dgm:pt>
    <dgm:pt modelId="{C2564523-4BAE-420D-8FB1-CD14EA036478}" type="pres">
      <dgm:prSet presAssocID="{E521E5B3-FC18-42E2-AA98-D34333D521EE}" presName="node" presStyleLbl="node1" presStyleIdx="4" presStyleCnt="5">
        <dgm:presLayoutVars>
          <dgm:bulletEnabled val="1"/>
        </dgm:presLayoutVars>
      </dgm:prSet>
      <dgm:spPr/>
    </dgm:pt>
    <dgm:pt modelId="{6EEF99B0-3328-4BA7-9DEE-D1B6CD2FE394}" type="pres">
      <dgm:prSet presAssocID="{E521E5B3-FC18-42E2-AA98-D34333D521EE}" presName="spNode" presStyleCnt="0"/>
      <dgm:spPr/>
    </dgm:pt>
    <dgm:pt modelId="{4FD4119E-5962-4C70-B0F1-DBC34EE22932}" type="pres">
      <dgm:prSet presAssocID="{AB82FCC5-4254-4E64-938B-0820D9486081}" presName="sibTrans" presStyleLbl="sibTrans1D1" presStyleIdx="4" presStyleCnt="5"/>
      <dgm:spPr/>
    </dgm:pt>
  </dgm:ptLst>
  <dgm:cxnLst>
    <dgm:cxn modelId="{2A802F12-1441-486E-92EE-17A66BD83DC2}" srcId="{958C51BF-F62F-412D-9998-F2AFA790702C}" destId="{CFE2B3E6-713C-49AC-BC10-9396301AAADC}" srcOrd="3" destOrd="0" parTransId="{E6C0AC25-BAB7-4FDB-9E67-EAA622FA6D1E}" sibTransId="{CAE6EC18-AC2B-49F5-A171-F02A17CE21F0}"/>
    <dgm:cxn modelId="{6447C51A-8512-4C06-AB91-CFC9D937DDB8}" type="presOf" srcId="{C9561961-526C-4B5D-A6A9-A03FACA9B696}" destId="{69276837-A935-41D7-8D00-D076AFF1CE98}" srcOrd="0" destOrd="0" presId="urn:microsoft.com/office/officeart/2005/8/layout/cycle5"/>
    <dgm:cxn modelId="{2A6CD81A-AE5F-4F83-8099-173B6B6BE7B0}" type="presOf" srcId="{CFE2B3E6-713C-49AC-BC10-9396301AAADC}" destId="{7D1D18B6-2DCB-4CFF-93D4-43C278B52DD9}" srcOrd="0" destOrd="0" presId="urn:microsoft.com/office/officeart/2005/8/layout/cycle5"/>
    <dgm:cxn modelId="{111A7335-E275-43C5-8F8B-DD67B2E27CF6}" type="presOf" srcId="{958C51BF-F62F-412D-9998-F2AFA790702C}" destId="{CF25DE94-B28E-425F-85AB-F652B08333CD}" srcOrd="0" destOrd="0" presId="urn:microsoft.com/office/officeart/2005/8/layout/cycle5"/>
    <dgm:cxn modelId="{1E8EF661-A047-4DDF-9196-9ADDFC7566AA}" type="presOf" srcId="{5E0A82E6-2557-40CE-A438-1CA970A6195B}" destId="{583E894C-9534-4EEC-845F-66797A49FC2C}" srcOrd="0" destOrd="0" presId="urn:microsoft.com/office/officeart/2005/8/layout/cycle5"/>
    <dgm:cxn modelId="{009C0D42-056F-416E-B4A7-C4C74FF1C76E}" type="presOf" srcId="{CAE6EC18-AC2B-49F5-A171-F02A17CE21F0}" destId="{58820322-EDDE-42F0-9EB4-9AE2ADAE9DF6}" srcOrd="0" destOrd="0" presId="urn:microsoft.com/office/officeart/2005/8/layout/cycle5"/>
    <dgm:cxn modelId="{FC9CCC70-CC8F-43F9-8C31-B4D3E497F35E}" type="presOf" srcId="{D4A9253D-3D50-4370-86FF-CC798EB802BD}" destId="{32CB4B3B-AB11-4ECF-9506-88224B127A9D}" srcOrd="0" destOrd="0" presId="urn:microsoft.com/office/officeart/2005/8/layout/cycle5"/>
    <dgm:cxn modelId="{58D6BD73-2B6C-403B-96A8-F149DADEFC3F}" type="presOf" srcId="{AB49ED24-1D22-4B29-80DE-E532B02C4600}" destId="{439E3B2B-45B2-49DD-B54C-F3344EFEFAD8}" srcOrd="0" destOrd="0" presId="urn:microsoft.com/office/officeart/2005/8/layout/cycle5"/>
    <dgm:cxn modelId="{2A9FA054-2663-4D7D-9A87-1C30C1F7A98C}" type="presOf" srcId="{E521E5B3-FC18-42E2-AA98-D34333D521EE}" destId="{C2564523-4BAE-420D-8FB1-CD14EA036478}" srcOrd="0" destOrd="0" presId="urn:microsoft.com/office/officeart/2005/8/layout/cycle5"/>
    <dgm:cxn modelId="{4BB54455-4830-46E9-998E-ADC27E5132AB}" type="presOf" srcId="{AB82FCC5-4254-4E64-938B-0820D9486081}" destId="{4FD4119E-5962-4C70-B0F1-DBC34EE22932}" srcOrd="0" destOrd="0" presId="urn:microsoft.com/office/officeart/2005/8/layout/cycle5"/>
    <dgm:cxn modelId="{A2E9847E-638D-4E0B-B1BA-1CE13CB6AD28}" type="presOf" srcId="{75BC9C0C-3831-4050-897E-039F849615DF}" destId="{3C41F8CA-E809-4512-A4FD-ADF1479BB8AC}" srcOrd="0" destOrd="0" presId="urn:microsoft.com/office/officeart/2005/8/layout/cycle5"/>
    <dgm:cxn modelId="{65EEAF80-3C37-4219-9253-B834D2311A26}" srcId="{958C51BF-F62F-412D-9998-F2AFA790702C}" destId="{FF21DAE1-0225-4CB4-91A5-96629BD6FA9C}" srcOrd="1" destOrd="0" parTransId="{7C96E661-DB77-43E2-BAD0-384F5BD2D207}" sibTransId="{5E0A82E6-2557-40CE-A438-1CA970A6195B}"/>
    <dgm:cxn modelId="{2D73EBC2-C73B-43A9-B061-37B4934B0C8B}" srcId="{958C51BF-F62F-412D-9998-F2AFA790702C}" destId="{AB49ED24-1D22-4B29-80DE-E532B02C4600}" srcOrd="2" destOrd="0" parTransId="{4598A222-4B7E-4F01-9E3C-DCF4B64075F2}" sibTransId="{75BC9C0C-3831-4050-897E-039F849615DF}"/>
    <dgm:cxn modelId="{1D2F4CC8-2FA8-4F93-B975-A585DC1ACFB1}" srcId="{958C51BF-F62F-412D-9998-F2AFA790702C}" destId="{E521E5B3-FC18-42E2-AA98-D34333D521EE}" srcOrd="4" destOrd="0" parTransId="{F68EC665-915D-45B6-B978-286F79B1A591}" sibTransId="{AB82FCC5-4254-4E64-938B-0820D9486081}"/>
    <dgm:cxn modelId="{D966A3C8-30D8-470A-A951-4B863722A578}" srcId="{958C51BF-F62F-412D-9998-F2AFA790702C}" destId="{D4A9253D-3D50-4370-86FF-CC798EB802BD}" srcOrd="0" destOrd="0" parTransId="{DE617BAB-C032-40AB-8144-B2894D4C739A}" sibTransId="{C9561961-526C-4B5D-A6A9-A03FACA9B696}"/>
    <dgm:cxn modelId="{40FCCACD-591A-4A1F-AC59-07260C3C2236}" type="presOf" srcId="{FF21DAE1-0225-4CB4-91A5-96629BD6FA9C}" destId="{62A4BC13-13E3-4814-A975-8475D075A898}" srcOrd="0" destOrd="0" presId="urn:microsoft.com/office/officeart/2005/8/layout/cycle5"/>
    <dgm:cxn modelId="{7B0804C1-01D0-47EB-AC73-DD5223D38BC3}" type="presParOf" srcId="{CF25DE94-B28E-425F-85AB-F652B08333CD}" destId="{32CB4B3B-AB11-4ECF-9506-88224B127A9D}" srcOrd="0" destOrd="0" presId="urn:microsoft.com/office/officeart/2005/8/layout/cycle5"/>
    <dgm:cxn modelId="{788F6746-58FA-48F6-8023-972E0D7791EB}" type="presParOf" srcId="{CF25DE94-B28E-425F-85AB-F652B08333CD}" destId="{4BCAB0E6-C68B-465B-805A-B83E66732E00}" srcOrd="1" destOrd="0" presId="urn:microsoft.com/office/officeart/2005/8/layout/cycle5"/>
    <dgm:cxn modelId="{44BF6378-DB39-4BFB-A01A-5E49BC625F38}" type="presParOf" srcId="{CF25DE94-B28E-425F-85AB-F652B08333CD}" destId="{69276837-A935-41D7-8D00-D076AFF1CE98}" srcOrd="2" destOrd="0" presId="urn:microsoft.com/office/officeart/2005/8/layout/cycle5"/>
    <dgm:cxn modelId="{90AFCB00-C52B-4147-8615-B0357403A63E}" type="presParOf" srcId="{CF25DE94-B28E-425F-85AB-F652B08333CD}" destId="{62A4BC13-13E3-4814-A975-8475D075A898}" srcOrd="3" destOrd="0" presId="urn:microsoft.com/office/officeart/2005/8/layout/cycle5"/>
    <dgm:cxn modelId="{3B45D8BB-B888-4B77-A3D4-CD345055BEAE}" type="presParOf" srcId="{CF25DE94-B28E-425F-85AB-F652B08333CD}" destId="{2AD68EF6-8E78-4D17-8062-918286F21536}" srcOrd="4" destOrd="0" presId="urn:microsoft.com/office/officeart/2005/8/layout/cycle5"/>
    <dgm:cxn modelId="{6C634590-B17D-4733-A299-D09432857403}" type="presParOf" srcId="{CF25DE94-B28E-425F-85AB-F652B08333CD}" destId="{583E894C-9534-4EEC-845F-66797A49FC2C}" srcOrd="5" destOrd="0" presId="urn:microsoft.com/office/officeart/2005/8/layout/cycle5"/>
    <dgm:cxn modelId="{1A79497A-5647-4F8B-ABA3-0C734D079E6A}" type="presParOf" srcId="{CF25DE94-B28E-425F-85AB-F652B08333CD}" destId="{439E3B2B-45B2-49DD-B54C-F3344EFEFAD8}" srcOrd="6" destOrd="0" presId="urn:microsoft.com/office/officeart/2005/8/layout/cycle5"/>
    <dgm:cxn modelId="{D53EA42B-27F2-4BDC-8106-DE1F7B38ED0A}" type="presParOf" srcId="{CF25DE94-B28E-425F-85AB-F652B08333CD}" destId="{0F3C5801-CD17-4AE9-89F3-7867160B3CB1}" srcOrd="7" destOrd="0" presId="urn:microsoft.com/office/officeart/2005/8/layout/cycle5"/>
    <dgm:cxn modelId="{7ECEC96D-7362-4549-8AC0-EFCEDE48E8C7}" type="presParOf" srcId="{CF25DE94-B28E-425F-85AB-F652B08333CD}" destId="{3C41F8CA-E809-4512-A4FD-ADF1479BB8AC}" srcOrd="8" destOrd="0" presId="urn:microsoft.com/office/officeart/2005/8/layout/cycle5"/>
    <dgm:cxn modelId="{11757BA2-6B4A-41F4-8C98-F1722C40A2A6}" type="presParOf" srcId="{CF25DE94-B28E-425F-85AB-F652B08333CD}" destId="{7D1D18B6-2DCB-4CFF-93D4-43C278B52DD9}" srcOrd="9" destOrd="0" presId="urn:microsoft.com/office/officeart/2005/8/layout/cycle5"/>
    <dgm:cxn modelId="{BB94368C-F375-4A19-BE34-724654410EBB}" type="presParOf" srcId="{CF25DE94-B28E-425F-85AB-F652B08333CD}" destId="{8783759E-5B44-4EDA-8EDD-A99DEAAFF38F}" srcOrd="10" destOrd="0" presId="urn:microsoft.com/office/officeart/2005/8/layout/cycle5"/>
    <dgm:cxn modelId="{1A931BC1-F227-4F28-8910-CBEC0A3F4A10}" type="presParOf" srcId="{CF25DE94-B28E-425F-85AB-F652B08333CD}" destId="{58820322-EDDE-42F0-9EB4-9AE2ADAE9DF6}" srcOrd="11" destOrd="0" presId="urn:microsoft.com/office/officeart/2005/8/layout/cycle5"/>
    <dgm:cxn modelId="{E9EF6924-E9FD-44A0-9DCC-98A898EEC635}" type="presParOf" srcId="{CF25DE94-B28E-425F-85AB-F652B08333CD}" destId="{C2564523-4BAE-420D-8FB1-CD14EA036478}" srcOrd="12" destOrd="0" presId="urn:microsoft.com/office/officeart/2005/8/layout/cycle5"/>
    <dgm:cxn modelId="{04EE44D1-EA5E-4D75-8D96-1E99BF30960A}" type="presParOf" srcId="{CF25DE94-B28E-425F-85AB-F652B08333CD}" destId="{6EEF99B0-3328-4BA7-9DEE-D1B6CD2FE394}" srcOrd="13" destOrd="0" presId="urn:microsoft.com/office/officeart/2005/8/layout/cycle5"/>
    <dgm:cxn modelId="{A19A921D-46EF-4D8E-A1FA-551278015C20}" type="presParOf" srcId="{CF25DE94-B28E-425F-85AB-F652B08333CD}" destId="{4FD4119E-5962-4C70-B0F1-DBC34EE22932}" srcOrd="14" destOrd="0" presId="urn:microsoft.com/office/officeart/2005/8/layout/cycle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6743032" cy="3615191"/>
        <a:chOff x="0" y="0"/>
        <a:chExt cx="6743032" cy="3615191"/>
      </a:xfrm>
    </dsp:grpSpPr>
    <dsp:sp modelId="{2C0C7848-20CB-4194-AF51-C3F97E744F3C}">
      <dsp:nvSpPr>
        <dsp:cNvPr id="3" name="Oval 2"/>
        <dsp:cNvSpPr/>
      </dsp:nvSpPr>
      <dsp:spPr bwMode="white">
        <a:xfrm>
          <a:off x="2792404" y="0"/>
          <a:ext cx="1158225" cy="1158225"/>
        </a:xfrm>
        <a:prstGeom prst="ellipse">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lIns="16510" tIns="16510" rIns="16510" bIns="1651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a:lnSpc>
              <a:spcPct val="100000"/>
            </a:lnSpc>
            <a:spcBef>
              <a:spcPct val="0"/>
            </a:spcBef>
            <a:spcAft>
              <a:spcPct val="35000"/>
            </a:spcAft>
          </a:pPr>
          <a:r>
            <a:rPr lang="en-US" dirty="0">
              <a:latin typeface="Times New Roman" panose="02020603050405020304" pitchFamily="18" charset="0"/>
              <a:cs typeface="Times New Roman" panose="02020603050405020304" pitchFamily="18" charset="0"/>
            </a:rPr>
            <a:t>Patient</a:t>
          </a:r>
        </a:p>
      </dsp:txBody>
      <dsp:txXfrm>
        <a:off x="2792404" y="0"/>
        <a:ext cx="1158225" cy="1158225"/>
      </dsp:txXfrm>
    </dsp:sp>
    <dsp:sp modelId="{F6CC072D-E4DF-4AD1-BFA9-0852E47C2347}">
      <dsp:nvSpPr>
        <dsp:cNvPr id="4" name="Right Arrow 3"/>
        <dsp:cNvSpPr/>
      </dsp:nvSpPr>
      <dsp:spPr bwMode="white">
        <a:xfrm rot="2699999">
          <a:off x="3832293" y="997904"/>
          <a:ext cx="306930" cy="390901"/>
        </a:xfrm>
        <a:prstGeom prst="rightArrow">
          <a:avLst>
            <a:gd name="adj1" fmla="val 60000"/>
            <a:gd name="adj2" fmla="val 50000"/>
          </a:avLst>
        </a:prstGeom>
      </dsp:spPr>
      <dsp:style>
        <a:lnRef idx="0">
          <a:schemeClr val="lt1"/>
        </a:lnRef>
        <a:fillRef idx="1">
          <a:schemeClr val="accent4">
            <a:hueOff val="0"/>
            <a:satOff val="0"/>
            <a:lumOff val="0"/>
            <a:alpha val="100000"/>
          </a:schemeClr>
        </a:fillRef>
        <a:effectRef idx="0">
          <a:scrgbClr r="0" g="0" b="0"/>
        </a:effectRef>
        <a:fontRef idx="minor">
          <a:schemeClr val="lt1"/>
        </a:fontRef>
      </dsp:style>
      <dsp:txBody>
        <a:bodyPr lIns="0" tIns="0" rIns="0" bIns="0" anchor="ctr"/>
        <a:lstStyle>
          <a:lvl1pPr algn="ctr">
            <a:defRPr sz="15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en-US"/>
        </a:p>
      </dsp:txBody>
      <dsp:txXfrm rot="2699999">
        <a:off x="3832293" y="997904"/>
        <a:ext cx="306930" cy="390901"/>
      </dsp:txXfrm>
    </dsp:sp>
    <dsp:sp modelId="{D9599A0C-E02F-405A-820E-DEACE64D56B0}">
      <dsp:nvSpPr>
        <dsp:cNvPr id="5" name="Oval 4"/>
        <dsp:cNvSpPr/>
      </dsp:nvSpPr>
      <dsp:spPr bwMode="white">
        <a:xfrm>
          <a:off x="4020887" y="1228483"/>
          <a:ext cx="1158225" cy="1158225"/>
        </a:xfrm>
        <a:prstGeom prst="ellipse">
          <a:avLst/>
        </a:prstGeom>
      </dsp:spPr>
      <dsp:style>
        <a:lnRef idx="2">
          <a:schemeClr val="lt1"/>
        </a:lnRef>
        <a:fillRef idx="1">
          <a:schemeClr val="accent4">
            <a:hueOff val="3259999"/>
            <a:satOff val="-13594"/>
            <a:lumOff val="3137"/>
            <a:alpha val="100000"/>
          </a:schemeClr>
        </a:fillRef>
        <a:effectRef idx="0">
          <a:scrgbClr r="0" g="0" b="0"/>
        </a:effectRef>
        <a:fontRef idx="minor">
          <a:schemeClr val="lt1"/>
        </a:fontRef>
      </dsp:style>
      <dsp:txBody>
        <a:bodyPr lIns="16510" tIns="16510" rIns="16510" bIns="1651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a:lnSpc>
              <a:spcPct val="100000"/>
            </a:lnSpc>
            <a:spcBef>
              <a:spcPct val="0"/>
            </a:spcBef>
            <a:spcAft>
              <a:spcPct val="35000"/>
            </a:spcAft>
          </a:pPr>
          <a:r>
            <a:rPr lang="en-US" dirty="0">
              <a:latin typeface="Times New Roman" panose="02020603050405020304" pitchFamily="18" charset="0"/>
              <a:cs typeface="Times New Roman" panose="02020603050405020304" pitchFamily="18" charset="0"/>
            </a:rPr>
            <a:t>Digital Device</a:t>
          </a:r>
        </a:p>
      </dsp:txBody>
      <dsp:txXfrm>
        <a:off x="4020887" y="1228483"/>
        <a:ext cx="1158225" cy="1158225"/>
      </dsp:txXfrm>
    </dsp:sp>
    <dsp:sp modelId="{886A724B-3279-409E-9F7B-D2439F1FAEA5}">
      <dsp:nvSpPr>
        <dsp:cNvPr id="6" name="Right Arrow 5"/>
        <dsp:cNvSpPr/>
      </dsp:nvSpPr>
      <dsp:spPr bwMode="white">
        <a:xfrm rot="8100000">
          <a:off x="3832293" y="2226387"/>
          <a:ext cx="306930" cy="390901"/>
        </a:xfrm>
        <a:prstGeom prst="rightArrow">
          <a:avLst>
            <a:gd name="adj1" fmla="val 60000"/>
            <a:gd name="adj2" fmla="val 50000"/>
          </a:avLst>
        </a:prstGeom>
      </dsp:spPr>
      <dsp:style>
        <a:lnRef idx="0">
          <a:schemeClr val="lt1"/>
        </a:lnRef>
        <a:fillRef idx="1">
          <a:schemeClr val="accent4">
            <a:hueOff val="3259999"/>
            <a:satOff val="-13594"/>
            <a:lumOff val="3137"/>
            <a:alpha val="100000"/>
          </a:schemeClr>
        </a:fillRef>
        <a:effectRef idx="0">
          <a:scrgbClr r="0" g="0" b="0"/>
        </a:effectRef>
        <a:fontRef idx="minor">
          <a:schemeClr val="lt1"/>
        </a:fontRef>
      </dsp:style>
      <dsp:txBody>
        <a:bodyPr rot="10800000" lIns="0" tIns="0" rIns="0" bIns="0" anchor="ctr"/>
        <a:lstStyle>
          <a:lvl1pPr algn="ctr">
            <a:defRPr sz="15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en-US"/>
        </a:p>
      </dsp:txBody>
      <dsp:txXfrm rot="8100000">
        <a:off x="3832293" y="2226387"/>
        <a:ext cx="306930" cy="390901"/>
      </dsp:txXfrm>
    </dsp:sp>
    <dsp:sp modelId="{4BD5DFC2-12CB-4FC6-9EC5-959F9B3FCC67}">
      <dsp:nvSpPr>
        <dsp:cNvPr id="7" name="Oval 6"/>
        <dsp:cNvSpPr/>
      </dsp:nvSpPr>
      <dsp:spPr bwMode="white">
        <a:xfrm>
          <a:off x="2792404" y="2456966"/>
          <a:ext cx="1158225" cy="1158225"/>
        </a:xfrm>
        <a:prstGeom prst="ellipse">
          <a:avLst/>
        </a:prstGeom>
      </dsp:spPr>
      <dsp:style>
        <a:lnRef idx="2">
          <a:schemeClr val="lt1"/>
        </a:lnRef>
        <a:fillRef idx="1">
          <a:schemeClr val="accent4">
            <a:hueOff val="6519999"/>
            <a:satOff val="-27189"/>
            <a:lumOff val="6275"/>
            <a:alpha val="100000"/>
          </a:schemeClr>
        </a:fillRef>
        <a:effectRef idx="0">
          <a:scrgbClr r="0" g="0" b="0"/>
        </a:effectRef>
        <a:fontRef idx="minor">
          <a:schemeClr val="lt1"/>
        </a:fontRef>
      </dsp:style>
      <dsp:txBody>
        <a:bodyPr lIns="16510" tIns="16510" rIns="16510" bIns="1651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a:lnSpc>
              <a:spcPct val="100000"/>
            </a:lnSpc>
            <a:spcBef>
              <a:spcPct val="0"/>
            </a:spcBef>
            <a:spcAft>
              <a:spcPct val="35000"/>
            </a:spcAft>
          </a:pPr>
          <a:r>
            <a:rPr lang="en-US" dirty="0">
              <a:latin typeface="Times New Roman" panose="02020603050405020304" pitchFamily="18" charset="0"/>
              <a:cs typeface="Times New Roman" panose="02020603050405020304" pitchFamily="18" charset="0"/>
            </a:rPr>
            <a:t>NHS Monitoring Team</a:t>
          </a:r>
        </a:p>
      </dsp:txBody>
      <dsp:txXfrm>
        <a:off x="2792404" y="2456966"/>
        <a:ext cx="1158225" cy="1158225"/>
      </dsp:txXfrm>
    </dsp:sp>
    <dsp:sp modelId="{7E7C3262-9CB5-4EA6-A4D0-A115918146CB}">
      <dsp:nvSpPr>
        <dsp:cNvPr id="8" name="Right Arrow 7"/>
        <dsp:cNvSpPr/>
      </dsp:nvSpPr>
      <dsp:spPr bwMode="white">
        <a:xfrm rot="13500000">
          <a:off x="2603810" y="2226387"/>
          <a:ext cx="306930" cy="390901"/>
        </a:xfrm>
        <a:prstGeom prst="rightArrow">
          <a:avLst>
            <a:gd name="adj1" fmla="val 60000"/>
            <a:gd name="adj2" fmla="val 50000"/>
          </a:avLst>
        </a:prstGeom>
      </dsp:spPr>
      <dsp:style>
        <a:lnRef idx="0">
          <a:schemeClr val="lt1"/>
        </a:lnRef>
        <a:fillRef idx="1">
          <a:schemeClr val="accent4">
            <a:hueOff val="6519999"/>
            <a:satOff val="-27189"/>
            <a:lumOff val="6275"/>
            <a:alpha val="100000"/>
          </a:schemeClr>
        </a:fillRef>
        <a:effectRef idx="0">
          <a:scrgbClr r="0" g="0" b="0"/>
        </a:effectRef>
        <a:fontRef idx="minor">
          <a:schemeClr val="lt1"/>
        </a:fontRef>
      </dsp:style>
      <dsp:txBody>
        <a:bodyPr rot="10800000" lIns="0" tIns="0" rIns="0" bIns="0" anchor="ctr"/>
        <a:lstStyle>
          <a:lvl1pPr algn="ctr">
            <a:defRPr sz="15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en-US"/>
        </a:p>
      </dsp:txBody>
      <dsp:txXfrm rot="13500000">
        <a:off x="2603810" y="2226387"/>
        <a:ext cx="306930" cy="390901"/>
      </dsp:txXfrm>
    </dsp:sp>
    <dsp:sp modelId="{8266B886-3DB5-4ADC-B351-BD0088D01146}">
      <dsp:nvSpPr>
        <dsp:cNvPr id="9" name="Oval 8"/>
        <dsp:cNvSpPr/>
      </dsp:nvSpPr>
      <dsp:spPr bwMode="white">
        <a:xfrm>
          <a:off x="1563921" y="1228483"/>
          <a:ext cx="1158225" cy="1158225"/>
        </a:xfrm>
        <a:prstGeom prst="ellipse">
          <a:avLst/>
        </a:prstGeom>
      </dsp:spPr>
      <dsp:style>
        <a:lnRef idx="2">
          <a:schemeClr val="lt1"/>
        </a:lnRef>
        <a:fillRef idx="1">
          <a:schemeClr val="accent4">
            <a:hueOff val="9780000"/>
            <a:satOff val="-40783"/>
            <a:lumOff val="9412"/>
            <a:alpha val="100000"/>
          </a:schemeClr>
        </a:fillRef>
        <a:effectRef idx="0">
          <a:scrgbClr r="0" g="0" b="0"/>
        </a:effectRef>
        <a:fontRef idx="minor">
          <a:schemeClr val="lt1"/>
        </a:fontRef>
      </dsp:style>
      <dsp:txBody>
        <a:bodyPr lIns="16510" tIns="16510" rIns="16510" bIns="1651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a:lnSpc>
              <a:spcPct val="100000"/>
            </a:lnSpc>
            <a:spcBef>
              <a:spcPct val="0"/>
            </a:spcBef>
            <a:spcAft>
              <a:spcPct val="35000"/>
            </a:spcAft>
          </a:pPr>
          <a:r>
            <a:rPr lang="en-US" dirty="0">
              <a:latin typeface="Times New Roman" panose="02020603050405020304" pitchFamily="18" charset="0"/>
              <a:cs typeface="Times New Roman" panose="02020603050405020304" pitchFamily="18" charset="0"/>
            </a:rPr>
            <a:t>Clinical Action</a:t>
          </a:r>
        </a:p>
      </dsp:txBody>
      <dsp:txXfrm>
        <a:off x="1563921" y="1228483"/>
        <a:ext cx="1158225" cy="1158225"/>
      </dsp:txXfrm>
    </dsp:sp>
    <dsp:sp modelId="{CCF03217-31DA-42C8-8F89-90D1AD5028B1}">
      <dsp:nvSpPr>
        <dsp:cNvPr id="10" name="Right Arrow 9"/>
        <dsp:cNvSpPr/>
      </dsp:nvSpPr>
      <dsp:spPr bwMode="white">
        <a:xfrm rot="-2699999">
          <a:off x="2603810" y="997904"/>
          <a:ext cx="306930" cy="390901"/>
        </a:xfrm>
        <a:prstGeom prst="rightArrow">
          <a:avLst>
            <a:gd name="adj1" fmla="val 60000"/>
            <a:gd name="adj2" fmla="val 50000"/>
          </a:avLst>
        </a:prstGeom>
      </dsp:spPr>
      <dsp:style>
        <a:lnRef idx="0">
          <a:schemeClr val="lt1"/>
        </a:lnRef>
        <a:fillRef idx="1">
          <a:schemeClr val="accent4">
            <a:hueOff val="9780000"/>
            <a:satOff val="-40783"/>
            <a:lumOff val="9412"/>
            <a:alpha val="100000"/>
          </a:schemeClr>
        </a:fillRef>
        <a:effectRef idx="0">
          <a:scrgbClr r="0" g="0" b="0"/>
        </a:effectRef>
        <a:fontRef idx="minor">
          <a:schemeClr val="lt1"/>
        </a:fontRef>
      </dsp:style>
      <dsp:txBody>
        <a:bodyPr lIns="0" tIns="0" rIns="0" bIns="0" anchor="ctr"/>
        <a:lstStyle>
          <a:lvl1pPr algn="ctr">
            <a:defRPr sz="1500"/>
          </a:lvl1pPr>
          <a:lvl2pPr marL="114300" indent="-114300" algn="ctr">
            <a:defRPr sz="1200"/>
          </a:lvl2pPr>
          <a:lvl3pPr marL="228600" indent="-114300" algn="ctr">
            <a:defRPr sz="1200"/>
          </a:lvl3pPr>
          <a:lvl4pPr marL="342900" indent="-114300" algn="ctr">
            <a:defRPr sz="1200"/>
          </a:lvl4pPr>
          <a:lvl5pPr marL="457200" indent="-114300" algn="ctr">
            <a:defRPr sz="1200"/>
          </a:lvl5pPr>
          <a:lvl6pPr marL="571500" indent="-114300" algn="ctr">
            <a:defRPr sz="1200"/>
          </a:lvl6pPr>
          <a:lvl7pPr marL="685800" indent="-114300" algn="ctr">
            <a:defRPr sz="1200"/>
          </a:lvl7pPr>
          <a:lvl8pPr marL="800100" indent="-114300" algn="ctr">
            <a:defRPr sz="1200"/>
          </a:lvl8pPr>
          <a:lvl9pPr marL="914400" indent="-114300" algn="ctr">
            <a:defRPr sz="1200"/>
          </a:lvl9pPr>
        </a:lstStyle>
        <a:p>
          <a:pPr lvl="0">
            <a:lnSpc>
              <a:spcPct val="100000"/>
            </a:lnSpc>
            <a:spcBef>
              <a:spcPct val="0"/>
            </a:spcBef>
            <a:spcAft>
              <a:spcPct val="35000"/>
            </a:spcAft>
          </a:pPr>
          <a:endParaRPr lang="en-US"/>
        </a:p>
      </dsp:txBody>
      <dsp:txXfrm rot="-2699999">
        <a:off x="2603810" y="997904"/>
        <a:ext cx="306930" cy="390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5510491" cy="3061249"/>
        <a:chOff x="0" y="0"/>
        <a:chExt cx="5510491" cy="3061249"/>
      </a:xfrm>
    </dsp:grpSpPr>
    <dsp:sp modelId="{32CB4B3B-AB11-4ECF-9506-88224B127A9D}">
      <dsp:nvSpPr>
        <dsp:cNvPr id="3" name="Rounded Rectangle 2"/>
        <dsp:cNvSpPr/>
      </dsp:nvSpPr>
      <dsp:spPr bwMode="white">
        <a:xfrm>
          <a:off x="2251755" y="0"/>
          <a:ext cx="1006982" cy="654538"/>
        </a:xfrm>
        <a:prstGeom prst="roundRect">
          <a:avLst/>
        </a:prstGeom>
      </dsp:spPr>
      <dsp:style>
        <a:lnRef idx="2">
          <a:schemeClr val="lt1"/>
        </a:lnRef>
        <a:fillRef idx="1">
          <a:schemeClr val="accent4">
            <a:hueOff val="0"/>
            <a:satOff val="0"/>
            <a:lumOff val="0"/>
            <a:alpha val="100000"/>
          </a:schemeClr>
        </a:fillRef>
        <a:effectRef idx="0">
          <a:scrgbClr r="0" g="0" b="0"/>
        </a:effectRef>
        <a:fontRef idx="minor">
          <a:schemeClr val="lt1"/>
        </a:fontRef>
      </dsp:style>
      <dsp:txBody>
        <a:bodyPr lIns="38100" tIns="38100" rIns="38100" bIns="3810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sz="1000" dirty="0">
              <a:latin typeface="Times New Roman" panose="02020603050405020304" pitchFamily="18" charset="0"/>
              <a:cs typeface="Times New Roman" panose="02020603050405020304" pitchFamily="18" charset="0"/>
            </a:rPr>
            <a:t>Patient Measures Health Data</a:t>
          </a:r>
        </a:p>
      </dsp:txBody>
      <dsp:txXfrm>
        <a:off x="2251755" y="0"/>
        <a:ext cx="1006982" cy="654538"/>
      </dsp:txXfrm>
    </dsp:sp>
    <dsp:sp modelId="{69276837-A935-41D7-8D00-D076AFF1CE98}">
      <dsp:nvSpPr>
        <dsp:cNvPr id="4" name="Arc 3"/>
        <dsp:cNvSpPr/>
      </dsp:nvSpPr>
      <dsp:spPr bwMode="white">
        <a:xfrm>
          <a:off x="1448674" y="327269"/>
          <a:ext cx="2613142" cy="2613142"/>
        </a:xfrm>
        <a:prstGeom prst="arc">
          <a:avLst>
            <a:gd name="adj1" fmla="val 17959699"/>
            <a:gd name="adj2" fmla="val 19158981"/>
          </a:avLst>
        </a:prstGeom>
        <a:ln>
          <a:tailEnd type="arrow" w="lg" len="med"/>
        </a:ln>
      </dsp:spPr>
      <dsp:style>
        <a:lnRef idx="1">
          <a:schemeClr val="accent4">
            <a:hueOff val="0"/>
            <a:satOff val="0"/>
            <a:lumOff val="0"/>
            <a:alpha val="100000"/>
          </a:schemeClr>
        </a:lnRef>
        <a:fillRef idx="0">
          <a:scrgbClr r="0" g="0" b="0"/>
        </a:fillRef>
        <a:effectRef idx="0">
          <a:scrgbClr r="0" g="0" b="0"/>
        </a:effectRef>
        <a:fontRef idx="minor"/>
      </dsp:style>
      <dsp:txXfrm>
        <a:off x="1448674" y="327269"/>
        <a:ext cx="2613142" cy="2613142"/>
      </dsp:txXfrm>
    </dsp:sp>
    <dsp:sp modelId="{62A4BC13-13E3-4814-A975-8475D075A898}">
      <dsp:nvSpPr>
        <dsp:cNvPr id="5" name="Rounded Rectangle 4"/>
        <dsp:cNvSpPr/>
      </dsp:nvSpPr>
      <dsp:spPr bwMode="white">
        <a:xfrm>
          <a:off x="3494378" y="902818"/>
          <a:ext cx="1006982" cy="654538"/>
        </a:xfrm>
        <a:prstGeom prst="roundRect">
          <a:avLst/>
        </a:prstGeom>
      </dsp:spPr>
      <dsp:style>
        <a:lnRef idx="2">
          <a:schemeClr val="lt1"/>
        </a:lnRef>
        <a:fillRef idx="1">
          <a:schemeClr val="accent4">
            <a:hueOff val="2445000"/>
            <a:satOff val="-10195"/>
            <a:lumOff val="2353"/>
            <a:alpha val="100000"/>
          </a:schemeClr>
        </a:fillRef>
        <a:effectRef idx="0">
          <a:scrgbClr r="0" g="0" b="0"/>
        </a:effectRef>
        <a:fontRef idx="minor">
          <a:schemeClr val="lt1"/>
        </a:fontRef>
      </dsp:style>
      <dsp:txBody>
        <a:bodyPr lIns="38100" tIns="38100" rIns="38100" bIns="3810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sz="1000" dirty="0">
              <a:latin typeface="Times New Roman" panose="02020603050405020304" pitchFamily="18" charset="0"/>
              <a:cs typeface="Times New Roman" panose="02020603050405020304" pitchFamily="18" charset="0"/>
            </a:rPr>
            <a:t>Device Sends Info</a:t>
          </a:r>
        </a:p>
      </dsp:txBody>
      <dsp:txXfrm>
        <a:off x="3494378" y="902818"/>
        <a:ext cx="1006982" cy="654538"/>
      </dsp:txXfrm>
    </dsp:sp>
    <dsp:sp modelId="{583E894C-9534-4EEC-845F-66797A49FC2C}">
      <dsp:nvSpPr>
        <dsp:cNvPr id="6" name="Arc 5"/>
        <dsp:cNvSpPr/>
      </dsp:nvSpPr>
      <dsp:spPr bwMode="white">
        <a:xfrm>
          <a:off x="1448674" y="327269"/>
          <a:ext cx="2613142" cy="2613142"/>
        </a:xfrm>
        <a:prstGeom prst="arc">
          <a:avLst>
            <a:gd name="adj1" fmla="val 246374"/>
            <a:gd name="adj2" fmla="val 1589556"/>
          </a:avLst>
        </a:prstGeom>
        <a:ln>
          <a:tailEnd type="arrow" w="lg" len="med"/>
        </a:ln>
      </dsp:spPr>
      <dsp:style>
        <a:lnRef idx="1">
          <a:schemeClr val="accent4">
            <a:hueOff val="2445000"/>
            <a:satOff val="-10195"/>
            <a:lumOff val="2353"/>
            <a:alpha val="100000"/>
          </a:schemeClr>
        </a:lnRef>
        <a:fillRef idx="0">
          <a:scrgbClr r="0" g="0" b="0"/>
        </a:fillRef>
        <a:effectRef idx="0">
          <a:scrgbClr r="0" g="0" b="0"/>
        </a:effectRef>
        <a:fontRef idx="minor"/>
      </dsp:style>
      <dsp:txXfrm>
        <a:off x="1448674" y="327269"/>
        <a:ext cx="2613142" cy="2613142"/>
      </dsp:txXfrm>
    </dsp:sp>
    <dsp:sp modelId="{439E3B2B-45B2-49DD-B54C-F3344EFEFAD8}">
      <dsp:nvSpPr>
        <dsp:cNvPr id="7" name="Rounded Rectangle 6"/>
        <dsp:cNvSpPr/>
      </dsp:nvSpPr>
      <dsp:spPr bwMode="white">
        <a:xfrm>
          <a:off x="3019738" y="2363609"/>
          <a:ext cx="1006982" cy="654538"/>
        </a:xfrm>
        <a:prstGeom prst="roundRect">
          <a:avLst/>
        </a:prstGeom>
      </dsp:spPr>
      <dsp:style>
        <a:lnRef idx="2">
          <a:schemeClr val="lt1"/>
        </a:lnRef>
        <a:fillRef idx="1">
          <a:schemeClr val="accent4">
            <a:hueOff val="4890000"/>
            <a:satOff val="-20391"/>
            <a:lumOff val="4706"/>
            <a:alpha val="100000"/>
          </a:schemeClr>
        </a:fillRef>
        <a:effectRef idx="0">
          <a:scrgbClr r="0" g="0" b="0"/>
        </a:effectRef>
        <a:fontRef idx="minor">
          <a:schemeClr val="lt1"/>
        </a:fontRef>
      </dsp:style>
      <dsp:txBody>
        <a:bodyPr lIns="38100" tIns="38100" rIns="38100" bIns="3810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sz="1000" dirty="0">
              <a:latin typeface="Times New Roman" panose="02020603050405020304" pitchFamily="18" charset="0"/>
              <a:cs typeface="Times New Roman" panose="02020603050405020304" pitchFamily="18" charset="0"/>
            </a:rPr>
            <a:t>NHS Digital Platform</a:t>
          </a:r>
        </a:p>
      </dsp:txBody>
      <dsp:txXfrm>
        <a:off x="3019738" y="2363609"/>
        <a:ext cx="1006982" cy="654538"/>
      </dsp:txXfrm>
    </dsp:sp>
    <dsp:sp modelId="{3C41F8CA-E809-4512-A4FD-ADF1479BB8AC}">
      <dsp:nvSpPr>
        <dsp:cNvPr id="8" name="Arc 7"/>
        <dsp:cNvSpPr/>
      </dsp:nvSpPr>
      <dsp:spPr bwMode="white">
        <a:xfrm>
          <a:off x="1448674" y="327269"/>
          <a:ext cx="2613142" cy="2613142"/>
        </a:xfrm>
        <a:prstGeom prst="arc">
          <a:avLst>
            <a:gd name="adj1" fmla="val 4979547"/>
            <a:gd name="adj2" fmla="val 5820452"/>
          </a:avLst>
        </a:prstGeom>
        <a:ln>
          <a:tailEnd type="arrow" w="lg" len="med"/>
        </a:ln>
      </dsp:spPr>
      <dsp:style>
        <a:lnRef idx="1">
          <a:schemeClr val="accent4">
            <a:hueOff val="4890000"/>
            <a:satOff val="-20391"/>
            <a:lumOff val="4706"/>
            <a:alpha val="100000"/>
          </a:schemeClr>
        </a:lnRef>
        <a:fillRef idx="0">
          <a:scrgbClr r="0" g="0" b="0"/>
        </a:fillRef>
        <a:effectRef idx="0">
          <a:scrgbClr r="0" g="0" b="0"/>
        </a:effectRef>
        <a:fontRef idx="minor"/>
      </dsp:style>
      <dsp:txXfrm>
        <a:off x="1448674" y="327269"/>
        <a:ext cx="2613142" cy="2613142"/>
      </dsp:txXfrm>
    </dsp:sp>
    <dsp:sp modelId="{7D1D18B6-2DCB-4CFF-93D4-43C278B52DD9}">
      <dsp:nvSpPr>
        <dsp:cNvPr id="9" name="Rounded Rectangle 8"/>
        <dsp:cNvSpPr/>
      </dsp:nvSpPr>
      <dsp:spPr bwMode="white">
        <a:xfrm>
          <a:off x="1483771" y="2363609"/>
          <a:ext cx="1006982" cy="654538"/>
        </a:xfrm>
        <a:prstGeom prst="roundRect">
          <a:avLst/>
        </a:prstGeom>
      </dsp:spPr>
      <dsp:style>
        <a:lnRef idx="2">
          <a:schemeClr val="lt1"/>
        </a:lnRef>
        <a:fillRef idx="1">
          <a:schemeClr val="accent4">
            <a:hueOff val="7335000"/>
            <a:satOff val="-30587"/>
            <a:lumOff val="7059"/>
            <a:alpha val="100000"/>
          </a:schemeClr>
        </a:fillRef>
        <a:effectRef idx="0">
          <a:scrgbClr r="0" g="0" b="0"/>
        </a:effectRef>
        <a:fontRef idx="minor">
          <a:schemeClr val="lt1"/>
        </a:fontRef>
      </dsp:style>
      <dsp:txBody>
        <a:bodyPr lIns="38100" tIns="38100" rIns="38100" bIns="3810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sz="1000" dirty="0">
              <a:latin typeface="Times New Roman" panose="02020603050405020304" pitchFamily="18" charset="0"/>
              <a:cs typeface="Times New Roman" panose="02020603050405020304" pitchFamily="18" charset="0"/>
            </a:rPr>
            <a:t>Professional Review of Alerts</a:t>
          </a:r>
        </a:p>
      </dsp:txBody>
      <dsp:txXfrm>
        <a:off x="1483771" y="2363609"/>
        <a:ext cx="1006982" cy="654538"/>
      </dsp:txXfrm>
    </dsp:sp>
    <dsp:sp modelId="{58820322-EDDE-42F0-9EB4-9AE2ADAE9DF6}">
      <dsp:nvSpPr>
        <dsp:cNvPr id="10" name="Arc 9"/>
        <dsp:cNvSpPr/>
      </dsp:nvSpPr>
      <dsp:spPr bwMode="white">
        <a:xfrm>
          <a:off x="1448674" y="327269"/>
          <a:ext cx="2613142" cy="2613142"/>
        </a:xfrm>
        <a:prstGeom prst="arc">
          <a:avLst>
            <a:gd name="adj1" fmla="val 9210443"/>
            <a:gd name="adj2" fmla="val 10553625"/>
          </a:avLst>
        </a:prstGeom>
        <a:ln>
          <a:tailEnd type="arrow" w="lg" len="med"/>
        </a:ln>
      </dsp:spPr>
      <dsp:style>
        <a:lnRef idx="1">
          <a:schemeClr val="accent4">
            <a:hueOff val="7335000"/>
            <a:satOff val="-30587"/>
            <a:lumOff val="7059"/>
            <a:alpha val="100000"/>
          </a:schemeClr>
        </a:lnRef>
        <a:fillRef idx="0">
          <a:scrgbClr r="0" g="0" b="0"/>
        </a:fillRef>
        <a:effectRef idx="0">
          <a:scrgbClr r="0" g="0" b="0"/>
        </a:effectRef>
        <a:fontRef idx="minor"/>
      </dsp:style>
      <dsp:txXfrm>
        <a:off x="1448674" y="327269"/>
        <a:ext cx="2613142" cy="2613142"/>
      </dsp:txXfrm>
    </dsp:sp>
    <dsp:sp modelId="{C2564523-4BAE-420D-8FB1-CD14EA036478}">
      <dsp:nvSpPr>
        <dsp:cNvPr id="11" name="Rounded Rectangle 10"/>
        <dsp:cNvSpPr/>
      </dsp:nvSpPr>
      <dsp:spPr bwMode="white">
        <a:xfrm>
          <a:off x="1009132" y="902818"/>
          <a:ext cx="1006982" cy="654538"/>
        </a:xfrm>
        <a:prstGeom prst="roundRect">
          <a:avLst/>
        </a:prstGeom>
      </dsp:spPr>
      <dsp:style>
        <a:lnRef idx="2">
          <a:schemeClr val="lt1"/>
        </a:lnRef>
        <a:fillRef idx="1">
          <a:schemeClr val="accent4">
            <a:hueOff val="9780000"/>
            <a:satOff val="-40783"/>
            <a:lumOff val="9412"/>
            <a:alpha val="100000"/>
          </a:schemeClr>
        </a:fillRef>
        <a:effectRef idx="0">
          <a:scrgbClr r="0" g="0" b="0"/>
        </a:effectRef>
        <a:fontRef idx="minor">
          <a:schemeClr val="lt1"/>
        </a:fontRef>
      </dsp:style>
      <dsp:txBody>
        <a:bodyPr lIns="38100" tIns="38100" rIns="38100" bIns="3810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en-US" sz="1000" dirty="0">
              <a:latin typeface="Times New Roman" panose="02020603050405020304" pitchFamily="18" charset="0"/>
              <a:cs typeface="Times New Roman" panose="02020603050405020304" pitchFamily="18" charset="0"/>
            </a:rPr>
            <a:t>Action is Taken</a:t>
          </a:r>
        </a:p>
      </dsp:txBody>
      <dsp:txXfrm>
        <a:off x="1009132" y="902818"/>
        <a:ext cx="1006982" cy="654538"/>
      </dsp:txXfrm>
    </dsp:sp>
    <dsp:sp modelId="{4FD4119E-5962-4C70-B0F1-DBC34EE22932}">
      <dsp:nvSpPr>
        <dsp:cNvPr id="12" name="Arc 11"/>
        <dsp:cNvSpPr/>
      </dsp:nvSpPr>
      <dsp:spPr bwMode="white">
        <a:xfrm>
          <a:off x="1448674" y="327269"/>
          <a:ext cx="2613142" cy="2613142"/>
        </a:xfrm>
        <a:prstGeom prst="arc">
          <a:avLst>
            <a:gd name="adj1" fmla="val 13241018"/>
            <a:gd name="adj2" fmla="val 14440300"/>
          </a:avLst>
        </a:prstGeom>
        <a:ln>
          <a:tailEnd type="arrow" w="lg" len="med"/>
        </a:ln>
      </dsp:spPr>
      <dsp:style>
        <a:lnRef idx="1">
          <a:schemeClr val="accent4">
            <a:hueOff val="9780000"/>
            <a:satOff val="-40783"/>
            <a:lumOff val="9412"/>
            <a:alpha val="100000"/>
          </a:schemeClr>
        </a:lnRef>
        <a:fillRef idx="0">
          <a:scrgbClr r="0" g="0" b="0"/>
        </a:fillRef>
        <a:effectRef idx="0">
          <a:scrgbClr r="0" g="0" b="0"/>
        </a:effectRef>
        <a:fontRef idx="minor"/>
      </dsp:style>
      <dsp:txXfrm>
        <a:off x="1448674" y="327269"/>
        <a:ext cx="2613142" cy="261314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49F1E2-5C86-4B71-84FC-4AA2E668EC05}"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D76033-2262-4C62-BF27-DC3947D3A28F}"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Hello and Welcome. Today I'm going to talk about Remote Patient Monitoring, or RPM. It is an innovative digital healthcare solution that allows healthcare professionals to monitor patients in their own homes with connected digital devices. Over the past few years, the NHS has been increasingly using Remote Patient Monitoring to enhance patient care, decrease unnecessary hospital visits and help those with long-term health conditions.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During this presentation, I will explain what Remote Patient Monitoring is, how it works, its impact on healthcare professionals, patients and communities, and the challenges associated with its implementation. Lastly, I will make recommendations and draw conclusions on whether Remote Patient Monitoring is a successful digital transformation in UK health and social care.</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Digital transformation is transforming the way health and social care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provide services. Healthcare providers are increasingly leveraging digital technologies to enhance access, efficiency and quality of care, rather than just face-to-face appointments.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One such example is Remote Patient Monitoring. Patients measure their health at home with connected devices, like blood pressure monitors, pulse oximeters or glucose sensors. The information is safely sent to health care providers who analyze the results and determine if additional action is required.</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presentation assesses the effect of Remote Patient Monitoring in the NHS. It delves into the role of the technology in assisting healthcare professionals, enhancing patient experiences, and advancing community healthcare. The presentation also reflects on the risks, such as digital exclusion, cyber security and workforce issues, and offers recommendations for future practice.</a:t>
            </a:r>
            <a:endParaRPr lang="en-GB" sz="1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Remote Patient Monitoring is the process of gathering health data from a distance, from home. The devices automatically record health measurements and securely send the information to healthcare teams.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data is reviewed regularly by healthcare professionals, who can easily detect changes in a patient's condition. This enables earlier intervention before issues become critical. Remote Patient Monitoring is especially beneficial for individuals with chronic diseases like diabetes, hypertension, chronic obstructive pulmonary disease (COPD), and heart failure. It is also becoming more popular for use after surgery or discharge from the hospital. Unlike traditional healthcare, where appointments are required, Remote Patient Monitoring offers ongoing data on a patient's condition. This enables clinicians to make informed decisions and </a:t>
            </a:r>
            <a:r>
              <a:rPr lang="en-US" sz="1200" kern="1200" dirty="0" err="1">
                <a:solidFill>
                  <a:schemeClr val="tx1"/>
                </a:solidFill>
                <a:effectLst/>
                <a:latin typeface="+mn-lt"/>
                <a:ea typeface="+mn-ea"/>
                <a:cs typeface="+mn-cs"/>
              </a:rPr>
              <a:t>minimises</a:t>
            </a:r>
            <a:r>
              <a:rPr lang="en-US" sz="1200" kern="1200" dirty="0">
                <a:solidFill>
                  <a:schemeClr val="tx1"/>
                </a:solidFill>
                <a:effectLst/>
                <a:latin typeface="+mn-lt"/>
                <a:ea typeface="+mn-ea"/>
                <a:cs typeface="+mn-cs"/>
              </a:rPr>
              <a:t> unnecessary hospital visits.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It begins with a patient using a digital monitoring device at home. The device can measure data like blood pressure, oxygen saturation, blood glucose or heart rate, depending on the condition being tracked.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findings are securely sent to an NHS digital platform where health care professionals can access them. Some systems automatically alert when readings are out of safe limits. Clinicians evaluate the information and decide on the best response. This could include contacting the patient, changing medication, further investigations or hospital assessment if needed.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One of the best things about Remote Patient Monitoring is that it enables healthcare teams to detect issues earlier than they would be able to during a standard appointment. Early intervention can lead to better outcomes for patients, fewer avoidable hospital admissions and better patient confidence in managing their condition at home. </a:t>
            </a:r>
            <a:endParaRPr lang="en-US" dirty="0"/>
          </a:p>
        </p:txBody>
      </p:sp>
      <p:sp>
        <p:nvSpPr>
          <p:cNvPr id="4" name="Slide Number Placeholder 3"/>
          <p:cNvSpPr>
            <a:spLocks noGrp="1"/>
          </p:cNvSpPr>
          <p:nvPr>
            <p:ph type="sldNum" sz="quarter" idx="5"/>
          </p:nvPr>
        </p:nvSpPr>
        <p:spPr/>
        <p:txBody>
          <a:bodyPr/>
          <a:lstStyle/>
          <a:p>
            <a:fld id="{B9A43603-620C-4E92-A7E3-DA5E0C19A9DD}" type="slidenum">
              <a:rPr lang="en-US" smtClean="0"/>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use of Remote Patient Monitoring has revolutionized the way healthcare providers care for patients with chronic conditions.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Clinicians get regular health information, rather than waiting until a patient is seriously unwell, to detect deterioration much earlier. This helps to facilitate proactive care, which is care that takes place prior to admission to hospital.</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technology also enables professionals to </a:t>
            </a:r>
            <a:r>
              <a:rPr lang="en-US" sz="1200" kern="1200" dirty="0" err="1">
                <a:solidFill>
                  <a:schemeClr val="tx1"/>
                </a:solidFill>
                <a:effectLst/>
                <a:latin typeface="+mn-lt"/>
                <a:ea typeface="+mn-ea"/>
                <a:cs typeface="+mn-cs"/>
              </a:rPr>
              <a:t>prioritise</a:t>
            </a:r>
            <a:r>
              <a:rPr lang="en-US" sz="1200" kern="1200" dirty="0">
                <a:solidFill>
                  <a:schemeClr val="tx1"/>
                </a:solidFill>
                <a:effectLst/>
                <a:latin typeface="+mn-lt"/>
                <a:ea typeface="+mn-ea"/>
                <a:cs typeface="+mn-cs"/>
              </a:rPr>
              <a:t> workloads. Clinicians can review each patient in a different manner, instead of reviewing all patients, they can concentrate on patients with readings that suggest a higher clinical risk.</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One of the other key advantages is better multidisciplinary cooperation. The same digital information can be used to help manage patients by community nurses, GPs, hospital specialists and pharmacists.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Remote Patient Monitoring can also be used to help NHS Virtual Wards, where appropriate, to monitor patients at home safely, rather than in hospital. This helps to alleviate pressure on hospital capacity and enhances patient flow.</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However, the technology does not reduce the need for healthcare professionals. Instead, it changes how care is delivered by supporting faster decision-making and better use of clinical resources. </a:t>
            </a:r>
            <a:endParaRPr lang="en-US" dirty="0"/>
          </a:p>
        </p:txBody>
      </p:sp>
      <p:sp>
        <p:nvSpPr>
          <p:cNvPr id="4" name="Slide Number Placeholder 3"/>
          <p:cNvSpPr>
            <a:spLocks noGrp="1"/>
          </p:cNvSpPr>
          <p:nvPr>
            <p:ph type="sldNum" sz="quarter" idx="5"/>
          </p:nvPr>
        </p:nvSpPr>
        <p:spPr/>
        <p:txBody>
          <a:bodyPr/>
          <a:lstStyle/>
          <a:p>
            <a:fld id="{B9A43603-620C-4E92-A7E3-DA5E0C19A9DD}" type="slidenum">
              <a:rPr lang="en-US" smtClean="0"/>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Remote Patient Monitoring puts patients in the </a:t>
            </a:r>
            <a:r>
              <a:rPr lang="en-US" sz="1200" kern="1200" dirty="0" err="1">
                <a:solidFill>
                  <a:schemeClr val="tx1"/>
                </a:solidFill>
                <a:effectLst/>
                <a:latin typeface="+mn-lt"/>
                <a:ea typeface="+mn-ea"/>
                <a:cs typeface="+mn-cs"/>
              </a:rPr>
              <a:t>centre</a:t>
            </a:r>
            <a:r>
              <a:rPr lang="en-US" sz="1200" kern="1200" dirty="0">
                <a:solidFill>
                  <a:schemeClr val="tx1"/>
                </a:solidFill>
                <a:effectLst/>
                <a:latin typeface="+mn-lt"/>
                <a:ea typeface="+mn-ea"/>
                <a:cs typeface="+mn-cs"/>
              </a:rPr>
              <a:t> of their care. People with chronic conditions often prefer to stay at home instead of making regular visits to the hospital. This can be done remotely, and still with ongoing clinical supervision. Patients are more engaged in their own health management as they frequently monitor key health parameters and are aware of the impact lifestyle changes have on their health.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also helps communities as healthcare resources are utilized more efficiently. </a:t>
            </a:r>
            <a:r>
              <a:rPr lang="en-US" sz="1200" kern="1200" dirty="0" err="1">
                <a:solidFill>
                  <a:schemeClr val="tx1"/>
                </a:solidFill>
                <a:effectLst/>
                <a:latin typeface="+mn-lt"/>
                <a:ea typeface="+mn-ea"/>
                <a:cs typeface="+mn-cs"/>
              </a:rPr>
              <a:t>Minimising</a:t>
            </a:r>
            <a:r>
              <a:rPr lang="en-US" sz="1200" kern="1200" dirty="0">
                <a:solidFill>
                  <a:schemeClr val="tx1"/>
                </a:solidFill>
                <a:effectLst/>
                <a:latin typeface="+mn-lt"/>
                <a:ea typeface="+mn-ea"/>
                <a:cs typeface="+mn-cs"/>
              </a:rPr>
              <a:t> unnecessary attendance at hospital frees up capacity for those who need urgent treatment. RPM is especially beneficial for rural communities, where accessing hospitals can be challenging. It also contributes to the UK's ageing population by enabling older people to stay independent for longer.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However, the success of implementation will rely on the ability to ensure that patients are able to use the equipment properly and know when to seek medical advice on their own if symptoms worsen. </a:t>
            </a:r>
            <a:endParaRPr lang="en-US" dirty="0"/>
          </a:p>
        </p:txBody>
      </p:sp>
      <p:sp>
        <p:nvSpPr>
          <p:cNvPr id="4" name="Slide Number Placeholder 3"/>
          <p:cNvSpPr>
            <a:spLocks noGrp="1"/>
          </p:cNvSpPr>
          <p:nvPr>
            <p:ph type="sldNum" sz="quarter" idx="5"/>
          </p:nvPr>
        </p:nvSpPr>
        <p:spPr/>
        <p:txBody>
          <a:bodyPr/>
          <a:lstStyle/>
          <a:p>
            <a:fld id="{B9A43603-620C-4E92-A7E3-DA5E0C19A9DD}" type="slidenum">
              <a:rPr lang="en-US" smtClean="0"/>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While Remote Patient Monitoring has many benefits, it also presents some key challenges that healthcare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need to tackle. The technology demands significant capital expenditure, such as digital devices, software platforms, technical support and staff training.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Digital exclusion is another challenge. Monitoring equipment may be difficult to use for some patients, especially older adults or those who are not used to using digital technology. In some locations, poor internet connectivity can also impact system reliability. Healthcare professionals are also presented with new challenges. With continuous monitoring, there is a lot of patient information generated and it is hard to determine which alerts need to be acted on immediately. Too many notifications can lead to alert fatigue, which is when important alerts are missed. Another major concern is cybersecurity, as patient data needs to be securely transferred and stored.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Consequently, Remote Patient Monitoring should be considered a decision support technology, not a substitute for health care professionals. Safe, high-quality care is still dependent on human assessment, clinical reasoning and compassionate communication. </a:t>
            </a:r>
            <a:endParaRPr lang="en-US" dirty="0"/>
          </a:p>
        </p:txBody>
      </p:sp>
      <p:sp>
        <p:nvSpPr>
          <p:cNvPr id="4" name="Slide Number Placeholder 3"/>
          <p:cNvSpPr>
            <a:spLocks noGrp="1"/>
          </p:cNvSpPr>
          <p:nvPr>
            <p:ph type="sldNum" sz="quarter" idx="5"/>
          </p:nvPr>
        </p:nvSpPr>
        <p:spPr/>
        <p:txBody>
          <a:bodyPr/>
          <a:lstStyle/>
          <a:p>
            <a:fld id="{B9A43603-620C-4E92-A7E3-DA5E0C19A9DD}" type="slidenum">
              <a:rPr lang="en-US" smtClean="0"/>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There are several enhancements that could support the future use of Remote Patient Monitoring in the NHS.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First, ongoing investment is required to increase the capacity of Virtual Ward services to provide safe care at home to more patients who have appropriate conditions. Digital infrastructure should also be enhanced to ensure reliable internet connectivity in all areas, especially in rural areas where internet connectivity is not reliable.</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Training is also crucial. Healthcare professionals must be continually educated to confidently use monitoring systems, and patients must be provided with instructions on how to use devices properly and understand their own health information.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It is also crucial for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to enhance their cybersecurity protocols to safeguard sensitive patient data and restore trust in digital healthcare. Last but not least, healthcare providers should continuously assess patient outcomes, staff experiences, and service efficiency to pinpoint areas for improvement. If invested and managed properly, Remote Patient Monitoring can be a fundamental part of the future health and social care provision in the UK.</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7021451-1387-4CA6-816F-3879F97B5CBC}" type="slidenum">
              <a:rPr lang="en-US"/>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conclusion, Remote Patient Monitoring is a key digital innovation that is reshaping health and social care in the UK.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evidence indicates that it can help identify patient deterioration earlier, help to manage long-term conditions proactively and enhance communication between healthcare professionals. These enhancements help to improve patient outcomes and lower unnecessary hospital admissions and alleviate the strain on NHS services. Patients also gain independence at home and increased involvement in their own health care. This helps to promote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care and is in line with the NHS goal to provide more care in the community. While these benefits exist, they must be sustained through ongoing investment, staff training and strong cybersecurity protocols. Digital inclusion should also be a priority to ensure that vulnerable groups are not left behind in accessing digital healthcare services.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In general, Remote Patient Monitoring is not just a technological advancement. It is a new way of delivering healthcare that brings together technology and professional skills to enhance the quality, safety and sustainability of health and social care. </a:t>
            </a:r>
            <a:endParaRPr lang="en-US" dirty="0"/>
          </a:p>
        </p:txBody>
      </p:sp>
      <p:sp>
        <p:nvSpPr>
          <p:cNvPr id="4" name="Slide Number Placeholder 3"/>
          <p:cNvSpPr>
            <a:spLocks noGrp="1"/>
          </p:cNvSpPr>
          <p:nvPr>
            <p:ph type="sldNum" sz="quarter" idx="5"/>
          </p:nvPr>
        </p:nvSpPr>
        <p:spPr/>
        <p:txBody>
          <a:bodyPr/>
          <a:lstStyle/>
          <a:p>
            <a:fld id="{0ED76033-2262-4C62-BF27-DC3947D3A28F}" type="slidenum">
              <a:rPr lang="en-US" smtClean="0"/>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future, Remote Patient Monitoring is likely to play a more prominent role in the delivery of routine care. Artificial Intelligence can assist doctors in interpreting vast amounts of patient information more efficiently, and detect early warning signs before patients become seriously ill. This may further enhance early intervention and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unnecessary hospital admissions.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NHS will also be rolling out more Virtual Ward services, enabling more patients to be monitored at hospital level safely at home. Wearable technology will keep improving to deliver more precise and real-time health data. But technology should not be the end goal of healthcare. Ensuring patient privacy, minimizing digital disparities and preserving public confidence will continue to be key priorities. Healthcare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will also need to invest in workforce development to ensure that professionals are confident in their ability to use emerging technologies safely and effectively.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digital healthcare continues to evolve, it is essential to strike a balance between innovation and compassion, ensuring that technology enhances, not detracts from, the patient-provider dynamic.</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ED76033-2262-4C62-BF27-DC3947D3A28F}" type="slidenum">
              <a:rPr lang="en-US" smtClean="0"/>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sz="1200" i="1" kern="1200" dirty="0">
                <a:solidFill>
                  <a:schemeClr val="tx1"/>
                </a:solidFill>
                <a:effectLst/>
                <a:latin typeface="+mn-lt"/>
                <a:ea typeface="+mn-ea"/>
                <a:cs typeface="+mn-cs"/>
              </a:rPr>
              <a:t>Thank you for your attention. Feel free to ask any questions about Remote Patient Monitoring and its contribution to digital transformation in health and social care.</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0ED76033-2262-4C62-BF27-DC3947D3A28F}"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A8F293AB-0E30-4D2A-81DB-B830C52A32FD}"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A8F293AB-0E30-4D2A-81DB-B830C52A32FD}"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A8F293AB-0E30-4D2A-81DB-B830C52A32FD}"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A8F293AB-0E30-4D2A-81DB-B830C52A32FD}"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A8F293AB-0E30-4D2A-81DB-B830C52A32FD}"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A8F293AB-0E30-4D2A-81DB-B830C52A32FD}"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F293AB-0E30-4D2A-81DB-B830C52A32FD}"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A8F293AB-0E30-4D2A-81DB-B830C52A32FD}"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A8F293AB-0E30-4D2A-81DB-B830C52A32FD}"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A8F293AB-0E30-4D2A-81DB-B830C52A32FD}"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A8F293AB-0E30-4D2A-81DB-B830C52A32FD}"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CDFBCD2-9D81-4F1C-9851-EF2179303AFC}"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09151A">
              <a:alpha val="95000"/>
            </a:srgbClr>
          </a:solidFill>
        </p:spPr>
        <p:txBody>
          <a:bodyPr/>
          <a:lstStyle/>
          <a:p>
            <a:endParaRPr lang="en-GB" sz="15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lide 2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09151A">
              <a:alpha val="95000"/>
            </a:srgbClr>
          </a:solidFill>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3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09151A">
              <a:alpha val="95000"/>
            </a:srgbClr>
          </a:solidFill>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09151A">
              <a:alpha val="95000"/>
            </a:srgbClr>
          </a:solidFill>
        </p:spPr>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293AB-0E30-4D2A-81DB-B830C52A32FD}"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DFBCD2-9D81-4F1C-9851-EF2179303AFC}"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1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9" Type="http://schemas.openxmlformats.org/officeDocument/2006/relationships/slideLayout" Target="../slideLayouts/slideLayout14.xml"/><Relationship Id="rId8" Type="http://schemas.openxmlformats.org/officeDocument/2006/relationships/image" Target="../media/image6.jpeg"/><Relationship Id="rId7" Type="http://schemas.openxmlformats.org/officeDocument/2006/relationships/image" Target="../media/image5.jpeg"/><Relationship Id="rId6" Type="http://schemas.openxmlformats.org/officeDocument/2006/relationships/image" Target="../media/image4.jpeg"/><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0" Type="http://schemas.openxmlformats.org/officeDocument/2006/relationships/notesSlide" Target="../notesSlides/notesSlide4.xml"/><Relationship Id="rId1"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14.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openxmlformats.org/officeDocument/2006/relationships/notesSlide" Target="../notesSlides/notesSlide6.xml"/><Relationship Id="rId7"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5.xml"/><Relationship Id="rId1"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5.xml"/><Relationship Id="rId1" Type="http://schemas.openxmlformats.org/officeDocument/2006/relationships/image" Target="../media/image1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15.xml"/><Relationship Id="rId2" Type="http://schemas.openxmlformats.org/officeDocument/2006/relationships/image" Target="../media/image20.jpeg"/><Relationship Id="rId1"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54683" y="592409"/>
            <a:ext cx="6495143" cy="3488199"/>
          </a:xfrm>
          <a:prstGeom prst="rect">
            <a:avLst/>
          </a:prstGeom>
          <a:noFill/>
        </p:spPr>
        <p:txBody>
          <a:bodyPr wrap="square" rtlCol="0">
            <a:spAutoFit/>
          </a:bodyPr>
          <a:lstStyle/>
          <a:p>
            <a:pPr algn="ctr"/>
            <a:r>
              <a:rPr lang="en-US" sz="4400" b="1" dirty="0">
                <a:solidFill>
                  <a:schemeClr val="accent1"/>
                </a:solidFill>
                <a:latin typeface="Times New Roman" panose="02020603050405020304" pitchFamily="18" charset="0"/>
                <a:cs typeface="Times New Roman" panose="02020603050405020304" pitchFamily="18" charset="0"/>
              </a:rPr>
              <a:t>Evaluating Remote Patient Monitoring (RPM) in the NHS</a:t>
            </a:r>
            <a:endParaRPr lang="en-US" sz="4400" b="1" dirty="0">
              <a:solidFill>
                <a:schemeClr val="accent1"/>
              </a:solidFill>
              <a:latin typeface="Times New Roman" panose="02020603050405020304" pitchFamily="18" charset="0"/>
              <a:cs typeface="Times New Roman" panose="02020603050405020304" pitchFamily="18" charset="0"/>
            </a:endParaRPr>
          </a:p>
          <a:p>
            <a:pPr algn="ctr"/>
            <a:endParaRPr lang="en-US" sz="3200" dirty="0">
              <a:solidFill>
                <a:srgbClr val="92D050"/>
              </a:solidFill>
              <a:latin typeface="Times New Roman" panose="02020603050405020304" pitchFamily="18" charset="0"/>
              <a:cs typeface="Times New Roman" panose="02020603050405020304" pitchFamily="18" charset="0"/>
            </a:endParaRPr>
          </a:p>
          <a:p>
            <a:pPr algn="ctr"/>
            <a:r>
              <a:rPr lang="en-GB" sz="2000" b="1" i="1" dirty="0">
                <a:solidFill>
                  <a:schemeClr val="bg1"/>
                </a:solidFill>
                <a:latin typeface="Times New Roman" panose="02020603050405020304" pitchFamily="18" charset="0"/>
                <a:cs typeface="Times New Roman" panose="02020603050405020304" pitchFamily="18" charset="0"/>
              </a:rPr>
              <a:t>BMH6026: Digital Transformation in Health and Care</a:t>
            </a:r>
            <a:endParaRPr lang="en-GB" sz="2000" b="1" i="1" dirty="0">
              <a:solidFill>
                <a:schemeClr val="bg1"/>
              </a:solidFill>
              <a:latin typeface="Times New Roman" panose="02020603050405020304" pitchFamily="18" charset="0"/>
              <a:cs typeface="Times New Roman" panose="02020603050405020304" pitchFamily="18" charset="0"/>
            </a:endParaRPr>
          </a:p>
          <a:p>
            <a:pPr algn="ctr"/>
            <a:endParaRPr lang="en-GB" sz="3665" b="1" dirty="0">
              <a:solidFill>
                <a:schemeClr val="accent6"/>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654683" y="3863289"/>
            <a:ext cx="6495143" cy="3046095"/>
          </a:xfrm>
          <a:prstGeom prst="rect">
            <a:avLst/>
          </a:prstGeom>
          <a:noFill/>
        </p:spPr>
        <p:txBody>
          <a:bodyPr wrap="square" rtlCol="0">
            <a:spAutoFit/>
          </a:bodyPr>
          <a:lstStyle/>
          <a:p>
            <a:pPr algn="ctr"/>
            <a:endParaRPr lang="en-US" sz="3200" b="1" dirty="0">
              <a:solidFill>
                <a:srgbClr val="0070C0"/>
              </a:solidFill>
              <a:latin typeface="Times New Roman" panose="02020603050405020304" pitchFamily="18" charset="0"/>
              <a:cs typeface="Times New Roman" panose="02020603050405020304" pitchFamily="18" charset="0"/>
            </a:endParaRPr>
          </a:p>
          <a:p>
            <a:pPr algn="ctr"/>
            <a:r>
              <a:rPr lang="en-US" sz="3200" b="1" dirty="0">
                <a:solidFill>
                  <a:srgbClr val="0070C0"/>
                </a:solidFill>
                <a:latin typeface="Times New Roman" panose="02020603050405020304" pitchFamily="18" charset="0"/>
                <a:cs typeface="Times New Roman" panose="02020603050405020304" pitchFamily="18" charset="0"/>
              </a:rPr>
              <a:t>Student Name</a:t>
            </a:r>
            <a:r>
              <a:rPr lang="en-GB" altLang="en-US" sz="3200" b="1" dirty="0">
                <a:solidFill>
                  <a:srgbClr val="0070C0"/>
                </a:solidFill>
                <a:latin typeface="Times New Roman" panose="02020603050405020304" pitchFamily="18" charset="0"/>
                <a:cs typeface="Times New Roman" panose="02020603050405020304" pitchFamily="18" charset="0"/>
              </a:rPr>
              <a:t>:Pavlin Enchev </a:t>
            </a:r>
            <a:endParaRPr lang="en-GB" altLang="en-US" sz="3200" b="1" dirty="0">
              <a:solidFill>
                <a:srgbClr val="0070C0"/>
              </a:solidFill>
              <a:latin typeface="Times New Roman" panose="02020603050405020304" pitchFamily="18" charset="0"/>
              <a:cs typeface="Times New Roman" panose="02020603050405020304" pitchFamily="18" charset="0"/>
            </a:endParaRPr>
          </a:p>
          <a:p>
            <a:pPr algn="ctr"/>
            <a:r>
              <a:rPr lang="en-GB" altLang="en-US" sz="3200" b="1" dirty="0">
                <a:solidFill>
                  <a:srgbClr val="0070C0"/>
                </a:solidFill>
                <a:latin typeface="Times New Roman" panose="02020603050405020304" pitchFamily="18" charset="0"/>
                <a:cs typeface="Times New Roman" panose="02020603050405020304" pitchFamily="18" charset="0"/>
              </a:rPr>
              <a:t>Student Number:2327272 </a:t>
            </a:r>
            <a:endParaRPr lang="en-US" sz="3200" b="1" dirty="0">
              <a:solidFill>
                <a:srgbClr val="0070C0"/>
              </a:solidFill>
              <a:latin typeface="Times New Roman" panose="02020603050405020304" pitchFamily="18" charset="0"/>
              <a:cs typeface="Times New Roman" panose="02020603050405020304" pitchFamily="18" charset="0"/>
            </a:endParaRPr>
          </a:p>
          <a:p>
            <a:pPr algn="ctr"/>
            <a:r>
              <a:rPr lang="en-GB" altLang="en-US" sz="3200" b="1" dirty="0">
                <a:solidFill>
                  <a:srgbClr val="0070C0"/>
                </a:solidFill>
                <a:latin typeface="Times New Roman" panose="02020603050405020304" pitchFamily="18" charset="0"/>
                <a:cs typeface="Times New Roman" panose="02020603050405020304" pitchFamily="18" charset="0"/>
              </a:rPr>
              <a:t>Digital Transformation in Health and Care Professions</a:t>
            </a:r>
            <a:endParaRPr lang="en-US" sz="3200" b="1" dirty="0">
              <a:solidFill>
                <a:srgbClr val="0070C0"/>
              </a:solidFill>
              <a:latin typeface="Times New Roman" panose="02020603050405020304" pitchFamily="18" charset="0"/>
              <a:cs typeface="Times New Roman" panose="02020603050405020304" pitchFamily="18" charset="0"/>
            </a:endParaRPr>
          </a:p>
          <a:p>
            <a:pPr algn="ctr"/>
            <a:r>
              <a:rPr lang="en-US" sz="3200" b="1" dirty="0">
                <a:solidFill>
                  <a:srgbClr val="0070C0"/>
                </a:solidFill>
                <a:latin typeface="Times New Roman" panose="02020603050405020304" pitchFamily="18" charset="0"/>
                <a:cs typeface="Times New Roman" panose="02020603050405020304" pitchFamily="18" charset="0"/>
              </a:rPr>
              <a:t>August 2026</a:t>
            </a:r>
            <a:endParaRPr lang="en-US" sz="3200" b="1" dirty="0">
              <a:solidFill>
                <a:srgbClr val="0070C0"/>
              </a:solidFill>
              <a:latin typeface="Times New Roman" panose="02020603050405020304" pitchFamily="18" charset="0"/>
              <a:cs typeface="Times New Roman" panose="02020603050405020304" pitchFamily="18" charset="0"/>
            </a:endParaRPr>
          </a:p>
        </p:txBody>
      </p:sp>
      <p:pic>
        <p:nvPicPr>
          <p:cNvPr id="2" name="Picture 1" descr="How to Build a Remote Patient Monitoring App: Features, Compliance &amp; Architecture"/>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7059859" y="401054"/>
            <a:ext cx="4918495" cy="329194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540286" y="205741"/>
            <a:ext cx="5775523" cy="562372"/>
          </a:xfrm>
          <a:prstGeom prst="rect">
            <a:avLst/>
          </a:prstGeom>
          <a:noFill/>
        </p:spPr>
        <p:txBody>
          <a:bodyPr wrap="none" lIns="0" tIns="0" rIns="0" bIns="0" rtlCol="0" anchor="t"/>
          <a:lstStyle/>
          <a:p>
            <a:pPr>
              <a:lnSpc>
                <a:spcPts val="4415"/>
              </a:lnSpc>
            </a:pPr>
            <a:r>
              <a:rPr lang="en-US" sz="4400" b="1" dirty="0">
                <a:solidFill>
                  <a:srgbClr val="F5F0F0"/>
                </a:solidFill>
                <a:latin typeface="Times New Roman" panose="02020603050405020304" pitchFamily="18" charset="0"/>
                <a:ea typeface="Merriweather" pitchFamily="34" charset="-122"/>
                <a:cs typeface="Times New Roman" panose="02020603050405020304" pitchFamily="18" charset="0"/>
              </a:rPr>
              <a:t>Introduction &amp; Aim</a:t>
            </a:r>
            <a:endParaRPr lang="en-US" sz="4400" b="1" dirty="0">
              <a:latin typeface="Times New Roman" panose="02020603050405020304" pitchFamily="18" charset="0"/>
              <a:cs typeface="Times New Roman" panose="02020603050405020304" pitchFamily="18" charset="0"/>
            </a:endParaRPr>
          </a:p>
        </p:txBody>
      </p:sp>
      <p:sp>
        <p:nvSpPr>
          <p:cNvPr id="4" name="Text 1"/>
          <p:cNvSpPr/>
          <p:nvPr/>
        </p:nvSpPr>
        <p:spPr>
          <a:xfrm>
            <a:off x="497851" y="888953"/>
            <a:ext cx="11542568" cy="1259935"/>
          </a:xfrm>
          <a:prstGeom prst="rect">
            <a:avLst/>
          </a:prstGeom>
          <a:noFill/>
        </p:spPr>
        <p:txBody>
          <a:bodyPr wrap="square" lIns="0" tIns="0" rIns="0" bIns="0" rtlCol="0" anchor="t"/>
          <a:lstStyle/>
          <a:p>
            <a:r>
              <a:rPr lang="en-US" sz="2800" b="1" dirty="0">
                <a:solidFill>
                  <a:srgbClr val="00B050"/>
                </a:solidFill>
                <a:latin typeface="Times New Roman" panose="02020603050405020304" pitchFamily="18" charset="0"/>
                <a:cs typeface="Times New Roman" panose="02020603050405020304" pitchFamily="18" charset="0"/>
              </a:rPr>
              <a:t>What is Digital Transformation?</a:t>
            </a:r>
            <a:endParaRPr lang="en-US" sz="2800" b="1" dirty="0">
              <a:solidFill>
                <a:srgbClr val="00B050"/>
              </a:solidFill>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solidFill>
                  <a:schemeClr val="bg1"/>
                </a:solidFill>
                <a:latin typeface="Times New Roman" panose="02020603050405020304" pitchFamily="18" charset="0"/>
                <a:cs typeface="Times New Roman" panose="02020603050405020304" pitchFamily="18" charset="0"/>
              </a:rPr>
              <a:t>Digital transformation is the use of technology to improve healthcare services, patient outcomes and </a:t>
            </a:r>
            <a:r>
              <a:rPr lang="en-US" sz="2400" dirty="0" err="1">
                <a:solidFill>
                  <a:schemeClr val="bg1"/>
                </a:solidFill>
                <a:latin typeface="Times New Roman" panose="02020603050405020304" pitchFamily="18" charset="0"/>
                <a:cs typeface="Times New Roman" panose="02020603050405020304" pitchFamily="18" charset="0"/>
              </a:rPr>
              <a:t>organisational</a:t>
            </a:r>
            <a:r>
              <a:rPr lang="en-US" sz="2400" dirty="0">
                <a:solidFill>
                  <a:schemeClr val="bg1"/>
                </a:solidFill>
                <a:latin typeface="Times New Roman" panose="02020603050405020304" pitchFamily="18" charset="0"/>
                <a:cs typeface="Times New Roman" panose="02020603050405020304" pitchFamily="18" charset="0"/>
              </a:rPr>
              <a:t> efficiency.</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8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lnSpc>
                <a:spcPts val="2250"/>
              </a:lnSpc>
              <a:buSzPct val="10000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 1"/>
          <p:cNvSpPr/>
          <p:nvPr/>
        </p:nvSpPr>
        <p:spPr>
          <a:xfrm>
            <a:off x="447320" y="4020994"/>
            <a:ext cx="10665349" cy="2591735"/>
          </a:xfrm>
          <a:prstGeom prst="rect">
            <a:avLst/>
          </a:prstGeom>
          <a:noFill/>
        </p:spPr>
        <p:txBody>
          <a:bodyPr wrap="square" lIns="0" tIns="0" rIns="0" bIns="0" rtlCol="0" anchor="t"/>
          <a:lstStyle/>
          <a:p>
            <a:r>
              <a:rPr lang="en-US" sz="2800" b="1" dirty="0">
                <a:solidFill>
                  <a:srgbClr val="00B050"/>
                </a:solidFill>
                <a:latin typeface="Times New Roman" panose="02020603050405020304" pitchFamily="18" charset="0"/>
                <a:cs typeface="Times New Roman" panose="02020603050405020304" pitchFamily="18" charset="0"/>
              </a:rPr>
              <a:t>Objectives: </a:t>
            </a:r>
            <a:endParaRPr lang="en-US" sz="2800" b="1" dirty="0">
              <a:solidFill>
                <a:srgbClr val="00B050"/>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Explain Remote Patient Monitoring.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Describe how RPM operates in the NHS.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Evaluate benefits for professionals and patients.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Critically </a:t>
            </a:r>
            <a:r>
              <a:rPr lang="en-US" sz="2400" dirty="0" err="1">
                <a:solidFill>
                  <a:schemeClr val="bg1"/>
                </a:solidFill>
                <a:latin typeface="Times New Roman" panose="02020603050405020304" pitchFamily="18" charset="0"/>
                <a:cs typeface="Times New Roman" panose="02020603050405020304" pitchFamily="18" charset="0"/>
              </a:rPr>
              <a:t>analyse</a:t>
            </a:r>
            <a:r>
              <a:rPr lang="en-US" sz="2400" dirty="0">
                <a:solidFill>
                  <a:schemeClr val="bg1"/>
                </a:solidFill>
                <a:latin typeface="Times New Roman" panose="02020603050405020304" pitchFamily="18" charset="0"/>
                <a:cs typeface="Times New Roman" panose="02020603050405020304" pitchFamily="18" charset="0"/>
              </a:rPr>
              <a:t> limitations.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Recommend future improvements. </a:t>
            </a:r>
            <a:endParaRPr lang="en-US" sz="2400" dirty="0">
              <a:solidFill>
                <a:schemeClr val="bg1"/>
              </a:solidFill>
              <a:latin typeface="Times New Roman" panose="02020603050405020304" pitchFamily="18" charset="0"/>
              <a:cs typeface="Times New Roman" panose="02020603050405020304" pitchFamily="18" charset="0"/>
            </a:endParaRPr>
          </a:p>
          <a:p>
            <a:pPr marL="285750" indent="-285750">
              <a:lnSpc>
                <a:spcPts val="2250"/>
              </a:lnSpc>
              <a:buSzPct val="10000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6937392" y="5965513"/>
            <a:ext cx="5254608"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(CQC, 2024; Health Innovation Network UK, 2023)</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7" name="Text 1"/>
          <p:cNvSpPr/>
          <p:nvPr/>
        </p:nvSpPr>
        <p:spPr>
          <a:xfrm>
            <a:off x="497851" y="2269728"/>
            <a:ext cx="7394865" cy="1259935"/>
          </a:xfrm>
          <a:prstGeom prst="rect">
            <a:avLst/>
          </a:prstGeom>
          <a:noFill/>
        </p:spPr>
        <p:txBody>
          <a:bodyPr wrap="square" lIns="0" tIns="0" rIns="0" bIns="0" rtlCol="0" anchor="t"/>
          <a:lstStyle/>
          <a:p>
            <a:r>
              <a:rPr lang="en-US" sz="2800" b="1" dirty="0">
                <a:solidFill>
                  <a:srgbClr val="00B050"/>
                </a:solidFill>
                <a:latin typeface="Times New Roman" panose="02020603050405020304" pitchFamily="18" charset="0"/>
                <a:cs typeface="Times New Roman" panose="02020603050405020304" pitchFamily="18" charset="0"/>
              </a:rPr>
              <a:t>Presentation Aim</a:t>
            </a:r>
            <a:endParaRPr lang="en-US" sz="2800" b="1" dirty="0">
              <a:solidFill>
                <a:srgbClr val="00B050"/>
              </a:solidFill>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dirty="0">
                <a:solidFill>
                  <a:schemeClr val="bg1"/>
                </a:solidFill>
                <a:latin typeface="Times New Roman" panose="02020603050405020304" pitchFamily="18" charset="0"/>
                <a:cs typeface="Times New Roman" panose="02020603050405020304" pitchFamily="18" charset="0"/>
              </a:rPr>
              <a:t>To assess the impact of Remote Patient Monitoring on health and social care in the UK.</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400" dirty="0">
                <a:solidFill>
                  <a:schemeClr val="bg1"/>
                </a:solidFill>
                <a:latin typeface="Times New Roman" panose="02020603050405020304" pitchFamily="18" charset="0"/>
                <a:cs typeface="Times New Roman" panose="02020603050405020304" pitchFamily="18" charset="0"/>
              </a:rPr>
              <a:t> </a:t>
            </a:r>
            <a:endParaRPr lang="en-US" sz="2400" dirty="0">
              <a:solidFill>
                <a:schemeClr val="bg1"/>
              </a:solidFill>
              <a:latin typeface="Times New Roman" panose="02020603050405020304" pitchFamily="18" charset="0"/>
              <a:cs typeface="Times New Roman" panose="02020603050405020304" pitchFamily="18" charset="0"/>
            </a:endParaRPr>
          </a:p>
        </p:txBody>
      </p:sp>
      <p:graphicFrame>
        <p:nvGraphicFramePr>
          <p:cNvPr id="8" name="Diagram 7"/>
          <p:cNvGraphicFramePr/>
          <p:nvPr/>
        </p:nvGraphicFramePr>
        <p:xfrm>
          <a:off x="6412006" y="2072439"/>
          <a:ext cx="6743032" cy="3615191"/>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ext 0"/>
          <p:cNvSpPr/>
          <p:nvPr/>
        </p:nvSpPr>
        <p:spPr>
          <a:xfrm>
            <a:off x="962786" y="321602"/>
            <a:ext cx="4499471" cy="562372"/>
          </a:xfrm>
          <a:prstGeom prst="rect">
            <a:avLst/>
          </a:prstGeom>
          <a:noFill/>
        </p:spPr>
        <p:txBody>
          <a:bodyPr wrap="none" lIns="0" tIns="0" rIns="0" bIns="0" rtlCol="0" anchor="t"/>
          <a:lstStyle/>
          <a:p>
            <a:pPr>
              <a:lnSpc>
                <a:spcPts val="4415"/>
              </a:lnSpc>
            </a:pPr>
            <a:r>
              <a:rPr lang="en-US" sz="4000" b="1" dirty="0">
                <a:solidFill>
                  <a:srgbClr val="00B050"/>
                </a:solidFill>
                <a:latin typeface="Times New Roman" panose="02020603050405020304" pitchFamily="18" charset="0"/>
                <a:cs typeface="Times New Roman" panose="02020603050405020304" pitchFamily="18" charset="0"/>
              </a:rPr>
              <a:t>What is Remote Patient Monitoring (RPM)?</a:t>
            </a:r>
            <a:endParaRPr lang="en-US" sz="4000" dirty="0">
              <a:solidFill>
                <a:srgbClr val="00B050"/>
              </a:solidFill>
              <a:latin typeface="Times New Roman" panose="02020603050405020304" pitchFamily="18" charset="0"/>
              <a:cs typeface="Times New Roman" panose="02020603050405020304" pitchFamily="18" charset="0"/>
            </a:endParaRPr>
          </a:p>
        </p:txBody>
      </p:sp>
      <p:sp>
        <p:nvSpPr>
          <p:cNvPr id="3" name="Text 1"/>
          <p:cNvSpPr/>
          <p:nvPr/>
        </p:nvSpPr>
        <p:spPr>
          <a:xfrm>
            <a:off x="611611" y="3429000"/>
            <a:ext cx="3837178" cy="2843213"/>
          </a:xfrm>
          <a:prstGeom prst="rect">
            <a:avLst/>
          </a:prstGeom>
          <a:noFill/>
        </p:spPr>
        <p:txBody>
          <a:bodyPr wrap="square" lIns="0" tIns="0" rIns="0" bIns="0" rtlCol="0" anchor="t"/>
          <a:lstStyle/>
          <a:p>
            <a:pPr marL="457200" lvl="0" indent="-457200">
              <a:buFont typeface="Wingdings" panose="05000000000000000000" pitchFamily="2" charset="2"/>
              <a:buChar char="ü"/>
            </a:pPr>
            <a:r>
              <a:rPr lang="en-US" sz="2400" dirty="0">
                <a:solidFill>
                  <a:schemeClr val="bg1"/>
                </a:solidFill>
                <a:latin typeface="Times New Roman" panose="02020603050405020304" pitchFamily="18" charset="0"/>
                <a:cs typeface="Times New Roman" panose="02020603050405020304" pitchFamily="18" charset="0"/>
              </a:rPr>
              <a:t>Blood pressure monitors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en-US" sz="2400" dirty="0">
                <a:solidFill>
                  <a:schemeClr val="bg1"/>
                </a:solidFill>
                <a:latin typeface="Times New Roman" panose="02020603050405020304" pitchFamily="18" charset="0"/>
                <a:cs typeface="Times New Roman" panose="02020603050405020304" pitchFamily="18" charset="0"/>
              </a:rPr>
              <a:t>Pulse oximeters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en-US" sz="2400" dirty="0">
                <a:solidFill>
                  <a:schemeClr val="bg1"/>
                </a:solidFill>
                <a:latin typeface="Times New Roman" panose="02020603050405020304" pitchFamily="18" charset="0"/>
                <a:cs typeface="Times New Roman" panose="02020603050405020304" pitchFamily="18" charset="0"/>
              </a:rPr>
              <a:t>Continuous glucose monitors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en-US" sz="2400" dirty="0">
                <a:solidFill>
                  <a:schemeClr val="bg1"/>
                </a:solidFill>
                <a:latin typeface="Times New Roman" panose="02020603050405020304" pitchFamily="18" charset="0"/>
                <a:cs typeface="Times New Roman" panose="02020603050405020304" pitchFamily="18" charset="0"/>
              </a:rPr>
              <a:t>Smart weight scales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en-US" sz="2400" dirty="0">
                <a:solidFill>
                  <a:schemeClr val="bg1"/>
                </a:solidFill>
                <a:latin typeface="Times New Roman" panose="02020603050405020304" pitchFamily="18" charset="0"/>
                <a:cs typeface="Times New Roman" panose="02020603050405020304" pitchFamily="18" charset="0"/>
              </a:rPr>
              <a:t>Heart rhythm monitors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en-US" sz="2400" dirty="0">
                <a:solidFill>
                  <a:schemeClr val="bg1"/>
                </a:solidFill>
                <a:latin typeface="Times New Roman" panose="02020603050405020304" pitchFamily="18" charset="0"/>
                <a:cs typeface="Times New Roman" panose="02020603050405020304" pitchFamily="18" charset="0"/>
              </a:rPr>
              <a:t>Wearable fitness and activity trackers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8" name="Text 1"/>
          <p:cNvSpPr/>
          <p:nvPr/>
        </p:nvSpPr>
        <p:spPr>
          <a:xfrm>
            <a:off x="495055" y="1082362"/>
            <a:ext cx="6531386" cy="758746"/>
          </a:xfrm>
          <a:prstGeom prst="rect">
            <a:avLst/>
          </a:prstGeom>
          <a:noFill/>
        </p:spPr>
        <p:txBody>
          <a:bodyPr wrap="square" lIns="0" tIns="0" rIns="0" bIns="0" rtlCol="0" anchor="t"/>
          <a:lstStyle/>
          <a:p>
            <a:r>
              <a:rPr lang="en-US" sz="2800" b="1" dirty="0">
                <a:solidFill>
                  <a:srgbClr val="FFC000"/>
                </a:solidFill>
                <a:latin typeface="Times New Roman" panose="02020603050405020304" pitchFamily="18" charset="0"/>
                <a:ea typeface="Merriweather" pitchFamily="34" charset="-122"/>
                <a:cs typeface="Times New Roman" panose="02020603050405020304" pitchFamily="18" charset="0"/>
              </a:rPr>
              <a:t>RPM</a:t>
            </a:r>
            <a:r>
              <a:rPr lang="en-US" sz="2800" dirty="0">
                <a:solidFill>
                  <a:srgbClr val="E2E6E9"/>
                </a:solidFill>
                <a:latin typeface="Times New Roman" panose="02020603050405020304" pitchFamily="18" charset="0"/>
                <a:ea typeface="Merriweather" pitchFamily="34" charset="-122"/>
                <a:cs typeface="Times New Roman" panose="02020603050405020304" pitchFamily="18" charset="0"/>
              </a:rPr>
              <a:t>: </a:t>
            </a:r>
            <a:r>
              <a:rPr lang="en-US" sz="2000" dirty="0">
                <a:solidFill>
                  <a:schemeClr val="bg1"/>
                </a:solidFill>
                <a:latin typeface="Times New Roman" panose="02020603050405020304" pitchFamily="18" charset="0"/>
                <a:cs typeface="Times New Roman" panose="02020603050405020304" pitchFamily="18" charset="0"/>
              </a:rPr>
              <a:t>Remote Patient Monitoring (RPM) is a digital technology that enables healthcare providers to monitor patients outside of the healthcare environment</a:t>
            </a:r>
            <a:endParaRPr lang="en-US" sz="2000" dirty="0">
              <a:solidFill>
                <a:schemeClr val="bg1"/>
              </a:solidFill>
              <a:latin typeface="Times New Roman" panose="02020603050405020304" pitchFamily="18" charset="0"/>
              <a:cs typeface="Times New Roman" panose="02020603050405020304" pitchFamily="18" charset="0"/>
            </a:endParaRPr>
          </a:p>
          <a:p>
            <a:pPr>
              <a:lnSpc>
                <a:spcPts val="2250"/>
              </a:lnSpc>
              <a:buSzPct val="100000"/>
            </a:pPr>
            <a:endParaRPr lang="en-US" sz="2800" dirty="0">
              <a:latin typeface="Times New Roman" panose="02020603050405020304" pitchFamily="18" charset="0"/>
              <a:cs typeface="Times New Roman" panose="02020603050405020304" pitchFamily="18" charset="0"/>
            </a:endParaRPr>
          </a:p>
        </p:txBody>
      </p:sp>
      <p:sp>
        <p:nvSpPr>
          <p:cNvPr id="10" name="Text 1"/>
          <p:cNvSpPr/>
          <p:nvPr/>
        </p:nvSpPr>
        <p:spPr>
          <a:xfrm>
            <a:off x="495055" y="2626042"/>
            <a:ext cx="3743973" cy="758746"/>
          </a:xfrm>
          <a:prstGeom prst="rect">
            <a:avLst/>
          </a:prstGeom>
          <a:noFill/>
        </p:spPr>
        <p:txBody>
          <a:bodyPr wrap="square" lIns="0" tIns="0" rIns="0" bIns="0" rtlCol="0" anchor="t"/>
          <a:lstStyle/>
          <a:p>
            <a:pPr>
              <a:lnSpc>
                <a:spcPts val="2250"/>
              </a:lnSpc>
              <a:buSzPct val="100000"/>
            </a:pPr>
            <a:r>
              <a:rPr lang="en-US" sz="2800" b="1" dirty="0">
                <a:solidFill>
                  <a:srgbClr val="FFC000"/>
                </a:solidFill>
                <a:latin typeface="Times New Roman" panose="02020603050405020304" pitchFamily="18" charset="0"/>
                <a:cs typeface="Times New Roman" panose="02020603050405020304" pitchFamily="18" charset="0"/>
              </a:rPr>
              <a:t>Some RP Devices Include:</a:t>
            </a:r>
            <a:endParaRPr lang="en-US" sz="2800" dirty="0">
              <a:solidFill>
                <a:schemeClr val="bg1"/>
              </a:solidFill>
              <a:latin typeface="Times New Roman" panose="02020603050405020304" pitchFamily="18" charset="0"/>
              <a:cs typeface="Times New Roman" panose="02020603050405020304" pitchFamily="18" charset="0"/>
            </a:endParaRPr>
          </a:p>
          <a:p>
            <a:pPr>
              <a:lnSpc>
                <a:spcPts val="2250"/>
              </a:lnSpc>
              <a:buSzPct val="100000"/>
            </a:pPr>
            <a:endParaRPr lang="en-US" sz="2800" dirty="0">
              <a:latin typeface="Times New Roman" panose="02020603050405020304" pitchFamily="18" charset="0"/>
              <a:cs typeface="Times New Roman" panose="02020603050405020304" pitchFamily="18" charset="0"/>
            </a:endParaRPr>
          </a:p>
        </p:txBody>
      </p:sp>
      <p:sp>
        <p:nvSpPr>
          <p:cNvPr id="5" name="Text 1"/>
          <p:cNvSpPr/>
          <p:nvPr/>
        </p:nvSpPr>
        <p:spPr>
          <a:xfrm>
            <a:off x="4847803" y="4654914"/>
            <a:ext cx="3333671" cy="2843213"/>
          </a:xfrm>
          <a:prstGeom prst="rect">
            <a:avLst/>
          </a:prstGeom>
          <a:noFill/>
        </p:spPr>
        <p:txBody>
          <a:bodyPr wrap="square" lIns="0" tIns="0" rIns="0" bIns="0" rtlCol="0" anchor="t"/>
          <a:lstStyle/>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Diabetes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Hypertension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Heart failure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COPD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Post-operative recovery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9" name="Text 1"/>
          <p:cNvSpPr/>
          <p:nvPr/>
        </p:nvSpPr>
        <p:spPr>
          <a:xfrm>
            <a:off x="4847803" y="4091860"/>
            <a:ext cx="3014759" cy="758746"/>
          </a:xfrm>
          <a:prstGeom prst="rect">
            <a:avLst/>
          </a:prstGeom>
          <a:noFill/>
        </p:spPr>
        <p:txBody>
          <a:bodyPr wrap="square" lIns="0" tIns="0" rIns="0" bIns="0" rtlCol="0" anchor="t"/>
          <a:lstStyle/>
          <a:p>
            <a:pPr>
              <a:lnSpc>
                <a:spcPts val="2250"/>
              </a:lnSpc>
              <a:buSzPct val="100000"/>
            </a:pPr>
            <a:r>
              <a:rPr lang="en-US" sz="2800" b="1" dirty="0">
                <a:solidFill>
                  <a:srgbClr val="FFC000"/>
                </a:solidFill>
                <a:latin typeface="Times New Roman" panose="02020603050405020304" pitchFamily="18" charset="0"/>
                <a:cs typeface="Times New Roman" panose="02020603050405020304" pitchFamily="18" charset="0"/>
              </a:rPr>
              <a:t>Used For:</a:t>
            </a:r>
            <a:endParaRPr lang="en-US" sz="2800" dirty="0">
              <a:solidFill>
                <a:schemeClr val="bg1"/>
              </a:solidFill>
              <a:latin typeface="Times New Roman" panose="02020603050405020304" pitchFamily="18" charset="0"/>
              <a:cs typeface="Times New Roman" panose="02020603050405020304" pitchFamily="18" charset="0"/>
            </a:endParaRPr>
          </a:p>
          <a:p>
            <a:pPr>
              <a:lnSpc>
                <a:spcPts val="2250"/>
              </a:lnSpc>
              <a:buSzPct val="100000"/>
            </a:pPr>
            <a:endParaRPr lang="en-US" sz="2800" dirty="0">
              <a:latin typeface="Times New Roman" panose="02020603050405020304" pitchFamily="18" charset="0"/>
              <a:cs typeface="Times New Roman" panose="02020603050405020304" pitchFamily="18" charset="0"/>
            </a:endParaRPr>
          </a:p>
        </p:txBody>
      </p:sp>
      <p:pic>
        <p:nvPicPr>
          <p:cNvPr id="4" name="Picture 3" descr="120+ Remote Patient Monitoring Icon Stock Illustrations, Royalty-Free Vector Graphics &amp; Clip Art - iStock"/>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7154388" y="1082362"/>
            <a:ext cx="4893234" cy="27473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0"/>
          <p:cNvSpPr/>
          <p:nvPr/>
        </p:nvSpPr>
        <p:spPr>
          <a:xfrm>
            <a:off x="1824959" y="334515"/>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How Remote Monitoring Works</a:t>
            </a:r>
            <a:endParaRPr lang="en-US" sz="4400" dirty="0">
              <a:solidFill>
                <a:srgbClr val="00B050"/>
              </a:solidFill>
              <a:latin typeface="Times New Roman" panose="02020603050405020304" pitchFamily="18" charset="0"/>
              <a:cs typeface="Times New Roman" panose="02020603050405020304" pitchFamily="18" charset="0"/>
            </a:endParaRPr>
          </a:p>
        </p:txBody>
      </p:sp>
      <p:sp>
        <p:nvSpPr>
          <p:cNvPr id="4" name="Text 1"/>
          <p:cNvSpPr/>
          <p:nvPr/>
        </p:nvSpPr>
        <p:spPr>
          <a:xfrm>
            <a:off x="597396" y="1006174"/>
            <a:ext cx="4985257" cy="2591735"/>
          </a:xfrm>
          <a:prstGeom prst="rect">
            <a:avLst/>
          </a:prstGeom>
          <a:noFill/>
        </p:spPr>
        <p:txBody>
          <a:bodyPr wrap="square" lIns="0" tIns="0" rIns="0" bIns="0" rtlCol="0" anchor="t"/>
          <a:lstStyle/>
          <a:p>
            <a:pPr algn="ctr"/>
            <a:r>
              <a:rPr lang="en-US" sz="2400" b="1" dirty="0">
                <a:solidFill>
                  <a:srgbClr val="00B050"/>
                </a:solidFill>
                <a:latin typeface="Times New Roman" panose="02020603050405020304" pitchFamily="18" charset="0"/>
                <a:cs typeface="Times New Roman" panose="02020603050405020304" pitchFamily="18" charset="0"/>
              </a:rPr>
              <a:t>How the System Operates: </a:t>
            </a:r>
            <a:endParaRPr lang="en-US" sz="2400" b="1" dirty="0">
              <a:solidFill>
                <a:srgbClr val="00B050"/>
              </a:solidFill>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400" dirty="0">
                <a:solidFill>
                  <a:schemeClr val="bg1"/>
                </a:solidFill>
                <a:latin typeface="Times New Roman" panose="02020603050405020304" pitchFamily="18" charset="0"/>
                <a:cs typeface="Times New Roman" panose="02020603050405020304" pitchFamily="18" charset="0"/>
              </a:rPr>
              <a:t>Patient measures health data at home. </a:t>
            </a:r>
            <a:endParaRPr lang="en-US" sz="2400" dirty="0">
              <a:solidFill>
                <a:schemeClr val="bg1"/>
              </a:solidFill>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400" dirty="0">
                <a:solidFill>
                  <a:schemeClr val="bg1"/>
                </a:solidFill>
                <a:latin typeface="Times New Roman" panose="02020603050405020304" pitchFamily="18" charset="0"/>
                <a:cs typeface="Times New Roman" panose="02020603050405020304" pitchFamily="18" charset="0"/>
              </a:rPr>
              <a:t>Device securely sends information. </a:t>
            </a:r>
            <a:endParaRPr lang="en-US" sz="2400" dirty="0">
              <a:solidFill>
                <a:schemeClr val="bg1"/>
              </a:solidFill>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400" dirty="0">
                <a:solidFill>
                  <a:schemeClr val="bg1"/>
                </a:solidFill>
                <a:latin typeface="Times New Roman" panose="02020603050405020304" pitchFamily="18" charset="0"/>
                <a:cs typeface="Times New Roman" panose="02020603050405020304" pitchFamily="18" charset="0"/>
              </a:rPr>
              <a:t>NHS digital platform receives results. </a:t>
            </a:r>
            <a:endParaRPr lang="en-US" sz="2400" dirty="0">
              <a:solidFill>
                <a:schemeClr val="bg1"/>
              </a:solidFill>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400" dirty="0">
                <a:solidFill>
                  <a:schemeClr val="bg1"/>
                </a:solidFill>
                <a:latin typeface="Times New Roman" panose="02020603050405020304" pitchFamily="18" charset="0"/>
                <a:cs typeface="Times New Roman" panose="02020603050405020304" pitchFamily="18" charset="0"/>
              </a:rPr>
              <a:t>Healthcare professionals review alerts. </a:t>
            </a:r>
            <a:endParaRPr lang="en-US" sz="2400" dirty="0">
              <a:solidFill>
                <a:schemeClr val="bg1"/>
              </a:solidFill>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US" sz="2400" dirty="0">
                <a:solidFill>
                  <a:schemeClr val="bg1"/>
                </a:solidFill>
                <a:latin typeface="Times New Roman" panose="02020603050405020304" pitchFamily="18" charset="0"/>
                <a:cs typeface="Times New Roman" panose="02020603050405020304" pitchFamily="18" charset="0"/>
              </a:rPr>
              <a:t>Appropriate action is taken if needed. </a:t>
            </a:r>
            <a:endParaRPr lang="en-US" sz="2400" dirty="0">
              <a:solidFill>
                <a:schemeClr val="bg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dirty="0">
              <a:solidFill>
                <a:schemeClr val="bg1"/>
              </a:solidFill>
            </a:endParaRPr>
          </a:p>
          <a:p>
            <a:pPr marL="457200" indent="-457200">
              <a:lnSpc>
                <a:spcPts val="2250"/>
              </a:lnSpc>
              <a:buSzPct val="100000"/>
              <a:buFont typeface="Arial" panose="020B0604020202020204" pitchFamily="34" charset="0"/>
              <a:buChar char="•"/>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12" name="Text 1"/>
          <p:cNvSpPr/>
          <p:nvPr/>
        </p:nvSpPr>
        <p:spPr>
          <a:xfrm>
            <a:off x="6885904" y="4176710"/>
            <a:ext cx="3717562" cy="2591735"/>
          </a:xfrm>
          <a:prstGeom prst="rect">
            <a:avLst/>
          </a:prstGeom>
          <a:noFill/>
        </p:spPr>
        <p:txBody>
          <a:bodyPr wrap="square" lIns="0" tIns="0" rIns="0" bIns="0" rtlCol="0" anchor="t"/>
          <a:lstStyle/>
          <a:p>
            <a:pPr algn="ctr"/>
            <a:r>
              <a:rPr lang="en-US" sz="2400" b="1" dirty="0">
                <a:solidFill>
                  <a:srgbClr val="00B050"/>
                </a:solidFill>
                <a:latin typeface="Times New Roman" panose="02020603050405020304" pitchFamily="18" charset="0"/>
                <a:cs typeface="Times New Roman" panose="02020603050405020304" pitchFamily="18" charset="0"/>
              </a:rPr>
              <a:t>Possible Clinical Actions</a:t>
            </a:r>
            <a:endParaRPr lang="en-US" sz="2400" b="1" dirty="0">
              <a:solidFill>
                <a:srgbClr val="00B050"/>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Telephone consultation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Video appointment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Medication review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GP referral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Hospital assessment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Emergency intervention </a:t>
            </a:r>
            <a:endParaRPr lang="en-US" sz="2400" dirty="0">
              <a:solidFill>
                <a:schemeClr val="bg1"/>
              </a:solidFill>
              <a:latin typeface="Times New Roman" panose="02020603050405020304" pitchFamily="18" charset="0"/>
              <a:cs typeface="Times New Roman" panose="02020603050405020304" pitchFamily="18" charset="0"/>
            </a:endParaRPr>
          </a:p>
          <a:p>
            <a:pPr marL="457200" indent="-457200">
              <a:lnSpc>
                <a:spcPts val="2250"/>
              </a:lnSpc>
              <a:buSzPct val="100000"/>
              <a:buFont typeface="Arial" panose="020B0604020202020204" pitchFamily="34" charset="0"/>
              <a:buChar char="•"/>
            </a:pPr>
            <a:endParaRPr lang="en-US" sz="1600"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Diagram 2"/>
          <p:cNvGraphicFramePr/>
          <p:nvPr/>
        </p:nvGraphicFramePr>
        <p:xfrm>
          <a:off x="5582653" y="982860"/>
          <a:ext cx="5510491" cy="306124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pic>
        <p:nvPicPr>
          <p:cNvPr id="7" name="Picture 6" descr="10 Common Questions Patients Have About Remote Patient Monitoring | RPM Healthcare"/>
          <p:cNvPicPr>
            <a:picLocks noChangeAspect="1"/>
          </p:cNvPicPr>
          <p:nvPr/>
        </p:nvPicPr>
        <p:blipFill>
          <a:blip r:embed="rId6"/>
          <a:stretch>
            <a:fillRect/>
          </a:stretch>
        </p:blipFill>
        <p:spPr>
          <a:xfrm>
            <a:off x="0" y="4705350"/>
            <a:ext cx="3228975" cy="2152650"/>
          </a:xfrm>
          <a:prstGeom prst="rect">
            <a:avLst/>
          </a:prstGeom>
        </p:spPr>
      </p:pic>
      <p:pic>
        <p:nvPicPr>
          <p:cNvPr id="8" name="Picture 7" descr="Remote Patient Monitoring Software: Top 10 features 2026"/>
          <p:cNvPicPr>
            <a:picLocks noChangeAspect="1"/>
          </p:cNvPicPr>
          <p:nvPr/>
        </p:nvPicPr>
        <p:blipFill>
          <a:blip r:embed="rId7"/>
          <a:stretch>
            <a:fillRect/>
          </a:stretch>
        </p:blipFill>
        <p:spPr>
          <a:xfrm>
            <a:off x="3310850" y="4705350"/>
            <a:ext cx="3013580" cy="2077453"/>
          </a:xfrm>
          <a:prstGeom prst="rect">
            <a:avLst/>
          </a:prstGeom>
        </p:spPr>
      </p:pic>
      <p:pic>
        <p:nvPicPr>
          <p:cNvPr id="11" name="Picture 10" descr="60,218 Doctor Black Background Stock Photos - Free &amp; Royalty-Free Stock Photos from Dreamstime"/>
          <p:cNvPicPr>
            <a:picLocks noChangeAspect="1"/>
          </p:cNvPicPr>
          <p:nvPr/>
        </p:nvPicPr>
        <p:blipFill>
          <a:blip r:embed="rId8"/>
          <a:srcRect l="27151" t="5607" r="27151"/>
          <a:stretch>
            <a:fillRect/>
          </a:stretch>
        </p:blipFill>
        <p:spPr>
          <a:xfrm>
            <a:off x="10612193" y="1729286"/>
            <a:ext cx="1579807" cy="489484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997433" y="377692"/>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Benefits for the Health and Care Workforce</a:t>
            </a:r>
            <a:endParaRPr lang="en-US" sz="4400" dirty="0">
              <a:solidFill>
                <a:srgbClr val="00B050"/>
              </a:solidFill>
              <a:latin typeface="Times New Roman" panose="02020603050405020304" pitchFamily="18" charset="0"/>
              <a:cs typeface="Times New Roman" panose="02020603050405020304" pitchFamily="18" charset="0"/>
            </a:endParaRPr>
          </a:p>
        </p:txBody>
      </p:sp>
      <p:sp>
        <p:nvSpPr>
          <p:cNvPr id="12" name="Text 0"/>
          <p:cNvSpPr/>
          <p:nvPr/>
        </p:nvSpPr>
        <p:spPr>
          <a:xfrm>
            <a:off x="570329" y="1007917"/>
            <a:ext cx="4499471" cy="562372"/>
          </a:xfrm>
          <a:prstGeom prst="rect">
            <a:avLst/>
          </a:prstGeom>
          <a:noFill/>
        </p:spPr>
        <p:txBody>
          <a:bodyPr wrap="none" lIns="0" tIns="0" rIns="0" bIns="0" rtlCol="0" anchor="t"/>
          <a:lstStyle/>
          <a:p>
            <a:pPr>
              <a:lnSpc>
                <a:spcPts val="4415"/>
              </a:lnSpc>
            </a:pPr>
            <a:r>
              <a:rPr lang="en-US" sz="2800" b="1" dirty="0">
                <a:solidFill>
                  <a:srgbClr val="00B050"/>
                </a:solidFill>
                <a:latin typeface="Times New Roman" panose="02020603050405020304" pitchFamily="18" charset="0"/>
                <a:cs typeface="Times New Roman" panose="02020603050405020304" pitchFamily="18" charset="0"/>
              </a:rPr>
              <a:t>Key Benefits</a:t>
            </a:r>
            <a:endParaRPr lang="en-US" sz="2800" dirty="0">
              <a:solidFill>
                <a:srgbClr val="00B050"/>
              </a:solidFill>
              <a:latin typeface="Times New Roman" panose="02020603050405020304" pitchFamily="18" charset="0"/>
              <a:cs typeface="Times New Roman" panose="02020603050405020304" pitchFamily="18" charset="0"/>
            </a:endParaRPr>
          </a:p>
        </p:txBody>
      </p:sp>
      <p:sp>
        <p:nvSpPr>
          <p:cNvPr id="16" name="Text 1"/>
          <p:cNvSpPr/>
          <p:nvPr/>
        </p:nvSpPr>
        <p:spPr>
          <a:xfrm>
            <a:off x="570329" y="1289103"/>
            <a:ext cx="5806718" cy="4279793"/>
          </a:xfrm>
          <a:prstGeom prst="rect">
            <a:avLst/>
          </a:prstGeom>
          <a:noFill/>
        </p:spPr>
        <p:txBody>
          <a:bodyPr wrap="square" lIns="0" tIns="0" rIns="0" bIns="0" rtlCol="0" anchor="t"/>
          <a:lstStyle/>
          <a:p>
            <a:endParaRPr lang="en-US" sz="2800" b="1" dirty="0">
              <a:solidFill>
                <a:srgbClr val="00B050"/>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Enables early identification of patient deterioration. </a:t>
            </a:r>
            <a:endParaRPr lang="en-US" sz="2400" dirty="0">
              <a:solidFill>
                <a:schemeClr val="bg1"/>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Reduces unnecessary face-to-face appointments. </a:t>
            </a:r>
            <a:endParaRPr lang="en-US" sz="2400" dirty="0">
              <a:solidFill>
                <a:schemeClr val="bg1"/>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Supports proactive rather than reactive care. </a:t>
            </a:r>
            <a:endParaRPr lang="en-US" sz="2400" dirty="0">
              <a:solidFill>
                <a:schemeClr val="bg1"/>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Improves multidisciplinary communication. </a:t>
            </a:r>
            <a:endParaRPr lang="en-US" sz="2400" dirty="0">
              <a:solidFill>
                <a:schemeClr val="bg1"/>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400" dirty="0" err="1">
                <a:solidFill>
                  <a:schemeClr val="bg1"/>
                </a:solidFill>
                <a:latin typeface="Times New Roman" panose="02020603050405020304" pitchFamily="18" charset="0"/>
                <a:cs typeface="Times New Roman" panose="02020603050405020304" pitchFamily="18" charset="0"/>
              </a:rPr>
              <a:t>Prioritises</a:t>
            </a:r>
            <a:r>
              <a:rPr lang="en-US" sz="2400" dirty="0">
                <a:solidFill>
                  <a:schemeClr val="bg1"/>
                </a:solidFill>
                <a:latin typeface="Times New Roman" panose="02020603050405020304" pitchFamily="18" charset="0"/>
                <a:cs typeface="Times New Roman" panose="02020603050405020304" pitchFamily="18" charset="0"/>
              </a:rPr>
              <a:t> patients according to clinical need. </a:t>
            </a:r>
            <a:endParaRPr lang="en-US" sz="2400" dirty="0">
              <a:solidFill>
                <a:schemeClr val="bg1"/>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Reduces pressure on hospital beds. </a:t>
            </a:r>
            <a:endParaRPr lang="en-US" sz="2400" dirty="0">
              <a:solidFill>
                <a:schemeClr val="bg1"/>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Supports NHS Virtual Ward </a:t>
            </a:r>
            <a:r>
              <a:rPr lang="en-US" sz="2400" dirty="0" err="1">
                <a:solidFill>
                  <a:schemeClr val="bg1"/>
                </a:solidFill>
                <a:latin typeface="Times New Roman" panose="02020603050405020304" pitchFamily="18" charset="0"/>
                <a:cs typeface="Times New Roman" panose="02020603050405020304" pitchFamily="18" charset="0"/>
              </a:rPr>
              <a:t>programmes</a:t>
            </a:r>
            <a:r>
              <a:rPr lang="en-US" sz="2400" dirty="0">
                <a:solidFill>
                  <a:schemeClr val="bg1"/>
                </a:solidFill>
                <a:latin typeface="Times New Roman" panose="02020603050405020304" pitchFamily="18" charset="0"/>
                <a:cs typeface="Times New Roman" panose="02020603050405020304" pitchFamily="18" charset="0"/>
              </a:rPr>
              <a:t>. </a:t>
            </a:r>
            <a:endParaRPr lang="en-US" sz="2400" dirty="0">
              <a:solidFill>
                <a:schemeClr val="bg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 0"/>
          <p:cNvSpPr/>
          <p:nvPr/>
        </p:nvSpPr>
        <p:spPr>
          <a:xfrm>
            <a:off x="329280" y="5710840"/>
            <a:ext cx="11533440" cy="769468"/>
          </a:xfrm>
          <a:prstGeom prst="rect">
            <a:avLst/>
          </a:prstGeom>
          <a:solidFill>
            <a:schemeClr val="bg2"/>
          </a:solidFill>
        </p:spPr>
        <p:txBody>
          <a:bodyPr wrap="none" lIns="0" tIns="0" rIns="0" bIns="0" rtlCol="0" anchor="t"/>
          <a:lstStyle/>
          <a:p>
            <a:pPr>
              <a:lnSpc>
                <a:spcPts val="4415"/>
              </a:lnSpc>
            </a:pPr>
            <a:r>
              <a:rPr lang="en-US" sz="2000" b="1" dirty="0">
                <a:solidFill>
                  <a:srgbClr val="00B050"/>
                </a:solidFill>
                <a:latin typeface="Times New Roman" panose="02020603050405020304" pitchFamily="18" charset="0"/>
                <a:cs typeface="Times New Roman" panose="02020603050405020304" pitchFamily="18" charset="0"/>
              </a:rPr>
              <a:t>Overall Impact</a:t>
            </a:r>
            <a:r>
              <a:rPr lang="en-US" sz="2800" b="1" dirty="0">
                <a:solidFill>
                  <a:srgbClr val="00B050"/>
                </a:solidFill>
                <a:latin typeface="Times New Roman" panose="02020603050405020304" pitchFamily="18" charset="0"/>
                <a:cs typeface="Times New Roman" panose="02020603050405020304" pitchFamily="18" charset="0"/>
              </a:rPr>
              <a:t>: </a:t>
            </a:r>
            <a:r>
              <a:rPr lang="en-US" sz="1600" b="1" dirty="0">
                <a:solidFill>
                  <a:srgbClr val="00B050"/>
                </a:solidFill>
                <a:latin typeface="Times New Roman" panose="02020603050405020304" pitchFamily="18" charset="0"/>
                <a:cs typeface="Times New Roman" panose="02020603050405020304" pitchFamily="18" charset="0"/>
              </a:rPr>
              <a:t>Healthcare professionals can intervene earlier, improving efficiency while maintaining patient safety</a:t>
            </a:r>
            <a:r>
              <a:rPr lang="en-US" b="1" dirty="0"/>
              <a:t>.</a:t>
            </a:r>
            <a:endParaRPr lang="en-US" dirty="0"/>
          </a:p>
          <a:p>
            <a:pPr>
              <a:lnSpc>
                <a:spcPts val="4415"/>
              </a:lnSpc>
            </a:pPr>
            <a:endParaRPr lang="en-US" sz="2800" dirty="0">
              <a:solidFill>
                <a:srgbClr val="00B050"/>
              </a:solidFill>
              <a:latin typeface="Times New Roman" panose="02020603050405020304" pitchFamily="18" charset="0"/>
              <a:cs typeface="Times New Roman" panose="02020603050405020304" pitchFamily="18" charset="0"/>
            </a:endParaRPr>
          </a:p>
        </p:txBody>
      </p:sp>
      <p:pic>
        <p:nvPicPr>
          <p:cNvPr id="5" name="Picture 4" descr="Virtual nursing technology: How the right monitors enhance patient care - Samsung Business Insights"/>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823175" y="1040240"/>
            <a:ext cx="5240489" cy="2629610"/>
          </a:xfrm>
          <a:prstGeom prst="rect">
            <a:avLst/>
          </a:prstGeom>
          <a:noFill/>
          <a:ln>
            <a:noFill/>
          </a:ln>
        </p:spPr>
      </p:pic>
      <p:pic>
        <p:nvPicPr>
          <p:cNvPr id="6" name="Picture 5" descr="17,331 Nurse Black Background Stock Photos - Free &amp; Royalty-Free Stock Photos from Dreamstime"/>
          <p:cNvPicPr>
            <a:picLocks noChangeAspect="1"/>
          </p:cNvPicPr>
          <p:nvPr/>
        </p:nvPicPr>
        <p:blipFill>
          <a:blip r:embed="rId2"/>
          <a:stretch>
            <a:fillRect/>
          </a:stretch>
        </p:blipFill>
        <p:spPr>
          <a:xfrm>
            <a:off x="9569426" y="3811794"/>
            <a:ext cx="2622574" cy="1748383"/>
          </a:xfrm>
          <a:prstGeom prst="rect">
            <a:avLst/>
          </a:prstGeom>
        </p:spPr>
      </p:pic>
      <p:pic>
        <p:nvPicPr>
          <p:cNvPr id="7" name="Picture 6" descr="Download Nurses Royalty-Free Photos, Illustrations, and Vectors - Storyblocks"/>
          <p:cNvPicPr>
            <a:picLocks noChangeAspect="1"/>
          </p:cNvPicPr>
          <p:nvPr/>
        </p:nvPicPr>
        <p:blipFill>
          <a:blip r:embed="rId3"/>
          <a:stretch>
            <a:fillRect/>
          </a:stretch>
        </p:blipFill>
        <p:spPr>
          <a:xfrm>
            <a:off x="7781349" y="3893972"/>
            <a:ext cx="1362651" cy="181686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1596529" y="202052"/>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Impact on Patients and Communities</a:t>
            </a:r>
            <a:endParaRPr lang="en-US" sz="4400" dirty="0">
              <a:solidFill>
                <a:srgbClr val="00B050"/>
              </a:solidFill>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nvGraphicFramePr>
        <p:xfrm>
          <a:off x="1989281" y="957818"/>
          <a:ext cx="7953280" cy="5698130"/>
        </p:xfrm>
        <a:graphic>
          <a:graphicData uri="http://schemas.openxmlformats.org/drawingml/2006/table">
            <a:tbl>
              <a:tblPr firstRow="1" bandRow="1">
                <a:tableStyleId>{5C22544A-7EE6-4342-B048-85BDC9FD1C3A}</a:tableStyleId>
              </a:tblPr>
              <a:tblGrid>
                <a:gridCol w="3976640"/>
                <a:gridCol w="3976640"/>
              </a:tblGrid>
              <a:tr h="486050">
                <a:tc>
                  <a:txBody>
                    <a:bodyPr/>
                    <a:lstStyle/>
                    <a:p>
                      <a:r>
                        <a:rPr lang="en-US" sz="2400" dirty="0">
                          <a:latin typeface="Times New Roman" panose="02020603050405020304" pitchFamily="18" charset="0"/>
                          <a:cs typeface="Times New Roman" panose="02020603050405020304" pitchFamily="18" charset="0"/>
                        </a:rPr>
                        <a:t>Patient Benefits</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Community Benefits</a:t>
                      </a:r>
                      <a:endParaRPr lang="en-US" sz="2400" dirty="0">
                        <a:latin typeface="Times New Roman" panose="02020603050405020304" pitchFamily="18" charset="0"/>
                        <a:cs typeface="Times New Roman" panose="02020603050405020304" pitchFamily="18" charset="0"/>
                      </a:endParaRPr>
                    </a:p>
                  </a:txBody>
                  <a:tcPr/>
                </a:tc>
              </a:tr>
              <a:tr h="5152125">
                <a:tc>
                  <a:txBody>
                    <a:bodyPr/>
                    <a:lstStyle/>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Greater independence at home.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Earlier treatment when health worsens.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Fewer emergency hospital admissions.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Improved management of long-term conditions.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Increased patient confidence.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Better quality of life.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Reduced travel to healthcare facilities.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a:tc>
                <a:tc>
                  <a:txBody>
                    <a:bodyPr/>
                    <a:lstStyle/>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Improves access in rural communities.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Supports ageing populations.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pPr marL="285750" lvl="0" indent="-285750">
                        <a:buFont typeface="Arial" panose="020B0604020202020204" pitchFamily="34" charset="0"/>
                        <a:buChar char="•"/>
                      </a:pPr>
                      <a:r>
                        <a:rPr lang="en-US" sz="2400" kern="1200" dirty="0">
                          <a:solidFill>
                            <a:schemeClr val="dk1"/>
                          </a:solidFill>
                          <a:effectLst/>
                          <a:latin typeface="Times New Roman" panose="02020603050405020304" pitchFamily="18" charset="0"/>
                          <a:ea typeface="+mn-ea"/>
                          <a:cs typeface="Times New Roman" panose="02020603050405020304" pitchFamily="18" charset="0"/>
                        </a:rPr>
                        <a:t>Reduces demand on NHS services. </a:t>
                      </a:r>
                      <a:endParaRPr lang="en-US" sz="2400" kern="1200" dirty="0">
                        <a:solidFill>
                          <a:schemeClr val="dk1"/>
                        </a:solidFill>
                        <a:effectLst/>
                        <a:latin typeface="Times New Roman" panose="02020603050405020304" pitchFamily="18" charset="0"/>
                        <a:ea typeface="+mn-ea"/>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a:tc>
              </a:tr>
            </a:tbl>
          </a:graphicData>
        </a:graphic>
      </p:graphicFrame>
      <p:pic>
        <p:nvPicPr>
          <p:cNvPr id="4" name="Picture 3" descr="Online Community Background Stock Illustration - Illustration of human, connection: 37371471"/>
          <p:cNvPicPr>
            <a:picLocks noChangeAspect="1"/>
          </p:cNvPicPr>
          <p:nvPr/>
        </p:nvPicPr>
        <p:blipFill>
          <a:blip r:embed="rId1"/>
          <a:stretch>
            <a:fillRect/>
          </a:stretch>
        </p:blipFill>
        <p:spPr>
          <a:xfrm>
            <a:off x="9942561" y="1538371"/>
            <a:ext cx="1989281" cy="1585829"/>
          </a:xfrm>
          <a:prstGeom prst="rect">
            <a:avLst/>
          </a:prstGeom>
        </p:spPr>
      </p:pic>
      <p:pic>
        <p:nvPicPr>
          <p:cNvPr id="6" name="Picture 5" descr="224,900+ Black Community Stock Photos, Pictures &amp; Royalty-Free Images - iStock"/>
          <p:cNvPicPr>
            <a:picLocks noChangeAspect="1"/>
          </p:cNvPicPr>
          <p:nvPr/>
        </p:nvPicPr>
        <p:blipFill>
          <a:blip r:embed="rId2"/>
          <a:stretch>
            <a:fillRect/>
          </a:stretch>
        </p:blipFill>
        <p:spPr>
          <a:xfrm>
            <a:off x="9942561" y="3317594"/>
            <a:ext cx="2249439" cy="1731264"/>
          </a:xfrm>
          <a:prstGeom prst="rect">
            <a:avLst/>
          </a:prstGeom>
        </p:spPr>
      </p:pic>
      <p:pic>
        <p:nvPicPr>
          <p:cNvPr id="7" name="Picture 6" descr="Community Black People Stock Illustrations – 50,539 Community Black People  Stock Illustrations, Vectors &amp; Clipart - Dreamstime"/>
          <p:cNvPicPr>
            <a:picLocks noChangeAspect="1"/>
          </p:cNvPicPr>
          <p:nvPr/>
        </p:nvPicPr>
        <p:blipFill>
          <a:blip r:embed="rId3"/>
          <a:stretch>
            <a:fillRect/>
          </a:stretch>
        </p:blipFill>
        <p:spPr>
          <a:xfrm>
            <a:off x="9942560" y="5048859"/>
            <a:ext cx="2249439" cy="1607090"/>
          </a:xfrm>
          <a:prstGeom prst="rect">
            <a:avLst/>
          </a:prstGeom>
        </p:spPr>
      </p:pic>
      <p:pic>
        <p:nvPicPr>
          <p:cNvPr id="10" name="Picture 9" descr="1,444 Dark Hospital Ward Royalty-Free Images, Stock Photos &amp; Pictures | Shutterstock"/>
          <p:cNvPicPr>
            <a:picLocks noChangeAspect="1"/>
          </p:cNvPicPr>
          <p:nvPr/>
        </p:nvPicPr>
        <p:blipFill>
          <a:blip r:embed="rId4"/>
          <a:srcRect b="10000"/>
          <a:stretch>
            <a:fillRect/>
          </a:stretch>
        </p:blipFill>
        <p:spPr>
          <a:xfrm>
            <a:off x="0" y="1538371"/>
            <a:ext cx="1778192" cy="1044033"/>
          </a:xfrm>
          <a:prstGeom prst="rect">
            <a:avLst/>
          </a:prstGeom>
        </p:spPr>
      </p:pic>
      <p:pic>
        <p:nvPicPr>
          <p:cNvPr id="12" name="Picture 11" descr="237 Virtual Ward Stock Photos - Free &amp; Royalty-Free Stock Photos from Dreamstime"/>
          <p:cNvPicPr>
            <a:picLocks noChangeAspect="1"/>
          </p:cNvPicPr>
          <p:nvPr/>
        </p:nvPicPr>
        <p:blipFill>
          <a:blip r:embed="rId5"/>
          <a:stretch>
            <a:fillRect/>
          </a:stretch>
        </p:blipFill>
        <p:spPr>
          <a:xfrm>
            <a:off x="105543" y="2683906"/>
            <a:ext cx="1778193" cy="1952261"/>
          </a:xfrm>
          <a:prstGeom prst="rect">
            <a:avLst/>
          </a:prstGeom>
        </p:spPr>
      </p:pic>
      <p:pic>
        <p:nvPicPr>
          <p:cNvPr id="13" name="Picture 12" descr="Virtual ward pathways | Clinically Led Service Provider | HomeLink Healthcare"/>
          <p:cNvPicPr>
            <a:picLocks noChangeAspect="1"/>
          </p:cNvPicPr>
          <p:nvPr/>
        </p:nvPicPr>
        <p:blipFill>
          <a:blip r:embed="rId6"/>
          <a:stretch>
            <a:fillRect/>
          </a:stretch>
        </p:blipFill>
        <p:spPr>
          <a:xfrm>
            <a:off x="67205" y="4636167"/>
            <a:ext cx="1854868" cy="167453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475921" y="416812"/>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Critical Analysis</a:t>
            </a:r>
            <a:endParaRPr lang="en-US" sz="4400" dirty="0">
              <a:solidFill>
                <a:srgbClr val="00B050"/>
              </a:solidFill>
              <a:latin typeface="Times New Roman" panose="02020603050405020304" pitchFamily="18" charset="0"/>
              <a:cs typeface="Times New Roman" panose="02020603050405020304" pitchFamily="18" charset="0"/>
            </a:endParaRPr>
          </a:p>
        </p:txBody>
      </p:sp>
      <p:sp>
        <p:nvSpPr>
          <p:cNvPr id="5" name="Text 0"/>
          <p:cNvSpPr/>
          <p:nvPr/>
        </p:nvSpPr>
        <p:spPr>
          <a:xfrm>
            <a:off x="716520" y="1023614"/>
            <a:ext cx="4499471" cy="562372"/>
          </a:xfrm>
          <a:prstGeom prst="rect">
            <a:avLst/>
          </a:prstGeom>
          <a:noFill/>
        </p:spPr>
        <p:txBody>
          <a:bodyPr wrap="none" lIns="0" tIns="0" rIns="0" bIns="0" rtlCol="0" anchor="t"/>
          <a:lstStyle/>
          <a:p>
            <a:pPr>
              <a:lnSpc>
                <a:spcPts val="4415"/>
              </a:lnSpc>
            </a:pPr>
            <a:r>
              <a:rPr lang="en-US" sz="3600" b="1" dirty="0">
                <a:solidFill>
                  <a:srgbClr val="00B050"/>
                </a:solidFill>
                <a:latin typeface="Times New Roman" panose="02020603050405020304" pitchFamily="18" charset="0"/>
                <a:cs typeface="Times New Roman" panose="02020603050405020304" pitchFamily="18" charset="0"/>
              </a:rPr>
              <a:t>Limitations &amp; Challenges</a:t>
            </a:r>
            <a:endParaRPr lang="en-US" sz="3600" dirty="0">
              <a:solidFill>
                <a:srgbClr val="00B050"/>
              </a:solidFill>
              <a:latin typeface="Times New Roman" panose="02020603050405020304" pitchFamily="18" charset="0"/>
              <a:cs typeface="Times New Roman" panose="02020603050405020304" pitchFamily="18" charset="0"/>
            </a:endParaRPr>
          </a:p>
        </p:txBody>
      </p:sp>
      <p:sp>
        <p:nvSpPr>
          <p:cNvPr id="7" name="Text 1"/>
          <p:cNvSpPr/>
          <p:nvPr/>
        </p:nvSpPr>
        <p:spPr>
          <a:xfrm>
            <a:off x="417096" y="5834386"/>
            <a:ext cx="11570950" cy="1023614"/>
          </a:xfrm>
          <a:prstGeom prst="rect">
            <a:avLst/>
          </a:prstGeom>
          <a:noFill/>
        </p:spPr>
        <p:txBody>
          <a:bodyPr wrap="square" lIns="0" tIns="0" rIns="0" bIns="0" rtlCol="0" anchor="t"/>
          <a:lstStyle/>
          <a:p>
            <a:r>
              <a:rPr lang="en-US" sz="2800" b="1" dirty="0">
                <a:solidFill>
                  <a:srgbClr val="00B050"/>
                </a:solidFill>
                <a:latin typeface="Times New Roman" panose="02020603050405020304" pitchFamily="18" charset="0"/>
                <a:cs typeface="Times New Roman" panose="02020603050405020304" pitchFamily="18" charset="0"/>
              </a:rPr>
              <a:t>Critical Evaluation: </a:t>
            </a:r>
            <a:endParaRPr lang="en-US" sz="2800" b="1" dirty="0">
              <a:solidFill>
                <a:srgbClr val="00B050"/>
              </a:solidFill>
              <a:latin typeface="Times New Roman" panose="02020603050405020304" pitchFamily="18" charset="0"/>
              <a:cs typeface="Times New Roman" panose="02020603050405020304" pitchFamily="18" charset="0"/>
            </a:endParaRPr>
          </a:p>
          <a:p>
            <a:r>
              <a:rPr lang="en-US" sz="2000" b="1" dirty="0">
                <a:solidFill>
                  <a:schemeClr val="bg1"/>
                </a:solidFill>
              </a:rPr>
              <a:t>Technology improves healthcare but cannot replace clinical judgement, communication or compassionate care.</a:t>
            </a:r>
            <a:endParaRPr lang="en-US" sz="2000" dirty="0">
              <a:solidFill>
                <a:schemeClr val="bg1"/>
              </a:solidFill>
            </a:endParaRPr>
          </a:p>
          <a:p>
            <a:endParaRPr lang="en-US" sz="2800" dirty="0">
              <a:solidFill>
                <a:schemeClr val="bg1"/>
              </a:solidFill>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 1"/>
          <p:cNvSpPr/>
          <p:nvPr/>
        </p:nvSpPr>
        <p:spPr>
          <a:xfrm>
            <a:off x="556099" y="1630416"/>
            <a:ext cx="5038630" cy="3857757"/>
          </a:xfrm>
          <a:prstGeom prst="rect">
            <a:avLst/>
          </a:prstGeom>
          <a:solidFill>
            <a:srgbClr val="FFFF00"/>
          </a:solidFill>
        </p:spPr>
        <p:txBody>
          <a:bodyPr wrap="square" lIns="0" tIns="0" rIns="0" bIns="0" rtlCol="0" anchor="t"/>
          <a:lstStyle/>
          <a:p>
            <a:pPr algn="ctr"/>
            <a:r>
              <a:rPr lang="en-US" sz="2800" b="1" dirty="0">
                <a:solidFill>
                  <a:srgbClr val="FFFF00"/>
                </a:solidFill>
                <a:latin typeface="Times New Roman" panose="02020603050405020304" pitchFamily="18" charset="0"/>
                <a:cs typeface="Times New Roman" panose="02020603050405020304" pitchFamily="18" charset="0"/>
              </a:rPr>
              <a:t>Recommendations</a:t>
            </a:r>
            <a:endParaRPr lang="en-US" sz="2800" b="1" dirty="0">
              <a:solidFill>
                <a:srgbClr val="FFFF00"/>
              </a:solidFill>
              <a:latin typeface="Times New Roman" panose="02020603050405020304" pitchFamily="18" charset="0"/>
              <a:cs typeface="Times New Roman" panose="02020603050405020304" pitchFamily="18" charset="0"/>
            </a:endParaRPr>
          </a:p>
          <a:p>
            <a:pPr marL="342900" lvl="0" indent="-342900">
              <a:buFont typeface="Wingdings" panose="05000000000000000000" pitchFamily="2" charset="2"/>
              <a:buChar char="ü"/>
            </a:pPr>
            <a:r>
              <a:rPr lang="en-US" sz="2400" b="1" dirty="0"/>
              <a:t>High initial investment costs. </a:t>
            </a:r>
            <a:endParaRPr lang="en-US" sz="2400" b="1" dirty="0"/>
          </a:p>
          <a:p>
            <a:pPr marL="342900" lvl="0" indent="-342900">
              <a:buFont typeface="Wingdings" panose="05000000000000000000" pitchFamily="2" charset="2"/>
              <a:buChar char="ü"/>
            </a:pPr>
            <a:r>
              <a:rPr lang="en-US" sz="2400" b="1" dirty="0"/>
              <a:t>Dependence on reliable internet access. </a:t>
            </a:r>
            <a:endParaRPr lang="en-US" sz="2400" b="1" dirty="0"/>
          </a:p>
          <a:p>
            <a:pPr marL="342900" lvl="0" indent="-342900">
              <a:buFont typeface="Wingdings" panose="05000000000000000000" pitchFamily="2" charset="2"/>
              <a:buChar char="ü"/>
            </a:pPr>
            <a:r>
              <a:rPr lang="en-US" sz="2400" b="1" dirty="0"/>
              <a:t>Digital literacy varies among patients. </a:t>
            </a:r>
            <a:endParaRPr lang="en-US" sz="2400" b="1" dirty="0"/>
          </a:p>
          <a:p>
            <a:pPr marL="342900" lvl="0" indent="-342900">
              <a:buFont typeface="Wingdings" panose="05000000000000000000" pitchFamily="2" charset="2"/>
              <a:buChar char="ü"/>
            </a:pPr>
            <a:r>
              <a:rPr lang="en-US" sz="2400" b="1" dirty="0"/>
              <a:t>Cybersecurity and patient privacy concerns. </a:t>
            </a:r>
            <a:endParaRPr lang="en-US" sz="2400" b="1" dirty="0"/>
          </a:p>
          <a:p>
            <a:pPr marL="342900" lvl="0" indent="-342900">
              <a:buFont typeface="Wingdings" panose="05000000000000000000" pitchFamily="2" charset="2"/>
              <a:buChar char="ü"/>
            </a:pPr>
            <a:r>
              <a:rPr lang="en-US" sz="2400" b="1" dirty="0"/>
              <a:t>Large volumes of clinical data. </a:t>
            </a:r>
            <a:endParaRPr lang="en-US" sz="2400" b="1" dirty="0"/>
          </a:p>
          <a:p>
            <a:pPr marL="342900" lvl="0" indent="-342900">
              <a:buFont typeface="Wingdings" panose="05000000000000000000" pitchFamily="2" charset="2"/>
              <a:buChar char="ü"/>
            </a:pPr>
            <a:r>
              <a:rPr lang="en-US" sz="2400" b="1" dirty="0"/>
              <a:t>Alert fatigue among clinicians. </a:t>
            </a:r>
            <a:endParaRPr lang="en-US" sz="2400" b="1" dirty="0"/>
          </a:p>
          <a:p>
            <a:pPr marL="457200" lvl="0" indent="-45720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1">
            <a:extLst>
              <a:ext uri="{28A0092B-C50C-407E-A947-70E740481C1C}">
                <a14:useLocalDpi xmlns:a14="http://schemas.microsoft.com/office/drawing/2010/main" val="0"/>
              </a:ext>
            </a:extLst>
          </a:blip>
          <a:srcRect l="41649" t="13168" r="2763" b="41279"/>
          <a:stretch>
            <a:fillRect/>
          </a:stretch>
        </p:blipFill>
        <p:spPr bwMode="auto">
          <a:xfrm>
            <a:off x="5725656" y="1630416"/>
            <a:ext cx="6347659" cy="385775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11"/>
          <p:cNvSpPr/>
          <p:nvPr/>
        </p:nvSpPr>
        <p:spPr>
          <a:xfrm>
            <a:off x="147390" y="5693543"/>
            <a:ext cx="1493031" cy="1011138"/>
          </a:xfrm>
          <a:prstGeom prst="roundRect">
            <a:avLst>
              <a:gd name="adj" fmla="val 9043"/>
            </a:avLst>
          </a:prstGeom>
          <a:solidFill>
            <a:srgbClr val="09151A">
              <a:alpha val="95000"/>
            </a:srgbClr>
          </a:solidFill>
          <a:ln w="22860">
            <a:solidFill>
              <a:srgbClr val="194A99"/>
            </a:solidFill>
            <a:prstDash val="solid"/>
          </a:ln>
        </p:spPr>
        <p:txBody>
          <a:bodyPr/>
          <a:lstStyle/>
          <a:p>
            <a:endParaRPr lang="en-GB" sz="1500" dirty="0"/>
          </a:p>
        </p:txBody>
      </p:sp>
      <p:sp>
        <p:nvSpPr>
          <p:cNvPr id="15" name="Shape 12"/>
          <p:cNvSpPr/>
          <p:nvPr/>
        </p:nvSpPr>
        <p:spPr>
          <a:xfrm>
            <a:off x="1726024" y="5708510"/>
            <a:ext cx="76200" cy="1011138"/>
          </a:xfrm>
          <a:prstGeom prst="roundRect">
            <a:avLst>
              <a:gd name="adj" fmla="val 94242"/>
            </a:avLst>
          </a:prstGeom>
          <a:solidFill>
            <a:srgbClr val="609DFF"/>
          </a:solidFill>
        </p:spPr>
        <p:txBody>
          <a:bodyPr/>
          <a:lstStyle/>
          <a:p>
            <a:endParaRPr lang="en-GB" sz="1500" dirty="0"/>
          </a:p>
        </p:txBody>
      </p:sp>
      <p:sp>
        <p:nvSpPr>
          <p:cNvPr id="17" name="Text 14"/>
          <p:cNvSpPr/>
          <p:nvPr/>
        </p:nvSpPr>
        <p:spPr>
          <a:xfrm>
            <a:off x="234649" y="6179668"/>
            <a:ext cx="5743178" cy="266601"/>
          </a:xfrm>
          <a:prstGeom prst="rect">
            <a:avLst/>
          </a:prstGeom>
          <a:noFill/>
        </p:spPr>
        <p:txBody>
          <a:bodyPr wrap="none" lIns="0" tIns="0" rIns="0" bIns="0" rtlCol="0" anchor="t"/>
          <a:lstStyle/>
          <a:p>
            <a:pPr>
              <a:lnSpc>
                <a:spcPts val="2085"/>
              </a:lnSpc>
            </a:pPr>
            <a:r>
              <a:rPr lang="en-US" sz="4400" b="1" dirty="0">
                <a:ln>
                  <a:solidFill>
                    <a:srgbClr val="00B050"/>
                  </a:solidFill>
                </a:ln>
                <a:solidFill>
                  <a:srgbClr val="E2E6E9"/>
                </a:solidFill>
                <a:latin typeface="Times New Roman" panose="02020603050405020304" pitchFamily="18" charset="0"/>
                <a:cs typeface="Times New Roman" panose="02020603050405020304" pitchFamily="18" charset="0"/>
              </a:rPr>
              <a:t>Goal</a:t>
            </a:r>
            <a:endParaRPr lang="en-US" sz="4400" b="1" dirty="0">
              <a:ln>
                <a:solidFill>
                  <a:srgbClr val="00B050"/>
                </a:solidFill>
              </a:ln>
              <a:latin typeface="Times New Roman" panose="02020603050405020304" pitchFamily="18" charset="0"/>
              <a:cs typeface="Times New Roman" panose="02020603050405020304" pitchFamily="18" charset="0"/>
            </a:endParaRPr>
          </a:p>
        </p:txBody>
      </p:sp>
      <p:sp>
        <p:nvSpPr>
          <p:cNvPr id="3" name="Shape 11"/>
          <p:cNvSpPr/>
          <p:nvPr/>
        </p:nvSpPr>
        <p:spPr>
          <a:xfrm>
            <a:off x="1802225" y="5708510"/>
            <a:ext cx="9857934" cy="1208916"/>
          </a:xfrm>
          <a:prstGeom prst="roundRect">
            <a:avLst>
              <a:gd name="adj" fmla="val 9043"/>
            </a:avLst>
          </a:prstGeom>
          <a:solidFill>
            <a:srgbClr val="09151A">
              <a:alpha val="95000"/>
            </a:srgbClr>
          </a:solidFill>
          <a:ln w="22860">
            <a:solidFill>
              <a:srgbClr val="194A99"/>
            </a:solidFill>
            <a:prstDash val="solid"/>
          </a:ln>
        </p:spPr>
        <p:txBody>
          <a:bodyPr/>
          <a:lstStyle/>
          <a:p>
            <a:r>
              <a:rPr lang="en-US" sz="2800" b="1" dirty="0">
                <a:solidFill>
                  <a:schemeClr val="bg1"/>
                </a:solidFill>
                <a:latin typeface="Times New Roman" panose="02020603050405020304" pitchFamily="18" charset="0"/>
                <a:cs typeface="Times New Roman" panose="02020603050405020304" pitchFamily="18" charset="0"/>
              </a:rPr>
              <a:t>Deliver equitable, sustainable and patient-</a:t>
            </a:r>
            <a:r>
              <a:rPr lang="en-US" sz="2800" b="1" dirty="0" err="1">
                <a:solidFill>
                  <a:schemeClr val="bg1"/>
                </a:solidFill>
                <a:latin typeface="Times New Roman" panose="02020603050405020304" pitchFamily="18" charset="0"/>
                <a:cs typeface="Times New Roman" panose="02020603050405020304" pitchFamily="18" charset="0"/>
              </a:rPr>
              <a:t>centred</a:t>
            </a:r>
            <a:r>
              <a:rPr lang="en-US" sz="2800" b="1" dirty="0">
                <a:solidFill>
                  <a:schemeClr val="bg1"/>
                </a:solidFill>
                <a:latin typeface="Times New Roman" panose="02020603050405020304" pitchFamily="18" charset="0"/>
                <a:cs typeface="Times New Roman" panose="02020603050405020304" pitchFamily="18" charset="0"/>
              </a:rPr>
              <a:t> digital healthcare.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Text 0"/>
          <p:cNvSpPr/>
          <p:nvPr/>
        </p:nvSpPr>
        <p:spPr>
          <a:xfrm>
            <a:off x="3077253" y="119589"/>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Recommendations</a:t>
            </a:r>
            <a:endParaRPr lang="en-US" sz="4400" dirty="0">
              <a:solidFill>
                <a:srgbClr val="00B050"/>
              </a:solidFill>
              <a:latin typeface="Times New Roman" panose="02020603050405020304" pitchFamily="18" charset="0"/>
              <a:cs typeface="Times New Roman" panose="02020603050405020304" pitchFamily="18" charset="0"/>
            </a:endParaRPr>
          </a:p>
        </p:txBody>
      </p:sp>
      <p:sp>
        <p:nvSpPr>
          <p:cNvPr id="4" name="Text 1"/>
          <p:cNvSpPr/>
          <p:nvPr/>
        </p:nvSpPr>
        <p:spPr>
          <a:xfrm>
            <a:off x="730750" y="535537"/>
            <a:ext cx="9909176" cy="4279793"/>
          </a:xfrm>
          <a:prstGeom prst="rect">
            <a:avLst/>
          </a:prstGeom>
          <a:noFill/>
        </p:spPr>
        <p:txBody>
          <a:bodyPr wrap="square" lIns="0" tIns="0" rIns="0" bIns="0" rtlCol="0" anchor="t"/>
          <a:lstStyle/>
          <a:p>
            <a:endParaRPr lang="en-US" sz="2800" b="1"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Expand NHS Virtual Ward </a:t>
            </a:r>
            <a:r>
              <a:rPr lang="en-US" sz="2800" dirty="0" err="1">
                <a:solidFill>
                  <a:schemeClr val="bg1"/>
                </a:solidFill>
                <a:latin typeface="Times New Roman" panose="02020603050405020304" pitchFamily="18" charset="0"/>
                <a:cs typeface="Times New Roman" panose="02020603050405020304" pitchFamily="18" charset="0"/>
              </a:rPr>
              <a:t>programmes</a:t>
            </a:r>
            <a:r>
              <a:rPr lang="en-US" sz="28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Improve digital infrastructure nationwide. </a:t>
            </a:r>
            <a:endParaRPr lang="en-US" sz="28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Strengthen cybersecurity systems. </a:t>
            </a:r>
            <a:endParaRPr lang="en-US" sz="28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Increase staff training. </a:t>
            </a:r>
            <a:endParaRPr lang="en-US" sz="28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Improve patient digital education. </a:t>
            </a:r>
            <a:endParaRPr lang="en-US" sz="28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Design inclusive technologies for older adults (Health Innovation Network, 2023). </a:t>
            </a:r>
            <a:endParaRPr lang="en-US" sz="28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Monitor outcomes through continuous evaluation. </a:t>
            </a:r>
            <a:endParaRPr lang="en-US" sz="28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800" dirty="0">
                <a:solidFill>
                  <a:schemeClr val="bg1"/>
                </a:solidFill>
                <a:latin typeface="Times New Roman" panose="02020603050405020304" pitchFamily="18" charset="0"/>
                <a:cs typeface="Times New Roman" panose="02020603050405020304" pitchFamily="18" charset="0"/>
              </a:rPr>
              <a:t>Promote collaboration between healthcare providers and technology developers. </a:t>
            </a:r>
            <a:endParaRPr lang="en-US" sz="2800" dirty="0">
              <a:solidFill>
                <a:schemeClr val="bg1"/>
              </a:solidFill>
              <a:latin typeface="Times New Roman" panose="02020603050405020304" pitchFamily="18" charset="0"/>
              <a:cs typeface="Times New Roman" panose="02020603050405020304" pitchFamily="18" charset="0"/>
            </a:endParaRPr>
          </a:p>
          <a:p>
            <a:pPr lvl="0"/>
            <a:endParaRPr lang="en-US" sz="2800" dirty="0">
              <a:solidFill>
                <a:schemeClr val="bg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4"/>
          <p:cNvSpPr/>
          <p:nvPr/>
        </p:nvSpPr>
        <p:spPr>
          <a:xfrm>
            <a:off x="5345094" y="3055367"/>
            <a:ext cx="76200" cy="1011138"/>
          </a:xfrm>
          <a:prstGeom prst="roundRect">
            <a:avLst>
              <a:gd name="adj" fmla="val 94242"/>
            </a:avLst>
          </a:prstGeom>
          <a:solidFill>
            <a:srgbClr val="609DFF"/>
          </a:solidFill>
        </p:spPr>
        <p:txBody>
          <a:bodyPr/>
          <a:lstStyle/>
          <a:p>
            <a:endParaRPr lang="en-GB" sz="1500" dirty="0"/>
          </a:p>
        </p:txBody>
      </p:sp>
      <p:sp>
        <p:nvSpPr>
          <p:cNvPr id="5" name="Shape 8"/>
          <p:cNvSpPr/>
          <p:nvPr/>
        </p:nvSpPr>
        <p:spPr>
          <a:xfrm>
            <a:off x="5500886" y="4155712"/>
            <a:ext cx="76200" cy="1011138"/>
          </a:xfrm>
          <a:prstGeom prst="roundRect">
            <a:avLst>
              <a:gd name="adj" fmla="val 94242"/>
            </a:avLst>
          </a:prstGeom>
          <a:solidFill>
            <a:srgbClr val="609DFF"/>
          </a:solidFill>
        </p:spPr>
        <p:txBody>
          <a:bodyPr/>
          <a:lstStyle/>
          <a:p>
            <a:endParaRPr lang="en-GB" sz="1500" dirty="0"/>
          </a:p>
        </p:txBody>
      </p:sp>
      <p:sp>
        <p:nvSpPr>
          <p:cNvPr id="7" name="Shape 11"/>
          <p:cNvSpPr/>
          <p:nvPr/>
        </p:nvSpPr>
        <p:spPr>
          <a:xfrm>
            <a:off x="255558" y="5586126"/>
            <a:ext cx="3486263" cy="999071"/>
          </a:xfrm>
          <a:prstGeom prst="roundRect">
            <a:avLst>
              <a:gd name="adj" fmla="val 9043"/>
            </a:avLst>
          </a:prstGeom>
          <a:solidFill>
            <a:srgbClr val="09151A">
              <a:alpha val="95000"/>
            </a:srgbClr>
          </a:solidFill>
          <a:ln w="22860">
            <a:solidFill>
              <a:srgbClr val="194A99"/>
            </a:solidFill>
            <a:prstDash val="solid"/>
          </a:ln>
        </p:spPr>
        <p:txBody>
          <a:bodyPr/>
          <a:lstStyle/>
          <a:p>
            <a:endParaRPr lang="en-GB" sz="1500" dirty="0"/>
          </a:p>
        </p:txBody>
      </p:sp>
      <p:sp>
        <p:nvSpPr>
          <p:cNvPr id="9" name="Shape 12"/>
          <p:cNvSpPr/>
          <p:nvPr/>
        </p:nvSpPr>
        <p:spPr>
          <a:xfrm>
            <a:off x="3839085" y="5586126"/>
            <a:ext cx="76200" cy="1011138"/>
          </a:xfrm>
          <a:prstGeom prst="roundRect">
            <a:avLst>
              <a:gd name="adj" fmla="val 94242"/>
            </a:avLst>
          </a:prstGeom>
          <a:solidFill>
            <a:srgbClr val="609DFF"/>
          </a:solidFill>
        </p:spPr>
        <p:txBody>
          <a:bodyPr/>
          <a:lstStyle/>
          <a:p>
            <a:endParaRPr lang="en-GB" sz="1500" dirty="0"/>
          </a:p>
        </p:txBody>
      </p:sp>
      <p:sp>
        <p:nvSpPr>
          <p:cNvPr id="11" name="Text 14"/>
          <p:cNvSpPr/>
          <p:nvPr/>
        </p:nvSpPr>
        <p:spPr>
          <a:xfrm>
            <a:off x="352822" y="5959642"/>
            <a:ext cx="3890315" cy="372772"/>
          </a:xfrm>
          <a:prstGeom prst="rect">
            <a:avLst/>
          </a:prstGeom>
          <a:noFill/>
        </p:spPr>
        <p:txBody>
          <a:bodyPr wrap="none" lIns="0" tIns="0" rIns="0" bIns="0" rtlCol="0" anchor="t"/>
          <a:lstStyle/>
          <a:p>
            <a:pPr>
              <a:lnSpc>
                <a:spcPts val="2085"/>
              </a:lnSpc>
            </a:pPr>
            <a:r>
              <a:rPr lang="en-US" sz="4400" b="1" dirty="0">
                <a:ln>
                  <a:solidFill>
                    <a:srgbClr val="00B050"/>
                  </a:solidFill>
                </a:ln>
                <a:solidFill>
                  <a:srgbClr val="E2E6E9"/>
                </a:solidFill>
                <a:latin typeface="Times New Roman" panose="02020603050405020304" pitchFamily="18" charset="0"/>
                <a:cs typeface="Times New Roman" panose="02020603050405020304" pitchFamily="18" charset="0"/>
              </a:rPr>
              <a:t>Take-Away</a:t>
            </a:r>
            <a:endParaRPr lang="en-US" sz="4400" b="1" dirty="0">
              <a:ln>
                <a:solidFill>
                  <a:srgbClr val="00B050"/>
                </a:solidFill>
              </a:ln>
              <a:latin typeface="Times New Roman" panose="02020603050405020304" pitchFamily="18" charset="0"/>
              <a:cs typeface="Times New Roman" panose="02020603050405020304" pitchFamily="18" charset="0"/>
            </a:endParaRPr>
          </a:p>
        </p:txBody>
      </p:sp>
      <p:sp>
        <p:nvSpPr>
          <p:cNvPr id="13" name="Shape 4"/>
          <p:cNvSpPr/>
          <p:nvPr/>
        </p:nvSpPr>
        <p:spPr>
          <a:xfrm>
            <a:off x="5383802" y="1873538"/>
            <a:ext cx="76200" cy="1011138"/>
          </a:xfrm>
          <a:prstGeom prst="roundRect">
            <a:avLst>
              <a:gd name="adj" fmla="val 94242"/>
            </a:avLst>
          </a:prstGeom>
          <a:solidFill>
            <a:srgbClr val="609DFF"/>
          </a:solidFill>
        </p:spPr>
        <p:txBody>
          <a:bodyPr/>
          <a:lstStyle/>
          <a:p>
            <a:endParaRPr lang="en-GB" sz="1500" dirty="0"/>
          </a:p>
        </p:txBody>
      </p:sp>
      <p:sp>
        <p:nvSpPr>
          <p:cNvPr id="15" name="Shape 4"/>
          <p:cNvSpPr/>
          <p:nvPr/>
        </p:nvSpPr>
        <p:spPr>
          <a:xfrm>
            <a:off x="5356787" y="714679"/>
            <a:ext cx="76200" cy="1011138"/>
          </a:xfrm>
          <a:prstGeom prst="roundRect">
            <a:avLst>
              <a:gd name="adj" fmla="val 94242"/>
            </a:avLst>
          </a:prstGeom>
          <a:solidFill>
            <a:srgbClr val="609DFF"/>
          </a:solidFill>
        </p:spPr>
        <p:txBody>
          <a:bodyPr/>
          <a:lstStyle/>
          <a:p>
            <a:endParaRPr lang="en-GB" sz="1500" dirty="0"/>
          </a:p>
        </p:txBody>
      </p:sp>
      <p:sp>
        <p:nvSpPr>
          <p:cNvPr id="17" name="Shape 11"/>
          <p:cNvSpPr/>
          <p:nvPr/>
        </p:nvSpPr>
        <p:spPr>
          <a:xfrm>
            <a:off x="5500886" y="625873"/>
            <a:ext cx="6332736" cy="1071010"/>
          </a:xfrm>
          <a:prstGeom prst="roundRect">
            <a:avLst>
              <a:gd name="adj" fmla="val 9043"/>
            </a:avLst>
          </a:prstGeom>
          <a:solidFill>
            <a:srgbClr val="09151A">
              <a:alpha val="95000"/>
            </a:srgbClr>
          </a:solidFill>
          <a:ln w="22860">
            <a:solidFill>
              <a:srgbClr val="194A99"/>
            </a:solidFill>
            <a:prstDash val="solid"/>
          </a:ln>
        </p:spPr>
        <p:txBody>
          <a:bodyPr/>
          <a:lstStyle/>
          <a:p>
            <a:r>
              <a:rPr lang="en-US" sz="2600" dirty="0">
                <a:solidFill>
                  <a:schemeClr val="bg1"/>
                </a:solidFill>
                <a:latin typeface="Times New Roman" panose="02020603050405020304" pitchFamily="18" charset="0"/>
                <a:cs typeface="Times New Roman" panose="02020603050405020304" pitchFamily="18" charset="0"/>
              </a:rPr>
              <a:t>Remote Patient Monitoring is transforming healthcare delivery across the NHS. </a:t>
            </a:r>
            <a:endParaRPr lang="en-US" sz="2600" dirty="0">
              <a:solidFill>
                <a:schemeClr val="bg1"/>
              </a:solidFill>
              <a:latin typeface="Times New Roman" panose="02020603050405020304" pitchFamily="18" charset="0"/>
              <a:cs typeface="Times New Roman" panose="02020603050405020304" pitchFamily="18" charset="0"/>
            </a:endParaRPr>
          </a:p>
          <a:p>
            <a:pPr lvl="0"/>
            <a:endParaRPr lang="en-US" sz="2600" dirty="0">
              <a:solidFill>
                <a:schemeClr val="bg1"/>
              </a:solidFill>
              <a:latin typeface="Times New Roman" panose="02020603050405020304" pitchFamily="18" charset="0"/>
              <a:cs typeface="Times New Roman" panose="02020603050405020304" pitchFamily="18" charset="0"/>
            </a:endParaRPr>
          </a:p>
        </p:txBody>
      </p:sp>
      <p:sp>
        <p:nvSpPr>
          <p:cNvPr id="19" name="Shape 11"/>
          <p:cNvSpPr/>
          <p:nvPr/>
        </p:nvSpPr>
        <p:spPr>
          <a:xfrm>
            <a:off x="5653286" y="4096235"/>
            <a:ext cx="6180336" cy="1389961"/>
          </a:xfrm>
          <a:prstGeom prst="roundRect">
            <a:avLst>
              <a:gd name="adj" fmla="val 9043"/>
            </a:avLst>
          </a:prstGeom>
          <a:solidFill>
            <a:srgbClr val="09151A">
              <a:alpha val="95000"/>
            </a:srgbClr>
          </a:solidFill>
          <a:ln w="22860">
            <a:solidFill>
              <a:srgbClr val="194A99"/>
            </a:solidFill>
            <a:prstDash val="solid"/>
          </a:ln>
        </p:spPr>
        <p:txBody>
          <a:bodyPr/>
          <a:lstStyle/>
          <a:p>
            <a:pPr lvl="0"/>
            <a:r>
              <a:rPr lang="en-US" sz="2600" dirty="0">
                <a:solidFill>
                  <a:schemeClr val="bg1"/>
                </a:solidFill>
                <a:latin typeface="Times New Roman" panose="02020603050405020304" pitchFamily="18" charset="0"/>
                <a:cs typeface="Times New Roman" panose="02020603050405020304" pitchFamily="18" charset="0"/>
              </a:rPr>
              <a:t>Challenges such as digital inequality, cybersecurity and workforce readiness remain  </a:t>
            </a:r>
            <a:endParaRPr lang="en-US" sz="2600" dirty="0">
              <a:solidFill>
                <a:schemeClr val="bg1"/>
              </a:solidFill>
              <a:latin typeface="Times New Roman" panose="02020603050405020304" pitchFamily="18" charset="0"/>
              <a:cs typeface="Times New Roman" panose="02020603050405020304" pitchFamily="18" charset="0"/>
            </a:endParaRPr>
          </a:p>
        </p:txBody>
      </p:sp>
      <p:sp>
        <p:nvSpPr>
          <p:cNvPr id="21" name="Shape 11"/>
          <p:cNvSpPr/>
          <p:nvPr/>
        </p:nvSpPr>
        <p:spPr>
          <a:xfrm>
            <a:off x="5538986" y="3025824"/>
            <a:ext cx="6180336" cy="1011138"/>
          </a:xfrm>
          <a:prstGeom prst="roundRect">
            <a:avLst>
              <a:gd name="adj" fmla="val 9043"/>
            </a:avLst>
          </a:prstGeom>
          <a:solidFill>
            <a:srgbClr val="09151A">
              <a:alpha val="95000"/>
            </a:srgbClr>
          </a:solidFill>
          <a:ln w="22860">
            <a:solidFill>
              <a:srgbClr val="194A99"/>
            </a:solidFill>
            <a:prstDash val="solid"/>
          </a:ln>
        </p:spPr>
        <p:txBody>
          <a:bodyPr/>
          <a:lstStyle/>
          <a:p>
            <a:r>
              <a:rPr lang="en-US" sz="2600" dirty="0">
                <a:solidFill>
                  <a:schemeClr val="bg1"/>
                </a:solidFill>
                <a:latin typeface="Times New Roman" panose="02020603050405020304" pitchFamily="18" charset="0"/>
                <a:cs typeface="Times New Roman" panose="02020603050405020304" pitchFamily="18" charset="0"/>
              </a:rPr>
              <a:t>Healthcare professionals can deliver more efficient, coordinated services. </a:t>
            </a:r>
            <a:endParaRPr lang="en-US" sz="2600" dirty="0">
              <a:solidFill>
                <a:schemeClr val="bg1"/>
              </a:solidFill>
              <a:latin typeface="Times New Roman" panose="02020603050405020304" pitchFamily="18" charset="0"/>
              <a:cs typeface="Times New Roman" panose="02020603050405020304" pitchFamily="18" charset="0"/>
            </a:endParaRPr>
          </a:p>
          <a:p>
            <a:pPr lvl="0"/>
            <a:r>
              <a:rPr lang="en-US" sz="2600" dirty="0">
                <a:solidFill>
                  <a:schemeClr val="bg1"/>
                </a:solidFill>
                <a:latin typeface="Times New Roman" panose="02020603050405020304" pitchFamily="18" charset="0"/>
                <a:cs typeface="Times New Roman" panose="02020603050405020304" pitchFamily="18" charset="0"/>
              </a:rPr>
              <a:t> </a:t>
            </a:r>
            <a:endParaRPr lang="en-US" sz="2600" dirty="0">
              <a:solidFill>
                <a:schemeClr val="bg1"/>
              </a:solidFill>
              <a:latin typeface="Times New Roman" panose="02020603050405020304" pitchFamily="18" charset="0"/>
              <a:cs typeface="Times New Roman" panose="02020603050405020304" pitchFamily="18" charset="0"/>
            </a:endParaRPr>
          </a:p>
        </p:txBody>
      </p:sp>
      <p:sp>
        <p:nvSpPr>
          <p:cNvPr id="23" name="Shape 11"/>
          <p:cNvSpPr/>
          <p:nvPr/>
        </p:nvSpPr>
        <p:spPr>
          <a:xfrm>
            <a:off x="5577086" y="1884650"/>
            <a:ext cx="6180336" cy="1011138"/>
          </a:xfrm>
          <a:prstGeom prst="roundRect">
            <a:avLst>
              <a:gd name="adj" fmla="val 9043"/>
            </a:avLst>
          </a:prstGeom>
          <a:solidFill>
            <a:srgbClr val="09151A">
              <a:alpha val="95000"/>
            </a:srgbClr>
          </a:solidFill>
          <a:ln w="22860">
            <a:solidFill>
              <a:srgbClr val="194A99"/>
            </a:solidFill>
            <a:prstDash val="solid"/>
          </a:ln>
        </p:spPr>
        <p:txBody>
          <a:bodyPr/>
          <a:lstStyle/>
          <a:p>
            <a:r>
              <a:rPr lang="en-US" sz="2600" dirty="0">
                <a:solidFill>
                  <a:schemeClr val="bg1"/>
                </a:solidFill>
                <a:latin typeface="Times New Roman" panose="02020603050405020304" pitchFamily="18" charset="0"/>
                <a:cs typeface="Times New Roman" panose="02020603050405020304" pitchFamily="18" charset="0"/>
              </a:rPr>
              <a:t>It supports earlier intervention and proactive management of long-term conditions. </a:t>
            </a:r>
            <a:endParaRPr lang="en-US" sz="2600" dirty="0">
              <a:solidFill>
                <a:schemeClr val="bg1"/>
              </a:solidFill>
              <a:latin typeface="Times New Roman" panose="02020603050405020304" pitchFamily="18" charset="0"/>
              <a:cs typeface="Times New Roman" panose="02020603050405020304" pitchFamily="18" charset="0"/>
            </a:endParaRPr>
          </a:p>
          <a:p>
            <a:pPr lvl="0"/>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5" name="Shape 11"/>
          <p:cNvSpPr/>
          <p:nvPr/>
        </p:nvSpPr>
        <p:spPr>
          <a:xfrm>
            <a:off x="4012549" y="5545673"/>
            <a:ext cx="7706773" cy="1208916"/>
          </a:xfrm>
          <a:prstGeom prst="roundRect">
            <a:avLst>
              <a:gd name="adj" fmla="val 9043"/>
            </a:avLst>
          </a:prstGeom>
          <a:solidFill>
            <a:srgbClr val="09151A">
              <a:alpha val="95000"/>
            </a:srgbClr>
          </a:solidFill>
          <a:ln w="22860">
            <a:solidFill>
              <a:srgbClr val="194A99"/>
            </a:solidFill>
            <a:prstDash val="solid"/>
          </a:ln>
        </p:spPr>
        <p:txBody>
          <a:bodyPr/>
          <a:lstStyle/>
          <a:p>
            <a:r>
              <a:rPr lang="en-US" b="1" dirty="0">
                <a:solidFill>
                  <a:srgbClr val="FFC000"/>
                </a:solidFill>
                <a:latin typeface="Times New Roman" panose="02020603050405020304" pitchFamily="18" charset="0"/>
                <a:cs typeface="Times New Roman" panose="02020603050405020304" pitchFamily="18" charset="0"/>
              </a:rPr>
              <a:t>Remote Patient Monitoring </a:t>
            </a:r>
            <a:r>
              <a:rPr lang="en-US" b="1" dirty="0">
                <a:solidFill>
                  <a:schemeClr val="bg1"/>
                </a:solidFill>
                <a:latin typeface="Times New Roman" panose="02020603050405020304" pitchFamily="18" charset="0"/>
                <a:cs typeface="Times New Roman" panose="02020603050405020304" pitchFamily="18" charset="0"/>
              </a:rPr>
              <a:t>demonstrates how digital innovation can improve healthcare quality when combined with effective governance, skilled professionals and patient-</a:t>
            </a:r>
            <a:r>
              <a:rPr lang="en-US" b="1" dirty="0" err="1">
                <a:solidFill>
                  <a:schemeClr val="bg1"/>
                </a:solidFill>
                <a:latin typeface="Times New Roman" panose="02020603050405020304" pitchFamily="18" charset="0"/>
                <a:cs typeface="Times New Roman" panose="02020603050405020304" pitchFamily="18" charset="0"/>
              </a:rPr>
              <a:t>centred</a:t>
            </a:r>
            <a:r>
              <a:rPr lang="en-US" b="1" dirty="0">
                <a:solidFill>
                  <a:schemeClr val="bg1"/>
                </a:solidFill>
                <a:latin typeface="Times New Roman" panose="02020603050405020304" pitchFamily="18" charset="0"/>
                <a:cs typeface="Times New Roman" panose="02020603050405020304" pitchFamily="18" charset="0"/>
              </a:rPr>
              <a:t> implementation.</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27" name="Text 0"/>
          <p:cNvSpPr/>
          <p:nvPr/>
        </p:nvSpPr>
        <p:spPr>
          <a:xfrm>
            <a:off x="3077253" y="119589"/>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Conclusion</a:t>
            </a:r>
            <a:endParaRPr lang="en-US" sz="4400" dirty="0">
              <a:solidFill>
                <a:srgbClr val="00B050"/>
              </a:solidFill>
              <a:latin typeface="Times New Roman" panose="02020603050405020304" pitchFamily="18" charset="0"/>
              <a:cs typeface="Times New Roman" panose="02020603050405020304" pitchFamily="18" charset="0"/>
            </a:endParaRPr>
          </a:p>
        </p:txBody>
      </p:sp>
      <p:pic>
        <p:nvPicPr>
          <p:cNvPr id="34" name="Picture 33" descr="Hospital at Home Software | Home Health Care Program"/>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255558" y="898359"/>
            <a:ext cx="4745405" cy="332140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1596529" y="256003"/>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Critical Reflection and Future Outlook</a:t>
            </a:r>
            <a:endParaRPr lang="en-US" sz="4400" dirty="0">
              <a:solidFill>
                <a:srgbClr val="00B050"/>
              </a:solidFill>
              <a:latin typeface="Times New Roman" panose="02020603050405020304" pitchFamily="18" charset="0"/>
              <a:cs typeface="Times New Roman" panose="02020603050405020304" pitchFamily="18" charset="0"/>
            </a:endParaRPr>
          </a:p>
        </p:txBody>
      </p:sp>
      <p:sp>
        <p:nvSpPr>
          <p:cNvPr id="5" name="Text 1"/>
          <p:cNvSpPr/>
          <p:nvPr/>
        </p:nvSpPr>
        <p:spPr>
          <a:xfrm>
            <a:off x="914948" y="1605439"/>
            <a:ext cx="4362905" cy="2843213"/>
          </a:xfrm>
          <a:prstGeom prst="rect">
            <a:avLst/>
          </a:prstGeom>
          <a:noFill/>
        </p:spPr>
        <p:txBody>
          <a:bodyPr wrap="square" lIns="0" tIns="0" rIns="0" bIns="0" rtlCol="0" anchor="t"/>
          <a:lstStyle/>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Wider use of Artificial Intelligence to identify early clinical deterioration.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Expansion of NHS Virtual Wards (NHS England, 2024).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Integration with wearable health technologies.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Greater use of predictive analytics.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Increased </a:t>
            </a:r>
            <a:r>
              <a:rPr lang="en-US" sz="2400" dirty="0" err="1">
                <a:solidFill>
                  <a:schemeClr val="bg1"/>
                </a:solidFill>
                <a:latin typeface="Times New Roman" panose="02020603050405020304" pitchFamily="18" charset="0"/>
                <a:cs typeface="Times New Roman" panose="02020603050405020304" pitchFamily="18" charset="0"/>
              </a:rPr>
              <a:t>personalised</a:t>
            </a:r>
            <a:r>
              <a:rPr lang="en-US" sz="2400" dirty="0">
                <a:solidFill>
                  <a:schemeClr val="bg1"/>
                </a:solidFill>
                <a:latin typeface="Times New Roman" panose="02020603050405020304" pitchFamily="18" charset="0"/>
                <a:cs typeface="Times New Roman" panose="02020603050405020304" pitchFamily="18" charset="0"/>
              </a:rPr>
              <a:t> healthcare.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7" name="Text 1"/>
          <p:cNvSpPr/>
          <p:nvPr/>
        </p:nvSpPr>
        <p:spPr>
          <a:xfrm>
            <a:off x="6361243" y="1556485"/>
            <a:ext cx="4362905" cy="2843213"/>
          </a:xfrm>
          <a:prstGeom prst="rect">
            <a:avLst/>
          </a:prstGeom>
          <a:noFill/>
        </p:spPr>
        <p:txBody>
          <a:bodyPr wrap="square" lIns="0" tIns="0" rIns="0" bIns="0" rtlCol="0" anchor="t"/>
          <a:lstStyle/>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Protect patient privacy.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Improve digital inclusion.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Strengthen staff digital competence. </a:t>
            </a:r>
            <a:endParaRPr lang="en-US" sz="2400" dirty="0">
              <a:solidFill>
                <a:schemeClr val="bg1"/>
              </a:solidFill>
              <a:latin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Maintain person-</a:t>
            </a:r>
            <a:r>
              <a:rPr lang="en-US" sz="2400" dirty="0" err="1">
                <a:solidFill>
                  <a:schemeClr val="bg1"/>
                </a:solidFill>
                <a:latin typeface="Times New Roman" panose="02020603050405020304" pitchFamily="18" charset="0"/>
                <a:cs typeface="Times New Roman" panose="02020603050405020304" pitchFamily="18" charset="0"/>
              </a:rPr>
              <a:t>centred</a:t>
            </a:r>
            <a:r>
              <a:rPr lang="en-US" sz="2400" dirty="0">
                <a:solidFill>
                  <a:schemeClr val="bg1"/>
                </a:solidFill>
                <a:latin typeface="Times New Roman" panose="02020603050405020304" pitchFamily="18" charset="0"/>
                <a:cs typeface="Times New Roman" panose="02020603050405020304" pitchFamily="18" charset="0"/>
              </a:rPr>
              <a:t> care. </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400" dirty="0">
                <a:solidFill>
                  <a:schemeClr val="bg1"/>
                </a:solidFill>
                <a:latin typeface="Times New Roman" panose="02020603050405020304" pitchFamily="18" charset="0"/>
                <a:cs typeface="Times New Roman" panose="02020603050405020304" pitchFamily="18" charset="0"/>
              </a:rPr>
              <a:t> </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8" name="Picture 7" descr="How AI is transforming urgent and emergency care – Transformation Partners"/>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361243" y="3688809"/>
            <a:ext cx="3850105" cy="2152609"/>
          </a:xfrm>
          <a:prstGeom prst="rect">
            <a:avLst/>
          </a:prstGeom>
          <a:noFill/>
          <a:ln>
            <a:noFill/>
          </a:ln>
        </p:spPr>
      </p:pic>
      <p:sp>
        <p:nvSpPr>
          <p:cNvPr id="10" name="Text 0"/>
          <p:cNvSpPr/>
          <p:nvPr/>
        </p:nvSpPr>
        <p:spPr>
          <a:xfrm>
            <a:off x="1396837" y="978823"/>
            <a:ext cx="4499471" cy="562372"/>
          </a:xfrm>
          <a:prstGeom prst="rect">
            <a:avLst/>
          </a:prstGeom>
          <a:noFill/>
        </p:spPr>
        <p:txBody>
          <a:bodyPr wrap="none" lIns="0" tIns="0" rIns="0" bIns="0" rtlCol="0" anchor="t"/>
          <a:lstStyle/>
          <a:p>
            <a:pPr>
              <a:lnSpc>
                <a:spcPts val="4415"/>
              </a:lnSpc>
            </a:pPr>
            <a:r>
              <a:rPr lang="en-US" sz="2800" b="1" dirty="0">
                <a:solidFill>
                  <a:srgbClr val="00B050"/>
                </a:solidFill>
                <a:latin typeface="Times New Roman" panose="02020603050405020304" pitchFamily="18" charset="0"/>
                <a:cs typeface="Times New Roman" panose="02020603050405020304" pitchFamily="18" charset="0"/>
              </a:rPr>
              <a:t>Opportunities</a:t>
            </a:r>
            <a:endParaRPr lang="en-US" sz="2800" dirty="0">
              <a:solidFill>
                <a:srgbClr val="00B050"/>
              </a:solidFill>
              <a:latin typeface="Times New Roman" panose="02020603050405020304" pitchFamily="18" charset="0"/>
              <a:cs typeface="Times New Roman" panose="02020603050405020304" pitchFamily="18" charset="0"/>
            </a:endParaRPr>
          </a:p>
        </p:txBody>
      </p:sp>
      <p:sp>
        <p:nvSpPr>
          <p:cNvPr id="12" name="Text 0"/>
          <p:cNvSpPr/>
          <p:nvPr/>
        </p:nvSpPr>
        <p:spPr>
          <a:xfrm>
            <a:off x="6778623" y="947486"/>
            <a:ext cx="4499471" cy="562372"/>
          </a:xfrm>
          <a:prstGeom prst="rect">
            <a:avLst/>
          </a:prstGeom>
          <a:noFill/>
        </p:spPr>
        <p:txBody>
          <a:bodyPr wrap="none" lIns="0" tIns="0" rIns="0" bIns="0" rtlCol="0" anchor="t"/>
          <a:lstStyle/>
          <a:p>
            <a:pPr>
              <a:lnSpc>
                <a:spcPts val="4415"/>
              </a:lnSpc>
            </a:pPr>
            <a:r>
              <a:rPr lang="en-US" sz="2800" b="1" dirty="0">
                <a:solidFill>
                  <a:srgbClr val="00B050"/>
                </a:solidFill>
                <a:latin typeface="Times New Roman" panose="02020603050405020304" pitchFamily="18" charset="0"/>
                <a:cs typeface="Times New Roman" panose="02020603050405020304" pitchFamily="18" charset="0"/>
              </a:rPr>
              <a:t>Priorities</a:t>
            </a:r>
            <a:endParaRPr lang="en-US" sz="2800" dirty="0">
              <a:solidFill>
                <a:srgbClr val="00B050"/>
              </a:solidFill>
              <a:latin typeface="Times New Roman" panose="02020603050405020304" pitchFamily="18" charset="0"/>
              <a:cs typeface="Times New Roman" panose="02020603050405020304" pitchFamily="18" charset="0"/>
            </a:endParaRPr>
          </a:p>
        </p:txBody>
      </p:sp>
      <p:sp>
        <p:nvSpPr>
          <p:cNvPr id="14" name="Text 0"/>
          <p:cNvSpPr/>
          <p:nvPr/>
        </p:nvSpPr>
        <p:spPr>
          <a:xfrm>
            <a:off x="593898" y="5899098"/>
            <a:ext cx="11325386" cy="790459"/>
          </a:xfrm>
          <a:prstGeom prst="rect">
            <a:avLst/>
          </a:prstGeom>
          <a:solidFill>
            <a:srgbClr val="FFFF00"/>
          </a:solidFill>
        </p:spPr>
        <p:txBody>
          <a:bodyPr wrap="none" lIns="0" tIns="0" rIns="0" bIns="0" rtlCol="0" anchor="t"/>
          <a:lstStyle/>
          <a:p>
            <a:pPr>
              <a:lnSpc>
                <a:spcPts val="4415"/>
              </a:lnSpc>
            </a:pPr>
            <a:r>
              <a:rPr lang="en-US" b="1" dirty="0">
                <a:solidFill>
                  <a:srgbClr val="00B050"/>
                </a:solidFill>
                <a:latin typeface="Times New Roman" panose="02020603050405020304" pitchFamily="18" charset="0"/>
                <a:cs typeface="Times New Roman" panose="02020603050405020304" pitchFamily="18" charset="0"/>
              </a:rPr>
              <a:t>Future digital healthcare should enhance—not replace—the human relationship between professionals and patients.</a:t>
            </a:r>
            <a:endParaRPr lang="en-US" dirty="0">
              <a:solidFill>
                <a:srgbClr val="00B050"/>
              </a:solidFill>
              <a:latin typeface="Times New Roman" panose="02020603050405020304" pitchFamily="18" charset="0"/>
              <a:cs typeface="Times New Roman" panose="02020603050405020304" pitchFamily="18" charset="0"/>
            </a:endParaRPr>
          </a:p>
          <a:p>
            <a:pPr>
              <a:lnSpc>
                <a:spcPts val="4415"/>
              </a:lnSpc>
            </a:pPr>
            <a:endParaRPr lang="en-US" sz="2800" dirty="0">
              <a:solidFill>
                <a:srgbClr val="00B05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 0"/>
          <p:cNvSpPr/>
          <p:nvPr/>
        </p:nvSpPr>
        <p:spPr>
          <a:xfrm>
            <a:off x="3503798" y="252149"/>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Reference List</a:t>
            </a:r>
            <a:endParaRPr lang="en-US" sz="4400" dirty="0">
              <a:solidFill>
                <a:srgbClr val="00B050"/>
              </a:solidFill>
              <a:latin typeface="Times New Roman" panose="02020603050405020304" pitchFamily="18" charset="0"/>
              <a:cs typeface="Times New Roman" panose="02020603050405020304" pitchFamily="18" charset="0"/>
            </a:endParaRPr>
          </a:p>
        </p:txBody>
      </p:sp>
      <p:sp>
        <p:nvSpPr>
          <p:cNvPr id="33" name="Text 1"/>
          <p:cNvSpPr/>
          <p:nvPr/>
        </p:nvSpPr>
        <p:spPr>
          <a:xfrm>
            <a:off x="529663" y="1071195"/>
            <a:ext cx="11132673" cy="2854314"/>
          </a:xfrm>
          <a:prstGeom prst="rect">
            <a:avLst/>
          </a:prstGeom>
          <a:noFill/>
        </p:spPr>
        <p:txBody>
          <a:bodyPr wrap="square" lIns="0" tIns="0" rIns="0" bIns="0" rtlCol="0" anchor="t"/>
          <a:lstStyle/>
          <a:p>
            <a:pPr lvl="0"/>
            <a:r>
              <a:rPr lang="en-US" sz="2400" dirty="0">
                <a:solidFill>
                  <a:schemeClr val="bg1"/>
                </a:solidFill>
                <a:latin typeface="Times New Roman" panose="02020603050405020304" pitchFamily="18" charset="0"/>
                <a:cs typeface="Times New Roman" panose="02020603050405020304" pitchFamily="18" charset="0"/>
              </a:rPr>
              <a:t>Care Quality Commission (2024) </a:t>
            </a:r>
            <a:r>
              <a:rPr lang="en-US" sz="2400" i="1" dirty="0">
                <a:solidFill>
                  <a:schemeClr val="bg1"/>
                </a:solidFill>
                <a:latin typeface="Times New Roman" panose="02020603050405020304" pitchFamily="18" charset="0"/>
                <a:cs typeface="Times New Roman" panose="02020603050405020304" pitchFamily="18" charset="0"/>
              </a:rPr>
              <a:t>The state of health care and adult social care in England 2023/24.</a:t>
            </a:r>
            <a:r>
              <a:rPr lang="en-US" sz="2400" dirty="0">
                <a:solidFill>
                  <a:schemeClr val="bg1"/>
                </a:solidFill>
                <a:latin typeface="Times New Roman" panose="02020603050405020304" pitchFamily="18" charset="0"/>
                <a:cs typeface="Times New Roman" panose="02020603050405020304" pitchFamily="18" charset="0"/>
              </a:rPr>
              <a:t> London: CQC. </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400" dirty="0">
                <a:solidFill>
                  <a:schemeClr val="bg1"/>
                </a:solidFill>
                <a:latin typeface="Times New Roman" panose="02020603050405020304" pitchFamily="18" charset="0"/>
                <a:cs typeface="Times New Roman" panose="02020603050405020304" pitchFamily="18" charset="0"/>
              </a:rPr>
              <a:t>Health Innovation Network (2023) </a:t>
            </a:r>
            <a:r>
              <a:rPr lang="en-US" sz="2400" i="1" dirty="0">
                <a:solidFill>
                  <a:schemeClr val="bg1"/>
                </a:solidFill>
                <a:latin typeface="Times New Roman" panose="02020603050405020304" pitchFamily="18" charset="0"/>
                <a:cs typeface="Times New Roman" panose="02020603050405020304" pitchFamily="18" charset="0"/>
              </a:rPr>
              <a:t>Remote Monitoring in Long-Term Conditions.</a:t>
            </a:r>
            <a:r>
              <a:rPr lang="en-US" sz="2400" dirty="0">
                <a:solidFill>
                  <a:schemeClr val="bg1"/>
                </a:solidFill>
                <a:latin typeface="Times New Roman" panose="02020603050405020304" pitchFamily="18" charset="0"/>
                <a:cs typeface="Times New Roman" panose="02020603050405020304" pitchFamily="18" charset="0"/>
              </a:rPr>
              <a:t> London: Health Innovation Network. </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400" dirty="0">
                <a:solidFill>
                  <a:schemeClr val="bg1"/>
                </a:solidFill>
                <a:latin typeface="Times New Roman" panose="02020603050405020304" pitchFamily="18" charset="0"/>
                <a:cs typeface="Times New Roman" panose="02020603050405020304" pitchFamily="18" charset="0"/>
              </a:rPr>
              <a:t>National Institute for Health and Care Excellence (2023) </a:t>
            </a:r>
            <a:r>
              <a:rPr lang="en-US" sz="2400" i="1" dirty="0">
                <a:solidFill>
                  <a:schemeClr val="bg1"/>
                </a:solidFill>
                <a:latin typeface="Times New Roman" panose="02020603050405020304" pitchFamily="18" charset="0"/>
                <a:cs typeface="Times New Roman" panose="02020603050405020304" pitchFamily="18" charset="0"/>
              </a:rPr>
              <a:t>Early Value Assessment: Remote Monitoring Technologies.</a:t>
            </a:r>
            <a:r>
              <a:rPr lang="en-US" sz="2400" dirty="0">
                <a:solidFill>
                  <a:schemeClr val="bg1"/>
                </a:solidFill>
                <a:latin typeface="Times New Roman" panose="02020603050405020304" pitchFamily="18" charset="0"/>
                <a:cs typeface="Times New Roman" panose="02020603050405020304" pitchFamily="18" charset="0"/>
              </a:rPr>
              <a:t> London: NICE. </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400" dirty="0">
                <a:solidFill>
                  <a:schemeClr val="bg1"/>
                </a:solidFill>
                <a:latin typeface="Times New Roman" panose="02020603050405020304" pitchFamily="18" charset="0"/>
                <a:cs typeface="Times New Roman" panose="02020603050405020304" pitchFamily="18" charset="0"/>
              </a:rPr>
              <a:t>NHS England (2024) </a:t>
            </a:r>
            <a:r>
              <a:rPr lang="en-US" sz="2400" i="1" dirty="0">
                <a:solidFill>
                  <a:schemeClr val="bg1"/>
                </a:solidFill>
                <a:latin typeface="Times New Roman" panose="02020603050405020304" pitchFamily="18" charset="0"/>
                <a:cs typeface="Times New Roman" panose="02020603050405020304" pitchFamily="18" charset="0"/>
              </a:rPr>
              <a:t>Virtual Wards Operational Framework.</a:t>
            </a:r>
            <a:r>
              <a:rPr lang="en-US" sz="2400" dirty="0">
                <a:solidFill>
                  <a:schemeClr val="bg1"/>
                </a:solidFill>
                <a:latin typeface="Times New Roman" panose="02020603050405020304" pitchFamily="18" charset="0"/>
                <a:cs typeface="Times New Roman" panose="02020603050405020304" pitchFamily="18" charset="0"/>
              </a:rPr>
              <a:t> London: NHS England. </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400" dirty="0">
                <a:solidFill>
                  <a:schemeClr val="bg1"/>
                </a:solidFill>
                <a:latin typeface="Times New Roman" panose="02020603050405020304" pitchFamily="18" charset="0"/>
                <a:cs typeface="Times New Roman" panose="02020603050405020304" pitchFamily="18" charset="0"/>
              </a:rPr>
              <a:t>Nuffield Trust (2024) </a:t>
            </a:r>
            <a:r>
              <a:rPr lang="en-US" sz="2400" i="1" dirty="0">
                <a:solidFill>
                  <a:schemeClr val="bg1"/>
                </a:solidFill>
                <a:latin typeface="Times New Roman" panose="02020603050405020304" pitchFamily="18" charset="0"/>
                <a:cs typeface="Times New Roman" panose="02020603050405020304" pitchFamily="18" charset="0"/>
              </a:rPr>
              <a:t>The Future of Digital Health in the NHS.</a:t>
            </a:r>
            <a:r>
              <a:rPr lang="en-US" sz="2400" dirty="0">
                <a:solidFill>
                  <a:schemeClr val="bg1"/>
                </a:solidFill>
                <a:latin typeface="Times New Roman" panose="02020603050405020304" pitchFamily="18" charset="0"/>
                <a:cs typeface="Times New Roman" panose="02020603050405020304" pitchFamily="18" charset="0"/>
              </a:rPr>
              <a:t> London: Nuffield Trust. </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400" dirty="0">
                <a:solidFill>
                  <a:schemeClr val="bg1"/>
                </a:solidFill>
                <a:latin typeface="Times New Roman" panose="02020603050405020304" pitchFamily="18" charset="0"/>
                <a:cs typeface="Times New Roman" panose="02020603050405020304" pitchFamily="18" charset="0"/>
              </a:rPr>
              <a:t>The King's Fund (2023) </a:t>
            </a:r>
            <a:r>
              <a:rPr lang="en-US" sz="2400" i="1" dirty="0">
                <a:solidFill>
                  <a:schemeClr val="bg1"/>
                </a:solidFill>
                <a:latin typeface="Times New Roman" panose="02020603050405020304" pitchFamily="18" charset="0"/>
                <a:cs typeface="Times New Roman" panose="02020603050405020304" pitchFamily="18" charset="0"/>
              </a:rPr>
              <a:t>Digital Change in Health and Social Care.</a:t>
            </a:r>
            <a:r>
              <a:rPr lang="en-US" sz="2400" dirty="0">
                <a:solidFill>
                  <a:schemeClr val="bg1"/>
                </a:solidFill>
                <a:latin typeface="Times New Roman" panose="02020603050405020304" pitchFamily="18" charset="0"/>
                <a:cs typeface="Times New Roman" panose="02020603050405020304" pitchFamily="18" charset="0"/>
              </a:rPr>
              <a:t> London: The King's Fund. </a:t>
            </a:r>
            <a:endParaRPr lang="en-US" sz="2400" dirty="0">
              <a:solidFill>
                <a:schemeClr val="bg1"/>
              </a:solidFill>
              <a:latin typeface="Times New Roman" panose="02020603050405020304" pitchFamily="18" charset="0"/>
              <a:cs typeface="Times New Roman" panose="02020603050405020304" pitchFamily="18" charset="0"/>
            </a:endParaRPr>
          </a:p>
          <a:p>
            <a:pPr lvl="0"/>
            <a:r>
              <a:rPr lang="en-US" sz="2400" dirty="0">
                <a:solidFill>
                  <a:schemeClr val="bg1"/>
                </a:solidFill>
                <a:latin typeface="Times New Roman" panose="02020603050405020304" pitchFamily="18" charset="0"/>
                <a:cs typeface="Times New Roman" panose="02020603050405020304" pitchFamily="18" charset="0"/>
              </a:rPr>
              <a:t>World Health Organization (2021) </a:t>
            </a:r>
            <a:r>
              <a:rPr lang="en-US" sz="2400" i="1" dirty="0">
                <a:solidFill>
                  <a:schemeClr val="bg1"/>
                </a:solidFill>
                <a:latin typeface="Times New Roman" panose="02020603050405020304" pitchFamily="18" charset="0"/>
                <a:cs typeface="Times New Roman" panose="02020603050405020304" pitchFamily="18" charset="0"/>
              </a:rPr>
              <a:t>Global Strategy on Digital Health 2020–2025.</a:t>
            </a:r>
            <a:r>
              <a:rPr lang="en-US" sz="2400" dirty="0">
                <a:solidFill>
                  <a:schemeClr val="bg1"/>
                </a:solidFill>
                <a:latin typeface="Times New Roman" panose="02020603050405020304" pitchFamily="18" charset="0"/>
                <a:cs typeface="Times New Roman" panose="02020603050405020304" pitchFamily="18" charset="0"/>
              </a:rPr>
              <a:t> Geneva: WHO. </a:t>
            </a:r>
            <a:endParaRPr lang="en-US" sz="2400" dirty="0">
              <a:solidFill>
                <a:schemeClr val="bg1"/>
              </a:solidFill>
              <a:latin typeface="Times New Roman" panose="02020603050405020304" pitchFamily="18" charset="0"/>
              <a:cs typeface="Times New Roman" panose="02020603050405020304" pitchFamily="18" charset="0"/>
            </a:endParaRPr>
          </a:p>
          <a:p>
            <a:r>
              <a:rPr lang="en-US" sz="2400" dirty="0">
                <a:solidFill>
                  <a:schemeClr val="bg1"/>
                </a:solidFill>
                <a:latin typeface="Times New Roman" panose="02020603050405020304" pitchFamily="18" charset="0"/>
                <a:cs typeface="Times New Roman" panose="02020603050405020304" pitchFamily="18" charset="0"/>
              </a:rPr>
              <a:t>.</a:t>
            </a:r>
            <a:endParaRPr lang="en-US" sz="24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535882" y="653202"/>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Questions</a:t>
            </a:r>
            <a:endParaRPr lang="en-US" sz="4400" dirty="0">
              <a:solidFill>
                <a:srgbClr val="00B050"/>
              </a:solidFill>
              <a:latin typeface="Times New Roman" panose="02020603050405020304" pitchFamily="18" charset="0"/>
              <a:cs typeface="Times New Roman" panose="02020603050405020304" pitchFamily="18" charset="0"/>
            </a:endParaRPr>
          </a:p>
        </p:txBody>
      </p:sp>
      <p:pic>
        <p:nvPicPr>
          <p:cNvPr id="6" name="Picture 5" descr="Any Questions PNG, Vector, PSD, and Clipart With Transparent Background for Free Download | Pngtree"/>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425367" y="1470275"/>
            <a:ext cx="4221029" cy="2725274"/>
          </a:xfrm>
          <a:prstGeom prst="rect">
            <a:avLst/>
          </a:prstGeom>
          <a:noFill/>
          <a:ln>
            <a:noFill/>
          </a:ln>
        </p:spPr>
      </p:pic>
      <p:pic>
        <p:nvPicPr>
          <p:cNvPr id="7" name="Picture 6" descr="61,100+ Questions And Answers Stock Illustrations, Royalty-Free Vector Graphics &amp; Clip Art - iStoc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85617" y="1470275"/>
            <a:ext cx="4645477" cy="2725274"/>
          </a:xfrm>
          <a:prstGeom prst="rect">
            <a:avLst/>
          </a:prstGeom>
          <a:noFill/>
          <a:ln>
            <a:noFill/>
          </a:ln>
        </p:spPr>
      </p:pic>
      <p:sp>
        <p:nvSpPr>
          <p:cNvPr id="9" name="Text 0"/>
          <p:cNvSpPr/>
          <p:nvPr/>
        </p:nvSpPr>
        <p:spPr>
          <a:xfrm>
            <a:off x="3846264" y="4524862"/>
            <a:ext cx="4499471" cy="562372"/>
          </a:xfrm>
          <a:prstGeom prst="rect">
            <a:avLst/>
          </a:prstGeom>
          <a:noFill/>
        </p:spPr>
        <p:txBody>
          <a:bodyPr wrap="none" lIns="0" tIns="0" rIns="0" bIns="0" rtlCol="0" anchor="t"/>
          <a:lstStyle/>
          <a:p>
            <a:pPr>
              <a:lnSpc>
                <a:spcPts val="4415"/>
              </a:lnSpc>
            </a:pPr>
            <a:r>
              <a:rPr lang="en-US" sz="4400" b="1" dirty="0">
                <a:solidFill>
                  <a:srgbClr val="00B050"/>
                </a:solidFill>
                <a:latin typeface="Times New Roman" panose="02020603050405020304" pitchFamily="18" charset="0"/>
                <a:cs typeface="Times New Roman" panose="02020603050405020304" pitchFamily="18" charset="0"/>
              </a:rPr>
              <a:t>Thank You!</a:t>
            </a:r>
            <a:endParaRPr lang="en-US" sz="4400" dirty="0">
              <a:solidFill>
                <a:srgbClr val="00B050"/>
              </a:solidFill>
              <a:latin typeface="Times New Roman" panose="02020603050405020304" pitchFamily="18" charset="0"/>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5137</Words>
  <Application>WPS Presentation</Application>
  <PresentationFormat>Widescreen</PresentationFormat>
  <Paragraphs>202</Paragraphs>
  <Slides>12</Slides>
  <Notes>11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12</vt:i4>
      </vt:variant>
    </vt:vector>
  </HeadingPairs>
  <TitlesOfParts>
    <vt:vector size="23" baseType="lpstr">
      <vt:lpstr>Arial</vt:lpstr>
      <vt:lpstr>SimSun</vt:lpstr>
      <vt:lpstr>Wingdings</vt:lpstr>
      <vt:lpstr>Times New Roman</vt:lpstr>
      <vt:lpstr>Merriweather</vt:lpstr>
      <vt:lpstr>Courier New</vt:lpstr>
      <vt:lpstr>Calibri</vt:lpstr>
      <vt:lpstr>Microsoft YaHei</vt:lpstr>
      <vt:lpstr>Arial Unicode MS</vt:lpstr>
      <vt:lpstr>Calibri Light</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INNOCENT</dc:creator>
  <cp:lastModifiedBy>pavlin enchev</cp:lastModifiedBy>
  <cp:revision>6</cp:revision>
  <dcterms:created xsi:type="dcterms:W3CDTF">2026-07-25T06:09:00Z</dcterms:created>
  <dcterms:modified xsi:type="dcterms:W3CDTF">2026-07-28T13:25:44Z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1033-12.1.0.27458</vt:lpwstr>
  </property>
  <property fmtid="{D5CDD505-2E9C-101B-9397-08002B2CF9AE}" pid="3" name="ICV">
    <vt:lpwstr>CA6C9DC0C99A45C2A1F866D13D5E75EC_12</vt:lpwstr>
  </property>
</Properties>
</file>