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0"/>
  </p:notesMasterIdLst>
  <p:sldIdLst>
    <p:sldId id="259" r:id="rId2"/>
    <p:sldId id="260" r:id="rId3"/>
    <p:sldId id="261" r:id="rId4"/>
    <p:sldId id="262" r:id="rId5"/>
    <p:sldId id="263" r:id="rId6"/>
    <p:sldId id="264" r:id="rId7"/>
    <p:sldId id="265" r:id="rId8"/>
    <p:sldId id="266" r:id="rId9"/>
    <p:sldId id="267" r:id="rId10"/>
    <p:sldId id="268" r:id="rId11"/>
    <p:sldId id="269" r:id="rId12"/>
    <p:sldId id="270" r:id="rId13"/>
    <p:sldId id="271" r:id="rId14"/>
    <p:sldId id="272" r:id="rId15"/>
    <p:sldId id="273" r:id="rId16"/>
    <p:sldId id="274" r:id="rId17"/>
    <p:sldId id="275" r:id="rId18"/>
    <p:sldId id="276" r:id="rId19"/>
    <p:sldId id="277" r:id="rId20"/>
    <p:sldId id="278" r:id="rId21"/>
    <p:sldId id="279" r:id="rId22"/>
    <p:sldId id="280" r:id="rId23"/>
    <p:sldId id="281" r:id="rId24"/>
    <p:sldId id="282" r:id="rId25"/>
    <p:sldId id="283" r:id="rId26"/>
    <p:sldId id="284" r:id="rId27"/>
    <p:sldId id="285" r:id="rId28"/>
    <p:sldId id="286" r:id="rId29"/>
    <p:sldId id="287" r:id="rId30"/>
    <p:sldId id="288" r:id="rId31"/>
    <p:sldId id="289" r:id="rId32"/>
    <p:sldId id="290" r:id="rId33"/>
    <p:sldId id="291" r:id="rId34"/>
    <p:sldId id="292" r:id="rId35"/>
    <p:sldId id="293" r:id="rId36"/>
    <p:sldId id="294" r:id="rId37"/>
    <p:sldId id="295" r:id="rId38"/>
    <p:sldId id="296"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660"/>
  </p:normalViewPr>
  <p:slideViewPr>
    <p:cSldViewPr snapToGrid="0">
      <p:cViewPr varScale="1">
        <p:scale>
          <a:sx n="120" d="100"/>
          <a:sy n="120" d="100"/>
        </p:scale>
        <p:origin x="120" y="2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F26960-A89F-4874-BD39-32EB8F2B6C08}" type="datetimeFigureOut">
              <a:rPr lang="en-GB" smtClean="0"/>
              <a:t>15/07/2019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0BD207-25C8-425D-BC5E-880F31A5D871}" type="slidenum">
              <a:rPr lang="en-GB" smtClean="0"/>
              <a:t>‹#›</a:t>
            </a:fld>
            <a:endParaRPr lang="en-GB"/>
          </a:p>
        </p:txBody>
      </p:sp>
    </p:spTree>
    <p:extLst>
      <p:ext uri="{BB962C8B-B14F-4D97-AF65-F5344CB8AC3E}">
        <p14:creationId xmlns:p14="http://schemas.microsoft.com/office/powerpoint/2010/main" val="22139147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p>
        </p:txBody>
      </p:sp>
      <p:sp>
        <p:nvSpPr>
          <p:cNvPr id="512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MS PGothic" panose="020B0600070205080204" pitchFamily="34" charset="-128"/>
              </a:defRPr>
            </a:lvl1pPr>
            <a:lvl2pPr marL="742950" indent="-285750">
              <a:spcBef>
                <a:spcPct val="30000"/>
              </a:spcBef>
              <a:defRPr sz="1200">
                <a:solidFill>
                  <a:schemeClr val="tx1"/>
                </a:solidFill>
                <a:latin typeface="Calibri" panose="020F0502020204030204" pitchFamily="34" charset="0"/>
                <a:ea typeface="MS PGothic" panose="020B0600070205080204" pitchFamily="34" charset="-128"/>
              </a:defRPr>
            </a:lvl2pPr>
            <a:lvl3pPr marL="1143000" indent="-228600">
              <a:spcBef>
                <a:spcPct val="30000"/>
              </a:spcBef>
              <a:defRPr sz="1200">
                <a:solidFill>
                  <a:schemeClr val="tx1"/>
                </a:solidFill>
                <a:latin typeface="Calibri" panose="020F0502020204030204" pitchFamily="34" charset="0"/>
                <a:ea typeface="MS PGothic" panose="020B0600070205080204" pitchFamily="34" charset="-128"/>
              </a:defRPr>
            </a:lvl3pPr>
            <a:lvl4pPr marL="1600200" indent="-228600">
              <a:spcBef>
                <a:spcPct val="30000"/>
              </a:spcBef>
              <a:defRPr sz="1200">
                <a:solidFill>
                  <a:schemeClr val="tx1"/>
                </a:solidFill>
                <a:latin typeface="Calibri" panose="020F0502020204030204" pitchFamily="34" charset="0"/>
                <a:ea typeface="MS PGothic" panose="020B0600070205080204" pitchFamily="34" charset="-128"/>
              </a:defRPr>
            </a:lvl4pPr>
            <a:lvl5pPr marL="2057400" indent="-228600">
              <a:spcBef>
                <a:spcPct val="30000"/>
              </a:spcBef>
              <a:defRPr sz="12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9pPr>
          </a:lstStyle>
          <a:p>
            <a:pPr>
              <a:spcBef>
                <a:spcPct val="0"/>
              </a:spcBef>
            </a:pPr>
            <a:fld id="{2F8E0227-8A98-4B28-A399-DA1D90934538}" type="slidenum">
              <a:rPr lang="en-US" altLang="en-US" smtClean="0">
                <a:latin typeface="Arial" panose="020B0604020202020204" pitchFamily="34" charset="0"/>
              </a:rPr>
              <a:pPr>
                <a:spcBef>
                  <a:spcPct val="0"/>
                </a:spcBef>
              </a:pPr>
              <a:t>1</a:t>
            </a:fld>
            <a:endParaRPr lang="en-US" altLang="en-US" smtClean="0">
              <a:latin typeface="Arial" panose="020B0604020202020204" pitchFamily="34" charset="0"/>
            </a:endParaRPr>
          </a:p>
        </p:txBody>
      </p:sp>
      <p:sp>
        <p:nvSpPr>
          <p:cNvPr id="5125" name="Header Placeholder 4"/>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30000"/>
              </a:spcBef>
              <a:defRPr sz="1200">
                <a:solidFill>
                  <a:schemeClr val="tx1"/>
                </a:solidFill>
                <a:latin typeface="Calibri" panose="020F0502020204030204" pitchFamily="34" charset="0"/>
                <a:ea typeface="MS PGothic" panose="020B0600070205080204" pitchFamily="34" charset="-128"/>
              </a:defRPr>
            </a:lvl1pPr>
            <a:lvl2pPr marL="742950" indent="-285750">
              <a:spcBef>
                <a:spcPct val="30000"/>
              </a:spcBef>
              <a:defRPr sz="1200">
                <a:solidFill>
                  <a:schemeClr val="tx1"/>
                </a:solidFill>
                <a:latin typeface="Calibri" panose="020F0502020204030204" pitchFamily="34" charset="0"/>
                <a:ea typeface="MS PGothic" panose="020B0600070205080204" pitchFamily="34" charset="-128"/>
              </a:defRPr>
            </a:lvl2pPr>
            <a:lvl3pPr marL="1143000" indent="-228600">
              <a:spcBef>
                <a:spcPct val="30000"/>
              </a:spcBef>
              <a:defRPr sz="1200">
                <a:solidFill>
                  <a:schemeClr val="tx1"/>
                </a:solidFill>
                <a:latin typeface="Calibri" panose="020F0502020204030204" pitchFamily="34" charset="0"/>
                <a:ea typeface="MS PGothic" panose="020B0600070205080204" pitchFamily="34" charset="-128"/>
              </a:defRPr>
            </a:lvl3pPr>
            <a:lvl4pPr marL="1600200" indent="-228600">
              <a:spcBef>
                <a:spcPct val="30000"/>
              </a:spcBef>
              <a:defRPr sz="1200">
                <a:solidFill>
                  <a:schemeClr val="tx1"/>
                </a:solidFill>
                <a:latin typeface="Calibri" panose="020F0502020204030204" pitchFamily="34" charset="0"/>
                <a:ea typeface="MS PGothic" panose="020B0600070205080204" pitchFamily="34" charset="-128"/>
              </a:defRPr>
            </a:lvl4pPr>
            <a:lvl5pPr marL="2057400" indent="-228600">
              <a:spcBef>
                <a:spcPct val="30000"/>
              </a:spcBef>
              <a:defRPr sz="12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9pPr>
          </a:lstStyle>
          <a:p>
            <a:pPr>
              <a:spcBef>
                <a:spcPct val="0"/>
              </a:spcBef>
            </a:pPr>
            <a:r>
              <a:rPr lang="en-US" altLang="en-US" smtClean="0">
                <a:latin typeface="Arial" panose="020B0604020202020204" pitchFamily="34" charset="0"/>
                <a:cs typeface="Arial" panose="020B0604020202020204" pitchFamily="34" charset="0"/>
              </a:rPr>
              <a:t>MGT6A3</a:t>
            </a:r>
          </a:p>
        </p:txBody>
      </p:sp>
    </p:spTree>
    <p:extLst>
      <p:ext uri="{BB962C8B-B14F-4D97-AF65-F5344CB8AC3E}">
        <p14:creationId xmlns:p14="http://schemas.microsoft.com/office/powerpoint/2010/main" val="32183735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Rot="1" noChangeAspect="1" noChangeArrowheads="1" noTextEdit="1"/>
          </p:cNvSpPr>
          <p:nvPr>
            <p:ph type="sldImg"/>
          </p:nvPr>
        </p:nvSpPr>
        <p:spPr bwMode="auto">
          <a:xfrm>
            <a:off x="588963" y="801688"/>
            <a:ext cx="5680075" cy="319563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1"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smtClean="0"/>
          </a:p>
        </p:txBody>
      </p:sp>
      <p:sp>
        <p:nvSpPr>
          <p:cNvPr id="7172" name="Header Placeholder 1"/>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30000"/>
              </a:spcBef>
              <a:defRPr sz="1200">
                <a:solidFill>
                  <a:schemeClr val="tx1"/>
                </a:solidFill>
                <a:latin typeface="Calibri" panose="020F0502020204030204" pitchFamily="34" charset="0"/>
                <a:ea typeface="MS PGothic" panose="020B0600070205080204" pitchFamily="34" charset="-128"/>
              </a:defRPr>
            </a:lvl1pPr>
            <a:lvl2pPr marL="742950" indent="-285750">
              <a:spcBef>
                <a:spcPct val="30000"/>
              </a:spcBef>
              <a:defRPr sz="1200">
                <a:solidFill>
                  <a:schemeClr val="tx1"/>
                </a:solidFill>
                <a:latin typeface="Calibri" panose="020F0502020204030204" pitchFamily="34" charset="0"/>
                <a:ea typeface="MS PGothic" panose="020B0600070205080204" pitchFamily="34" charset="-128"/>
              </a:defRPr>
            </a:lvl2pPr>
            <a:lvl3pPr marL="1143000" indent="-228600">
              <a:spcBef>
                <a:spcPct val="30000"/>
              </a:spcBef>
              <a:defRPr sz="1200">
                <a:solidFill>
                  <a:schemeClr val="tx1"/>
                </a:solidFill>
                <a:latin typeface="Calibri" panose="020F0502020204030204" pitchFamily="34" charset="0"/>
                <a:ea typeface="MS PGothic" panose="020B0600070205080204" pitchFamily="34" charset="-128"/>
              </a:defRPr>
            </a:lvl3pPr>
            <a:lvl4pPr marL="1600200" indent="-228600">
              <a:spcBef>
                <a:spcPct val="30000"/>
              </a:spcBef>
              <a:defRPr sz="1200">
                <a:solidFill>
                  <a:schemeClr val="tx1"/>
                </a:solidFill>
                <a:latin typeface="Calibri" panose="020F0502020204030204" pitchFamily="34" charset="0"/>
                <a:ea typeface="MS PGothic" panose="020B0600070205080204" pitchFamily="34" charset="-128"/>
              </a:defRPr>
            </a:lvl4pPr>
            <a:lvl5pPr marL="2057400" indent="-228600">
              <a:spcBef>
                <a:spcPct val="30000"/>
              </a:spcBef>
              <a:defRPr sz="12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9pPr>
          </a:lstStyle>
          <a:p>
            <a:pPr>
              <a:spcBef>
                <a:spcPct val="0"/>
              </a:spcBef>
            </a:pPr>
            <a:r>
              <a:rPr lang="en-US" altLang="en-US" smtClean="0">
                <a:latin typeface="Arial" panose="020B0604020202020204" pitchFamily="34" charset="0"/>
                <a:cs typeface="Arial" panose="020B0604020202020204" pitchFamily="34" charset="0"/>
              </a:rPr>
              <a:t>MGT6A3</a:t>
            </a:r>
          </a:p>
        </p:txBody>
      </p:sp>
    </p:spTree>
    <p:extLst>
      <p:ext uri="{BB962C8B-B14F-4D97-AF65-F5344CB8AC3E}">
        <p14:creationId xmlns:p14="http://schemas.microsoft.com/office/powerpoint/2010/main" val="4563396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Rot="1" noChangeAspect="1" noChangeArrowheads="1" noTextEdit="1"/>
          </p:cNvSpPr>
          <p:nvPr>
            <p:ph type="sldImg"/>
          </p:nvPr>
        </p:nvSpPr>
        <p:spPr bwMode="auto">
          <a:xfrm>
            <a:off x="588963" y="801688"/>
            <a:ext cx="5680075" cy="319563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smtClean="0"/>
          </a:p>
        </p:txBody>
      </p:sp>
      <p:sp>
        <p:nvSpPr>
          <p:cNvPr id="9220" name="Header Placeholder 1"/>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30000"/>
              </a:spcBef>
              <a:defRPr sz="1200">
                <a:solidFill>
                  <a:schemeClr val="tx1"/>
                </a:solidFill>
                <a:latin typeface="Calibri" panose="020F0502020204030204" pitchFamily="34" charset="0"/>
                <a:ea typeface="MS PGothic" panose="020B0600070205080204" pitchFamily="34" charset="-128"/>
              </a:defRPr>
            </a:lvl1pPr>
            <a:lvl2pPr marL="742950" indent="-285750">
              <a:spcBef>
                <a:spcPct val="30000"/>
              </a:spcBef>
              <a:defRPr sz="1200">
                <a:solidFill>
                  <a:schemeClr val="tx1"/>
                </a:solidFill>
                <a:latin typeface="Calibri" panose="020F0502020204030204" pitchFamily="34" charset="0"/>
                <a:ea typeface="MS PGothic" panose="020B0600070205080204" pitchFamily="34" charset="-128"/>
              </a:defRPr>
            </a:lvl2pPr>
            <a:lvl3pPr marL="1143000" indent="-228600">
              <a:spcBef>
                <a:spcPct val="30000"/>
              </a:spcBef>
              <a:defRPr sz="1200">
                <a:solidFill>
                  <a:schemeClr val="tx1"/>
                </a:solidFill>
                <a:latin typeface="Calibri" panose="020F0502020204030204" pitchFamily="34" charset="0"/>
                <a:ea typeface="MS PGothic" panose="020B0600070205080204" pitchFamily="34" charset="-128"/>
              </a:defRPr>
            </a:lvl3pPr>
            <a:lvl4pPr marL="1600200" indent="-228600">
              <a:spcBef>
                <a:spcPct val="30000"/>
              </a:spcBef>
              <a:defRPr sz="1200">
                <a:solidFill>
                  <a:schemeClr val="tx1"/>
                </a:solidFill>
                <a:latin typeface="Calibri" panose="020F0502020204030204" pitchFamily="34" charset="0"/>
                <a:ea typeface="MS PGothic" panose="020B0600070205080204" pitchFamily="34" charset="-128"/>
              </a:defRPr>
            </a:lvl4pPr>
            <a:lvl5pPr marL="2057400" indent="-228600">
              <a:spcBef>
                <a:spcPct val="30000"/>
              </a:spcBef>
              <a:defRPr sz="12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9pPr>
          </a:lstStyle>
          <a:p>
            <a:pPr>
              <a:spcBef>
                <a:spcPct val="0"/>
              </a:spcBef>
            </a:pPr>
            <a:r>
              <a:rPr lang="en-US" altLang="en-US" smtClean="0">
                <a:latin typeface="Arial" panose="020B0604020202020204" pitchFamily="34" charset="0"/>
                <a:cs typeface="Arial" panose="020B0604020202020204" pitchFamily="34" charset="0"/>
              </a:rPr>
              <a:t>MGT6A3</a:t>
            </a:r>
          </a:p>
        </p:txBody>
      </p:sp>
    </p:spTree>
    <p:extLst>
      <p:ext uri="{BB962C8B-B14F-4D97-AF65-F5344CB8AC3E}">
        <p14:creationId xmlns:p14="http://schemas.microsoft.com/office/powerpoint/2010/main" val="9928434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Rot="1" noChangeAspect="1" noChangeArrowheads="1" noTextEdit="1"/>
          </p:cNvSpPr>
          <p:nvPr>
            <p:ph type="sldImg"/>
          </p:nvPr>
        </p:nvSpPr>
        <p:spPr bwMode="auto">
          <a:xfrm>
            <a:off x="588963" y="801688"/>
            <a:ext cx="5680075" cy="319563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7"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smtClean="0"/>
          </a:p>
        </p:txBody>
      </p:sp>
      <p:sp>
        <p:nvSpPr>
          <p:cNvPr id="11268" name="Header Placeholder 1"/>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30000"/>
              </a:spcBef>
              <a:defRPr sz="1200">
                <a:solidFill>
                  <a:schemeClr val="tx1"/>
                </a:solidFill>
                <a:latin typeface="Calibri" panose="020F0502020204030204" pitchFamily="34" charset="0"/>
                <a:ea typeface="MS PGothic" panose="020B0600070205080204" pitchFamily="34" charset="-128"/>
              </a:defRPr>
            </a:lvl1pPr>
            <a:lvl2pPr marL="742950" indent="-285750">
              <a:spcBef>
                <a:spcPct val="30000"/>
              </a:spcBef>
              <a:defRPr sz="1200">
                <a:solidFill>
                  <a:schemeClr val="tx1"/>
                </a:solidFill>
                <a:latin typeface="Calibri" panose="020F0502020204030204" pitchFamily="34" charset="0"/>
                <a:ea typeface="MS PGothic" panose="020B0600070205080204" pitchFamily="34" charset="-128"/>
              </a:defRPr>
            </a:lvl2pPr>
            <a:lvl3pPr marL="1143000" indent="-228600">
              <a:spcBef>
                <a:spcPct val="30000"/>
              </a:spcBef>
              <a:defRPr sz="1200">
                <a:solidFill>
                  <a:schemeClr val="tx1"/>
                </a:solidFill>
                <a:latin typeface="Calibri" panose="020F0502020204030204" pitchFamily="34" charset="0"/>
                <a:ea typeface="MS PGothic" panose="020B0600070205080204" pitchFamily="34" charset="-128"/>
              </a:defRPr>
            </a:lvl3pPr>
            <a:lvl4pPr marL="1600200" indent="-228600">
              <a:spcBef>
                <a:spcPct val="30000"/>
              </a:spcBef>
              <a:defRPr sz="1200">
                <a:solidFill>
                  <a:schemeClr val="tx1"/>
                </a:solidFill>
                <a:latin typeface="Calibri" panose="020F0502020204030204" pitchFamily="34" charset="0"/>
                <a:ea typeface="MS PGothic" panose="020B0600070205080204" pitchFamily="34" charset="-128"/>
              </a:defRPr>
            </a:lvl4pPr>
            <a:lvl5pPr marL="2057400" indent="-228600">
              <a:spcBef>
                <a:spcPct val="30000"/>
              </a:spcBef>
              <a:defRPr sz="12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9pPr>
          </a:lstStyle>
          <a:p>
            <a:pPr>
              <a:spcBef>
                <a:spcPct val="0"/>
              </a:spcBef>
            </a:pPr>
            <a:r>
              <a:rPr lang="en-US" altLang="en-US" smtClean="0">
                <a:latin typeface="Arial" panose="020B0604020202020204" pitchFamily="34" charset="0"/>
                <a:cs typeface="Arial" panose="020B0604020202020204" pitchFamily="34" charset="0"/>
              </a:rPr>
              <a:t>MGT6A3</a:t>
            </a:r>
          </a:p>
        </p:txBody>
      </p:sp>
    </p:spTree>
    <p:extLst>
      <p:ext uri="{BB962C8B-B14F-4D97-AF65-F5344CB8AC3E}">
        <p14:creationId xmlns:p14="http://schemas.microsoft.com/office/powerpoint/2010/main" val="7959927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Rot="1" noChangeAspect="1" noChangeArrowheads="1" noTextEdit="1"/>
          </p:cNvSpPr>
          <p:nvPr>
            <p:ph type="sldImg"/>
          </p:nvPr>
        </p:nvSpPr>
        <p:spPr bwMode="auto">
          <a:xfrm>
            <a:off x="588963" y="801688"/>
            <a:ext cx="5680075" cy="319563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5"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smtClean="0"/>
          </a:p>
        </p:txBody>
      </p:sp>
      <p:sp>
        <p:nvSpPr>
          <p:cNvPr id="13316" name="Header Placeholder 1"/>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30000"/>
              </a:spcBef>
              <a:defRPr sz="1200">
                <a:solidFill>
                  <a:schemeClr val="tx1"/>
                </a:solidFill>
                <a:latin typeface="Calibri" panose="020F0502020204030204" pitchFamily="34" charset="0"/>
                <a:ea typeface="MS PGothic" panose="020B0600070205080204" pitchFamily="34" charset="-128"/>
              </a:defRPr>
            </a:lvl1pPr>
            <a:lvl2pPr marL="742950" indent="-285750">
              <a:spcBef>
                <a:spcPct val="30000"/>
              </a:spcBef>
              <a:defRPr sz="1200">
                <a:solidFill>
                  <a:schemeClr val="tx1"/>
                </a:solidFill>
                <a:latin typeface="Calibri" panose="020F0502020204030204" pitchFamily="34" charset="0"/>
                <a:ea typeface="MS PGothic" panose="020B0600070205080204" pitchFamily="34" charset="-128"/>
              </a:defRPr>
            </a:lvl2pPr>
            <a:lvl3pPr marL="1143000" indent="-228600">
              <a:spcBef>
                <a:spcPct val="30000"/>
              </a:spcBef>
              <a:defRPr sz="1200">
                <a:solidFill>
                  <a:schemeClr val="tx1"/>
                </a:solidFill>
                <a:latin typeface="Calibri" panose="020F0502020204030204" pitchFamily="34" charset="0"/>
                <a:ea typeface="MS PGothic" panose="020B0600070205080204" pitchFamily="34" charset="-128"/>
              </a:defRPr>
            </a:lvl3pPr>
            <a:lvl4pPr marL="1600200" indent="-228600">
              <a:spcBef>
                <a:spcPct val="30000"/>
              </a:spcBef>
              <a:defRPr sz="1200">
                <a:solidFill>
                  <a:schemeClr val="tx1"/>
                </a:solidFill>
                <a:latin typeface="Calibri" panose="020F0502020204030204" pitchFamily="34" charset="0"/>
                <a:ea typeface="MS PGothic" panose="020B0600070205080204" pitchFamily="34" charset="-128"/>
              </a:defRPr>
            </a:lvl4pPr>
            <a:lvl5pPr marL="2057400" indent="-228600">
              <a:spcBef>
                <a:spcPct val="30000"/>
              </a:spcBef>
              <a:defRPr sz="12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9pPr>
          </a:lstStyle>
          <a:p>
            <a:pPr>
              <a:spcBef>
                <a:spcPct val="0"/>
              </a:spcBef>
            </a:pPr>
            <a:r>
              <a:rPr lang="en-US" altLang="en-US" smtClean="0">
                <a:latin typeface="Arial" panose="020B0604020202020204" pitchFamily="34" charset="0"/>
                <a:cs typeface="Arial" panose="020B0604020202020204" pitchFamily="34" charset="0"/>
              </a:rPr>
              <a:t>MGT6A3</a:t>
            </a:r>
          </a:p>
        </p:txBody>
      </p:sp>
    </p:spTree>
    <p:extLst>
      <p:ext uri="{BB962C8B-B14F-4D97-AF65-F5344CB8AC3E}">
        <p14:creationId xmlns:p14="http://schemas.microsoft.com/office/powerpoint/2010/main" val="33150870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Rot="1" noChangeAspect="1" noChangeArrowheads="1" noTextEdit="1"/>
          </p:cNvSpPr>
          <p:nvPr>
            <p:ph type="sldImg"/>
          </p:nvPr>
        </p:nvSpPr>
        <p:spPr bwMode="auto">
          <a:xfrm>
            <a:off x="588963" y="801688"/>
            <a:ext cx="5680075" cy="319563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smtClean="0"/>
          </a:p>
        </p:txBody>
      </p:sp>
      <p:sp>
        <p:nvSpPr>
          <p:cNvPr id="15364" name="Header Placeholder 1"/>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30000"/>
              </a:spcBef>
              <a:defRPr sz="1200">
                <a:solidFill>
                  <a:schemeClr val="tx1"/>
                </a:solidFill>
                <a:latin typeface="Calibri" panose="020F0502020204030204" pitchFamily="34" charset="0"/>
                <a:ea typeface="MS PGothic" panose="020B0600070205080204" pitchFamily="34" charset="-128"/>
              </a:defRPr>
            </a:lvl1pPr>
            <a:lvl2pPr marL="742950" indent="-285750">
              <a:spcBef>
                <a:spcPct val="30000"/>
              </a:spcBef>
              <a:defRPr sz="1200">
                <a:solidFill>
                  <a:schemeClr val="tx1"/>
                </a:solidFill>
                <a:latin typeface="Calibri" panose="020F0502020204030204" pitchFamily="34" charset="0"/>
                <a:ea typeface="MS PGothic" panose="020B0600070205080204" pitchFamily="34" charset="-128"/>
              </a:defRPr>
            </a:lvl2pPr>
            <a:lvl3pPr marL="1143000" indent="-228600">
              <a:spcBef>
                <a:spcPct val="30000"/>
              </a:spcBef>
              <a:defRPr sz="1200">
                <a:solidFill>
                  <a:schemeClr val="tx1"/>
                </a:solidFill>
                <a:latin typeface="Calibri" panose="020F0502020204030204" pitchFamily="34" charset="0"/>
                <a:ea typeface="MS PGothic" panose="020B0600070205080204" pitchFamily="34" charset="-128"/>
              </a:defRPr>
            </a:lvl3pPr>
            <a:lvl4pPr marL="1600200" indent="-228600">
              <a:spcBef>
                <a:spcPct val="30000"/>
              </a:spcBef>
              <a:defRPr sz="1200">
                <a:solidFill>
                  <a:schemeClr val="tx1"/>
                </a:solidFill>
                <a:latin typeface="Calibri" panose="020F0502020204030204" pitchFamily="34" charset="0"/>
                <a:ea typeface="MS PGothic" panose="020B0600070205080204" pitchFamily="34" charset="-128"/>
              </a:defRPr>
            </a:lvl4pPr>
            <a:lvl5pPr marL="2057400" indent="-228600">
              <a:spcBef>
                <a:spcPct val="30000"/>
              </a:spcBef>
              <a:defRPr sz="12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9pPr>
          </a:lstStyle>
          <a:p>
            <a:pPr>
              <a:spcBef>
                <a:spcPct val="0"/>
              </a:spcBef>
            </a:pPr>
            <a:r>
              <a:rPr lang="en-US" altLang="en-US" smtClean="0">
                <a:latin typeface="Arial" panose="020B0604020202020204" pitchFamily="34" charset="0"/>
                <a:cs typeface="Arial" panose="020B0604020202020204" pitchFamily="34" charset="0"/>
              </a:rPr>
              <a:t>MGT6A3</a:t>
            </a:r>
          </a:p>
        </p:txBody>
      </p:sp>
    </p:spTree>
    <p:extLst>
      <p:ext uri="{BB962C8B-B14F-4D97-AF65-F5344CB8AC3E}">
        <p14:creationId xmlns:p14="http://schemas.microsoft.com/office/powerpoint/2010/main" val="35029663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Rot="1" noChangeAspect="1" noChangeArrowheads="1" noTextEdit="1"/>
          </p:cNvSpPr>
          <p:nvPr>
            <p:ph type="sldImg"/>
          </p:nvPr>
        </p:nvSpPr>
        <p:spPr bwMode="auto">
          <a:xfrm>
            <a:off x="588963" y="801688"/>
            <a:ext cx="5680075" cy="319563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smtClean="0"/>
          </a:p>
        </p:txBody>
      </p:sp>
      <p:sp>
        <p:nvSpPr>
          <p:cNvPr id="17412" name="Header Placeholder 1"/>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30000"/>
              </a:spcBef>
              <a:defRPr sz="1200">
                <a:solidFill>
                  <a:schemeClr val="tx1"/>
                </a:solidFill>
                <a:latin typeface="Calibri" panose="020F0502020204030204" pitchFamily="34" charset="0"/>
                <a:ea typeface="MS PGothic" panose="020B0600070205080204" pitchFamily="34" charset="-128"/>
              </a:defRPr>
            </a:lvl1pPr>
            <a:lvl2pPr marL="742950" indent="-285750">
              <a:spcBef>
                <a:spcPct val="30000"/>
              </a:spcBef>
              <a:defRPr sz="1200">
                <a:solidFill>
                  <a:schemeClr val="tx1"/>
                </a:solidFill>
                <a:latin typeface="Calibri" panose="020F0502020204030204" pitchFamily="34" charset="0"/>
                <a:ea typeface="MS PGothic" panose="020B0600070205080204" pitchFamily="34" charset="-128"/>
              </a:defRPr>
            </a:lvl2pPr>
            <a:lvl3pPr marL="1143000" indent="-228600">
              <a:spcBef>
                <a:spcPct val="30000"/>
              </a:spcBef>
              <a:defRPr sz="1200">
                <a:solidFill>
                  <a:schemeClr val="tx1"/>
                </a:solidFill>
                <a:latin typeface="Calibri" panose="020F0502020204030204" pitchFamily="34" charset="0"/>
                <a:ea typeface="MS PGothic" panose="020B0600070205080204" pitchFamily="34" charset="-128"/>
              </a:defRPr>
            </a:lvl3pPr>
            <a:lvl4pPr marL="1600200" indent="-228600">
              <a:spcBef>
                <a:spcPct val="30000"/>
              </a:spcBef>
              <a:defRPr sz="1200">
                <a:solidFill>
                  <a:schemeClr val="tx1"/>
                </a:solidFill>
                <a:latin typeface="Calibri" panose="020F0502020204030204" pitchFamily="34" charset="0"/>
                <a:ea typeface="MS PGothic" panose="020B0600070205080204" pitchFamily="34" charset="-128"/>
              </a:defRPr>
            </a:lvl4pPr>
            <a:lvl5pPr marL="2057400" indent="-228600">
              <a:spcBef>
                <a:spcPct val="30000"/>
              </a:spcBef>
              <a:defRPr sz="12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9pPr>
          </a:lstStyle>
          <a:p>
            <a:pPr>
              <a:spcBef>
                <a:spcPct val="0"/>
              </a:spcBef>
            </a:pPr>
            <a:r>
              <a:rPr lang="en-US" altLang="en-US" smtClean="0">
                <a:latin typeface="Arial" panose="020B0604020202020204" pitchFamily="34" charset="0"/>
                <a:cs typeface="Arial" panose="020B0604020202020204" pitchFamily="34" charset="0"/>
              </a:rPr>
              <a:t>MGT6A3</a:t>
            </a:r>
          </a:p>
        </p:txBody>
      </p:sp>
    </p:spTree>
    <p:extLst>
      <p:ext uri="{BB962C8B-B14F-4D97-AF65-F5344CB8AC3E}">
        <p14:creationId xmlns:p14="http://schemas.microsoft.com/office/powerpoint/2010/main" val="31607904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spect="1" noChangeArrowheads="1" noTextEdit="1"/>
          </p:cNvSpPr>
          <p:nvPr>
            <p:ph type="sldImg"/>
          </p:nvPr>
        </p:nvSpPr>
        <p:spPr bwMode="auto">
          <a:xfrm>
            <a:off x="588963" y="801688"/>
            <a:ext cx="5680075" cy="319563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smtClean="0"/>
          </a:p>
        </p:txBody>
      </p:sp>
      <p:sp>
        <p:nvSpPr>
          <p:cNvPr id="19460" name="Header Placeholder 1"/>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30000"/>
              </a:spcBef>
              <a:defRPr sz="1200">
                <a:solidFill>
                  <a:schemeClr val="tx1"/>
                </a:solidFill>
                <a:latin typeface="Calibri" panose="020F0502020204030204" pitchFamily="34" charset="0"/>
                <a:ea typeface="MS PGothic" panose="020B0600070205080204" pitchFamily="34" charset="-128"/>
              </a:defRPr>
            </a:lvl1pPr>
            <a:lvl2pPr marL="742950" indent="-285750">
              <a:spcBef>
                <a:spcPct val="30000"/>
              </a:spcBef>
              <a:defRPr sz="1200">
                <a:solidFill>
                  <a:schemeClr val="tx1"/>
                </a:solidFill>
                <a:latin typeface="Calibri" panose="020F0502020204030204" pitchFamily="34" charset="0"/>
                <a:ea typeface="MS PGothic" panose="020B0600070205080204" pitchFamily="34" charset="-128"/>
              </a:defRPr>
            </a:lvl2pPr>
            <a:lvl3pPr marL="1143000" indent="-228600">
              <a:spcBef>
                <a:spcPct val="30000"/>
              </a:spcBef>
              <a:defRPr sz="1200">
                <a:solidFill>
                  <a:schemeClr val="tx1"/>
                </a:solidFill>
                <a:latin typeface="Calibri" panose="020F0502020204030204" pitchFamily="34" charset="0"/>
                <a:ea typeface="MS PGothic" panose="020B0600070205080204" pitchFamily="34" charset="-128"/>
              </a:defRPr>
            </a:lvl3pPr>
            <a:lvl4pPr marL="1600200" indent="-228600">
              <a:spcBef>
                <a:spcPct val="30000"/>
              </a:spcBef>
              <a:defRPr sz="1200">
                <a:solidFill>
                  <a:schemeClr val="tx1"/>
                </a:solidFill>
                <a:latin typeface="Calibri" panose="020F0502020204030204" pitchFamily="34" charset="0"/>
                <a:ea typeface="MS PGothic" panose="020B0600070205080204" pitchFamily="34" charset="-128"/>
              </a:defRPr>
            </a:lvl4pPr>
            <a:lvl5pPr marL="2057400" indent="-228600">
              <a:spcBef>
                <a:spcPct val="30000"/>
              </a:spcBef>
              <a:defRPr sz="12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9pPr>
          </a:lstStyle>
          <a:p>
            <a:pPr>
              <a:spcBef>
                <a:spcPct val="0"/>
              </a:spcBef>
            </a:pPr>
            <a:r>
              <a:rPr lang="en-US" altLang="en-US" smtClean="0">
                <a:latin typeface="Arial" panose="020B0604020202020204" pitchFamily="34" charset="0"/>
                <a:cs typeface="Arial" panose="020B0604020202020204" pitchFamily="34" charset="0"/>
              </a:rPr>
              <a:t>MGT6A3</a:t>
            </a:r>
          </a:p>
        </p:txBody>
      </p:sp>
    </p:spTree>
    <p:extLst>
      <p:ext uri="{BB962C8B-B14F-4D97-AF65-F5344CB8AC3E}">
        <p14:creationId xmlns:p14="http://schemas.microsoft.com/office/powerpoint/2010/main" val="26622394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bwMode="auto">
          <a:xfrm>
            <a:off x="588963" y="801688"/>
            <a:ext cx="5680075" cy="319563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smtClean="0"/>
          </a:p>
        </p:txBody>
      </p:sp>
      <p:sp>
        <p:nvSpPr>
          <p:cNvPr id="21508" name="Header Placeholder 1"/>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30000"/>
              </a:spcBef>
              <a:defRPr sz="1200">
                <a:solidFill>
                  <a:schemeClr val="tx1"/>
                </a:solidFill>
                <a:latin typeface="Calibri" panose="020F0502020204030204" pitchFamily="34" charset="0"/>
                <a:ea typeface="MS PGothic" panose="020B0600070205080204" pitchFamily="34" charset="-128"/>
              </a:defRPr>
            </a:lvl1pPr>
            <a:lvl2pPr marL="742950" indent="-285750">
              <a:spcBef>
                <a:spcPct val="30000"/>
              </a:spcBef>
              <a:defRPr sz="1200">
                <a:solidFill>
                  <a:schemeClr val="tx1"/>
                </a:solidFill>
                <a:latin typeface="Calibri" panose="020F0502020204030204" pitchFamily="34" charset="0"/>
                <a:ea typeface="MS PGothic" panose="020B0600070205080204" pitchFamily="34" charset="-128"/>
              </a:defRPr>
            </a:lvl2pPr>
            <a:lvl3pPr marL="1143000" indent="-228600">
              <a:spcBef>
                <a:spcPct val="30000"/>
              </a:spcBef>
              <a:defRPr sz="1200">
                <a:solidFill>
                  <a:schemeClr val="tx1"/>
                </a:solidFill>
                <a:latin typeface="Calibri" panose="020F0502020204030204" pitchFamily="34" charset="0"/>
                <a:ea typeface="MS PGothic" panose="020B0600070205080204" pitchFamily="34" charset="-128"/>
              </a:defRPr>
            </a:lvl3pPr>
            <a:lvl4pPr marL="1600200" indent="-228600">
              <a:spcBef>
                <a:spcPct val="30000"/>
              </a:spcBef>
              <a:defRPr sz="1200">
                <a:solidFill>
                  <a:schemeClr val="tx1"/>
                </a:solidFill>
                <a:latin typeface="Calibri" panose="020F0502020204030204" pitchFamily="34" charset="0"/>
                <a:ea typeface="MS PGothic" panose="020B0600070205080204" pitchFamily="34" charset="-128"/>
              </a:defRPr>
            </a:lvl4pPr>
            <a:lvl5pPr marL="2057400" indent="-228600">
              <a:spcBef>
                <a:spcPct val="30000"/>
              </a:spcBef>
              <a:defRPr sz="12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9pPr>
          </a:lstStyle>
          <a:p>
            <a:pPr>
              <a:spcBef>
                <a:spcPct val="0"/>
              </a:spcBef>
            </a:pPr>
            <a:r>
              <a:rPr lang="en-US" altLang="en-US" smtClean="0">
                <a:latin typeface="Arial" panose="020B0604020202020204" pitchFamily="34" charset="0"/>
                <a:cs typeface="Arial" panose="020B0604020202020204" pitchFamily="34" charset="0"/>
              </a:rPr>
              <a:t>MGT6A3</a:t>
            </a:r>
          </a:p>
        </p:txBody>
      </p:sp>
    </p:spTree>
    <p:extLst>
      <p:ext uri="{BB962C8B-B14F-4D97-AF65-F5344CB8AC3E}">
        <p14:creationId xmlns:p14="http://schemas.microsoft.com/office/powerpoint/2010/main" val="27480602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Rot="1" noChangeAspect="1" noChangeArrowheads="1" noTextEdit="1"/>
          </p:cNvSpPr>
          <p:nvPr>
            <p:ph type="sldImg"/>
          </p:nvPr>
        </p:nvSpPr>
        <p:spPr bwMode="auto">
          <a:xfrm>
            <a:off x="588963" y="801688"/>
            <a:ext cx="5680075" cy="319563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smtClean="0"/>
          </a:p>
        </p:txBody>
      </p:sp>
      <p:sp>
        <p:nvSpPr>
          <p:cNvPr id="23556" name="Header Placeholder 1"/>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30000"/>
              </a:spcBef>
              <a:defRPr sz="1200">
                <a:solidFill>
                  <a:schemeClr val="tx1"/>
                </a:solidFill>
                <a:latin typeface="Calibri" panose="020F0502020204030204" pitchFamily="34" charset="0"/>
                <a:ea typeface="MS PGothic" panose="020B0600070205080204" pitchFamily="34" charset="-128"/>
              </a:defRPr>
            </a:lvl1pPr>
            <a:lvl2pPr marL="742950" indent="-285750">
              <a:spcBef>
                <a:spcPct val="30000"/>
              </a:spcBef>
              <a:defRPr sz="1200">
                <a:solidFill>
                  <a:schemeClr val="tx1"/>
                </a:solidFill>
                <a:latin typeface="Calibri" panose="020F0502020204030204" pitchFamily="34" charset="0"/>
                <a:ea typeface="MS PGothic" panose="020B0600070205080204" pitchFamily="34" charset="-128"/>
              </a:defRPr>
            </a:lvl2pPr>
            <a:lvl3pPr marL="1143000" indent="-228600">
              <a:spcBef>
                <a:spcPct val="30000"/>
              </a:spcBef>
              <a:defRPr sz="1200">
                <a:solidFill>
                  <a:schemeClr val="tx1"/>
                </a:solidFill>
                <a:latin typeface="Calibri" panose="020F0502020204030204" pitchFamily="34" charset="0"/>
                <a:ea typeface="MS PGothic" panose="020B0600070205080204" pitchFamily="34" charset="-128"/>
              </a:defRPr>
            </a:lvl3pPr>
            <a:lvl4pPr marL="1600200" indent="-228600">
              <a:spcBef>
                <a:spcPct val="30000"/>
              </a:spcBef>
              <a:defRPr sz="1200">
                <a:solidFill>
                  <a:schemeClr val="tx1"/>
                </a:solidFill>
                <a:latin typeface="Calibri" panose="020F0502020204030204" pitchFamily="34" charset="0"/>
                <a:ea typeface="MS PGothic" panose="020B0600070205080204" pitchFamily="34" charset="-128"/>
              </a:defRPr>
            </a:lvl4pPr>
            <a:lvl5pPr marL="2057400" indent="-228600">
              <a:spcBef>
                <a:spcPct val="30000"/>
              </a:spcBef>
              <a:defRPr sz="12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9pPr>
          </a:lstStyle>
          <a:p>
            <a:pPr>
              <a:spcBef>
                <a:spcPct val="0"/>
              </a:spcBef>
            </a:pPr>
            <a:r>
              <a:rPr lang="en-US" altLang="en-US" smtClean="0">
                <a:latin typeface="Arial" panose="020B0604020202020204" pitchFamily="34" charset="0"/>
                <a:cs typeface="Arial" panose="020B0604020202020204" pitchFamily="34" charset="0"/>
              </a:rPr>
              <a:t>MGT6A3</a:t>
            </a:r>
          </a:p>
        </p:txBody>
      </p:sp>
    </p:spTree>
    <p:extLst>
      <p:ext uri="{BB962C8B-B14F-4D97-AF65-F5344CB8AC3E}">
        <p14:creationId xmlns:p14="http://schemas.microsoft.com/office/powerpoint/2010/main" val="13972920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Rot="1" noChangeAspect="1" noChangeArrowheads="1" noTextEdit="1"/>
          </p:cNvSpPr>
          <p:nvPr>
            <p:ph type="sldImg"/>
          </p:nvPr>
        </p:nvSpPr>
        <p:spPr bwMode="auto">
          <a:xfrm>
            <a:off x="588963" y="801688"/>
            <a:ext cx="5680075" cy="319563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smtClean="0"/>
          </a:p>
        </p:txBody>
      </p:sp>
      <p:sp>
        <p:nvSpPr>
          <p:cNvPr id="25604" name="Header Placeholder 1"/>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30000"/>
              </a:spcBef>
              <a:defRPr sz="1200">
                <a:solidFill>
                  <a:schemeClr val="tx1"/>
                </a:solidFill>
                <a:latin typeface="Calibri" panose="020F0502020204030204" pitchFamily="34" charset="0"/>
                <a:ea typeface="MS PGothic" panose="020B0600070205080204" pitchFamily="34" charset="-128"/>
              </a:defRPr>
            </a:lvl1pPr>
            <a:lvl2pPr marL="742950" indent="-285750">
              <a:spcBef>
                <a:spcPct val="30000"/>
              </a:spcBef>
              <a:defRPr sz="1200">
                <a:solidFill>
                  <a:schemeClr val="tx1"/>
                </a:solidFill>
                <a:latin typeface="Calibri" panose="020F0502020204030204" pitchFamily="34" charset="0"/>
                <a:ea typeface="MS PGothic" panose="020B0600070205080204" pitchFamily="34" charset="-128"/>
              </a:defRPr>
            </a:lvl2pPr>
            <a:lvl3pPr marL="1143000" indent="-228600">
              <a:spcBef>
                <a:spcPct val="30000"/>
              </a:spcBef>
              <a:defRPr sz="1200">
                <a:solidFill>
                  <a:schemeClr val="tx1"/>
                </a:solidFill>
                <a:latin typeface="Calibri" panose="020F0502020204030204" pitchFamily="34" charset="0"/>
                <a:ea typeface="MS PGothic" panose="020B0600070205080204" pitchFamily="34" charset="-128"/>
              </a:defRPr>
            </a:lvl3pPr>
            <a:lvl4pPr marL="1600200" indent="-228600">
              <a:spcBef>
                <a:spcPct val="30000"/>
              </a:spcBef>
              <a:defRPr sz="1200">
                <a:solidFill>
                  <a:schemeClr val="tx1"/>
                </a:solidFill>
                <a:latin typeface="Calibri" panose="020F0502020204030204" pitchFamily="34" charset="0"/>
                <a:ea typeface="MS PGothic" panose="020B0600070205080204" pitchFamily="34" charset="-128"/>
              </a:defRPr>
            </a:lvl4pPr>
            <a:lvl5pPr marL="2057400" indent="-228600">
              <a:spcBef>
                <a:spcPct val="30000"/>
              </a:spcBef>
              <a:defRPr sz="12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9pPr>
          </a:lstStyle>
          <a:p>
            <a:pPr>
              <a:spcBef>
                <a:spcPct val="0"/>
              </a:spcBef>
            </a:pPr>
            <a:r>
              <a:rPr lang="en-US" altLang="en-US" smtClean="0">
                <a:latin typeface="Arial" panose="020B0604020202020204" pitchFamily="34" charset="0"/>
                <a:cs typeface="Arial" panose="020B0604020202020204" pitchFamily="34" charset="0"/>
              </a:rPr>
              <a:t>MGT6A3</a:t>
            </a:r>
          </a:p>
        </p:txBody>
      </p:sp>
    </p:spTree>
    <p:extLst>
      <p:ext uri="{BB962C8B-B14F-4D97-AF65-F5344CB8AC3E}">
        <p14:creationId xmlns:p14="http://schemas.microsoft.com/office/powerpoint/2010/main" val="39715184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Rot="1" noChangeAspect="1" noChangeArrowheads="1" noTextEdit="1"/>
          </p:cNvSpPr>
          <p:nvPr>
            <p:ph type="sldImg"/>
          </p:nvPr>
        </p:nvSpPr>
        <p:spPr bwMode="auto">
          <a:xfrm>
            <a:off x="588963" y="801688"/>
            <a:ext cx="5680075" cy="319563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smtClean="0"/>
          </a:p>
        </p:txBody>
      </p:sp>
      <p:sp>
        <p:nvSpPr>
          <p:cNvPr id="27652" name="Header Placeholder 1"/>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30000"/>
              </a:spcBef>
              <a:defRPr sz="1200">
                <a:solidFill>
                  <a:schemeClr val="tx1"/>
                </a:solidFill>
                <a:latin typeface="Calibri" panose="020F0502020204030204" pitchFamily="34" charset="0"/>
                <a:ea typeface="MS PGothic" panose="020B0600070205080204" pitchFamily="34" charset="-128"/>
              </a:defRPr>
            </a:lvl1pPr>
            <a:lvl2pPr marL="742950" indent="-285750">
              <a:spcBef>
                <a:spcPct val="30000"/>
              </a:spcBef>
              <a:defRPr sz="1200">
                <a:solidFill>
                  <a:schemeClr val="tx1"/>
                </a:solidFill>
                <a:latin typeface="Calibri" panose="020F0502020204030204" pitchFamily="34" charset="0"/>
                <a:ea typeface="MS PGothic" panose="020B0600070205080204" pitchFamily="34" charset="-128"/>
              </a:defRPr>
            </a:lvl2pPr>
            <a:lvl3pPr marL="1143000" indent="-228600">
              <a:spcBef>
                <a:spcPct val="30000"/>
              </a:spcBef>
              <a:defRPr sz="1200">
                <a:solidFill>
                  <a:schemeClr val="tx1"/>
                </a:solidFill>
                <a:latin typeface="Calibri" panose="020F0502020204030204" pitchFamily="34" charset="0"/>
                <a:ea typeface="MS PGothic" panose="020B0600070205080204" pitchFamily="34" charset="-128"/>
              </a:defRPr>
            </a:lvl3pPr>
            <a:lvl4pPr marL="1600200" indent="-228600">
              <a:spcBef>
                <a:spcPct val="30000"/>
              </a:spcBef>
              <a:defRPr sz="1200">
                <a:solidFill>
                  <a:schemeClr val="tx1"/>
                </a:solidFill>
                <a:latin typeface="Calibri" panose="020F0502020204030204" pitchFamily="34" charset="0"/>
                <a:ea typeface="MS PGothic" panose="020B0600070205080204" pitchFamily="34" charset="-128"/>
              </a:defRPr>
            </a:lvl4pPr>
            <a:lvl5pPr marL="2057400" indent="-228600">
              <a:spcBef>
                <a:spcPct val="30000"/>
              </a:spcBef>
              <a:defRPr sz="12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9pPr>
          </a:lstStyle>
          <a:p>
            <a:pPr>
              <a:spcBef>
                <a:spcPct val="0"/>
              </a:spcBef>
            </a:pPr>
            <a:r>
              <a:rPr lang="en-US" altLang="en-US" smtClean="0">
                <a:latin typeface="Arial" panose="020B0604020202020204" pitchFamily="34" charset="0"/>
                <a:cs typeface="Arial" panose="020B0604020202020204" pitchFamily="34" charset="0"/>
              </a:rPr>
              <a:t>MGT6A3</a:t>
            </a:r>
          </a:p>
        </p:txBody>
      </p:sp>
    </p:spTree>
    <p:extLst>
      <p:ext uri="{BB962C8B-B14F-4D97-AF65-F5344CB8AC3E}">
        <p14:creationId xmlns:p14="http://schemas.microsoft.com/office/powerpoint/2010/main" val="21863339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Rot="1" noChangeAspect="1" noChangeArrowheads="1" noTextEdit="1"/>
          </p:cNvSpPr>
          <p:nvPr>
            <p:ph type="sldImg"/>
          </p:nvPr>
        </p:nvSpPr>
        <p:spPr bwMode="auto">
          <a:xfrm>
            <a:off x="588963" y="801688"/>
            <a:ext cx="5680075" cy="319563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smtClean="0"/>
          </a:p>
        </p:txBody>
      </p:sp>
      <p:sp>
        <p:nvSpPr>
          <p:cNvPr id="29700" name="Header Placeholder 1"/>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30000"/>
              </a:spcBef>
              <a:defRPr sz="1200">
                <a:solidFill>
                  <a:schemeClr val="tx1"/>
                </a:solidFill>
                <a:latin typeface="Calibri" panose="020F0502020204030204" pitchFamily="34" charset="0"/>
                <a:ea typeface="MS PGothic" panose="020B0600070205080204" pitchFamily="34" charset="-128"/>
              </a:defRPr>
            </a:lvl1pPr>
            <a:lvl2pPr marL="742950" indent="-285750">
              <a:spcBef>
                <a:spcPct val="30000"/>
              </a:spcBef>
              <a:defRPr sz="1200">
                <a:solidFill>
                  <a:schemeClr val="tx1"/>
                </a:solidFill>
                <a:latin typeface="Calibri" panose="020F0502020204030204" pitchFamily="34" charset="0"/>
                <a:ea typeface="MS PGothic" panose="020B0600070205080204" pitchFamily="34" charset="-128"/>
              </a:defRPr>
            </a:lvl2pPr>
            <a:lvl3pPr marL="1143000" indent="-228600">
              <a:spcBef>
                <a:spcPct val="30000"/>
              </a:spcBef>
              <a:defRPr sz="1200">
                <a:solidFill>
                  <a:schemeClr val="tx1"/>
                </a:solidFill>
                <a:latin typeface="Calibri" panose="020F0502020204030204" pitchFamily="34" charset="0"/>
                <a:ea typeface="MS PGothic" panose="020B0600070205080204" pitchFamily="34" charset="-128"/>
              </a:defRPr>
            </a:lvl3pPr>
            <a:lvl4pPr marL="1600200" indent="-228600">
              <a:spcBef>
                <a:spcPct val="30000"/>
              </a:spcBef>
              <a:defRPr sz="1200">
                <a:solidFill>
                  <a:schemeClr val="tx1"/>
                </a:solidFill>
                <a:latin typeface="Calibri" panose="020F0502020204030204" pitchFamily="34" charset="0"/>
                <a:ea typeface="MS PGothic" panose="020B0600070205080204" pitchFamily="34" charset="-128"/>
              </a:defRPr>
            </a:lvl4pPr>
            <a:lvl5pPr marL="2057400" indent="-228600">
              <a:spcBef>
                <a:spcPct val="30000"/>
              </a:spcBef>
              <a:defRPr sz="12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9pPr>
          </a:lstStyle>
          <a:p>
            <a:pPr>
              <a:spcBef>
                <a:spcPct val="0"/>
              </a:spcBef>
            </a:pPr>
            <a:r>
              <a:rPr lang="en-US" altLang="en-US" smtClean="0">
                <a:latin typeface="Arial" panose="020B0604020202020204" pitchFamily="34" charset="0"/>
                <a:cs typeface="Arial" panose="020B0604020202020204" pitchFamily="34" charset="0"/>
              </a:rPr>
              <a:t>MGT6A3</a:t>
            </a:r>
          </a:p>
        </p:txBody>
      </p:sp>
    </p:spTree>
    <p:extLst>
      <p:ext uri="{BB962C8B-B14F-4D97-AF65-F5344CB8AC3E}">
        <p14:creationId xmlns:p14="http://schemas.microsoft.com/office/powerpoint/2010/main" val="27573845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Rot="1" noChangeAspect="1" noChangeArrowheads="1" noTextEdit="1"/>
          </p:cNvSpPr>
          <p:nvPr>
            <p:ph type="sldImg"/>
          </p:nvPr>
        </p:nvSpPr>
        <p:spPr bwMode="auto">
          <a:xfrm>
            <a:off x="588963" y="801688"/>
            <a:ext cx="5680075" cy="319563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smtClean="0">
              <a:latin typeface="Times New Roman" panose="02020603050405020304" pitchFamily="18" charset="0"/>
            </a:endParaRPr>
          </a:p>
        </p:txBody>
      </p:sp>
      <p:sp>
        <p:nvSpPr>
          <p:cNvPr id="47108" name="Header Placeholder 1"/>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30000"/>
              </a:spcBef>
              <a:defRPr sz="1200">
                <a:solidFill>
                  <a:schemeClr val="tx1"/>
                </a:solidFill>
                <a:latin typeface="Calibri" panose="020F0502020204030204" pitchFamily="34" charset="0"/>
                <a:ea typeface="MS PGothic" panose="020B0600070205080204" pitchFamily="34" charset="-128"/>
              </a:defRPr>
            </a:lvl1pPr>
            <a:lvl2pPr marL="742950" indent="-285750">
              <a:spcBef>
                <a:spcPct val="30000"/>
              </a:spcBef>
              <a:defRPr sz="1200">
                <a:solidFill>
                  <a:schemeClr val="tx1"/>
                </a:solidFill>
                <a:latin typeface="Calibri" panose="020F0502020204030204" pitchFamily="34" charset="0"/>
                <a:ea typeface="MS PGothic" panose="020B0600070205080204" pitchFamily="34" charset="-128"/>
              </a:defRPr>
            </a:lvl2pPr>
            <a:lvl3pPr marL="1143000" indent="-228600">
              <a:spcBef>
                <a:spcPct val="30000"/>
              </a:spcBef>
              <a:defRPr sz="1200">
                <a:solidFill>
                  <a:schemeClr val="tx1"/>
                </a:solidFill>
                <a:latin typeface="Calibri" panose="020F0502020204030204" pitchFamily="34" charset="0"/>
                <a:ea typeface="MS PGothic" panose="020B0600070205080204" pitchFamily="34" charset="-128"/>
              </a:defRPr>
            </a:lvl3pPr>
            <a:lvl4pPr marL="1600200" indent="-228600">
              <a:spcBef>
                <a:spcPct val="30000"/>
              </a:spcBef>
              <a:defRPr sz="1200">
                <a:solidFill>
                  <a:schemeClr val="tx1"/>
                </a:solidFill>
                <a:latin typeface="Calibri" panose="020F0502020204030204" pitchFamily="34" charset="0"/>
                <a:ea typeface="MS PGothic" panose="020B0600070205080204" pitchFamily="34" charset="-128"/>
              </a:defRPr>
            </a:lvl4pPr>
            <a:lvl5pPr marL="2057400" indent="-228600">
              <a:spcBef>
                <a:spcPct val="30000"/>
              </a:spcBef>
              <a:defRPr sz="12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9pPr>
          </a:lstStyle>
          <a:p>
            <a:pPr>
              <a:spcBef>
                <a:spcPct val="0"/>
              </a:spcBef>
            </a:pPr>
            <a:r>
              <a:rPr lang="en-US" altLang="en-US" smtClean="0">
                <a:latin typeface="Arial" panose="020B0604020202020204" pitchFamily="34" charset="0"/>
                <a:cs typeface="Arial" panose="020B0604020202020204" pitchFamily="34" charset="0"/>
              </a:rPr>
              <a:t>MGT6A3</a:t>
            </a:r>
          </a:p>
        </p:txBody>
      </p:sp>
    </p:spTree>
    <p:extLst>
      <p:ext uri="{BB962C8B-B14F-4D97-AF65-F5344CB8AC3E}">
        <p14:creationId xmlns:p14="http://schemas.microsoft.com/office/powerpoint/2010/main" val="247814308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Rot="1" noChangeAspect="1" noChangeArrowheads="1" noTextEdit="1"/>
          </p:cNvSpPr>
          <p:nvPr>
            <p:ph type="sldImg"/>
          </p:nvPr>
        </p:nvSpPr>
        <p:spPr bwMode="auto">
          <a:xfrm>
            <a:off x="588963" y="801688"/>
            <a:ext cx="5680075" cy="319563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smtClean="0">
              <a:latin typeface="Times New Roman" panose="02020603050405020304" pitchFamily="18" charset="0"/>
            </a:endParaRPr>
          </a:p>
        </p:txBody>
      </p:sp>
      <p:sp>
        <p:nvSpPr>
          <p:cNvPr id="49156" name="Header Placeholder 1"/>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30000"/>
              </a:spcBef>
              <a:defRPr sz="1200">
                <a:solidFill>
                  <a:schemeClr val="tx1"/>
                </a:solidFill>
                <a:latin typeface="Calibri" panose="020F0502020204030204" pitchFamily="34" charset="0"/>
                <a:ea typeface="MS PGothic" panose="020B0600070205080204" pitchFamily="34" charset="-128"/>
              </a:defRPr>
            </a:lvl1pPr>
            <a:lvl2pPr marL="742950" indent="-285750">
              <a:spcBef>
                <a:spcPct val="30000"/>
              </a:spcBef>
              <a:defRPr sz="1200">
                <a:solidFill>
                  <a:schemeClr val="tx1"/>
                </a:solidFill>
                <a:latin typeface="Calibri" panose="020F0502020204030204" pitchFamily="34" charset="0"/>
                <a:ea typeface="MS PGothic" panose="020B0600070205080204" pitchFamily="34" charset="-128"/>
              </a:defRPr>
            </a:lvl2pPr>
            <a:lvl3pPr marL="1143000" indent="-228600">
              <a:spcBef>
                <a:spcPct val="30000"/>
              </a:spcBef>
              <a:defRPr sz="1200">
                <a:solidFill>
                  <a:schemeClr val="tx1"/>
                </a:solidFill>
                <a:latin typeface="Calibri" panose="020F0502020204030204" pitchFamily="34" charset="0"/>
                <a:ea typeface="MS PGothic" panose="020B0600070205080204" pitchFamily="34" charset="-128"/>
              </a:defRPr>
            </a:lvl3pPr>
            <a:lvl4pPr marL="1600200" indent="-228600">
              <a:spcBef>
                <a:spcPct val="30000"/>
              </a:spcBef>
              <a:defRPr sz="1200">
                <a:solidFill>
                  <a:schemeClr val="tx1"/>
                </a:solidFill>
                <a:latin typeface="Calibri" panose="020F0502020204030204" pitchFamily="34" charset="0"/>
                <a:ea typeface="MS PGothic" panose="020B0600070205080204" pitchFamily="34" charset="-128"/>
              </a:defRPr>
            </a:lvl4pPr>
            <a:lvl5pPr marL="2057400" indent="-228600">
              <a:spcBef>
                <a:spcPct val="30000"/>
              </a:spcBef>
              <a:defRPr sz="12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9pPr>
          </a:lstStyle>
          <a:p>
            <a:pPr>
              <a:spcBef>
                <a:spcPct val="0"/>
              </a:spcBef>
            </a:pPr>
            <a:r>
              <a:rPr lang="en-US" altLang="en-US" smtClean="0">
                <a:latin typeface="Arial" panose="020B0604020202020204" pitchFamily="34" charset="0"/>
                <a:cs typeface="Arial" panose="020B0604020202020204" pitchFamily="34" charset="0"/>
              </a:rPr>
              <a:t>MGT6A3</a:t>
            </a:r>
          </a:p>
        </p:txBody>
      </p:sp>
    </p:spTree>
    <p:extLst>
      <p:ext uri="{BB962C8B-B14F-4D97-AF65-F5344CB8AC3E}">
        <p14:creationId xmlns:p14="http://schemas.microsoft.com/office/powerpoint/2010/main" val="415005175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Rot="1" noChangeAspect="1" noChangeArrowheads="1" noTextEdit="1"/>
          </p:cNvSpPr>
          <p:nvPr>
            <p:ph type="sldImg"/>
          </p:nvPr>
        </p:nvSpPr>
        <p:spPr bwMode="auto">
          <a:xfrm>
            <a:off x="588963" y="801688"/>
            <a:ext cx="5680075" cy="319563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smtClean="0">
              <a:latin typeface="Times New Roman" panose="02020603050405020304" pitchFamily="18" charset="0"/>
            </a:endParaRPr>
          </a:p>
        </p:txBody>
      </p:sp>
      <p:sp>
        <p:nvSpPr>
          <p:cNvPr id="51204" name="Header Placeholder 1"/>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30000"/>
              </a:spcBef>
              <a:defRPr sz="1200">
                <a:solidFill>
                  <a:schemeClr val="tx1"/>
                </a:solidFill>
                <a:latin typeface="Calibri" panose="020F0502020204030204" pitchFamily="34" charset="0"/>
                <a:ea typeface="MS PGothic" panose="020B0600070205080204" pitchFamily="34" charset="-128"/>
              </a:defRPr>
            </a:lvl1pPr>
            <a:lvl2pPr marL="742950" indent="-285750">
              <a:spcBef>
                <a:spcPct val="30000"/>
              </a:spcBef>
              <a:defRPr sz="1200">
                <a:solidFill>
                  <a:schemeClr val="tx1"/>
                </a:solidFill>
                <a:latin typeface="Calibri" panose="020F0502020204030204" pitchFamily="34" charset="0"/>
                <a:ea typeface="MS PGothic" panose="020B0600070205080204" pitchFamily="34" charset="-128"/>
              </a:defRPr>
            </a:lvl2pPr>
            <a:lvl3pPr marL="1143000" indent="-228600">
              <a:spcBef>
                <a:spcPct val="30000"/>
              </a:spcBef>
              <a:defRPr sz="1200">
                <a:solidFill>
                  <a:schemeClr val="tx1"/>
                </a:solidFill>
                <a:latin typeface="Calibri" panose="020F0502020204030204" pitchFamily="34" charset="0"/>
                <a:ea typeface="MS PGothic" panose="020B0600070205080204" pitchFamily="34" charset="-128"/>
              </a:defRPr>
            </a:lvl3pPr>
            <a:lvl4pPr marL="1600200" indent="-228600">
              <a:spcBef>
                <a:spcPct val="30000"/>
              </a:spcBef>
              <a:defRPr sz="1200">
                <a:solidFill>
                  <a:schemeClr val="tx1"/>
                </a:solidFill>
                <a:latin typeface="Calibri" panose="020F0502020204030204" pitchFamily="34" charset="0"/>
                <a:ea typeface="MS PGothic" panose="020B0600070205080204" pitchFamily="34" charset="-128"/>
              </a:defRPr>
            </a:lvl4pPr>
            <a:lvl5pPr marL="2057400" indent="-228600">
              <a:spcBef>
                <a:spcPct val="30000"/>
              </a:spcBef>
              <a:defRPr sz="12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9pPr>
          </a:lstStyle>
          <a:p>
            <a:pPr>
              <a:spcBef>
                <a:spcPct val="0"/>
              </a:spcBef>
            </a:pPr>
            <a:r>
              <a:rPr lang="en-US" altLang="en-US" smtClean="0">
                <a:latin typeface="Arial" panose="020B0604020202020204" pitchFamily="34" charset="0"/>
                <a:cs typeface="Arial" panose="020B0604020202020204" pitchFamily="34" charset="0"/>
              </a:rPr>
              <a:t>MGT6A3</a:t>
            </a:r>
          </a:p>
        </p:txBody>
      </p:sp>
    </p:spTree>
    <p:extLst>
      <p:ext uri="{BB962C8B-B14F-4D97-AF65-F5344CB8AC3E}">
        <p14:creationId xmlns:p14="http://schemas.microsoft.com/office/powerpoint/2010/main" val="75229574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Rot="1" noChangeAspect="1" noChangeArrowheads="1" noTextEdit="1"/>
          </p:cNvSpPr>
          <p:nvPr>
            <p:ph type="sldImg"/>
          </p:nvPr>
        </p:nvSpPr>
        <p:spPr bwMode="auto">
          <a:xfrm>
            <a:off x="588963" y="801688"/>
            <a:ext cx="5680075" cy="319563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smtClean="0">
              <a:latin typeface="Times New Roman" panose="02020603050405020304" pitchFamily="18" charset="0"/>
            </a:endParaRPr>
          </a:p>
        </p:txBody>
      </p:sp>
      <p:sp>
        <p:nvSpPr>
          <p:cNvPr id="53252" name="Header Placeholder 1"/>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30000"/>
              </a:spcBef>
              <a:defRPr sz="1200">
                <a:solidFill>
                  <a:schemeClr val="tx1"/>
                </a:solidFill>
                <a:latin typeface="Calibri" panose="020F0502020204030204" pitchFamily="34" charset="0"/>
                <a:ea typeface="MS PGothic" panose="020B0600070205080204" pitchFamily="34" charset="-128"/>
              </a:defRPr>
            </a:lvl1pPr>
            <a:lvl2pPr marL="742950" indent="-285750">
              <a:spcBef>
                <a:spcPct val="30000"/>
              </a:spcBef>
              <a:defRPr sz="1200">
                <a:solidFill>
                  <a:schemeClr val="tx1"/>
                </a:solidFill>
                <a:latin typeface="Calibri" panose="020F0502020204030204" pitchFamily="34" charset="0"/>
                <a:ea typeface="MS PGothic" panose="020B0600070205080204" pitchFamily="34" charset="-128"/>
              </a:defRPr>
            </a:lvl2pPr>
            <a:lvl3pPr marL="1143000" indent="-228600">
              <a:spcBef>
                <a:spcPct val="30000"/>
              </a:spcBef>
              <a:defRPr sz="1200">
                <a:solidFill>
                  <a:schemeClr val="tx1"/>
                </a:solidFill>
                <a:latin typeface="Calibri" panose="020F0502020204030204" pitchFamily="34" charset="0"/>
                <a:ea typeface="MS PGothic" panose="020B0600070205080204" pitchFamily="34" charset="-128"/>
              </a:defRPr>
            </a:lvl3pPr>
            <a:lvl4pPr marL="1600200" indent="-228600">
              <a:spcBef>
                <a:spcPct val="30000"/>
              </a:spcBef>
              <a:defRPr sz="1200">
                <a:solidFill>
                  <a:schemeClr val="tx1"/>
                </a:solidFill>
                <a:latin typeface="Calibri" panose="020F0502020204030204" pitchFamily="34" charset="0"/>
                <a:ea typeface="MS PGothic" panose="020B0600070205080204" pitchFamily="34" charset="-128"/>
              </a:defRPr>
            </a:lvl4pPr>
            <a:lvl5pPr marL="2057400" indent="-228600">
              <a:spcBef>
                <a:spcPct val="30000"/>
              </a:spcBef>
              <a:defRPr sz="12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9pPr>
          </a:lstStyle>
          <a:p>
            <a:pPr>
              <a:spcBef>
                <a:spcPct val="0"/>
              </a:spcBef>
            </a:pPr>
            <a:r>
              <a:rPr lang="en-US" altLang="en-US" smtClean="0">
                <a:latin typeface="Arial" panose="020B0604020202020204" pitchFamily="34" charset="0"/>
                <a:cs typeface="Arial" panose="020B0604020202020204" pitchFamily="34" charset="0"/>
              </a:rPr>
              <a:t>MGT6A3</a:t>
            </a:r>
          </a:p>
        </p:txBody>
      </p:sp>
    </p:spTree>
    <p:extLst>
      <p:ext uri="{BB962C8B-B14F-4D97-AF65-F5344CB8AC3E}">
        <p14:creationId xmlns:p14="http://schemas.microsoft.com/office/powerpoint/2010/main" val="317926992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Rot="1" noChangeAspect="1" noChangeArrowheads="1" noTextEdit="1"/>
          </p:cNvSpPr>
          <p:nvPr>
            <p:ph type="sldImg"/>
          </p:nvPr>
        </p:nvSpPr>
        <p:spPr bwMode="auto">
          <a:xfrm>
            <a:off x="588963" y="801688"/>
            <a:ext cx="5680075" cy="319563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smtClean="0">
              <a:latin typeface="Times New Roman" panose="02020603050405020304" pitchFamily="18" charset="0"/>
            </a:endParaRPr>
          </a:p>
        </p:txBody>
      </p:sp>
      <p:sp>
        <p:nvSpPr>
          <p:cNvPr id="55300" name="Header Placeholder 1"/>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30000"/>
              </a:spcBef>
              <a:defRPr sz="1200">
                <a:solidFill>
                  <a:schemeClr val="tx1"/>
                </a:solidFill>
                <a:latin typeface="Calibri" panose="020F0502020204030204" pitchFamily="34" charset="0"/>
                <a:ea typeface="MS PGothic" panose="020B0600070205080204" pitchFamily="34" charset="-128"/>
              </a:defRPr>
            </a:lvl1pPr>
            <a:lvl2pPr marL="742950" indent="-285750">
              <a:spcBef>
                <a:spcPct val="30000"/>
              </a:spcBef>
              <a:defRPr sz="1200">
                <a:solidFill>
                  <a:schemeClr val="tx1"/>
                </a:solidFill>
                <a:latin typeface="Calibri" panose="020F0502020204030204" pitchFamily="34" charset="0"/>
                <a:ea typeface="MS PGothic" panose="020B0600070205080204" pitchFamily="34" charset="-128"/>
              </a:defRPr>
            </a:lvl2pPr>
            <a:lvl3pPr marL="1143000" indent="-228600">
              <a:spcBef>
                <a:spcPct val="30000"/>
              </a:spcBef>
              <a:defRPr sz="1200">
                <a:solidFill>
                  <a:schemeClr val="tx1"/>
                </a:solidFill>
                <a:latin typeface="Calibri" panose="020F0502020204030204" pitchFamily="34" charset="0"/>
                <a:ea typeface="MS PGothic" panose="020B0600070205080204" pitchFamily="34" charset="-128"/>
              </a:defRPr>
            </a:lvl3pPr>
            <a:lvl4pPr marL="1600200" indent="-228600">
              <a:spcBef>
                <a:spcPct val="30000"/>
              </a:spcBef>
              <a:defRPr sz="1200">
                <a:solidFill>
                  <a:schemeClr val="tx1"/>
                </a:solidFill>
                <a:latin typeface="Calibri" panose="020F0502020204030204" pitchFamily="34" charset="0"/>
                <a:ea typeface="MS PGothic" panose="020B0600070205080204" pitchFamily="34" charset="-128"/>
              </a:defRPr>
            </a:lvl4pPr>
            <a:lvl5pPr marL="2057400" indent="-228600">
              <a:spcBef>
                <a:spcPct val="30000"/>
              </a:spcBef>
              <a:defRPr sz="12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9pPr>
          </a:lstStyle>
          <a:p>
            <a:pPr>
              <a:spcBef>
                <a:spcPct val="0"/>
              </a:spcBef>
            </a:pPr>
            <a:r>
              <a:rPr lang="en-US" altLang="en-US" smtClean="0">
                <a:latin typeface="Arial" panose="020B0604020202020204" pitchFamily="34" charset="0"/>
                <a:cs typeface="Arial" panose="020B0604020202020204" pitchFamily="34" charset="0"/>
              </a:rPr>
              <a:t>MGT6A3</a:t>
            </a:r>
          </a:p>
        </p:txBody>
      </p:sp>
    </p:spTree>
    <p:extLst>
      <p:ext uri="{BB962C8B-B14F-4D97-AF65-F5344CB8AC3E}">
        <p14:creationId xmlns:p14="http://schemas.microsoft.com/office/powerpoint/2010/main" val="108809533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Rot="1" noChangeAspect="1" noChangeArrowheads="1" noTextEdit="1"/>
          </p:cNvSpPr>
          <p:nvPr>
            <p:ph type="sldImg"/>
          </p:nvPr>
        </p:nvSpPr>
        <p:spPr bwMode="auto">
          <a:xfrm>
            <a:off x="588963" y="801688"/>
            <a:ext cx="5680075" cy="319563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smtClean="0">
              <a:latin typeface="Times New Roman" panose="02020603050405020304" pitchFamily="18" charset="0"/>
            </a:endParaRPr>
          </a:p>
        </p:txBody>
      </p:sp>
      <p:sp>
        <p:nvSpPr>
          <p:cNvPr id="57348" name="Header Placeholder 1"/>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30000"/>
              </a:spcBef>
              <a:defRPr sz="1200">
                <a:solidFill>
                  <a:schemeClr val="tx1"/>
                </a:solidFill>
                <a:latin typeface="Calibri" panose="020F0502020204030204" pitchFamily="34" charset="0"/>
                <a:ea typeface="MS PGothic" panose="020B0600070205080204" pitchFamily="34" charset="-128"/>
              </a:defRPr>
            </a:lvl1pPr>
            <a:lvl2pPr marL="742950" indent="-285750">
              <a:spcBef>
                <a:spcPct val="30000"/>
              </a:spcBef>
              <a:defRPr sz="1200">
                <a:solidFill>
                  <a:schemeClr val="tx1"/>
                </a:solidFill>
                <a:latin typeface="Calibri" panose="020F0502020204030204" pitchFamily="34" charset="0"/>
                <a:ea typeface="MS PGothic" panose="020B0600070205080204" pitchFamily="34" charset="-128"/>
              </a:defRPr>
            </a:lvl2pPr>
            <a:lvl3pPr marL="1143000" indent="-228600">
              <a:spcBef>
                <a:spcPct val="30000"/>
              </a:spcBef>
              <a:defRPr sz="1200">
                <a:solidFill>
                  <a:schemeClr val="tx1"/>
                </a:solidFill>
                <a:latin typeface="Calibri" panose="020F0502020204030204" pitchFamily="34" charset="0"/>
                <a:ea typeface="MS PGothic" panose="020B0600070205080204" pitchFamily="34" charset="-128"/>
              </a:defRPr>
            </a:lvl3pPr>
            <a:lvl4pPr marL="1600200" indent="-228600">
              <a:spcBef>
                <a:spcPct val="30000"/>
              </a:spcBef>
              <a:defRPr sz="1200">
                <a:solidFill>
                  <a:schemeClr val="tx1"/>
                </a:solidFill>
                <a:latin typeface="Calibri" panose="020F0502020204030204" pitchFamily="34" charset="0"/>
                <a:ea typeface="MS PGothic" panose="020B0600070205080204" pitchFamily="34" charset="-128"/>
              </a:defRPr>
            </a:lvl4pPr>
            <a:lvl5pPr marL="2057400" indent="-228600">
              <a:spcBef>
                <a:spcPct val="30000"/>
              </a:spcBef>
              <a:defRPr sz="12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9pPr>
          </a:lstStyle>
          <a:p>
            <a:pPr>
              <a:spcBef>
                <a:spcPct val="0"/>
              </a:spcBef>
            </a:pPr>
            <a:r>
              <a:rPr lang="en-US" altLang="en-US" smtClean="0">
                <a:latin typeface="Arial" panose="020B0604020202020204" pitchFamily="34" charset="0"/>
                <a:cs typeface="Arial" panose="020B0604020202020204" pitchFamily="34" charset="0"/>
              </a:rPr>
              <a:t>MGT6A3</a:t>
            </a:r>
          </a:p>
        </p:txBody>
      </p:sp>
    </p:spTree>
    <p:extLst>
      <p:ext uri="{BB962C8B-B14F-4D97-AF65-F5344CB8AC3E}">
        <p14:creationId xmlns:p14="http://schemas.microsoft.com/office/powerpoint/2010/main" val="172205912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Rot="1" noChangeAspect="1" noChangeArrowheads="1" noTextEdit="1"/>
          </p:cNvSpPr>
          <p:nvPr>
            <p:ph type="sldImg"/>
          </p:nvPr>
        </p:nvSpPr>
        <p:spPr bwMode="auto">
          <a:xfrm>
            <a:off x="588963" y="801688"/>
            <a:ext cx="5680075" cy="319563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smtClean="0">
              <a:latin typeface="Times New Roman" panose="02020603050405020304" pitchFamily="18" charset="0"/>
            </a:endParaRPr>
          </a:p>
        </p:txBody>
      </p:sp>
      <p:sp>
        <p:nvSpPr>
          <p:cNvPr id="59396" name="Header Placeholder 1"/>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30000"/>
              </a:spcBef>
              <a:defRPr sz="1200">
                <a:solidFill>
                  <a:schemeClr val="tx1"/>
                </a:solidFill>
                <a:latin typeface="Calibri" panose="020F0502020204030204" pitchFamily="34" charset="0"/>
                <a:ea typeface="MS PGothic" panose="020B0600070205080204" pitchFamily="34" charset="-128"/>
              </a:defRPr>
            </a:lvl1pPr>
            <a:lvl2pPr marL="742950" indent="-285750">
              <a:spcBef>
                <a:spcPct val="30000"/>
              </a:spcBef>
              <a:defRPr sz="1200">
                <a:solidFill>
                  <a:schemeClr val="tx1"/>
                </a:solidFill>
                <a:latin typeface="Calibri" panose="020F0502020204030204" pitchFamily="34" charset="0"/>
                <a:ea typeface="MS PGothic" panose="020B0600070205080204" pitchFamily="34" charset="-128"/>
              </a:defRPr>
            </a:lvl2pPr>
            <a:lvl3pPr marL="1143000" indent="-228600">
              <a:spcBef>
                <a:spcPct val="30000"/>
              </a:spcBef>
              <a:defRPr sz="1200">
                <a:solidFill>
                  <a:schemeClr val="tx1"/>
                </a:solidFill>
                <a:latin typeface="Calibri" panose="020F0502020204030204" pitchFamily="34" charset="0"/>
                <a:ea typeface="MS PGothic" panose="020B0600070205080204" pitchFamily="34" charset="-128"/>
              </a:defRPr>
            </a:lvl3pPr>
            <a:lvl4pPr marL="1600200" indent="-228600">
              <a:spcBef>
                <a:spcPct val="30000"/>
              </a:spcBef>
              <a:defRPr sz="1200">
                <a:solidFill>
                  <a:schemeClr val="tx1"/>
                </a:solidFill>
                <a:latin typeface="Calibri" panose="020F0502020204030204" pitchFamily="34" charset="0"/>
                <a:ea typeface="MS PGothic" panose="020B0600070205080204" pitchFamily="34" charset="-128"/>
              </a:defRPr>
            </a:lvl4pPr>
            <a:lvl5pPr marL="2057400" indent="-228600">
              <a:spcBef>
                <a:spcPct val="30000"/>
              </a:spcBef>
              <a:defRPr sz="12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9pPr>
          </a:lstStyle>
          <a:p>
            <a:pPr>
              <a:spcBef>
                <a:spcPct val="0"/>
              </a:spcBef>
            </a:pPr>
            <a:r>
              <a:rPr lang="en-US" altLang="en-US" smtClean="0">
                <a:latin typeface="Arial" panose="020B0604020202020204" pitchFamily="34" charset="0"/>
                <a:cs typeface="Arial" panose="020B0604020202020204" pitchFamily="34" charset="0"/>
              </a:rPr>
              <a:t>MGT6A3</a:t>
            </a:r>
          </a:p>
        </p:txBody>
      </p:sp>
    </p:spTree>
    <p:extLst>
      <p:ext uri="{BB962C8B-B14F-4D97-AF65-F5344CB8AC3E}">
        <p14:creationId xmlns:p14="http://schemas.microsoft.com/office/powerpoint/2010/main" val="27684253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Rot="1" noChangeAspect="1" noChangeArrowheads="1" noTextEdit="1"/>
          </p:cNvSpPr>
          <p:nvPr>
            <p:ph type="sldImg"/>
          </p:nvPr>
        </p:nvSpPr>
        <p:spPr bwMode="auto">
          <a:xfrm>
            <a:off x="588963" y="801688"/>
            <a:ext cx="5680075" cy="319563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smtClean="0">
              <a:latin typeface="Times New Roman" panose="02020603050405020304" pitchFamily="18" charset="0"/>
            </a:endParaRPr>
          </a:p>
        </p:txBody>
      </p:sp>
      <p:sp>
        <p:nvSpPr>
          <p:cNvPr id="61444" name="Header Placeholder 1"/>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30000"/>
              </a:spcBef>
              <a:defRPr sz="1200">
                <a:solidFill>
                  <a:schemeClr val="tx1"/>
                </a:solidFill>
                <a:latin typeface="Calibri" panose="020F0502020204030204" pitchFamily="34" charset="0"/>
                <a:ea typeface="MS PGothic" panose="020B0600070205080204" pitchFamily="34" charset="-128"/>
              </a:defRPr>
            </a:lvl1pPr>
            <a:lvl2pPr marL="742950" indent="-285750">
              <a:spcBef>
                <a:spcPct val="30000"/>
              </a:spcBef>
              <a:defRPr sz="1200">
                <a:solidFill>
                  <a:schemeClr val="tx1"/>
                </a:solidFill>
                <a:latin typeface="Calibri" panose="020F0502020204030204" pitchFamily="34" charset="0"/>
                <a:ea typeface="MS PGothic" panose="020B0600070205080204" pitchFamily="34" charset="-128"/>
              </a:defRPr>
            </a:lvl2pPr>
            <a:lvl3pPr marL="1143000" indent="-228600">
              <a:spcBef>
                <a:spcPct val="30000"/>
              </a:spcBef>
              <a:defRPr sz="1200">
                <a:solidFill>
                  <a:schemeClr val="tx1"/>
                </a:solidFill>
                <a:latin typeface="Calibri" panose="020F0502020204030204" pitchFamily="34" charset="0"/>
                <a:ea typeface="MS PGothic" panose="020B0600070205080204" pitchFamily="34" charset="-128"/>
              </a:defRPr>
            </a:lvl3pPr>
            <a:lvl4pPr marL="1600200" indent="-228600">
              <a:spcBef>
                <a:spcPct val="30000"/>
              </a:spcBef>
              <a:defRPr sz="1200">
                <a:solidFill>
                  <a:schemeClr val="tx1"/>
                </a:solidFill>
                <a:latin typeface="Calibri" panose="020F0502020204030204" pitchFamily="34" charset="0"/>
                <a:ea typeface="MS PGothic" panose="020B0600070205080204" pitchFamily="34" charset="-128"/>
              </a:defRPr>
            </a:lvl4pPr>
            <a:lvl5pPr marL="2057400" indent="-228600">
              <a:spcBef>
                <a:spcPct val="30000"/>
              </a:spcBef>
              <a:defRPr sz="12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9pPr>
          </a:lstStyle>
          <a:p>
            <a:pPr>
              <a:spcBef>
                <a:spcPct val="0"/>
              </a:spcBef>
            </a:pPr>
            <a:r>
              <a:rPr lang="en-US" altLang="en-US" smtClean="0">
                <a:latin typeface="Arial" panose="020B0604020202020204" pitchFamily="34" charset="0"/>
                <a:cs typeface="Arial" panose="020B0604020202020204" pitchFamily="34" charset="0"/>
              </a:rPr>
              <a:t>MGT6A3</a:t>
            </a:r>
          </a:p>
        </p:txBody>
      </p:sp>
    </p:spTree>
    <p:extLst>
      <p:ext uri="{BB962C8B-B14F-4D97-AF65-F5344CB8AC3E}">
        <p14:creationId xmlns:p14="http://schemas.microsoft.com/office/powerpoint/2010/main" val="250658460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Rot="1" noChangeAspect="1" noChangeArrowheads="1" noTextEdit="1"/>
          </p:cNvSpPr>
          <p:nvPr>
            <p:ph type="sldImg"/>
          </p:nvPr>
        </p:nvSpPr>
        <p:spPr bwMode="auto">
          <a:xfrm>
            <a:off x="588963" y="801688"/>
            <a:ext cx="5680075" cy="319563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smtClean="0">
              <a:latin typeface="Times New Roman" panose="02020603050405020304" pitchFamily="18" charset="0"/>
            </a:endParaRPr>
          </a:p>
        </p:txBody>
      </p:sp>
      <p:sp>
        <p:nvSpPr>
          <p:cNvPr id="63492" name="Header Placeholder 1"/>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30000"/>
              </a:spcBef>
              <a:defRPr sz="1200">
                <a:solidFill>
                  <a:schemeClr val="tx1"/>
                </a:solidFill>
                <a:latin typeface="Calibri" panose="020F0502020204030204" pitchFamily="34" charset="0"/>
                <a:ea typeface="MS PGothic" panose="020B0600070205080204" pitchFamily="34" charset="-128"/>
              </a:defRPr>
            </a:lvl1pPr>
            <a:lvl2pPr marL="742950" indent="-285750">
              <a:spcBef>
                <a:spcPct val="30000"/>
              </a:spcBef>
              <a:defRPr sz="1200">
                <a:solidFill>
                  <a:schemeClr val="tx1"/>
                </a:solidFill>
                <a:latin typeface="Calibri" panose="020F0502020204030204" pitchFamily="34" charset="0"/>
                <a:ea typeface="MS PGothic" panose="020B0600070205080204" pitchFamily="34" charset="-128"/>
              </a:defRPr>
            </a:lvl2pPr>
            <a:lvl3pPr marL="1143000" indent="-228600">
              <a:spcBef>
                <a:spcPct val="30000"/>
              </a:spcBef>
              <a:defRPr sz="1200">
                <a:solidFill>
                  <a:schemeClr val="tx1"/>
                </a:solidFill>
                <a:latin typeface="Calibri" panose="020F0502020204030204" pitchFamily="34" charset="0"/>
                <a:ea typeface="MS PGothic" panose="020B0600070205080204" pitchFamily="34" charset="-128"/>
              </a:defRPr>
            </a:lvl3pPr>
            <a:lvl4pPr marL="1600200" indent="-228600">
              <a:spcBef>
                <a:spcPct val="30000"/>
              </a:spcBef>
              <a:defRPr sz="1200">
                <a:solidFill>
                  <a:schemeClr val="tx1"/>
                </a:solidFill>
                <a:latin typeface="Calibri" panose="020F0502020204030204" pitchFamily="34" charset="0"/>
                <a:ea typeface="MS PGothic" panose="020B0600070205080204" pitchFamily="34" charset="-128"/>
              </a:defRPr>
            </a:lvl4pPr>
            <a:lvl5pPr marL="2057400" indent="-228600">
              <a:spcBef>
                <a:spcPct val="30000"/>
              </a:spcBef>
              <a:defRPr sz="12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9pPr>
          </a:lstStyle>
          <a:p>
            <a:pPr>
              <a:spcBef>
                <a:spcPct val="0"/>
              </a:spcBef>
            </a:pPr>
            <a:r>
              <a:rPr lang="en-US" altLang="en-US" smtClean="0">
                <a:latin typeface="Arial" panose="020B0604020202020204" pitchFamily="34" charset="0"/>
                <a:cs typeface="Arial" panose="020B0604020202020204" pitchFamily="34" charset="0"/>
              </a:rPr>
              <a:t>MGT6A3</a:t>
            </a:r>
          </a:p>
        </p:txBody>
      </p:sp>
    </p:spTree>
    <p:extLst>
      <p:ext uri="{BB962C8B-B14F-4D97-AF65-F5344CB8AC3E}">
        <p14:creationId xmlns:p14="http://schemas.microsoft.com/office/powerpoint/2010/main" val="21007784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Rot="1" noChangeAspect="1" noChangeArrowheads="1" noTextEdit="1"/>
          </p:cNvSpPr>
          <p:nvPr>
            <p:ph type="sldImg"/>
          </p:nvPr>
        </p:nvSpPr>
        <p:spPr bwMode="auto">
          <a:xfrm>
            <a:off x="588963" y="801688"/>
            <a:ext cx="5680075" cy="319563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smtClean="0">
              <a:latin typeface="Times New Roman" panose="02020603050405020304" pitchFamily="18" charset="0"/>
            </a:endParaRPr>
          </a:p>
        </p:txBody>
      </p:sp>
      <p:sp>
        <p:nvSpPr>
          <p:cNvPr id="65540" name="Header Placeholder 1"/>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30000"/>
              </a:spcBef>
              <a:defRPr sz="1200">
                <a:solidFill>
                  <a:schemeClr val="tx1"/>
                </a:solidFill>
                <a:latin typeface="Calibri" panose="020F0502020204030204" pitchFamily="34" charset="0"/>
                <a:ea typeface="MS PGothic" panose="020B0600070205080204" pitchFamily="34" charset="-128"/>
              </a:defRPr>
            </a:lvl1pPr>
            <a:lvl2pPr marL="742950" indent="-285750">
              <a:spcBef>
                <a:spcPct val="30000"/>
              </a:spcBef>
              <a:defRPr sz="1200">
                <a:solidFill>
                  <a:schemeClr val="tx1"/>
                </a:solidFill>
                <a:latin typeface="Calibri" panose="020F0502020204030204" pitchFamily="34" charset="0"/>
                <a:ea typeface="MS PGothic" panose="020B0600070205080204" pitchFamily="34" charset="-128"/>
              </a:defRPr>
            </a:lvl2pPr>
            <a:lvl3pPr marL="1143000" indent="-228600">
              <a:spcBef>
                <a:spcPct val="30000"/>
              </a:spcBef>
              <a:defRPr sz="1200">
                <a:solidFill>
                  <a:schemeClr val="tx1"/>
                </a:solidFill>
                <a:latin typeface="Calibri" panose="020F0502020204030204" pitchFamily="34" charset="0"/>
                <a:ea typeface="MS PGothic" panose="020B0600070205080204" pitchFamily="34" charset="-128"/>
              </a:defRPr>
            </a:lvl3pPr>
            <a:lvl4pPr marL="1600200" indent="-228600">
              <a:spcBef>
                <a:spcPct val="30000"/>
              </a:spcBef>
              <a:defRPr sz="1200">
                <a:solidFill>
                  <a:schemeClr val="tx1"/>
                </a:solidFill>
                <a:latin typeface="Calibri" panose="020F0502020204030204" pitchFamily="34" charset="0"/>
                <a:ea typeface="MS PGothic" panose="020B0600070205080204" pitchFamily="34" charset="-128"/>
              </a:defRPr>
            </a:lvl4pPr>
            <a:lvl5pPr marL="2057400" indent="-228600">
              <a:spcBef>
                <a:spcPct val="30000"/>
              </a:spcBef>
              <a:defRPr sz="12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9pPr>
          </a:lstStyle>
          <a:p>
            <a:pPr>
              <a:spcBef>
                <a:spcPct val="0"/>
              </a:spcBef>
            </a:pPr>
            <a:r>
              <a:rPr lang="en-US" altLang="en-US" smtClean="0">
                <a:latin typeface="Arial" panose="020B0604020202020204" pitchFamily="34" charset="0"/>
                <a:cs typeface="Arial" panose="020B0604020202020204" pitchFamily="34" charset="0"/>
              </a:rPr>
              <a:t>MGT6A3</a:t>
            </a:r>
          </a:p>
        </p:txBody>
      </p:sp>
    </p:spTree>
    <p:extLst>
      <p:ext uri="{BB962C8B-B14F-4D97-AF65-F5344CB8AC3E}">
        <p14:creationId xmlns:p14="http://schemas.microsoft.com/office/powerpoint/2010/main" val="27935527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A759DB7-C64C-4E54-80A4-D21EC53F841E}" type="datetimeFigureOut">
              <a:rPr lang="en-GB" smtClean="0"/>
              <a:t>15/07/2019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005FDB-5C87-48BD-9EBB-A543799C6F7E}" type="slidenum">
              <a:rPr lang="en-GB" smtClean="0"/>
              <a:t>‹#›</a:t>
            </a:fld>
            <a:endParaRPr lang="en-GB"/>
          </a:p>
        </p:txBody>
      </p:sp>
    </p:spTree>
    <p:extLst>
      <p:ext uri="{BB962C8B-B14F-4D97-AF65-F5344CB8AC3E}">
        <p14:creationId xmlns:p14="http://schemas.microsoft.com/office/powerpoint/2010/main" val="33104443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A759DB7-C64C-4E54-80A4-D21EC53F841E}" type="datetimeFigureOut">
              <a:rPr lang="en-GB" smtClean="0"/>
              <a:t>15/07/2019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005FDB-5C87-48BD-9EBB-A543799C6F7E}" type="slidenum">
              <a:rPr lang="en-GB" smtClean="0"/>
              <a:t>‹#›</a:t>
            </a:fld>
            <a:endParaRPr lang="en-GB"/>
          </a:p>
        </p:txBody>
      </p:sp>
    </p:spTree>
    <p:extLst>
      <p:ext uri="{BB962C8B-B14F-4D97-AF65-F5344CB8AC3E}">
        <p14:creationId xmlns:p14="http://schemas.microsoft.com/office/powerpoint/2010/main" val="17241497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A759DB7-C64C-4E54-80A4-D21EC53F841E}" type="datetimeFigureOut">
              <a:rPr lang="en-GB" smtClean="0"/>
              <a:t>15/07/2019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005FDB-5C87-48BD-9EBB-A543799C6F7E}" type="slidenum">
              <a:rPr lang="en-GB" smtClean="0"/>
              <a:t>‹#›</a:t>
            </a:fld>
            <a:endParaRPr lang="en-GB"/>
          </a:p>
        </p:txBody>
      </p:sp>
    </p:spTree>
    <p:extLst>
      <p:ext uri="{BB962C8B-B14F-4D97-AF65-F5344CB8AC3E}">
        <p14:creationId xmlns:p14="http://schemas.microsoft.com/office/powerpoint/2010/main" val="5481435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A759DB7-C64C-4E54-80A4-D21EC53F841E}" type="datetimeFigureOut">
              <a:rPr lang="en-GB" smtClean="0"/>
              <a:t>15/07/2019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005FDB-5C87-48BD-9EBB-A543799C6F7E}" type="slidenum">
              <a:rPr lang="en-GB" smtClean="0"/>
              <a:t>‹#›</a:t>
            </a:fld>
            <a:endParaRPr lang="en-GB"/>
          </a:p>
        </p:txBody>
      </p:sp>
    </p:spTree>
    <p:extLst>
      <p:ext uri="{BB962C8B-B14F-4D97-AF65-F5344CB8AC3E}">
        <p14:creationId xmlns:p14="http://schemas.microsoft.com/office/powerpoint/2010/main" val="37576450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A759DB7-C64C-4E54-80A4-D21EC53F841E}" type="datetimeFigureOut">
              <a:rPr lang="en-GB" smtClean="0"/>
              <a:t>15/07/2019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6005FDB-5C87-48BD-9EBB-A543799C6F7E}" type="slidenum">
              <a:rPr lang="en-GB" smtClean="0"/>
              <a:t>‹#›</a:t>
            </a:fld>
            <a:endParaRPr lang="en-GB"/>
          </a:p>
        </p:txBody>
      </p:sp>
    </p:spTree>
    <p:extLst>
      <p:ext uri="{BB962C8B-B14F-4D97-AF65-F5344CB8AC3E}">
        <p14:creationId xmlns:p14="http://schemas.microsoft.com/office/powerpoint/2010/main" val="12293001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A759DB7-C64C-4E54-80A4-D21EC53F841E}" type="datetimeFigureOut">
              <a:rPr lang="en-GB" smtClean="0"/>
              <a:t>15/07/2019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6005FDB-5C87-48BD-9EBB-A543799C6F7E}" type="slidenum">
              <a:rPr lang="en-GB" smtClean="0"/>
              <a:t>‹#›</a:t>
            </a:fld>
            <a:endParaRPr lang="en-GB"/>
          </a:p>
        </p:txBody>
      </p:sp>
    </p:spTree>
    <p:extLst>
      <p:ext uri="{BB962C8B-B14F-4D97-AF65-F5344CB8AC3E}">
        <p14:creationId xmlns:p14="http://schemas.microsoft.com/office/powerpoint/2010/main" val="4803189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A759DB7-C64C-4E54-80A4-D21EC53F841E}" type="datetimeFigureOut">
              <a:rPr lang="en-GB" smtClean="0"/>
              <a:t>15/07/2019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6005FDB-5C87-48BD-9EBB-A543799C6F7E}" type="slidenum">
              <a:rPr lang="en-GB" smtClean="0"/>
              <a:t>‹#›</a:t>
            </a:fld>
            <a:endParaRPr lang="en-GB"/>
          </a:p>
        </p:txBody>
      </p:sp>
    </p:spTree>
    <p:extLst>
      <p:ext uri="{BB962C8B-B14F-4D97-AF65-F5344CB8AC3E}">
        <p14:creationId xmlns:p14="http://schemas.microsoft.com/office/powerpoint/2010/main" val="8542198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1A759DB7-C64C-4E54-80A4-D21EC53F841E}" type="datetimeFigureOut">
              <a:rPr lang="en-GB" smtClean="0"/>
              <a:t>15/07/2019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005FDB-5C87-48BD-9EBB-A543799C6F7E}" type="slidenum">
              <a:rPr lang="en-GB" smtClean="0"/>
              <a:t>‹#›</a:t>
            </a:fld>
            <a:endParaRPr lang="en-GB"/>
          </a:p>
        </p:txBody>
      </p:sp>
    </p:spTree>
    <p:extLst>
      <p:ext uri="{BB962C8B-B14F-4D97-AF65-F5344CB8AC3E}">
        <p14:creationId xmlns:p14="http://schemas.microsoft.com/office/powerpoint/2010/main" val="2069132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1A759DB7-C64C-4E54-80A4-D21EC53F841E}" type="datetimeFigureOut">
              <a:rPr lang="en-GB" smtClean="0"/>
              <a:t>15/07/2019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005FDB-5C87-48BD-9EBB-A543799C6F7E}" type="slidenum">
              <a:rPr lang="en-GB" smtClean="0"/>
              <a:t>‹#›</a:t>
            </a:fld>
            <a:endParaRPr lang="en-GB"/>
          </a:p>
        </p:txBody>
      </p:sp>
    </p:spTree>
    <p:extLst>
      <p:ext uri="{BB962C8B-B14F-4D97-AF65-F5344CB8AC3E}">
        <p14:creationId xmlns:p14="http://schemas.microsoft.com/office/powerpoint/2010/main" val="34296760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A759DB7-C64C-4E54-80A4-D21EC53F841E}" type="datetimeFigureOut">
              <a:rPr lang="en-GB" smtClean="0"/>
              <a:t>15/07/2019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005FDB-5C87-48BD-9EBB-A543799C6F7E}" type="slidenum">
              <a:rPr lang="en-GB" smtClean="0"/>
              <a:t>‹#›</a:t>
            </a:fld>
            <a:endParaRPr lang="en-GB"/>
          </a:p>
        </p:txBody>
      </p:sp>
    </p:spTree>
    <p:extLst>
      <p:ext uri="{BB962C8B-B14F-4D97-AF65-F5344CB8AC3E}">
        <p14:creationId xmlns:p14="http://schemas.microsoft.com/office/powerpoint/2010/main" val="15164285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A759DB7-C64C-4E54-80A4-D21EC53F841E}" type="datetimeFigureOut">
              <a:rPr lang="en-GB" smtClean="0"/>
              <a:t>15/07/2019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005FDB-5C87-48BD-9EBB-A543799C6F7E}" type="slidenum">
              <a:rPr lang="en-GB" smtClean="0"/>
              <a:t>‹#›</a:t>
            </a:fld>
            <a:endParaRPr lang="en-GB"/>
          </a:p>
        </p:txBody>
      </p:sp>
    </p:spTree>
    <p:extLst>
      <p:ext uri="{BB962C8B-B14F-4D97-AF65-F5344CB8AC3E}">
        <p14:creationId xmlns:p14="http://schemas.microsoft.com/office/powerpoint/2010/main" val="19346245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A759DB7-C64C-4E54-80A4-D21EC53F841E}" type="datetimeFigureOut">
              <a:rPr lang="en-GB" smtClean="0"/>
              <a:t>15/07/2019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6005FDB-5C87-48BD-9EBB-A543799C6F7E}" type="slidenum">
              <a:rPr lang="en-GB" smtClean="0"/>
              <a:t>‹#›</a:t>
            </a:fld>
            <a:endParaRPr lang="en-GB"/>
          </a:p>
        </p:txBody>
      </p:sp>
    </p:spTree>
    <p:extLst>
      <p:ext uri="{BB962C8B-B14F-4D97-AF65-F5344CB8AC3E}">
        <p14:creationId xmlns:p14="http://schemas.microsoft.com/office/powerpoint/2010/main" val="410819996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wmf"/><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ctrTitle"/>
          </p:nvPr>
        </p:nvSpPr>
        <p:spPr>
          <a:xfrm>
            <a:off x="2209800" y="836614"/>
            <a:ext cx="7772400" cy="1470025"/>
          </a:xfrm>
        </p:spPr>
        <p:txBody>
          <a:bodyPr/>
          <a:lstStyle/>
          <a:p>
            <a:pPr eaLnBrk="1" hangingPunct="1"/>
            <a:r>
              <a:rPr lang="en-GB" altLang="en-US" sz="4000" dirty="0"/>
              <a:t/>
            </a:r>
            <a:br>
              <a:rPr lang="en-GB" altLang="en-US" sz="4000" dirty="0"/>
            </a:br>
            <a:r>
              <a:rPr lang="en-GB" altLang="en-US" sz="2800" b="1" dirty="0">
                <a:solidFill>
                  <a:schemeClr val="hlink"/>
                </a:solidFill>
              </a:rPr>
              <a:t>Entrepreneurship in the Global Environment</a:t>
            </a:r>
            <a:r>
              <a:rPr lang="en-GB" altLang="en-US" sz="4000" dirty="0"/>
              <a:t> </a:t>
            </a:r>
          </a:p>
        </p:txBody>
      </p:sp>
      <p:pic>
        <p:nvPicPr>
          <p:cNvPr id="4099" name="Picture 3" descr="img_02.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251325" y="2492376"/>
            <a:ext cx="3429000" cy="2538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00" name="Text Box 6"/>
          <p:cNvSpPr txBox="1">
            <a:spLocks noChangeArrowheads="1"/>
          </p:cNvSpPr>
          <p:nvPr/>
        </p:nvSpPr>
        <p:spPr bwMode="auto">
          <a:xfrm>
            <a:off x="2209800" y="5176838"/>
            <a:ext cx="784860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eaLnBrk="1" hangingPunct="1">
              <a:spcBef>
                <a:spcPct val="0"/>
              </a:spcBef>
              <a:buFontTx/>
              <a:buNone/>
            </a:pPr>
            <a:r>
              <a:rPr lang="en-US" altLang="en-US" sz="1800" b="1">
                <a:solidFill>
                  <a:srgbClr val="FF0000"/>
                </a:solidFill>
                <a:latin typeface="Arial" panose="020B0604020202020204" pitchFamily="34" charset="0"/>
              </a:rPr>
              <a:t>Creative approaches to opportunity and innovation and entrepreneurial approaches to market research</a:t>
            </a:r>
            <a:endParaRPr lang="en-GB" altLang="en-US" sz="1800" b="1">
              <a:solidFill>
                <a:srgbClr val="FF0000"/>
              </a:solidFill>
              <a:latin typeface="Arial" panose="020B0604020202020204" pitchFamily="34" charset="0"/>
            </a:endParaRPr>
          </a:p>
        </p:txBody>
      </p:sp>
    </p:spTree>
    <p:extLst>
      <p:ext uri="{BB962C8B-B14F-4D97-AF65-F5344CB8AC3E}">
        <p14:creationId xmlns:p14="http://schemas.microsoft.com/office/powerpoint/2010/main" val="320922178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4"/>
          <p:cNvSpPr>
            <a:spLocks noGrp="1"/>
          </p:cNvSpPr>
          <p:nvPr>
            <p:ph type="ctrTitle"/>
          </p:nvPr>
        </p:nvSpPr>
        <p:spPr>
          <a:xfrm>
            <a:off x="2601402" y="-310099"/>
            <a:ext cx="7772400" cy="1470025"/>
          </a:xfrm>
        </p:spPr>
        <p:txBody>
          <a:bodyPr/>
          <a:lstStyle/>
          <a:p>
            <a:pPr algn="l" eaLnBrk="1" hangingPunct="1"/>
            <a:r>
              <a:rPr lang="en-US" altLang="en-US" sz="4000" b="1" dirty="0">
                <a:solidFill>
                  <a:srgbClr val="FF0000"/>
                </a:solidFill>
              </a:rPr>
              <a:t>Creativity – the background</a:t>
            </a:r>
          </a:p>
        </p:txBody>
      </p:sp>
      <p:sp>
        <p:nvSpPr>
          <p:cNvPr id="6147" name="Rectangle 5"/>
          <p:cNvSpPr>
            <a:spLocks noGrp="1"/>
          </p:cNvSpPr>
          <p:nvPr>
            <p:ph type="subTitle" idx="1"/>
          </p:nvPr>
        </p:nvSpPr>
        <p:spPr>
          <a:xfrm>
            <a:off x="1001864" y="1359673"/>
            <a:ext cx="9666136" cy="5359179"/>
          </a:xfrm>
          <a:solidFill>
            <a:schemeClr val="bg1">
              <a:alpha val="70195"/>
            </a:schemeClr>
          </a:solidFill>
        </p:spPr>
        <p:txBody>
          <a:bodyPr>
            <a:normAutofit/>
          </a:bodyPr>
          <a:lstStyle/>
          <a:p>
            <a:pPr algn="l" eaLnBrk="1" hangingPunct="1"/>
            <a:r>
              <a:rPr lang="en-US" altLang="en-US" dirty="0"/>
              <a:t>The link between creativity and entrepreneurship begins with our individual creative potential – our ability to generate and then exploit novel and valuable ideas.</a:t>
            </a:r>
          </a:p>
          <a:p>
            <a:pPr algn="l" eaLnBrk="1" hangingPunct="1">
              <a:buFontTx/>
              <a:buChar char="•"/>
            </a:pPr>
            <a:r>
              <a:rPr lang="en-US" altLang="en-US" dirty="0"/>
              <a:t>Creativity is a characteristic of all human beings.</a:t>
            </a:r>
          </a:p>
          <a:p>
            <a:pPr algn="l" eaLnBrk="1" hangingPunct="1">
              <a:buFontTx/>
              <a:buChar char="•"/>
            </a:pPr>
            <a:r>
              <a:rPr lang="en-US" altLang="en-US" dirty="0"/>
              <a:t>A genuinely creative society is comprised of creative people in all walks of life.</a:t>
            </a:r>
          </a:p>
          <a:p>
            <a:pPr algn="l" eaLnBrk="1" hangingPunct="1">
              <a:buFontTx/>
              <a:buChar char="•"/>
            </a:pPr>
            <a:r>
              <a:rPr lang="en-US" altLang="en-US" dirty="0"/>
              <a:t>Context matters hugely when we are discussing creativity – but there is a common thread in the form of human beings</a:t>
            </a:r>
            <a:r>
              <a:rPr lang="ja-JP" altLang="en-US" dirty="0"/>
              <a:t>’</a:t>
            </a:r>
            <a:r>
              <a:rPr lang="en-US" altLang="ja-JP" dirty="0"/>
              <a:t> creative potential being </a:t>
            </a:r>
            <a:r>
              <a:rPr lang="en-US" altLang="ja-JP" dirty="0" err="1"/>
              <a:t>realised</a:t>
            </a:r>
            <a:r>
              <a:rPr lang="en-US" altLang="ja-JP" dirty="0"/>
              <a:t> in some way.</a:t>
            </a:r>
          </a:p>
          <a:p>
            <a:pPr algn="l" eaLnBrk="1" hangingPunct="1">
              <a:buFontTx/>
              <a:buChar char="•"/>
            </a:pPr>
            <a:r>
              <a:rPr lang="ja-JP" altLang="en-US" dirty="0"/>
              <a:t>“</a:t>
            </a:r>
            <a:r>
              <a:rPr lang="en-US" altLang="ja-JP" dirty="0"/>
              <a:t>The mainspring of creativity appears to be…	        </a:t>
            </a:r>
          </a:p>
          <a:p>
            <a:pPr algn="l" eaLnBrk="1" hangingPunct="1"/>
            <a:r>
              <a:rPr lang="en-US" altLang="en-US" dirty="0"/>
              <a:t>man</a:t>
            </a:r>
            <a:r>
              <a:rPr lang="ja-JP" altLang="en-US" dirty="0"/>
              <a:t>’</a:t>
            </a:r>
            <a:r>
              <a:rPr lang="en-US" altLang="ja-JP" dirty="0"/>
              <a:t>s tendency to actualize himself, to </a:t>
            </a:r>
          </a:p>
          <a:p>
            <a:pPr algn="l" eaLnBrk="1" hangingPunct="1"/>
            <a:r>
              <a:rPr lang="en-US" altLang="en-US" dirty="0"/>
              <a:t>become his potentialities</a:t>
            </a:r>
            <a:r>
              <a:rPr lang="ja-JP" altLang="en-US" dirty="0"/>
              <a:t>”</a:t>
            </a:r>
            <a:r>
              <a:rPr lang="en-US" altLang="ja-JP" dirty="0"/>
              <a:t>.  (Rogers, 1976:298).</a:t>
            </a:r>
            <a:endParaRPr lang="en-US" altLang="en-US" dirty="0"/>
          </a:p>
        </p:txBody>
      </p:sp>
    </p:spTree>
    <p:extLst>
      <p:ext uri="{BB962C8B-B14F-4D97-AF65-F5344CB8AC3E}">
        <p14:creationId xmlns:p14="http://schemas.microsoft.com/office/powerpoint/2010/main" val="352195446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4"/>
          <p:cNvSpPr>
            <a:spLocks noGrp="1"/>
          </p:cNvSpPr>
          <p:nvPr>
            <p:ph type="ctrTitle"/>
          </p:nvPr>
        </p:nvSpPr>
        <p:spPr>
          <a:xfrm>
            <a:off x="2640013" y="44451"/>
            <a:ext cx="8280400" cy="836613"/>
          </a:xfrm>
        </p:spPr>
        <p:txBody>
          <a:bodyPr/>
          <a:lstStyle/>
          <a:p>
            <a:pPr algn="l" eaLnBrk="1" hangingPunct="1"/>
            <a:r>
              <a:rPr lang="en-US" altLang="en-US" sz="4000" b="1">
                <a:solidFill>
                  <a:srgbClr val="FF0000"/>
                </a:solidFill>
              </a:rPr>
              <a:t>Creativity – definitional issues</a:t>
            </a:r>
          </a:p>
        </p:txBody>
      </p:sp>
      <p:sp>
        <p:nvSpPr>
          <p:cNvPr id="8195" name="Rectangle 5"/>
          <p:cNvSpPr>
            <a:spLocks noGrp="1"/>
          </p:cNvSpPr>
          <p:nvPr>
            <p:ph type="subTitle" idx="1"/>
          </p:nvPr>
        </p:nvSpPr>
        <p:spPr>
          <a:xfrm>
            <a:off x="930233" y="935192"/>
            <a:ext cx="9990179" cy="5537170"/>
          </a:xfrm>
          <a:solidFill>
            <a:schemeClr val="bg1">
              <a:alpha val="70195"/>
            </a:schemeClr>
          </a:solidFill>
        </p:spPr>
        <p:txBody>
          <a:bodyPr/>
          <a:lstStyle/>
          <a:p>
            <a:pPr algn="l" eaLnBrk="1" hangingPunct="1"/>
            <a:r>
              <a:rPr lang="en-US" altLang="en-US" sz="1900" b="1" dirty="0"/>
              <a:t>  </a:t>
            </a:r>
            <a:r>
              <a:rPr lang="en-US" altLang="en-US" b="1" dirty="0"/>
              <a:t>Creativity depends upon two central characteristics:</a:t>
            </a:r>
          </a:p>
          <a:p>
            <a:pPr marL="914400" lvl="1" indent="-457200" algn="l">
              <a:buFontTx/>
              <a:buAutoNum type="arabicPeriod"/>
            </a:pPr>
            <a:r>
              <a:rPr lang="en-US" altLang="en-US" sz="2400" b="1" dirty="0"/>
              <a:t>Difference or (valued) novelty.</a:t>
            </a:r>
          </a:p>
          <a:p>
            <a:pPr marL="914400" lvl="1" indent="-457200" algn="l">
              <a:buFontTx/>
              <a:buAutoNum type="arabicPeriod"/>
            </a:pPr>
            <a:r>
              <a:rPr lang="en-US" altLang="en-US" sz="2400" b="1" dirty="0"/>
              <a:t>Individual talent or vision.</a:t>
            </a:r>
          </a:p>
          <a:p>
            <a:pPr marL="914400" lvl="1" indent="-457200" algn="l"/>
            <a:endParaRPr lang="en-US" altLang="en-US" sz="1000" b="1" dirty="0"/>
          </a:p>
          <a:p>
            <a:pPr algn="l" eaLnBrk="1" hangingPunct="1">
              <a:buFontTx/>
              <a:buChar char="•"/>
            </a:pPr>
            <a:r>
              <a:rPr lang="en-US" altLang="en-US" dirty="0"/>
              <a:t>  Explaining valued novelty is problematic for three reasons:</a:t>
            </a:r>
          </a:p>
          <a:p>
            <a:pPr marL="914400" lvl="1" indent="-457200" algn="l">
              <a:buFontTx/>
              <a:buAutoNum type="arabicPeriod"/>
            </a:pPr>
            <a:r>
              <a:rPr lang="en-US" altLang="en-US" sz="2400" dirty="0"/>
              <a:t>We need to be able to account for </a:t>
            </a:r>
            <a:r>
              <a:rPr lang="ja-JP" altLang="en-US" sz="2400" dirty="0"/>
              <a:t>‘</a:t>
            </a:r>
            <a:r>
              <a:rPr lang="en-US" altLang="ja-JP" sz="2400" dirty="0"/>
              <a:t>newness</a:t>
            </a:r>
            <a:r>
              <a:rPr lang="ja-JP" altLang="en-US" sz="2400" dirty="0"/>
              <a:t>’</a:t>
            </a:r>
            <a:r>
              <a:rPr lang="en-US" altLang="ja-JP" sz="2400" dirty="0"/>
              <a:t> out of nothing (</a:t>
            </a:r>
            <a:r>
              <a:rPr lang="en-US" altLang="ja-JP" sz="2400" i="1" dirty="0"/>
              <a:t>ex nihilo</a:t>
            </a:r>
            <a:r>
              <a:rPr lang="en-US" altLang="ja-JP" sz="2400" dirty="0"/>
              <a:t>).</a:t>
            </a:r>
          </a:p>
          <a:p>
            <a:pPr marL="914400" lvl="1" indent="-457200" algn="l">
              <a:buFontTx/>
              <a:buAutoNum type="arabicPeriod"/>
            </a:pPr>
            <a:r>
              <a:rPr lang="en-US" altLang="en-US" sz="2400" dirty="0"/>
              <a:t>If creativity depends upon valued novelty then this presumably must be being valued by someone.  This in turn implies that recognition is a necessary feature of the existence of creativity</a:t>
            </a:r>
          </a:p>
          <a:p>
            <a:pPr marL="914400" lvl="1" indent="-457200" algn="l">
              <a:buFontTx/>
              <a:buAutoNum type="arabicPeriod"/>
            </a:pPr>
            <a:r>
              <a:rPr lang="en-US" altLang="en-US" sz="2400" dirty="0"/>
              <a:t>Following on from this, it becomes difficult to account for the ubiquity of human creative potential.</a:t>
            </a:r>
          </a:p>
          <a:p>
            <a:pPr marL="914400" lvl="1" indent="-457200" algn="l">
              <a:buFontTx/>
              <a:buAutoNum type="arabicPeriod"/>
            </a:pPr>
            <a:endParaRPr lang="en-US" altLang="en-US" sz="1000" dirty="0"/>
          </a:p>
          <a:p>
            <a:pPr algn="l" eaLnBrk="1" hangingPunct="1">
              <a:buFontTx/>
              <a:buChar char="•"/>
            </a:pPr>
            <a:r>
              <a:rPr lang="en-US" altLang="en-US" dirty="0"/>
              <a:t>  Creativity is often associated with </a:t>
            </a:r>
            <a:r>
              <a:rPr lang="ja-JP" altLang="en-US" dirty="0"/>
              <a:t>‘</a:t>
            </a:r>
            <a:r>
              <a:rPr lang="en-US" altLang="ja-JP" dirty="0"/>
              <a:t>genius</a:t>
            </a:r>
            <a:r>
              <a:rPr lang="ja-JP" altLang="en-US" dirty="0"/>
              <a:t>’</a:t>
            </a:r>
            <a:r>
              <a:rPr lang="en-US" altLang="ja-JP" dirty="0"/>
              <a:t> and/or working in the arts.</a:t>
            </a:r>
          </a:p>
          <a:p>
            <a:pPr algn="l" eaLnBrk="1" hangingPunct="1">
              <a:buFontTx/>
              <a:buChar char="•"/>
            </a:pPr>
            <a:r>
              <a:rPr lang="en-US" altLang="en-US" dirty="0"/>
              <a:t>  The concept of creativity is marked out by duality and paradox (see Table 8-1 on left and right brain thinking, and Figure 8-1 on Creative tensions).</a:t>
            </a:r>
          </a:p>
        </p:txBody>
      </p:sp>
    </p:spTree>
    <p:extLst>
      <p:ext uri="{BB962C8B-B14F-4D97-AF65-F5344CB8AC3E}">
        <p14:creationId xmlns:p14="http://schemas.microsoft.com/office/powerpoint/2010/main" val="99993689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4"/>
          <p:cNvSpPr>
            <a:spLocks noGrp="1"/>
          </p:cNvSpPr>
          <p:nvPr>
            <p:ph type="ctrTitle"/>
          </p:nvPr>
        </p:nvSpPr>
        <p:spPr>
          <a:xfrm>
            <a:off x="2019342" y="4944733"/>
            <a:ext cx="7772400" cy="1470025"/>
          </a:xfrm>
        </p:spPr>
        <p:txBody>
          <a:bodyPr>
            <a:normAutofit fontScale="90000"/>
          </a:bodyPr>
          <a:lstStyle/>
          <a:p>
            <a:pPr eaLnBrk="1" hangingPunct="1"/>
            <a:r>
              <a:rPr lang="en-US" altLang="en-US" b="1" dirty="0" smtClean="0"/>
              <a:t>Left and right-brain 	          thinking</a:t>
            </a:r>
          </a:p>
        </p:txBody>
      </p:sp>
      <p:pic>
        <p:nvPicPr>
          <p:cNvPr id="10243"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8154" y="509518"/>
            <a:ext cx="10564273" cy="42692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Tree>
    <p:extLst>
      <p:ext uri="{BB962C8B-B14F-4D97-AF65-F5344CB8AC3E}">
        <p14:creationId xmlns:p14="http://schemas.microsoft.com/office/powerpoint/2010/main" val="29706825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4"/>
          <p:cNvSpPr>
            <a:spLocks noGrp="1"/>
          </p:cNvSpPr>
          <p:nvPr>
            <p:ph type="ctrTitle"/>
          </p:nvPr>
        </p:nvSpPr>
        <p:spPr>
          <a:xfrm>
            <a:off x="3287714" y="4769679"/>
            <a:ext cx="4968875" cy="1470025"/>
          </a:xfrm>
        </p:spPr>
        <p:txBody>
          <a:bodyPr>
            <a:normAutofit fontScale="90000"/>
          </a:bodyPr>
          <a:lstStyle/>
          <a:p>
            <a:pPr algn="l" eaLnBrk="1" hangingPunct="1"/>
            <a:r>
              <a:rPr lang="en-US" altLang="en-US" b="1" dirty="0" smtClean="0"/>
              <a:t>Creative tensions</a:t>
            </a:r>
          </a:p>
        </p:txBody>
      </p:sp>
      <p:pic>
        <p:nvPicPr>
          <p:cNvPr id="12291"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04066" y="509795"/>
            <a:ext cx="9596741" cy="46346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Tree>
    <p:extLst>
      <p:ext uri="{BB962C8B-B14F-4D97-AF65-F5344CB8AC3E}">
        <p14:creationId xmlns:p14="http://schemas.microsoft.com/office/powerpoint/2010/main" val="111326807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4"/>
          <p:cNvSpPr>
            <a:spLocks noGrp="1"/>
          </p:cNvSpPr>
          <p:nvPr>
            <p:ph type="ctrTitle"/>
          </p:nvPr>
        </p:nvSpPr>
        <p:spPr>
          <a:xfrm>
            <a:off x="2895600" y="1"/>
            <a:ext cx="7772400" cy="828675"/>
          </a:xfrm>
        </p:spPr>
        <p:txBody>
          <a:bodyPr/>
          <a:lstStyle/>
          <a:p>
            <a:pPr algn="l" eaLnBrk="1" hangingPunct="1"/>
            <a:r>
              <a:rPr lang="en-US" altLang="en-US" sz="4000" b="1">
                <a:solidFill>
                  <a:srgbClr val="FF0000"/>
                </a:solidFill>
              </a:rPr>
              <a:t>Creativity as discovery</a:t>
            </a:r>
          </a:p>
        </p:txBody>
      </p:sp>
      <p:sp>
        <p:nvSpPr>
          <p:cNvPr id="14339" name="Rectangle 5"/>
          <p:cNvSpPr>
            <a:spLocks noGrp="1"/>
          </p:cNvSpPr>
          <p:nvPr>
            <p:ph type="subTitle" idx="1"/>
          </p:nvPr>
        </p:nvSpPr>
        <p:spPr>
          <a:xfrm>
            <a:off x="970058" y="1218400"/>
            <a:ext cx="8929315" cy="6104751"/>
          </a:xfrm>
          <a:solidFill>
            <a:schemeClr val="bg1">
              <a:alpha val="70195"/>
            </a:schemeClr>
          </a:solidFill>
        </p:spPr>
        <p:txBody>
          <a:bodyPr/>
          <a:lstStyle/>
          <a:p>
            <a:pPr algn="l" eaLnBrk="1" hangingPunct="1"/>
            <a:r>
              <a:rPr lang="en-US" altLang="en-US" dirty="0"/>
              <a:t>One way to get round some of the definitional problems outlined is to consider it in terms of discovery instead (see Martin, 2007):</a:t>
            </a:r>
          </a:p>
          <a:p>
            <a:pPr algn="l" eaLnBrk="1" hangingPunct="1">
              <a:buFontTx/>
              <a:buChar char="•"/>
            </a:pPr>
            <a:r>
              <a:rPr lang="en-US" altLang="en-US" dirty="0"/>
              <a:t>Creativity exists as a universal attribute – we all have the power to make discoveries about the world.</a:t>
            </a:r>
          </a:p>
          <a:p>
            <a:pPr algn="l" eaLnBrk="1" hangingPunct="1">
              <a:buFontTx/>
              <a:buChar char="•"/>
            </a:pPr>
            <a:r>
              <a:rPr lang="en-US" altLang="en-US" dirty="0"/>
              <a:t>Whether or not this creative potential is </a:t>
            </a:r>
            <a:r>
              <a:rPr lang="en-US" altLang="en-US" dirty="0" err="1"/>
              <a:t>actualised</a:t>
            </a:r>
            <a:r>
              <a:rPr lang="en-US" altLang="en-US" dirty="0"/>
              <a:t> (i.e. a discovery is made) is dependent upon our interaction with a myriad of other powers and potentials.</a:t>
            </a:r>
          </a:p>
          <a:p>
            <a:pPr algn="l" eaLnBrk="1" hangingPunct="1">
              <a:buFontTx/>
              <a:buChar char="•"/>
            </a:pPr>
            <a:r>
              <a:rPr lang="en-US" altLang="en-US" dirty="0"/>
              <a:t>Creativity is an emergent property, arising from the necessary interaction of humans across boundaries.</a:t>
            </a:r>
          </a:p>
          <a:p>
            <a:pPr algn="l" eaLnBrk="1" hangingPunct="1">
              <a:buFontTx/>
              <a:buChar char="•"/>
            </a:pPr>
            <a:r>
              <a:rPr lang="en-US" altLang="en-US" dirty="0"/>
              <a:t>Creativity is fundamentally a social process resulting from the interaction of human beings, their ideas and beliefs, through the undertaking and </a:t>
            </a:r>
            <a:r>
              <a:rPr lang="en-US" altLang="en-US" dirty="0" err="1"/>
              <a:t>realisation</a:t>
            </a:r>
            <a:r>
              <a:rPr lang="en-US" altLang="en-US" dirty="0"/>
              <a:t> of particular projects. </a:t>
            </a:r>
          </a:p>
          <a:p>
            <a:pPr algn="l" eaLnBrk="1" hangingPunct="1">
              <a:buFontTx/>
              <a:buChar char="•"/>
            </a:pPr>
            <a:endParaRPr lang="en-US" altLang="en-US" sz="2300" dirty="0"/>
          </a:p>
          <a:p>
            <a:pPr algn="l" eaLnBrk="1" hangingPunct="1"/>
            <a:endParaRPr lang="en-US" altLang="en-US" sz="2100" dirty="0"/>
          </a:p>
          <a:p>
            <a:pPr algn="l" eaLnBrk="1" hangingPunct="1">
              <a:buFontTx/>
              <a:buChar char="•"/>
            </a:pPr>
            <a:endParaRPr lang="en-US" altLang="en-US" sz="2100" dirty="0"/>
          </a:p>
        </p:txBody>
      </p:sp>
    </p:spTree>
    <p:extLst>
      <p:ext uri="{BB962C8B-B14F-4D97-AF65-F5344CB8AC3E}">
        <p14:creationId xmlns:p14="http://schemas.microsoft.com/office/powerpoint/2010/main" val="413813187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4"/>
          <p:cNvSpPr>
            <a:spLocks noGrp="1"/>
          </p:cNvSpPr>
          <p:nvPr>
            <p:ph type="ctrTitle"/>
          </p:nvPr>
        </p:nvSpPr>
        <p:spPr>
          <a:xfrm>
            <a:off x="2096494" y="-182879"/>
            <a:ext cx="7772400" cy="1470025"/>
          </a:xfrm>
        </p:spPr>
        <p:txBody>
          <a:bodyPr/>
          <a:lstStyle/>
          <a:p>
            <a:pPr algn="l" eaLnBrk="1" hangingPunct="1"/>
            <a:r>
              <a:rPr lang="en-US" altLang="en-US" sz="4000" b="1" dirty="0">
                <a:solidFill>
                  <a:srgbClr val="FF0000"/>
                </a:solidFill>
              </a:rPr>
              <a:t>The cultural and creative industries</a:t>
            </a:r>
          </a:p>
        </p:txBody>
      </p:sp>
      <p:sp>
        <p:nvSpPr>
          <p:cNvPr id="16387" name="Rectangle 5"/>
          <p:cNvSpPr>
            <a:spLocks noGrp="1"/>
          </p:cNvSpPr>
          <p:nvPr>
            <p:ph type="subTitle" idx="1"/>
          </p:nvPr>
        </p:nvSpPr>
        <p:spPr>
          <a:xfrm>
            <a:off x="1551898" y="1620949"/>
            <a:ext cx="9397047" cy="4994536"/>
          </a:xfrm>
        </p:spPr>
        <p:txBody>
          <a:bodyPr/>
          <a:lstStyle/>
          <a:p>
            <a:pPr algn="l" eaLnBrk="1" hangingPunct="1"/>
            <a:r>
              <a:rPr lang="en-US" altLang="en-US" dirty="0"/>
              <a:t>The UK Government have defined the creative industries in terms of the following:</a:t>
            </a:r>
          </a:p>
          <a:p>
            <a:pPr algn="l" eaLnBrk="1" hangingPunct="1">
              <a:buFontTx/>
              <a:buChar char="•"/>
            </a:pPr>
            <a:r>
              <a:rPr lang="en-US" altLang="en-US" dirty="0"/>
              <a:t> Those activities which have their origin in individual creativity, skill, talent, and which have the potential for wealth and job creation through the generation and exploitation of intellectual property (DCMS, 1998; 2001).</a:t>
            </a:r>
          </a:p>
          <a:p>
            <a:pPr algn="l" eaLnBrk="1" hangingPunct="1">
              <a:buFontTx/>
              <a:buChar char="•"/>
            </a:pPr>
            <a:endParaRPr lang="en-US" altLang="en-US" dirty="0"/>
          </a:p>
          <a:p>
            <a:pPr algn="l" eaLnBrk="1" hangingPunct="1">
              <a:buFontTx/>
              <a:buChar char="•"/>
            </a:pPr>
            <a:r>
              <a:rPr lang="en-US" altLang="en-US" dirty="0"/>
              <a:t> The definition brings together 13 industries: </a:t>
            </a:r>
          </a:p>
          <a:p>
            <a:pPr algn="l" eaLnBrk="1" hangingPunct="1"/>
            <a:r>
              <a:rPr lang="en-US" altLang="en-US" dirty="0"/>
              <a:t>Advertising; architecture; art and antiques; crafts; design; designer fashion; film; interactive leisure software; music; </a:t>
            </a:r>
          </a:p>
          <a:p>
            <a:pPr algn="l" eaLnBrk="1" hangingPunct="1"/>
            <a:r>
              <a:rPr lang="en-US" altLang="en-US" dirty="0"/>
              <a:t>performing arts; publishing; software; television and radio.</a:t>
            </a:r>
          </a:p>
          <a:p>
            <a:pPr algn="l" eaLnBrk="1" hangingPunct="1">
              <a:buFontTx/>
              <a:buChar char="•"/>
            </a:pPr>
            <a:endParaRPr lang="en-US" altLang="en-US" sz="2200" dirty="0"/>
          </a:p>
          <a:p>
            <a:pPr algn="l" eaLnBrk="1" hangingPunct="1"/>
            <a:endParaRPr lang="en-US" altLang="en-US" sz="2200" dirty="0"/>
          </a:p>
          <a:p>
            <a:pPr algn="l" eaLnBrk="1" hangingPunct="1">
              <a:buFontTx/>
              <a:buChar char="•"/>
            </a:pPr>
            <a:endParaRPr lang="en-US" altLang="en-US" sz="2200" dirty="0"/>
          </a:p>
        </p:txBody>
      </p:sp>
    </p:spTree>
    <p:extLst>
      <p:ext uri="{BB962C8B-B14F-4D97-AF65-F5344CB8AC3E}">
        <p14:creationId xmlns:p14="http://schemas.microsoft.com/office/powerpoint/2010/main" val="54380348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4"/>
          <p:cNvSpPr>
            <a:spLocks noGrp="1"/>
          </p:cNvSpPr>
          <p:nvPr>
            <p:ph type="ctrTitle"/>
          </p:nvPr>
        </p:nvSpPr>
        <p:spPr>
          <a:xfrm>
            <a:off x="2433280" y="-144491"/>
            <a:ext cx="8137525" cy="1470026"/>
          </a:xfrm>
        </p:spPr>
        <p:txBody>
          <a:bodyPr/>
          <a:lstStyle/>
          <a:p>
            <a:pPr algn="l" eaLnBrk="1" hangingPunct="1"/>
            <a:r>
              <a:rPr lang="en-US" altLang="en-US" sz="4000" b="1" dirty="0">
                <a:solidFill>
                  <a:srgbClr val="FF0000"/>
                </a:solidFill>
              </a:rPr>
              <a:t>Characteristics of the creative industries and creative products</a:t>
            </a:r>
          </a:p>
        </p:txBody>
      </p:sp>
      <p:sp>
        <p:nvSpPr>
          <p:cNvPr id="18435" name="Rectangle 5"/>
          <p:cNvSpPr>
            <a:spLocks noGrp="1"/>
          </p:cNvSpPr>
          <p:nvPr>
            <p:ph type="subTitle" idx="1"/>
          </p:nvPr>
        </p:nvSpPr>
        <p:spPr>
          <a:xfrm>
            <a:off x="1176726" y="1615758"/>
            <a:ext cx="9223581" cy="5242242"/>
          </a:xfrm>
          <a:solidFill>
            <a:schemeClr val="bg1">
              <a:alpha val="70195"/>
            </a:schemeClr>
          </a:solidFill>
        </p:spPr>
        <p:txBody>
          <a:bodyPr/>
          <a:lstStyle/>
          <a:p>
            <a:pPr marL="263525" indent="-263525" algn="l">
              <a:buFontTx/>
              <a:buChar char="•"/>
            </a:pPr>
            <a:r>
              <a:rPr lang="en-US" altLang="en-US" dirty="0"/>
              <a:t>Many young and small </a:t>
            </a:r>
            <a:r>
              <a:rPr lang="en-US" altLang="en-US" dirty="0" err="1"/>
              <a:t>organisations</a:t>
            </a:r>
            <a:r>
              <a:rPr lang="en-US" altLang="en-US" dirty="0"/>
              <a:t>.</a:t>
            </a:r>
          </a:p>
          <a:p>
            <a:pPr marL="263525" indent="-263525" algn="l">
              <a:buFontTx/>
              <a:buChar char="•"/>
            </a:pPr>
            <a:r>
              <a:rPr lang="en-US" altLang="en-US" dirty="0"/>
              <a:t>Hour-glass shape characteristic (see Figure 8-2).</a:t>
            </a:r>
          </a:p>
          <a:p>
            <a:pPr marL="263525" indent="-263525" algn="l">
              <a:buFontTx/>
              <a:buChar char="•"/>
            </a:pPr>
            <a:r>
              <a:rPr lang="en-US" altLang="en-US" dirty="0"/>
              <a:t>Focus on short-term (so-called </a:t>
            </a:r>
            <a:r>
              <a:rPr lang="ja-JP" altLang="en-US" dirty="0"/>
              <a:t>‘</a:t>
            </a:r>
            <a:r>
              <a:rPr lang="en-US" altLang="ja-JP" dirty="0"/>
              <a:t>chart</a:t>
            </a:r>
            <a:r>
              <a:rPr lang="ja-JP" altLang="en-US" dirty="0"/>
              <a:t>’</a:t>
            </a:r>
            <a:r>
              <a:rPr lang="en-US" altLang="ja-JP" dirty="0"/>
              <a:t> businesses) run by (and for) creatives.</a:t>
            </a:r>
          </a:p>
          <a:p>
            <a:pPr marL="263525" indent="-263525" algn="l">
              <a:buFontTx/>
              <a:buChar char="•"/>
            </a:pPr>
            <a:r>
              <a:rPr lang="en-US" altLang="en-US" dirty="0"/>
              <a:t>Intermediaries play key role (e.g. A&amp;R (artist and repertoire) and music agents) in spotting and cultivating </a:t>
            </a:r>
            <a:r>
              <a:rPr lang="ja-JP" altLang="en-US" dirty="0"/>
              <a:t>‘</a:t>
            </a:r>
            <a:r>
              <a:rPr lang="en-US" altLang="ja-JP" dirty="0"/>
              <a:t>talent</a:t>
            </a:r>
            <a:r>
              <a:rPr lang="ja-JP" altLang="en-US" dirty="0"/>
              <a:t>’</a:t>
            </a:r>
            <a:r>
              <a:rPr lang="en-US" altLang="ja-JP" dirty="0"/>
              <a:t>.</a:t>
            </a:r>
          </a:p>
          <a:p>
            <a:pPr marL="263525" indent="-263525" algn="l">
              <a:buFontTx/>
              <a:buChar char="•"/>
            </a:pPr>
            <a:r>
              <a:rPr lang="en-US" altLang="en-US" dirty="0"/>
              <a:t>Quality uncertainty – difficultly in knowing just how good creative product is.</a:t>
            </a:r>
          </a:p>
          <a:p>
            <a:pPr marL="263525" indent="-263525" algn="l">
              <a:buFontTx/>
              <a:buChar char="•"/>
            </a:pPr>
            <a:r>
              <a:rPr lang="en-US" altLang="en-US" dirty="0"/>
              <a:t>Over-supply – tendency to be more artists/creatives than there are opportunities/jobs.</a:t>
            </a:r>
          </a:p>
          <a:p>
            <a:pPr marL="263525" indent="-263525" algn="l">
              <a:buFontTx/>
              <a:buChar char="•"/>
            </a:pPr>
            <a:r>
              <a:rPr lang="en-US" altLang="en-US" dirty="0"/>
              <a:t>Project work – many creative industries have short life cycles and bring people together for specific projects (e.g. film, music, dance etc.)</a:t>
            </a:r>
          </a:p>
          <a:p>
            <a:pPr marL="263525" indent="-263525" algn="l">
              <a:buFontTx/>
              <a:buChar char="•"/>
            </a:pPr>
            <a:endParaRPr lang="en-US" altLang="en-US" sz="2100" dirty="0"/>
          </a:p>
          <a:p>
            <a:pPr marL="263525" indent="-263525" algn="l">
              <a:buFontTx/>
              <a:buChar char="•"/>
            </a:pPr>
            <a:endParaRPr lang="en-US" altLang="en-US" sz="2100" dirty="0"/>
          </a:p>
        </p:txBody>
      </p:sp>
    </p:spTree>
    <p:extLst>
      <p:ext uri="{BB962C8B-B14F-4D97-AF65-F5344CB8AC3E}">
        <p14:creationId xmlns:p14="http://schemas.microsoft.com/office/powerpoint/2010/main" val="223413744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4"/>
          <p:cNvSpPr>
            <a:spLocks noGrp="1"/>
          </p:cNvSpPr>
          <p:nvPr>
            <p:ph type="ctrTitle"/>
          </p:nvPr>
        </p:nvSpPr>
        <p:spPr>
          <a:xfrm>
            <a:off x="2632062" y="5205786"/>
            <a:ext cx="5867400" cy="1470025"/>
          </a:xfrm>
        </p:spPr>
        <p:txBody>
          <a:bodyPr/>
          <a:lstStyle/>
          <a:p>
            <a:pPr eaLnBrk="1" hangingPunct="1"/>
            <a:r>
              <a:rPr lang="en-US" altLang="en-US" sz="4000" b="1" dirty="0"/>
              <a:t>The shape of the creative sector</a:t>
            </a:r>
          </a:p>
        </p:txBody>
      </p:sp>
      <p:pic>
        <p:nvPicPr>
          <p:cNvPr id="20483"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2670" y="971659"/>
            <a:ext cx="10702835" cy="35526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Tree>
    <p:extLst>
      <p:ext uri="{BB962C8B-B14F-4D97-AF65-F5344CB8AC3E}">
        <p14:creationId xmlns:p14="http://schemas.microsoft.com/office/powerpoint/2010/main" val="170047333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4"/>
          <p:cNvSpPr>
            <a:spLocks noGrp="1"/>
          </p:cNvSpPr>
          <p:nvPr>
            <p:ph type="ctrTitle"/>
          </p:nvPr>
        </p:nvSpPr>
        <p:spPr>
          <a:xfrm>
            <a:off x="2895600" y="1"/>
            <a:ext cx="7772400" cy="900113"/>
          </a:xfrm>
        </p:spPr>
        <p:txBody>
          <a:bodyPr/>
          <a:lstStyle/>
          <a:p>
            <a:pPr algn="l" eaLnBrk="1" hangingPunct="1"/>
            <a:r>
              <a:rPr lang="en-US" altLang="en-US" sz="4000" b="1" dirty="0">
                <a:solidFill>
                  <a:srgbClr val="FF0000"/>
                </a:solidFill>
              </a:rPr>
              <a:t>Managing creativity</a:t>
            </a:r>
          </a:p>
        </p:txBody>
      </p:sp>
      <p:sp>
        <p:nvSpPr>
          <p:cNvPr id="22531" name="Rectangle 5"/>
          <p:cNvSpPr>
            <a:spLocks noGrp="1"/>
          </p:cNvSpPr>
          <p:nvPr>
            <p:ph type="subTitle" idx="1"/>
          </p:nvPr>
        </p:nvSpPr>
        <p:spPr>
          <a:xfrm>
            <a:off x="1201918" y="1052636"/>
            <a:ext cx="9269950" cy="5467433"/>
          </a:xfrm>
          <a:solidFill>
            <a:schemeClr val="bg1">
              <a:alpha val="70195"/>
            </a:schemeClr>
          </a:solidFill>
        </p:spPr>
        <p:txBody>
          <a:bodyPr/>
          <a:lstStyle/>
          <a:p>
            <a:pPr algn="l" eaLnBrk="1" hangingPunct="1"/>
            <a:r>
              <a:rPr lang="en-US" altLang="en-US" sz="2800" dirty="0"/>
              <a:t>Typically </a:t>
            </a:r>
            <a:r>
              <a:rPr lang="ja-JP" altLang="en-US" sz="2800" dirty="0"/>
              <a:t>‘</a:t>
            </a:r>
            <a:r>
              <a:rPr lang="en-US" altLang="ja-JP" sz="2800" dirty="0"/>
              <a:t>creatives</a:t>
            </a:r>
            <a:r>
              <a:rPr lang="ja-JP" altLang="en-US" sz="2800" dirty="0"/>
              <a:t>’</a:t>
            </a:r>
            <a:r>
              <a:rPr lang="en-US" altLang="ja-JP" sz="2800" dirty="0"/>
              <a:t> and </a:t>
            </a:r>
            <a:r>
              <a:rPr lang="ja-JP" altLang="en-US" sz="2800" dirty="0"/>
              <a:t>‘</a:t>
            </a:r>
            <a:r>
              <a:rPr lang="en-US" altLang="ja-JP" sz="2800" dirty="0"/>
              <a:t>managers</a:t>
            </a:r>
            <a:r>
              <a:rPr lang="ja-JP" altLang="en-US" sz="2800" dirty="0"/>
              <a:t>’</a:t>
            </a:r>
            <a:r>
              <a:rPr lang="en-US" altLang="ja-JP" sz="2800" dirty="0"/>
              <a:t> seen as operating at the opposite ends of a continuum – with considerable mistrust between them.</a:t>
            </a:r>
          </a:p>
          <a:p>
            <a:pPr algn="l" eaLnBrk="1" hangingPunct="1">
              <a:buFontTx/>
              <a:buChar char="•"/>
            </a:pPr>
            <a:r>
              <a:rPr lang="en-US" altLang="en-US" sz="2800" dirty="0"/>
              <a:t>  6 paradoxes proposed in managing creativity (</a:t>
            </a:r>
            <a:r>
              <a:rPr lang="en-US" altLang="en-US" sz="2800" dirty="0" err="1"/>
              <a:t>Andriopoulos</a:t>
            </a:r>
            <a:r>
              <a:rPr lang="en-US" altLang="en-US" sz="2800" dirty="0"/>
              <a:t>, 2003):</a:t>
            </a:r>
          </a:p>
          <a:p>
            <a:pPr algn="l" eaLnBrk="1" hangingPunct="1">
              <a:buFontTx/>
              <a:buAutoNum type="arabicPeriod"/>
            </a:pPr>
            <a:r>
              <a:rPr lang="en-US" altLang="en-US" sz="2800" dirty="0"/>
              <a:t>  Support employees</a:t>
            </a:r>
            <a:r>
              <a:rPr lang="ja-JP" altLang="en-US" sz="2800" dirty="0"/>
              <a:t>’</a:t>
            </a:r>
            <a:r>
              <a:rPr lang="en-US" altLang="ja-JP" sz="2800" dirty="0"/>
              <a:t> passions, but achieve financial goals.</a:t>
            </a:r>
          </a:p>
          <a:p>
            <a:pPr algn="l" eaLnBrk="1" hangingPunct="1">
              <a:buFontTx/>
              <a:buAutoNum type="arabicPeriod"/>
            </a:pPr>
            <a:r>
              <a:rPr lang="en-US" altLang="en-US" sz="2800" dirty="0"/>
              <a:t>  Challenge employees, but build their confidence.</a:t>
            </a:r>
          </a:p>
          <a:p>
            <a:pPr algn="l" eaLnBrk="1" hangingPunct="1">
              <a:buFontTx/>
              <a:buAutoNum type="arabicPeriod"/>
            </a:pPr>
            <a:r>
              <a:rPr lang="en-US" altLang="en-US" sz="2800" dirty="0"/>
              <a:t>  Encourage personal initiative, but maintain a shared vision.</a:t>
            </a:r>
          </a:p>
          <a:p>
            <a:pPr algn="l" eaLnBrk="1" hangingPunct="1">
              <a:buFontTx/>
              <a:buAutoNum type="arabicPeriod"/>
            </a:pPr>
            <a:r>
              <a:rPr lang="en-US" altLang="en-US" sz="2800" dirty="0"/>
              <a:t>  Encourage diversity, but build cohesive work teams.</a:t>
            </a:r>
          </a:p>
          <a:p>
            <a:pPr algn="l" eaLnBrk="1" hangingPunct="1">
              <a:buFontTx/>
              <a:buAutoNum type="arabicPeriod"/>
            </a:pPr>
            <a:r>
              <a:rPr lang="en-US" altLang="en-US" sz="2800" dirty="0"/>
              <a:t>  Learn from the past, but seek new areas of knowledge.</a:t>
            </a:r>
          </a:p>
          <a:p>
            <a:pPr algn="l" eaLnBrk="1" hangingPunct="1">
              <a:buFontTx/>
              <a:buAutoNum type="arabicPeriod"/>
            </a:pPr>
            <a:r>
              <a:rPr lang="en-US" altLang="en-US" sz="2800" dirty="0"/>
              <a:t>  Take incremental risks, but break new grounds. </a:t>
            </a:r>
          </a:p>
          <a:p>
            <a:pPr algn="l" eaLnBrk="1" hangingPunct="1">
              <a:buFontTx/>
              <a:buChar char="•"/>
            </a:pPr>
            <a:endParaRPr lang="en-US" altLang="en-US" sz="2200" dirty="0"/>
          </a:p>
        </p:txBody>
      </p:sp>
    </p:spTree>
    <p:extLst>
      <p:ext uri="{BB962C8B-B14F-4D97-AF65-F5344CB8AC3E}">
        <p14:creationId xmlns:p14="http://schemas.microsoft.com/office/powerpoint/2010/main" val="13988869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4"/>
          <p:cNvSpPr>
            <a:spLocks noGrp="1"/>
          </p:cNvSpPr>
          <p:nvPr>
            <p:ph type="ctrTitle"/>
          </p:nvPr>
        </p:nvSpPr>
        <p:spPr>
          <a:xfrm>
            <a:off x="2975058" y="5113048"/>
            <a:ext cx="5722938" cy="1470025"/>
          </a:xfrm>
        </p:spPr>
        <p:txBody>
          <a:bodyPr/>
          <a:lstStyle/>
          <a:p>
            <a:pPr eaLnBrk="1" hangingPunct="1"/>
            <a:r>
              <a:rPr lang="en-US" altLang="en-US" sz="4000" b="1" dirty="0"/>
              <a:t>The creative process</a:t>
            </a:r>
          </a:p>
        </p:txBody>
      </p:sp>
      <p:pic>
        <p:nvPicPr>
          <p:cNvPr id="24579"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0133" y="332037"/>
            <a:ext cx="9494842" cy="52100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Tree>
    <p:extLst>
      <p:ext uri="{BB962C8B-B14F-4D97-AF65-F5344CB8AC3E}">
        <p14:creationId xmlns:p14="http://schemas.microsoft.com/office/powerpoint/2010/main" val="404332701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4"/>
          <p:cNvSpPr>
            <a:spLocks noGrp="1"/>
          </p:cNvSpPr>
          <p:nvPr>
            <p:ph type="ctrTitle"/>
          </p:nvPr>
        </p:nvSpPr>
        <p:spPr>
          <a:xfrm>
            <a:off x="1905000" y="152401"/>
            <a:ext cx="8763000" cy="1470025"/>
          </a:xfrm>
        </p:spPr>
        <p:txBody>
          <a:bodyPr/>
          <a:lstStyle/>
          <a:p>
            <a:pPr algn="l" eaLnBrk="1" hangingPunct="1"/>
            <a:r>
              <a:rPr lang="en-US" altLang="en-US" sz="4000" b="1">
                <a:solidFill>
                  <a:srgbClr val="FF0000"/>
                </a:solidFill>
              </a:rPr>
              <a:t>Entrepreneurs </a:t>
            </a:r>
            <a:br>
              <a:rPr lang="en-US" altLang="en-US" sz="4000" b="1">
                <a:solidFill>
                  <a:srgbClr val="FF0000"/>
                </a:solidFill>
              </a:rPr>
            </a:br>
            <a:r>
              <a:rPr lang="en-US" altLang="en-US" sz="4000" b="1">
                <a:solidFill>
                  <a:srgbClr val="FF0000"/>
                </a:solidFill>
              </a:rPr>
              <a:t>and letting creativity </a:t>
            </a:r>
            <a:r>
              <a:rPr lang="ja-JP" altLang="en-US" sz="4000" b="1">
                <a:solidFill>
                  <a:srgbClr val="FF0000"/>
                </a:solidFill>
              </a:rPr>
              <a:t>‘</a:t>
            </a:r>
            <a:r>
              <a:rPr lang="en-US" altLang="ja-JP" sz="4000" b="1">
                <a:solidFill>
                  <a:srgbClr val="FF0000"/>
                </a:solidFill>
              </a:rPr>
              <a:t>flow</a:t>
            </a:r>
            <a:r>
              <a:rPr lang="ja-JP" altLang="en-US" sz="4000" b="1">
                <a:solidFill>
                  <a:srgbClr val="FF0000"/>
                </a:solidFill>
              </a:rPr>
              <a:t>’</a:t>
            </a:r>
            <a:endParaRPr lang="en-US" altLang="en-US" sz="4000" b="1">
              <a:solidFill>
                <a:srgbClr val="FF0000"/>
              </a:solidFill>
            </a:endParaRPr>
          </a:p>
        </p:txBody>
      </p:sp>
      <p:sp>
        <p:nvSpPr>
          <p:cNvPr id="26627" name="Rectangle 5"/>
          <p:cNvSpPr>
            <a:spLocks noGrp="1"/>
          </p:cNvSpPr>
          <p:nvPr>
            <p:ph type="subTitle" idx="1"/>
          </p:nvPr>
        </p:nvSpPr>
        <p:spPr>
          <a:xfrm>
            <a:off x="897173" y="1806465"/>
            <a:ext cx="10035870" cy="5051535"/>
          </a:xfrm>
          <a:solidFill>
            <a:schemeClr val="bg1">
              <a:alpha val="70195"/>
            </a:schemeClr>
          </a:solidFill>
        </p:spPr>
        <p:txBody>
          <a:bodyPr/>
          <a:lstStyle/>
          <a:p>
            <a:pPr algn="l" eaLnBrk="1" hangingPunct="1"/>
            <a:r>
              <a:rPr lang="en-US" altLang="en-US" sz="3200" dirty="0">
                <a:solidFill>
                  <a:srgbClr val="0000FF"/>
                </a:solidFill>
              </a:rPr>
              <a:t>Creativity is central to the process of entrepreneurship</a:t>
            </a:r>
            <a:r>
              <a:rPr lang="en-US" altLang="en-US" sz="3200" dirty="0">
                <a:solidFill>
                  <a:srgbClr val="000000"/>
                </a:solidFill>
              </a:rPr>
              <a:t>.</a:t>
            </a:r>
          </a:p>
          <a:p>
            <a:pPr algn="l" eaLnBrk="1" hangingPunct="1">
              <a:buFontTx/>
              <a:buChar char="•"/>
            </a:pPr>
            <a:r>
              <a:rPr lang="en-US" altLang="en-US" sz="3200" dirty="0">
                <a:solidFill>
                  <a:srgbClr val="000000"/>
                </a:solidFill>
              </a:rPr>
              <a:t>Entrepreneurs need to be able to manage creativity and the creative process (see Figure 8-3).</a:t>
            </a:r>
          </a:p>
          <a:p>
            <a:pPr algn="l" eaLnBrk="1" hangingPunct="1">
              <a:buFontTx/>
              <a:buChar char="•"/>
            </a:pPr>
            <a:r>
              <a:rPr lang="en-US" altLang="en-US" sz="3200" dirty="0">
                <a:solidFill>
                  <a:srgbClr val="000000"/>
                </a:solidFill>
              </a:rPr>
              <a:t>Entrepreneurs need to be able to tolerate (even enjoy) uncertainty and ambiguity (see Gibb, 2005).</a:t>
            </a:r>
          </a:p>
          <a:p>
            <a:pPr algn="l" eaLnBrk="1" hangingPunct="1">
              <a:buFontTx/>
              <a:buChar char="•"/>
            </a:pPr>
            <a:r>
              <a:rPr lang="en-US" altLang="en-US" sz="3200" dirty="0">
                <a:solidFill>
                  <a:srgbClr val="000000"/>
                </a:solidFill>
              </a:rPr>
              <a:t>Entrepreneurs need to learn from doing and from enjoying and being stimulated by the process – which is described as </a:t>
            </a:r>
            <a:r>
              <a:rPr lang="ja-JP" altLang="en-US" sz="3200" dirty="0">
                <a:solidFill>
                  <a:srgbClr val="000000"/>
                </a:solidFill>
              </a:rPr>
              <a:t>‘</a:t>
            </a:r>
            <a:r>
              <a:rPr lang="en-US" altLang="ja-JP" sz="3200" dirty="0">
                <a:solidFill>
                  <a:srgbClr val="000000"/>
                </a:solidFill>
              </a:rPr>
              <a:t>flow</a:t>
            </a:r>
            <a:r>
              <a:rPr lang="ja-JP" altLang="en-US" sz="3200" dirty="0">
                <a:solidFill>
                  <a:srgbClr val="000000"/>
                </a:solidFill>
              </a:rPr>
              <a:t>’</a:t>
            </a:r>
            <a:r>
              <a:rPr lang="en-US" altLang="ja-JP" sz="3200" dirty="0">
                <a:solidFill>
                  <a:srgbClr val="000000"/>
                </a:solidFill>
              </a:rPr>
              <a:t> by the creativity theorist Mikhail </a:t>
            </a:r>
            <a:r>
              <a:rPr lang="en-US" altLang="ja-JP" sz="3200" dirty="0" err="1">
                <a:solidFill>
                  <a:srgbClr val="000000"/>
                </a:solidFill>
              </a:rPr>
              <a:t>Csikszentmihalyi</a:t>
            </a:r>
            <a:r>
              <a:rPr lang="en-US" altLang="ja-JP" sz="3200" dirty="0">
                <a:solidFill>
                  <a:srgbClr val="000000"/>
                </a:solidFill>
              </a:rPr>
              <a:t> (2002).</a:t>
            </a:r>
          </a:p>
          <a:p>
            <a:pPr algn="l" eaLnBrk="1" hangingPunct="1">
              <a:buFontTx/>
              <a:buChar char="•"/>
            </a:pPr>
            <a:endParaRPr lang="en-US" altLang="en-US" dirty="0">
              <a:solidFill>
                <a:srgbClr val="000000"/>
              </a:solidFill>
            </a:endParaRPr>
          </a:p>
        </p:txBody>
      </p:sp>
    </p:spTree>
    <p:extLst>
      <p:ext uri="{BB962C8B-B14F-4D97-AF65-F5344CB8AC3E}">
        <p14:creationId xmlns:p14="http://schemas.microsoft.com/office/powerpoint/2010/main" val="194253141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4"/>
          <p:cNvSpPr>
            <a:spLocks noGrp="1"/>
          </p:cNvSpPr>
          <p:nvPr>
            <p:ph type="ctrTitle"/>
          </p:nvPr>
        </p:nvSpPr>
        <p:spPr>
          <a:xfrm>
            <a:off x="3454566" y="5387975"/>
            <a:ext cx="4572000" cy="1470025"/>
          </a:xfrm>
        </p:spPr>
        <p:txBody>
          <a:bodyPr/>
          <a:lstStyle/>
          <a:p>
            <a:pPr eaLnBrk="1" hangingPunct="1"/>
            <a:r>
              <a:rPr lang="en-US" altLang="en-US" sz="4000" b="1" dirty="0"/>
              <a:t>13 creative thinking tools</a:t>
            </a:r>
          </a:p>
        </p:txBody>
      </p:sp>
      <p:pic>
        <p:nvPicPr>
          <p:cNvPr id="28675"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11861" y="179085"/>
            <a:ext cx="7967026" cy="5545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Tree>
    <p:extLst>
      <p:ext uri="{BB962C8B-B14F-4D97-AF65-F5344CB8AC3E}">
        <p14:creationId xmlns:p14="http://schemas.microsoft.com/office/powerpoint/2010/main" val="212583413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ext Box 2"/>
          <p:cNvSpPr txBox="1">
            <a:spLocks noChangeArrowheads="1"/>
          </p:cNvSpPr>
          <p:nvPr/>
        </p:nvSpPr>
        <p:spPr bwMode="auto">
          <a:xfrm>
            <a:off x="1822617" y="1534948"/>
            <a:ext cx="5699125" cy="3627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spcBef>
                <a:spcPct val="0"/>
              </a:spcBef>
              <a:buFontTx/>
              <a:buNone/>
            </a:pPr>
            <a:r>
              <a:rPr lang="en-US" altLang="en-US" dirty="0">
                <a:latin typeface="Arial" panose="020B0604020202020204" pitchFamily="34" charset="0"/>
                <a:cs typeface="Times New Roman" panose="02020603050405020304" pitchFamily="18" charset="0"/>
              </a:rPr>
              <a:t>*	New product</a:t>
            </a:r>
            <a:endParaRPr lang="en-US" altLang="en-US" dirty="0">
              <a:solidFill>
                <a:srgbClr val="FF0000"/>
              </a:solidFill>
              <a:latin typeface="Arial" panose="020B0604020202020204" pitchFamily="34" charset="0"/>
              <a:cs typeface="Times New Roman" panose="02020603050405020304" pitchFamily="18" charset="0"/>
            </a:endParaRPr>
          </a:p>
          <a:p>
            <a:pPr>
              <a:lnSpc>
                <a:spcPct val="125000"/>
              </a:lnSpc>
              <a:spcBef>
                <a:spcPct val="0"/>
              </a:spcBef>
              <a:buFontTx/>
              <a:buNone/>
            </a:pPr>
            <a:r>
              <a:rPr lang="en-US" altLang="en-US" dirty="0">
                <a:latin typeface="Arial" panose="020B0604020202020204" pitchFamily="34" charset="0"/>
                <a:cs typeface="Times New Roman" panose="02020603050405020304" pitchFamily="18" charset="0"/>
              </a:rPr>
              <a:t>*	New service</a:t>
            </a:r>
            <a:endParaRPr lang="en-US" altLang="en-US" dirty="0">
              <a:solidFill>
                <a:srgbClr val="FF0000"/>
              </a:solidFill>
              <a:latin typeface="Arial" panose="020B0604020202020204" pitchFamily="34" charset="0"/>
              <a:cs typeface="Times New Roman" panose="02020603050405020304" pitchFamily="18" charset="0"/>
            </a:endParaRPr>
          </a:p>
          <a:p>
            <a:pPr>
              <a:lnSpc>
                <a:spcPct val="125000"/>
              </a:lnSpc>
              <a:spcBef>
                <a:spcPct val="0"/>
              </a:spcBef>
              <a:buFontTx/>
              <a:buNone/>
            </a:pPr>
            <a:r>
              <a:rPr lang="en-US" altLang="en-US" dirty="0">
                <a:latin typeface="Arial" panose="020B0604020202020204" pitchFamily="34" charset="0"/>
                <a:cs typeface="Times New Roman" panose="02020603050405020304" pitchFamily="18" charset="0"/>
              </a:rPr>
              <a:t>*	New means of production</a:t>
            </a:r>
            <a:endParaRPr lang="en-US" altLang="en-US" dirty="0">
              <a:solidFill>
                <a:srgbClr val="FF0000"/>
              </a:solidFill>
              <a:latin typeface="Arial" panose="020B0604020202020204" pitchFamily="34" charset="0"/>
              <a:cs typeface="Times New Roman" panose="02020603050405020304" pitchFamily="18" charset="0"/>
            </a:endParaRPr>
          </a:p>
          <a:p>
            <a:pPr>
              <a:lnSpc>
                <a:spcPct val="125000"/>
              </a:lnSpc>
              <a:spcBef>
                <a:spcPct val="0"/>
              </a:spcBef>
              <a:buFontTx/>
              <a:buNone/>
            </a:pPr>
            <a:r>
              <a:rPr lang="en-US" altLang="en-US" dirty="0">
                <a:latin typeface="Arial" panose="020B0604020202020204" pitchFamily="34" charset="0"/>
                <a:cs typeface="Times New Roman" panose="02020603050405020304" pitchFamily="18" charset="0"/>
              </a:rPr>
              <a:t>*	New distribution route</a:t>
            </a:r>
            <a:endParaRPr lang="en-US" altLang="en-US" dirty="0">
              <a:solidFill>
                <a:srgbClr val="FF0000"/>
              </a:solidFill>
              <a:latin typeface="Arial" panose="020B0604020202020204" pitchFamily="34" charset="0"/>
              <a:cs typeface="Times New Roman" panose="02020603050405020304" pitchFamily="18" charset="0"/>
            </a:endParaRPr>
          </a:p>
          <a:p>
            <a:pPr>
              <a:lnSpc>
                <a:spcPct val="125000"/>
              </a:lnSpc>
              <a:spcBef>
                <a:spcPct val="0"/>
              </a:spcBef>
              <a:buFontTx/>
              <a:buNone/>
            </a:pPr>
            <a:r>
              <a:rPr lang="en-US" altLang="en-US" dirty="0">
                <a:latin typeface="Arial" panose="020B0604020202020204" pitchFamily="34" charset="0"/>
                <a:cs typeface="Times New Roman" panose="02020603050405020304" pitchFamily="18" charset="0"/>
              </a:rPr>
              <a:t>*	Improved add-on service</a:t>
            </a:r>
            <a:endParaRPr lang="en-US" altLang="en-US" dirty="0">
              <a:solidFill>
                <a:srgbClr val="FF0000"/>
              </a:solidFill>
              <a:latin typeface="Arial" panose="020B0604020202020204" pitchFamily="34" charset="0"/>
              <a:cs typeface="Times New Roman" panose="02020603050405020304" pitchFamily="18" charset="0"/>
            </a:endParaRPr>
          </a:p>
          <a:p>
            <a:pPr>
              <a:lnSpc>
                <a:spcPct val="125000"/>
              </a:lnSpc>
              <a:spcBef>
                <a:spcPct val="0"/>
              </a:spcBef>
              <a:buFontTx/>
              <a:buNone/>
            </a:pPr>
            <a:r>
              <a:rPr lang="en-US" altLang="en-US" dirty="0">
                <a:latin typeface="Arial" panose="020B0604020202020204" pitchFamily="34" charset="0"/>
                <a:cs typeface="Times New Roman" panose="02020603050405020304" pitchFamily="18" charset="0"/>
              </a:rPr>
              <a:t>*	Building relationships</a:t>
            </a:r>
          </a:p>
        </p:txBody>
      </p:sp>
      <p:sp>
        <p:nvSpPr>
          <p:cNvPr id="3075" name="Rectangle 3">
            <a:extLst>
              <a:ext uri="{FF2B5EF4-FFF2-40B4-BE49-F238E27FC236}">
                <a16:creationId xmlns:a16="http://schemas.microsoft.com/office/drawing/2014/main" id="{A6FCDDAE-BD8B-4DD7-8027-280C40F0B56B}"/>
              </a:ext>
            </a:extLst>
          </p:cNvPr>
          <p:cNvSpPr>
            <a:spLocks noChangeArrowheads="1"/>
          </p:cNvSpPr>
          <p:nvPr/>
        </p:nvSpPr>
        <p:spPr bwMode="auto">
          <a:xfrm>
            <a:off x="2362200" y="354013"/>
            <a:ext cx="8077200" cy="707886"/>
          </a:xfrm>
          <a:prstGeom prst="rect">
            <a:avLst/>
          </a:prstGeom>
          <a:noFill/>
          <a:ln w="9525">
            <a:noFill/>
            <a:miter lim="800000"/>
            <a:headEnd/>
            <a:tailEnd/>
          </a:ln>
        </p:spPr>
        <p:txBody>
          <a:bodyPr>
            <a:spAutoFit/>
          </a:bodyPr>
          <a:lstStyle/>
          <a:p>
            <a:pPr algn="ctr" eaLnBrk="1" hangingPunct="1">
              <a:defRPr/>
            </a:pPr>
            <a:r>
              <a:rPr lang="en-US" sz="4000" b="1" dirty="0">
                <a:solidFill>
                  <a:srgbClr val="FF0000"/>
                </a:solidFill>
                <a:latin typeface="+mj-lt"/>
                <a:ea typeface="Times New Roman" charset="0"/>
                <a:cs typeface="Times New Roman" charset="0"/>
              </a:rPr>
              <a:t>Types of entrepreneurial innovation</a:t>
            </a:r>
          </a:p>
        </p:txBody>
      </p:sp>
    </p:spTree>
    <p:extLst>
      <p:ext uri="{BB962C8B-B14F-4D97-AF65-F5344CB8AC3E}">
        <p14:creationId xmlns:p14="http://schemas.microsoft.com/office/powerpoint/2010/main" val="307686573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ext Box 2"/>
          <p:cNvSpPr txBox="1">
            <a:spLocks noChangeArrowheads="1"/>
          </p:cNvSpPr>
          <p:nvPr/>
        </p:nvSpPr>
        <p:spPr bwMode="auto">
          <a:xfrm>
            <a:off x="2438401" y="371476"/>
            <a:ext cx="793432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US" altLang="en-US" sz="3600" b="1" dirty="0">
                <a:solidFill>
                  <a:srgbClr val="FF0000"/>
                </a:solidFill>
                <a:cs typeface="Times New Roman" panose="02020603050405020304" pitchFamily="18" charset="0"/>
              </a:rPr>
              <a:t>The ‘layers’ of a product or service</a:t>
            </a:r>
          </a:p>
        </p:txBody>
      </p:sp>
      <p:grpSp>
        <p:nvGrpSpPr>
          <p:cNvPr id="31747" name="Group 3"/>
          <p:cNvGrpSpPr>
            <a:grpSpLocks/>
          </p:cNvGrpSpPr>
          <p:nvPr/>
        </p:nvGrpSpPr>
        <p:grpSpPr bwMode="auto">
          <a:xfrm>
            <a:off x="1914788" y="1224959"/>
            <a:ext cx="7644612" cy="4786022"/>
            <a:chOff x="1399" y="787"/>
            <a:chExt cx="3984" cy="2784"/>
          </a:xfrm>
        </p:grpSpPr>
        <p:sp>
          <p:nvSpPr>
            <p:cNvPr id="31748" name="Oval 4"/>
            <p:cNvSpPr>
              <a:spLocks noChangeArrowheads="1"/>
            </p:cNvSpPr>
            <p:nvPr/>
          </p:nvSpPr>
          <p:spPr bwMode="auto">
            <a:xfrm>
              <a:off x="1399" y="787"/>
              <a:ext cx="3984" cy="2784"/>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endParaRPr lang="en-GB" altLang="en-US" sz="1800">
                <a:latin typeface="Arial" panose="020B0604020202020204" pitchFamily="34" charset="0"/>
              </a:endParaRPr>
            </a:p>
          </p:txBody>
        </p:sp>
        <p:sp>
          <p:nvSpPr>
            <p:cNvPr id="31749" name="Oval 5"/>
            <p:cNvSpPr>
              <a:spLocks noChangeArrowheads="1"/>
            </p:cNvSpPr>
            <p:nvPr/>
          </p:nvSpPr>
          <p:spPr bwMode="auto">
            <a:xfrm>
              <a:off x="1902" y="1421"/>
              <a:ext cx="2890" cy="1814"/>
            </a:xfrm>
            <a:prstGeom prst="ellipse">
              <a:avLst/>
            </a:prstGeom>
            <a:solidFill>
              <a:srgbClr val="FF99FF"/>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endParaRPr lang="en-GB" altLang="en-US" sz="1800">
                <a:latin typeface="Arial" panose="020B0604020202020204" pitchFamily="34" charset="0"/>
              </a:endParaRPr>
            </a:p>
          </p:txBody>
        </p:sp>
        <p:sp>
          <p:nvSpPr>
            <p:cNvPr id="31750" name="Oval 6"/>
            <p:cNvSpPr>
              <a:spLocks noChangeArrowheads="1"/>
            </p:cNvSpPr>
            <p:nvPr/>
          </p:nvSpPr>
          <p:spPr bwMode="auto">
            <a:xfrm>
              <a:off x="2511" y="1924"/>
              <a:ext cx="1576" cy="760"/>
            </a:xfrm>
            <a:prstGeom prst="ellipse">
              <a:avLst/>
            </a:prstGeom>
            <a:solidFill>
              <a:srgbClr val="FFFF00"/>
            </a:solidFill>
            <a:ln w="76200">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endParaRPr lang="en-GB" altLang="en-US" sz="1800">
                <a:latin typeface="Arial" panose="020B0604020202020204" pitchFamily="34" charset="0"/>
              </a:endParaRPr>
            </a:p>
          </p:txBody>
        </p:sp>
        <p:sp>
          <p:nvSpPr>
            <p:cNvPr id="31751" name="Text Box 7"/>
            <p:cNvSpPr txBox="1">
              <a:spLocks noChangeArrowheads="1"/>
            </p:cNvSpPr>
            <p:nvPr/>
          </p:nvSpPr>
          <p:spPr bwMode="auto">
            <a:xfrm>
              <a:off x="2996" y="2029"/>
              <a:ext cx="796" cy="5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spcBef>
                  <a:spcPct val="0"/>
                </a:spcBef>
                <a:buFontTx/>
                <a:buNone/>
              </a:pPr>
              <a:r>
                <a:rPr lang="en-US" altLang="en-US" sz="2400">
                  <a:latin typeface="Arial" panose="020B0604020202020204" pitchFamily="34" charset="0"/>
                  <a:cs typeface="Times New Roman" panose="02020603050405020304" pitchFamily="18" charset="0"/>
                </a:rPr>
                <a:t>Core</a:t>
              </a:r>
            </a:p>
            <a:p>
              <a:pPr>
                <a:spcBef>
                  <a:spcPct val="0"/>
                </a:spcBef>
                <a:buFontTx/>
                <a:buNone/>
              </a:pPr>
              <a:r>
                <a:rPr lang="en-US" altLang="en-US" sz="2400">
                  <a:latin typeface="Arial" panose="020B0604020202020204" pitchFamily="34" charset="0"/>
                  <a:cs typeface="Times New Roman" panose="02020603050405020304" pitchFamily="18" charset="0"/>
                </a:rPr>
                <a:t>function</a:t>
              </a:r>
            </a:p>
          </p:txBody>
        </p:sp>
        <p:sp>
          <p:nvSpPr>
            <p:cNvPr id="31752" name="Text Box 8"/>
            <p:cNvSpPr txBox="1">
              <a:spLocks noChangeArrowheads="1"/>
            </p:cNvSpPr>
            <p:nvPr/>
          </p:nvSpPr>
          <p:spPr bwMode="auto">
            <a:xfrm>
              <a:off x="2388" y="1611"/>
              <a:ext cx="2007"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spcBef>
                  <a:spcPct val="0"/>
                </a:spcBef>
                <a:buFontTx/>
                <a:buNone/>
              </a:pPr>
              <a:r>
                <a:rPr lang="en-US" altLang="en-US" sz="2400">
                  <a:latin typeface="Arial" panose="020B0604020202020204" pitchFamily="34" charset="0"/>
                  <a:cs typeface="Times New Roman" panose="02020603050405020304" pitchFamily="18" charset="0"/>
                </a:rPr>
                <a:t>Design and aesthetics</a:t>
              </a:r>
            </a:p>
          </p:txBody>
        </p:sp>
        <p:sp>
          <p:nvSpPr>
            <p:cNvPr id="31753" name="Text Box 9"/>
            <p:cNvSpPr txBox="1">
              <a:spLocks noChangeArrowheads="1"/>
            </p:cNvSpPr>
            <p:nvPr/>
          </p:nvSpPr>
          <p:spPr bwMode="auto">
            <a:xfrm>
              <a:off x="2345" y="933"/>
              <a:ext cx="2122" cy="4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US" altLang="en-US" sz="2400" dirty="0">
                  <a:latin typeface="Arial" panose="020B0604020202020204" pitchFamily="34" charset="0"/>
                  <a:cs typeface="Times New Roman" panose="02020603050405020304" pitchFamily="18" charset="0"/>
                </a:rPr>
                <a:t>Branding and emotional benefits</a:t>
              </a:r>
            </a:p>
          </p:txBody>
        </p:sp>
      </p:grpSp>
    </p:spTree>
    <p:extLst>
      <p:ext uri="{BB962C8B-B14F-4D97-AF65-F5344CB8AC3E}">
        <p14:creationId xmlns:p14="http://schemas.microsoft.com/office/powerpoint/2010/main" val="297642899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ext Box 2"/>
          <p:cNvSpPr txBox="1">
            <a:spLocks noChangeArrowheads="1"/>
          </p:cNvSpPr>
          <p:nvPr/>
        </p:nvSpPr>
        <p:spPr bwMode="auto">
          <a:xfrm>
            <a:off x="2546171" y="1377910"/>
            <a:ext cx="6287728" cy="43708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spcBef>
                <a:spcPct val="0"/>
              </a:spcBef>
              <a:buFontTx/>
              <a:buNone/>
            </a:pPr>
            <a:r>
              <a:rPr lang="en-US" altLang="en-US" dirty="0">
                <a:latin typeface="Arial" panose="020B0604020202020204" pitchFamily="34" charset="0"/>
                <a:cs typeface="Times New Roman" panose="02020603050405020304" pitchFamily="18" charset="0"/>
              </a:rPr>
              <a:t>*	Heuristics</a:t>
            </a:r>
            <a:endParaRPr lang="en-US" altLang="en-US" dirty="0">
              <a:solidFill>
                <a:srgbClr val="FF0000"/>
              </a:solidFill>
              <a:latin typeface="Arial" panose="020B0604020202020204" pitchFamily="34" charset="0"/>
              <a:cs typeface="Times New Roman" panose="02020603050405020304" pitchFamily="18" charset="0"/>
            </a:endParaRPr>
          </a:p>
          <a:p>
            <a:pPr>
              <a:lnSpc>
                <a:spcPct val="125000"/>
              </a:lnSpc>
              <a:spcBef>
                <a:spcPct val="0"/>
              </a:spcBef>
              <a:buFontTx/>
              <a:buNone/>
            </a:pPr>
            <a:r>
              <a:rPr lang="en-US" altLang="en-US" dirty="0">
                <a:latin typeface="Arial" panose="020B0604020202020204" pitchFamily="34" charset="0"/>
                <a:cs typeface="Times New Roman" panose="02020603050405020304" pitchFamily="18" charset="0"/>
              </a:rPr>
              <a:t>*	Problem analysis</a:t>
            </a:r>
          </a:p>
          <a:p>
            <a:pPr>
              <a:lnSpc>
                <a:spcPct val="125000"/>
              </a:lnSpc>
              <a:spcBef>
                <a:spcPct val="0"/>
              </a:spcBef>
              <a:buFontTx/>
              <a:buNone/>
            </a:pPr>
            <a:r>
              <a:rPr lang="en-US" altLang="en-US" dirty="0">
                <a:latin typeface="Arial" panose="020B0604020202020204" pitchFamily="34" charset="0"/>
                <a:cs typeface="Times New Roman" panose="02020603050405020304" pitchFamily="18" charset="0"/>
              </a:rPr>
              <a:t>*	Customer proposals</a:t>
            </a:r>
            <a:endParaRPr lang="en-US" altLang="en-US" dirty="0">
              <a:solidFill>
                <a:srgbClr val="FF0000"/>
              </a:solidFill>
              <a:latin typeface="Arial" panose="020B0604020202020204" pitchFamily="34" charset="0"/>
              <a:cs typeface="Times New Roman" panose="02020603050405020304" pitchFamily="18" charset="0"/>
            </a:endParaRPr>
          </a:p>
          <a:p>
            <a:pPr>
              <a:lnSpc>
                <a:spcPct val="125000"/>
              </a:lnSpc>
              <a:spcBef>
                <a:spcPct val="0"/>
              </a:spcBef>
              <a:buFontTx/>
              <a:buNone/>
            </a:pPr>
            <a:r>
              <a:rPr lang="en-US" altLang="en-US" dirty="0">
                <a:latin typeface="Arial" panose="020B0604020202020204" pitchFamily="34" charset="0"/>
                <a:cs typeface="Times New Roman" panose="02020603050405020304" pitchFamily="18" charset="0"/>
              </a:rPr>
              <a:t>*	Creative groups</a:t>
            </a:r>
            <a:endParaRPr lang="en-US" altLang="en-US" dirty="0">
              <a:solidFill>
                <a:srgbClr val="FF0000"/>
              </a:solidFill>
              <a:latin typeface="Arial" panose="020B0604020202020204" pitchFamily="34" charset="0"/>
              <a:cs typeface="Times New Roman" panose="02020603050405020304" pitchFamily="18" charset="0"/>
            </a:endParaRPr>
          </a:p>
          <a:p>
            <a:pPr>
              <a:lnSpc>
                <a:spcPct val="125000"/>
              </a:lnSpc>
              <a:spcBef>
                <a:spcPct val="0"/>
              </a:spcBef>
              <a:buFontTx/>
              <a:buNone/>
            </a:pPr>
            <a:r>
              <a:rPr lang="en-US" altLang="en-US" dirty="0">
                <a:latin typeface="Arial" panose="020B0604020202020204" pitchFamily="34" charset="0"/>
                <a:cs typeface="Times New Roman" panose="02020603050405020304" pitchFamily="18" charset="0"/>
              </a:rPr>
              <a:t>*	Market mapping</a:t>
            </a:r>
            <a:endParaRPr lang="en-US" altLang="en-US" dirty="0">
              <a:solidFill>
                <a:srgbClr val="FF0000"/>
              </a:solidFill>
              <a:latin typeface="Arial" panose="020B0604020202020204" pitchFamily="34" charset="0"/>
              <a:cs typeface="Times New Roman" panose="02020603050405020304" pitchFamily="18" charset="0"/>
            </a:endParaRPr>
          </a:p>
          <a:p>
            <a:pPr>
              <a:lnSpc>
                <a:spcPct val="125000"/>
              </a:lnSpc>
              <a:spcBef>
                <a:spcPct val="0"/>
              </a:spcBef>
              <a:buFontTx/>
              <a:buNone/>
            </a:pPr>
            <a:r>
              <a:rPr lang="en-US" altLang="en-US" dirty="0">
                <a:latin typeface="Arial" panose="020B0604020202020204" pitchFamily="34" charset="0"/>
                <a:cs typeface="Times New Roman" panose="02020603050405020304" pitchFamily="18" charset="0"/>
              </a:rPr>
              <a:t>*	Features stretching</a:t>
            </a:r>
            <a:endParaRPr lang="en-US" altLang="en-US" dirty="0">
              <a:solidFill>
                <a:srgbClr val="FF0000"/>
              </a:solidFill>
              <a:latin typeface="Arial" panose="020B0604020202020204" pitchFamily="34" charset="0"/>
              <a:cs typeface="Times New Roman" panose="02020603050405020304" pitchFamily="18" charset="0"/>
            </a:endParaRPr>
          </a:p>
          <a:p>
            <a:pPr>
              <a:lnSpc>
                <a:spcPct val="125000"/>
              </a:lnSpc>
              <a:spcBef>
                <a:spcPct val="0"/>
              </a:spcBef>
              <a:buFontTx/>
              <a:buNone/>
            </a:pPr>
            <a:r>
              <a:rPr lang="en-US" altLang="en-US" dirty="0">
                <a:latin typeface="Arial" panose="020B0604020202020204" pitchFamily="34" charset="0"/>
                <a:cs typeface="Times New Roman" panose="02020603050405020304" pitchFamily="18" charset="0"/>
              </a:rPr>
              <a:t>*	Product blending</a:t>
            </a:r>
          </a:p>
        </p:txBody>
      </p:sp>
      <p:sp>
        <p:nvSpPr>
          <p:cNvPr id="4" name="Rectangle 3">
            <a:extLst>
              <a:ext uri="{FF2B5EF4-FFF2-40B4-BE49-F238E27FC236}">
                <a16:creationId xmlns:a16="http://schemas.microsoft.com/office/drawing/2014/main" id="{AEF102E4-372C-4A0F-8599-85A3426192DC}"/>
              </a:ext>
            </a:extLst>
          </p:cNvPr>
          <p:cNvSpPr>
            <a:spLocks noChangeArrowheads="1"/>
          </p:cNvSpPr>
          <p:nvPr/>
        </p:nvSpPr>
        <p:spPr bwMode="auto">
          <a:xfrm>
            <a:off x="2183149" y="228600"/>
            <a:ext cx="7868564" cy="707886"/>
          </a:xfrm>
          <a:prstGeom prst="rect">
            <a:avLst/>
          </a:prstGeom>
          <a:noFill/>
          <a:ln w="9525">
            <a:noFill/>
            <a:miter lim="800000"/>
            <a:headEnd/>
            <a:tailEnd/>
          </a:ln>
        </p:spPr>
        <p:txBody>
          <a:bodyPr wrap="none">
            <a:spAutoFit/>
          </a:bodyPr>
          <a:lstStyle/>
          <a:p>
            <a:pPr algn="ctr" eaLnBrk="1" hangingPunct="1">
              <a:defRPr/>
            </a:pPr>
            <a:r>
              <a:rPr lang="en-US" sz="4000" b="1" dirty="0">
                <a:solidFill>
                  <a:srgbClr val="FF0000"/>
                </a:solidFill>
                <a:latin typeface="+mj-lt"/>
                <a:ea typeface="Times New Roman" charset="0"/>
                <a:cs typeface="Times New Roman" charset="0"/>
              </a:rPr>
              <a:t>Creative techniques for entrepreneurs</a:t>
            </a:r>
          </a:p>
        </p:txBody>
      </p:sp>
    </p:spTree>
    <p:extLst>
      <p:ext uri="{BB962C8B-B14F-4D97-AF65-F5344CB8AC3E}">
        <p14:creationId xmlns:p14="http://schemas.microsoft.com/office/powerpoint/2010/main" val="263686560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ext Box 2"/>
          <p:cNvSpPr txBox="1">
            <a:spLocks noChangeArrowheads="1"/>
          </p:cNvSpPr>
          <p:nvPr/>
        </p:nvSpPr>
        <p:spPr bwMode="auto">
          <a:xfrm>
            <a:off x="4114800" y="517526"/>
            <a:ext cx="4406900"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US" altLang="en-US" b="1" dirty="0">
                <a:solidFill>
                  <a:srgbClr val="0000CC"/>
                </a:solidFill>
                <a:latin typeface="Arial" panose="020B0604020202020204" pitchFamily="34" charset="0"/>
                <a:cs typeface="Times New Roman" panose="02020603050405020304" pitchFamily="18" charset="0"/>
              </a:rPr>
              <a:t>The heuristic method</a:t>
            </a:r>
          </a:p>
        </p:txBody>
      </p:sp>
      <p:sp>
        <p:nvSpPr>
          <p:cNvPr id="33795" name="Text Box 3"/>
          <p:cNvSpPr txBox="1">
            <a:spLocks noChangeArrowheads="1"/>
          </p:cNvSpPr>
          <p:nvPr/>
        </p:nvSpPr>
        <p:spPr bwMode="auto">
          <a:xfrm>
            <a:off x="3841750" y="1677989"/>
            <a:ext cx="2171700" cy="1920875"/>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spcBef>
                <a:spcPct val="0"/>
              </a:spcBef>
              <a:buFontTx/>
              <a:buNone/>
            </a:pPr>
            <a:r>
              <a:rPr lang="en-US" altLang="en-US" sz="2600" b="1">
                <a:latin typeface="Arial" panose="020B0604020202020204" pitchFamily="34" charset="0"/>
                <a:cs typeface="Times New Roman" panose="02020603050405020304" pitchFamily="18" charset="0"/>
              </a:rPr>
              <a:t>Information:</a:t>
            </a:r>
            <a:endParaRPr lang="en-US" altLang="en-US" sz="2600">
              <a:latin typeface="Arial" panose="020B0604020202020204" pitchFamily="34" charset="0"/>
              <a:cs typeface="Times New Roman" panose="02020603050405020304" pitchFamily="18" charset="0"/>
            </a:endParaRPr>
          </a:p>
          <a:p>
            <a:pPr>
              <a:spcBef>
                <a:spcPct val="0"/>
              </a:spcBef>
              <a:buFontTx/>
              <a:buNone/>
            </a:pPr>
            <a:endParaRPr lang="en-US" altLang="en-US" sz="2800">
              <a:latin typeface="Arial" panose="020B0604020202020204" pitchFamily="34" charset="0"/>
              <a:cs typeface="Times New Roman" panose="02020603050405020304" pitchFamily="18" charset="0"/>
            </a:endParaRPr>
          </a:p>
          <a:p>
            <a:pPr>
              <a:spcBef>
                <a:spcPct val="0"/>
              </a:spcBef>
              <a:buFontTx/>
              <a:buNone/>
            </a:pPr>
            <a:r>
              <a:rPr lang="en-US" altLang="en-US" sz="2200">
                <a:latin typeface="Arial" panose="020B0604020202020204" pitchFamily="34" charset="0"/>
                <a:cs typeface="Times New Roman" panose="02020603050405020304" pitchFamily="18" charset="0"/>
              </a:rPr>
              <a:t>*	market</a:t>
            </a:r>
          </a:p>
          <a:p>
            <a:pPr>
              <a:spcBef>
                <a:spcPct val="0"/>
              </a:spcBef>
              <a:buFontTx/>
              <a:buNone/>
            </a:pPr>
            <a:r>
              <a:rPr lang="en-US" altLang="en-US" sz="2200">
                <a:latin typeface="Arial" panose="020B0604020202020204" pitchFamily="34" charset="0"/>
                <a:cs typeface="Times New Roman" panose="02020603050405020304" pitchFamily="18" charset="0"/>
              </a:rPr>
              <a:t>*	products</a:t>
            </a:r>
          </a:p>
          <a:p>
            <a:pPr>
              <a:spcBef>
                <a:spcPct val="0"/>
              </a:spcBef>
              <a:buFontTx/>
              <a:buNone/>
            </a:pPr>
            <a:r>
              <a:rPr lang="en-US" altLang="en-US" sz="2200">
                <a:latin typeface="Arial" panose="020B0604020202020204" pitchFamily="34" charset="0"/>
                <a:cs typeface="Times New Roman" panose="02020603050405020304" pitchFamily="18" charset="0"/>
              </a:rPr>
              <a:t>*	buyers</a:t>
            </a:r>
          </a:p>
        </p:txBody>
      </p:sp>
      <p:sp>
        <p:nvSpPr>
          <p:cNvPr id="33796" name="Text Box 4"/>
          <p:cNvSpPr txBox="1">
            <a:spLocks noChangeArrowheads="1"/>
          </p:cNvSpPr>
          <p:nvPr/>
        </p:nvSpPr>
        <p:spPr bwMode="auto">
          <a:xfrm>
            <a:off x="3778251" y="4162425"/>
            <a:ext cx="2500313" cy="1555750"/>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spcBef>
                <a:spcPct val="0"/>
              </a:spcBef>
              <a:buFontTx/>
              <a:buNone/>
            </a:pPr>
            <a:r>
              <a:rPr lang="en-US" altLang="en-US" sz="2600" b="1">
                <a:latin typeface="Arial" panose="020B0604020202020204" pitchFamily="34" charset="0"/>
                <a:cs typeface="Times New Roman" panose="02020603050405020304" pitchFamily="18" charset="0"/>
              </a:rPr>
              <a:t>Analysis:</a:t>
            </a:r>
            <a:endParaRPr lang="en-US" altLang="en-US" sz="2600">
              <a:latin typeface="Arial" panose="020B0604020202020204" pitchFamily="34" charset="0"/>
              <a:cs typeface="Times New Roman" panose="02020603050405020304" pitchFamily="18" charset="0"/>
            </a:endParaRPr>
          </a:p>
          <a:p>
            <a:pPr>
              <a:spcBef>
                <a:spcPct val="0"/>
              </a:spcBef>
              <a:buFontTx/>
              <a:buNone/>
            </a:pPr>
            <a:endParaRPr lang="en-US" altLang="en-US" sz="2600">
              <a:latin typeface="Arial" panose="020B0604020202020204" pitchFamily="34" charset="0"/>
              <a:cs typeface="Times New Roman" panose="02020603050405020304" pitchFamily="18" charset="0"/>
            </a:endParaRPr>
          </a:p>
          <a:p>
            <a:pPr>
              <a:spcBef>
                <a:spcPct val="0"/>
              </a:spcBef>
              <a:buFontTx/>
              <a:buNone/>
            </a:pPr>
            <a:r>
              <a:rPr lang="en-US" altLang="en-US" sz="2200">
                <a:latin typeface="Arial" panose="020B0604020202020204" pitchFamily="34" charset="0"/>
                <a:cs typeface="Times New Roman" panose="02020603050405020304" pitchFamily="18" charset="0"/>
              </a:rPr>
              <a:t>Understand critical</a:t>
            </a:r>
          </a:p>
          <a:p>
            <a:pPr>
              <a:spcBef>
                <a:spcPct val="0"/>
              </a:spcBef>
              <a:buFontTx/>
              <a:buNone/>
            </a:pPr>
            <a:r>
              <a:rPr lang="en-US" altLang="en-US" sz="2200">
                <a:latin typeface="Arial" panose="020B0604020202020204" pitchFamily="34" charset="0"/>
                <a:cs typeface="Times New Roman" panose="02020603050405020304" pitchFamily="18" charset="0"/>
              </a:rPr>
              <a:t>relationships</a:t>
            </a:r>
          </a:p>
        </p:txBody>
      </p:sp>
      <p:sp>
        <p:nvSpPr>
          <p:cNvPr id="33797" name="AutoShape 5"/>
          <p:cNvSpPr>
            <a:spLocks noChangeArrowheads="1"/>
          </p:cNvSpPr>
          <p:nvPr/>
        </p:nvSpPr>
        <p:spPr bwMode="auto">
          <a:xfrm>
            <a:off x="4092575" y="3517901"/>
            <a:ext cx="630238" cy="688975"/>
          </a:xfrm>
          <a:prstGeom prst="downArrow">
            <a:avLst>
              <a:gd name="adj1" fmla="val 50000"/>
              <a:gd name="adj2" fmla="val 27330"/>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endParaRPr lang="en-GB" altLang="en-US" sz="1800">
              <a:latin typeface="Arial" panose="020B0604020202020204" pitchFamily="34" charset="0"/>
            </a:endParaRPr>
          </a:p>
        </p:txBody>
      </p:sp>
      <p:sp>
        <p:nvSpPr>
          <p:cNvPr id="33798" name="Text Box 6"/>
          <p:cNvSpPr txBox="1">
            <a:spLocks noChangeArrowheads="1"/>
          </p:cNvSpPr>
          <p:nvPr/>
        </p:nvSpPr>
        <p:spPr bwMode="auto">
          <a:xfrm>
            <a:off x="7177089" y="1884363"/>
            <a:ext cx="2173287" cy="1555750"/>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spcBef>
                <a:spcPct val="0"/>
              </a:spcBef>
              <a:buFontTx/>
              <a:buNone/>
            </a:pPr>
            <a:r>
              <a:rPr lang="en-US" altLang="en-US" sz="2600" b="1">
                <a:latin typeface="Arial" panose="020B0604020202020204" pitchFamily="34" charset="0"/>
                <a:cs typeface="Times New Roman" panose="02020603050405020304" pitchFamily="18" charset="0"/>
              </a:rPr>
              <a:t>Synthesis:</a:t>
            </a:r>
            <a:endParaRPr lang="en-US" altLang="en-US" sz="2600">
              <a:latin typeface="Arial" panose="020B0604020202020204" pitchFamily="34" charset="0"/>
              <a:cs typeface="Times New Roman" panose="02020603050405020304" pitchFamily="18" charset="0"/>
            </a:endParaRPr>
          </a:p>
          <a:p>
            <a:pPr>
              <a:spcBef>
                <a:spcPct val="0"/>
              </a:spcBef>
              <a:buFontTx/>
              <a:buNone/>
            </a:pPr>
            <a:endParaRPr lang="en-US" altLang="en-US" sz="2600">
              <a:latin typeface="Arial" panose="020B0604020202020204" pitchFamily="34" charset="0"/>
              <a:cs typeface="Times New Roman" panose="02020603050405020304" pitchFamily="18" charset="0"/>
            </a:endParaRPr>
          </a:p>
          <a:p>
            <a:pPr>
              <a:spcBef>
                <a:spcPct val="0"/>
              </a:spcBef>
              <a:buFontTx/>
              <a:buNone/>
            </a:pPr>
            <a:r>
              <a:rPr lang="en-US" altLang="en-US" sz="2200">
                <a:latin typeface="Arial" panose="020B0604020202020204" pitchFamily="34" charset="0"/>
                <a:cs typeface="Times New Roman" panose="02020603050405020304" pitchFamily="18" charset="0"/>
              </a:rPr>
              <a:t>Redefine critical</a:t>
            </a:r>
          </a:p>
          <a:p>
            <a:pPr>
              <a:spcBef>
                <a:spcPct val="0"/>
              </a:spcBef>
              <a:buFontTx/>
              <a:buNone/>
            </a:pPr>
            <a:r>
              <a:rPr lang="en-US" altLang="en-US" sz="2200">
                <a:latin typeface="Arial" panose="020B0604020202020204" pitchFamily="34" charset="0"/>
                <a:cs typeface="Times New Roman" panose="02020603050405020304" pitchFamily="18" charset="0"/>
              </a:rPr>
              <a:t>relationships</a:t>
            </a:r>
          </a:p>
        </p:txBody>
      </p:sp>
      <p:sp>
        <p:nvSpPr>
          <p:cNvPr id="33799" name="AutoShape 7"/>
          <p:cNvSpPr>
            <a:spLocks noChangeArrowheads="1"/>
          </p:cNvSpPr>
          <p:nvPr/>
        </p:nvSpPr>
        <p:spPr bwMode="auto">
          <a:xfrm rot="18972360">
            <a:off x="5414963" y="3171825"/>
            <a:ext cx="2076450" cy="552450"/>
          </a:xfrm>
          <a:prstGeom prst="rightArrow">
            <a:avLst>
              <a:gd name="adj1" fmla="val 50000"/>
              <a:gd name="adj2" fmla="val 93966"/>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endParaRPr lang="en-GB" altLang="en-US" sz="1800">
              <a:latin typeface="Arial" panose="020B0604020202020204" pitchFamily="34" charset="0"/>
            </a:endParaRPr>
          </a:p>
        </p:txBody>
      </p:sp>
      <p:sp>
        <p:nvSpPr>
          <p:cNvPr id="33800" name="Text Box 8"/>
          <p:cNvSpPr txBox="1">
            <a:spLocks noChangeArrowheads="1"/>
          </p:cNvSpPr>
          <p:nvPr/>
        </p:nvSpPr>
        <p:spPr bwMode="auto">
          <a:xfrm>
            <a:off x="7113588" y="4092575"/>
            <a:ext cx="2438400" cy="1220788"/>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spcBef>
                <a:spcPct val="0"/>
              </a:spcBef>
              <a:buFontTx/>
              <a:buNone/>
            </a:pPr>
            <a:r>
              <a:rPr lang="en-US" altLang="en-US" sz="2600" b="1">
                <a:latin typeface="Arial" panose="020B0604020202020204" pitchFamily="34" charset="0"/>
                <a:cs typeface="Times New Roman" panose="02020603050405020304" pitchFamily="18" charset="0"/>
              </a:rPr>
              <a:t>Opportunity:</a:t>
            </a:r>
            <a:endParaRPr lang="en-US" altLang="en-US" sz="2600">
              <a:latin typeface="Arial" panose="020B0604020202020204" pitchFamily="34" charset="0"/>
              <a:cs typeface="Times New Roman" panose="02020603050405020304" pitchFamily="18" charset="0"/>
            </a:endParaRPr>
          </a:p>
          <a:p>
            <a:pPr>
              <a:spcBef>
                <a:spcPct val="0"/>
              </a:spcBef>
              <a:buFontTx/>
              <a:buNone/>
            </a:pPr>
            <a:endParaRPr lang="en-US" altLang="en-US" sz="2600">
              <a:latin typeface="Arial" panose="020B0604020202020204" pitchFamily="34" charset="0"/>
              <a:cs typeface="Times New Roman" panose="02020603050405020304" pitchFamily="18" charset="0"/>
            </a:endParaRPr>
          </a:p>
          <a:p>
            <a:pPr>
              <a:spcBef>
                <a:spcPct val="0"/>
              </a:spcBef>
              <a:buFontTx/>
              <a:buNone/>
            </a:pPr>
            <a:r>
              <a:rPr lang="en-US" altLang="en-US" sz="2200">
                <a:latin typeface="Arial" panose="020B0604020202020204" pitchFamily="34" charset="0"/>
                <a:cs typeface="Times New Roman" panose="02020603050405020304" pitchFamily="18" charset="0"/>
              </a:rPr>
              <a:t>Identify innovation</a:t>
            </a:r>
          </a:p>
        </p:txBody>
      </p:sp>
      <p:sp>
        <p:nvSpPr>
          <p:cNvPr id="33801" name="AutoShape 9"/>
          <p:cNvSpPr>
            <a:spLocks noChangeArrowheads="1"/>
          </p:cNvSpPr>
          <p:nvPr/>
        </p:nvSpPr>
        <p:spPr bwMode="auto">
          <a:xfrm>
            <a:off x="7996238" y="3448051"/>
            <a:ext cx="628650" cy="690563"/>
          </a:xfrm>
          <a:prstGeom prst="downArrow">
            <a:avLst>
              <a:gd name="adj1" fmla="val 50000"/>
              <a:gd name="adj2" fmla="val 27462"/>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endParaRPr lang="en-GB" altLang="en-US" sz="1800">
              <a:latin typeface="Arial" panose="020B0604020202020204" pitchFamily="34" charset="0"/>
            </a:endParaRPr>
          </a:p>
        </p:txBody>
      </p:sp>
    </p:spTree>
    <p:extLst>
      <p:ext uri="{BB962C8B-B14F-4D97-AF65-F5344CB8AC3E}">
        <p14:creationId xmlns:p14="http://schemas.microsoft.com/office/powerpoint/2010/main" val="405861901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ext Box 2"/>
          <p:cNvSpPr txBox="1">
            <a:spLocks noChangeArrowheads="1"/>
          </p:cNvSpPr>
          <p:nvPr/>
        </p:nvSpPr>
        <p:spPr bwMode="auto">
          <a:xfrm>
            <a:off x="2971345" y="631705"/>
            <a:ext cx="5486400"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US" altLang="en-US" sz="3000" b="1" dirty="0">
                <a:solidFill>
                  <a:srgbClr val="0000CC"/>
                </a:solidFill>
                <a:latin typeface="Arial" panose="020B0604020202020204" pitchFamily="34" charset="0"/>
                <a:cs typeface="Times New Roman" panose="02020603050405020304" pitchFamily="18" charset="0"/>
              </a:rPr>
              <a:t>Problem </a:t>
            </a:r>
            <a:r>
              <a:rPr lang="en-US" altLang="en-US" b="1" dirty="0">
                <a:solidFill>
                  <a:srgbClr val="0000CC"/>
                </a:solidFill>
                <a:latin typeface="Arial" panose="020B0604020202020204" pitchFamily="34" charset="0"/>
                <a:cs typeface="Times New Roman" panose="02020603050405020304" pitchFamily="18" charset="0"/>
              </a:rPr>
              <a:t>analysis</a:t>
            </a:r>
            <a:endParaRPr lang="en-US" altLang="en-US" sz="3000" b="1" dirty="0">
              <a:solidFill>
                <a:srgbClr val="0000CC"/>
              </a:solidFill>
              <a:latin typeface="Arial" panose="020B0604020202020204" pitchFamily="34" charset="0"/>
              <a:cs typeface="Times New Roman" panose="02020603050405020304" pitchFamily="18" charset="0"/>
            </a:endParaRPr>
          </a:p>
        </p:txBody>
      </p:sp>
      <p:grpSp>
        <p:nvGrpSpPr>
          <p:cNvPr id="34819" name="Group 3"/>
          <p:cNvGrpSpPr>
            <a:grpSpLocks/>
          </p:cNvGrpSpPr>
          <p:nvPr/>
        </p:nvGrpSpPr>
        <p:grpSpPr bwMode="auto">
          <a:xfrm>
            <a:off x="2468301" y="1931751"/>
            <a:ext cx="7375414" cy="3872699"/>
            <a:chOff x="518" y="953"/>
            <a:chExt cx="5675" cy="1780"/>
          </a:xfrm>
        </p:grpSpPr>
        <p:sp>
          <p:nvSpPr>
            <p:cNvPr id="34820" name="Text Box 4"/>
            <p:cNvSpPr txBox="1">
              <a:spLocks noChangeArrowheads="1"/>
            </p:cNvSpPr>
            <p:nvPr/>
          </p:nvSpPr>
          <p:spPr bwMode="auto">
            <a:xfrm>
              <a:off x="527" y="1056"/>
              <a:ext cx="2754" cy="581"/>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spcBef>
                  <a:spcPct val="0"/>
                </a:spcBef>
                <a:buFontTx/>
                <a:buNone/>
              </a:pPr>
              <a:r>
                <a:rPr lang="en-US" altLang="en-US" sz="2800" dirty="0">
                  <a:latin typeface="Arial" panose="020B0604020202020204" pitchFamily="34" charset="0"/>
                  <a:cs typeface="Times New Roman" panose="02020603050405020304" pitchFamily="18" charset="0"/>
                </a:rPr>
                <a:t>Scan for problems </a:t>
              </a:r>
            </a:p>
            <a:p>
              <a:pPr>
                <a:spcBef>
                  <a:spcPct val="0"/>
                </a:spcBef>
                <a:buFontTx/>
                <a:buNone/>
              </a:pPr>
              <a:r>
                <a:rPr lang="en-US" altLang="en-US" sz="2800" dirty="0">
                  <a:latin typeface="Arial" panose="020B0604020202020204" pitchFamily="34" charset="0"/>
                  <a:cs typeface="Times New Roman" panose="02020603050405020304" pitchFamily="18" charset="0"/>
                </a:rPr>
                <a:t>people are facing</a:t>
              </a:r>
            </a:p>
          </p:txBody>
        </p:sp>
        <p:sp>
          <p:nvSpPr>
            <p:cNvPr id="34821" name="Text Box 5"/>
            <p:cNvSpPr txBox="1">
              <a:spLocks noChangeArrowheads="1"/>
            </p:cNvSpPr>
            <p:nvPr/>
          </p:nvSpPr>
          <p:spPr bwMode="auto">
            <a:xfrm>
              <a:off x="518" y="2152"/>
              <a:ext cx="2928" cy="581"/>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spcBef>
                  <a:spcPct val="0"/>
                </a:spcBef>
                <a:buFontTx/>
                <a:buNone/>
              </a:pPr>
              <a:r>
                <a:rPr lang="en-US" altLang="en-US" sz="2800">
                  <a:latin typeface="Arial" panose="020B0604020202020204" pitchFamily="34" charset="0"/>
                  <a:cs typeface="Times New Roman" panose="02020603050405020304" pitchFamily="18" charset="0"/>
                </a:rPr>
                <a:t>Consider possible </a:t>
              </a:r>
            </a:p>
            <a:p>
              <a:pPr>
                <a:spcBef>
                  <a:spcPct val="0"/>
                </a:spcBef>
                <a:buFontTx/>
                <a:buNone/>
              </a:pPr>
              <a:r>
                <a:rPr lang="en-US" altLang="en-US" sz="2800">
                  <a:latin typeface="Arial" panose="020B0604020202020204" pitchFamily="34" charset="0"/>
                  <a:cs typeface="Times New Roman" panose="02020603050405020304" pitchFamily="18" charset="0"/>
                </a:rPr>
                <a:t>solutions to problem</a:t>
              </a:r>
            </a:p>
          </p:txBody>
        </p:sp>
        <p:sp>
          <p:nvSpPr>
            <p:cNvPr id="34822" name="AutoShape 6"/>
            <p:cNvSpPr>
              <a:spLocks noChangeArrowheads="1"/>
            </p:cNvSpPr>
            <p:nvPr/>
          </p:nvSpPr>
          <p:spPr bwMode="auto">
            <a:xfrm>
              <a:off x="1248" y="1632"/>
              <a:ext cx="480" cy="480"/>
            </a:xfrm>
            <a:prstGeom prst="downArrow">
              <a:avLst>
                <a:gd name="adj1" fmla="val 50000"/>
                <a:gd name="adj2" fmla="val 25000"/>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endParaRPr lang="en-GB" altLang="en-US" sz="1800">
                <a:latin typeface="Arial" panose="020B0604020202020204" pitchFamily="34" charset="0"/>
              </a:endParaRPr>
            </a:p>
          </p:txBody>
        </p:sp>
        <p:sp>
          <p:nvSpPr>
            <p:cNvPr id="34823" name="AutoShape 7"/>
            <p:cNvSpPr>
              <a:spLocks noChangeArrowheads="1"/>
            </p:cNvSpPr>
            <p:nvPr/>
          </p:nvSpPr>
          <p:spPr bwMode="auto">
            <a:xfrm rot="-2627640">
              <a:off x="2304" y="1536"/>
              <a:ext cx="1584" cy="384"/>
            </a:xfrm>
            <a:prstGeom prst="rightArrow">
              <a:avLst>
                <a:gd name="adj1" fmla="val 50000"/>
                <a:gd name="adj2" fmla="val 103125"/>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endParaRPr lang="en-GB" altLang="en-US" sz="1800">
                <a:latin typeface="Arial" panose="020B0604020202020204" pitchFamily="34" charset="0"/>
              </a:endParaRPr>
            </a:p>
          </p:txBody>
        </p:sp>
        <p:sp>
          <p:nvSpPr>
            <p:cNvPr id="34824" name="Text Box 8"/>
            <p:cNvSpPr txBox="1">
              <a:spLocks noChangeArrowheads="1"/>
            </p:cNvSpPr>
            <p:nvPr/>
          </p:nvSpPr>
          <p:spPr bwMode="auto">
            <a:xfrm>
              <a:off x="3782" y="953"/>
              <a:ext cx="2411" cy="581"/>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spcBef>
                  <a:spcPct val="0"/>
                </a:spcBef>
                <a:buFontTx/>
                <a:buNone/>
              </a:pPr>
              <a:r>
                <a:rPr lang="en-US" altLang="en-US" sz="2800">
                  <a:latin typeface="Arial" panose="020B0604020202020204" pitchFamily="34" charset="0"/>
                  <a:cs typeface="Times New Roman" panose="02020603050405020304" pitchFamily="18" charset="0"/>
                </a:rPr>
                <a:t>How valuable is </a:t>
              </a:r>
            </a:p>
            <a:p>
              <a:pPr>
                <a:spcBef>
                  <a:spcPct val="0"/>
                </a:spcBef>
                <a:buFontTx/>
                <a:buNone/>
              </a:pPr>
              <a:r>
                <a:rPr lang="en-US" altLang="en-US" sz="2800">
                  <a:latin typeface="Arial" panose="020B0604020202020204" pitchFamily="34" charset="0"/>
                  <a:cs typeface="Times New Roman" panose="02020603050405020304" pitchFamily="18" charset="0"/>
                </a:rPr>
                <a:t>new solution?</a:t>
              </a:r>
            </a:p>
          </p:txBody>
        </p:sp>
        <p:sp>
          <p:nvSpPr>
            <p:cNvPr id="34825" name="AutoShape 9"/>
            <p:cNvSpPr>
              <a:spLocks noChangeArrowheads="1"/>
            </p:cNvSpPr>
            <p:nvPr/>
          </p:nvSpPr>
          <p:spPr bwMode="auto">
            <a:xfrm>
              <a:off x="4272" y="1632"/>
              <a:ext cx="480" cy="480"/>
            </a:xfrm>
            <a:prstGeom prst="downArrow">
              <a:avLst>
                <a:gd name="adj1" fmla="val 50000"/>
                <a:gd name="adj2" fmla="val 25000"/>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endParaRPr lang="en-GB" altLang="en-US" sz="1800">
                <a:latin typeface="Arial" panose="020B0604020202020204" pitchFamily="34" charset="0"/>
              </a:endParaRPr>
            </a:p>
          </p:txBody>
        </p:sp>
        <p:sp>
          <p:nvSpPr>
            <p:cNvPr id="34826" name="Text Box 10"/>
            <p:cNvSpPr txBox="1">
              <a:spLocks noChangeArrowheads="1"/>
            </p:cNvSpPr>
            <p:nvPr/>
          </p:nvSpPr>
          <p:spPr bwMode="auto">
            <a:xfrm>
              <a:off x="3984" y="2265"/>
              <a:ext cx="1587" cy="319"/>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spcBef>
                  <a:spcPct val="0"/>
                </a:spcBef>
                <a:buFontTx/>
                <a:buNone/>
              </a:pPr>
              <a:r>
                <a:rPr lang="en-US" altLang="en-US" sz="2800">
                  <a:latin typeface="Arial" panose="020B0604020202020204" pitchFamily="34" charset="0"/>
                  <a:cs typeface="Times New Roman" panose="02020603050405020304" pitchFamily="18" charset="0"/>
                </a:rPr>
                <a:t>Innovation</a:t>
              </a:r>
            </a:p>
          </p:txBody>
        </p:sp>
      </p:grpSp>
    </p:spTree>
    <p:extLst>
      <p:ext uri="{BB962C8B-B14F-4D97-AF65-F5344CB8AC3E}">
        <p14:creationId xmlns:p14="http://schemas.microsoft.com/office/powerpoint/2010/main" val="313743488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ext Box 2"/>
          <p:cNvSpPr txBox="1">
            <a:spLocks noChangeArrowheads="1"/>
          </p:cNvSpPr>
          <p:nvPr/>
        </p:nvSpPr>
        <p:spPr bwMode="auto">
          <a:xfrm>
            <a:off x="2263126" y="1306555"/>
            <a:ext cx="7747565" cy="44196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nSpc>
                <a:spcPct val="95000"/>
              </a:lnSpc>
              <a:spcBef>
                <a:spcPct val="0"/>
              </a:spcBef>
              <a:buFontTx/>
              <a:buNone/>
            </a:pPr>
            <a:r>
              <a:rPr lang="en-US" altLang="en-US" sz="2800" dirty="0">
                <a:latin typeface="Arial" panose="020B0604020202020204" pitchFamily="34" charset="0"/>
                <a:cs typeface="Times New Roman" panose="02020603050405020304" pitchFamily="18" charset="0"/>
              </a:rPr>
              <a:t>Be prepared in meetings with (potential)</a:t>
            </a:r>
          </a:p>
          <a:p>
            <a:pPr>
              <a:lnSpc>
                <a:spcPct val="95000"/>
              </a:lnSpc>
              <a:spcBef>
                <a:spcPct val="0"/>
              </a:spcBef>
              <a:buFontTx/>
              <a:buNone/>
            </a:pPr>
            <a:r>
              <a:rPr lang="en-US" altLang="en-US" sz="2800" dirty="0">
                <a:latin typeface="Arial" panose="020B0604020202020204" pitchFamily="34" charset="0"/>
                <a:cs typeface="Times New Roman" panose="02020603050405020304" pitchFamily="18" charset="0"/>
              </a:rPr>
              <a:t>customers to encourage their creativity</a:t>
            </a:r>
          </a:p>
          <a:p>
            <a:pPr>
              <a:lnSpc>
                <a:spcPct val="95000"/>
              </a:lnSpc>
              <a:spcBef>
                <a:spcPct val="0"/>
              </a:spcBef>
              <a:buFontTx/>
              <a:buNone/>
            </a:pPr>
            <a:endParaRPr lang="en-US" altLang="en-US" sz="2800" dirty="0">
              <a:latin typeface="Arial" panose="020B0604020202020204" pitchFamily="34" charset="0"/>
              <a:cs typeface="Times New Roman" panose="02020603050405020304" pitchFamily="18" charset="0"/>
            </a:endParaRPr>
          </a:p>
          <a:p>
            <a:pPr>
              <a:lnSpc>
                <a:spcPct val="95000"/>
              </a:lnSpc>
              <a:spcBef>
                <a:spcPct val="0"/>
              </a:spcBef>
              <a:buFontTx/>
              <a:buNone/>
            </a:pPr>
            <a:r>
              <a:rPr lang="en-US" altLang="en-US" sz="2800" dirty="0">
                <a:latin typeface="Arial" panose="020B0604020202020204" pitchFamily="34" charset="0"/>
                <a:cs typeface="Times New Roman" panose="02020603050405020304" pitchFamily="18" charset="0"/>
              </a:rPr>
              <a:t>Get them to:</a:t>
            </a:r>
          </a:p>
          <a:p>
            <a:pPr>
              <a:lnSpc>
                <a:spcPct val="95000"/>
              </a:lnSpc>
              <a:spcBef>
                <a:spcPct val="0"/>
              </a:spcBef>
              <a:buFontTx/>
              <a:buNone/>
            </a:pPr>
            <a:endParaRPr lang="en-US" altLang="en-US" sz="2800" dirty="0">
              <a:latin typeface="Arial" panose="020B0604020202020204" pitchFamily="34" charset="0"/>
              <a:cs typeface="Times New Roman" panose="02020603050405020304" pitchFamily="18" charset="0"/>
            </a:endParaRPr>
          </a:p>
          <a:p>
            <a:pPr>
              <a:lnSpc>
                <a:spcPct val="95000"/>
              </a:lnSpc>
              <a:spcBef>
                <a:spcPct val="0"/>
              </a:spcBef>
              <a:buFontTx/>
              <a:buNone/>
            </a:pPr>
            <a:r>
              <a:rPr lang="en-US" altLang="en-US" sz="2600" dirty="0">
                <a:latin typeface="Arial" panose="020B0604020202020204" pitchFamily="34" charset="0"/>
                <a:cs typeface="Times New Roman" panose="02020603050405020304" pitchFamily="18" charset="0"/>
              </a:rPr>
              <a:t>*	talk about their businesses</a:t>
            </a:r>
            <a:endParaRPr lang="en-US" altLang="en-US" sz="2600" dirty="0">
              <a:solidFill>
                <a:srgbClr val="FF0000"/>
              </a:solidFill>
              <a:latin typeface="Arial" panose="020B0604020202020204" pitchFamily="34" charset="0"/>
              <a:cs typeface="Times New Roman" panose="02020603050405020304" pitchFamily="18" charset="0"/>
            </a:endParaRPr>
          </a:p>
          <a:p>
            <a:pPr>
              <a:lnSpc>
                <a:spcPct val="95000"/>
              </a:lnSpc>
              <a:spcBef>
                <a:spcPct val="0"/>
              </a:spcBef>
              <a:buFontTx/>
              <a:buNone/>
            </a:pPr>
            <a:r>
              <a:rPr lang="en-US" altLang="en-US" sz="2600" dirty="0">
                <a:latin typeface="Arial" panose="020B0604020202020204" pitchFamily="34" charset="0"/>
                <a:cs typeface="Times New Roman" panose="02020603050405020304" pitchFamily="18" charset="0"/>
              </a:rPr>
              <a:t>*	discuss the problems and challenges 	they face</a:t>
            </a:r>
            <a:endParaRPr lang="en-US" altLang="en-US" sz="2600" dirty="0">
              <a:solidFill>
                <a:srgbClr val="FF0000"/>
              </a:solidFill>
              <a:latin typeface="Arial" panose="020B0604020202020204" pitchFamily="34" charset="0"/>
              <a:cs typeface="Times New Roman" panose="02020603050405020304" pitchFamily="18" charset="0"/>
            </a:endParaRPr>
          </a:p>
          <a:p>
            <a:pPr>
              <a:lnSpc>
                <a:spcPct val="95000"/>
              </a:lnSpc>
              <a:spcBef>
                <a:spcPct val="0"/>
              </a:spcBef>
              <a:buFontTx/>
              <a:buNone/>
            </a:pPr>
            <a:r>
              <a:rPr lang="en-US" altLang="en-US" sz="2600" dirty="0">
                <a:latin typeface="Arial" panose="020B0604020202020204" pitchFamily="34" charset="0"/>
                <a:cs typeface="Times New Roman" panose="02020603050405020304" pitchFamily="18" charset="0"/>
              </a:rPr>
              <a:t>*	relate the issues they see with 	existing solutions</a:t>
            </a:r>
          </a:p>
          <a:p>
            <a:pPr>
              <a:lnSpc>
                <a:spcPct val="95000"/>
              </a:lnSpc>
              <a:spcBef>
                <a:spcPct val="0"/>
              </a:spcBef>
              <a:buFontTx/>
              <a:buNone/>
            </a:pPr>
            <a:r>
              <a:rPr lang="en-US" altLang="en-US" sz="2600" dirty="0">
                <a:latin typeface="Arial" panose="020B0604020202020204" pitchFamily="34" charset="0"/>
                <a:cs typeface="Times New Roman" panose="02020603050405020304" pitchFamily="18" charset="0"/>
              </a:rPr>
              <a:t>*	come up with better solutions</a:t>
            </a:r>
          </a:p>
        </p:txBody>
      </p:sp>
      <p:sp>
        <p:nvSpPr>
          <p:cNvPr id="35843" name="Text Box 3"/>
          <p:cNvSpPr txBox="1">
            <a:spLocks noChangeArrowheads="1"/>
          </p:cNvSpPr>
          <p:nvPr/>
        </p:nvSpPr>
        <p:spPr bwMode="auto">
          <a:xfrm>
            <a:off x="3505201" y="360364"/>
            <a:ext cx="4822825" cy="549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eaLnBrk="1" hangingPunct="1">
              <a:spcBef>
                <a:spcPct val="0"/>
              </a:spcBef>
              <a:buFontTx/>
              <a:buNone/>
            </a:pPr>
            <a:r>
              <a:rPr lang="en-US" altLang="en-US" sz="3000" b="1">
                <a:solidFill>
                  <a:srgbClr val="0000CC"/>
                </a:solidFill>
                <a:latin typeface="Arial" panose="020B0604020202020204" pitchFamily="34" charset="0"/>
                <a:cs typeface="Times New Roman" panose="02020603050405020304" pitchFamily="18" charset="0"/>
              </a:rPr>
              <a:t>Group Creativity</a:t>
            </a:r>
          </a:p>
        </p:txBody>
      </p:sp>
    </p:spTree>
    <p:extLst>
      <p:ext uri="{BB962C8B-B14F-4D97-AF65-F5344CB8AC3E}">
        <p14:creationId xmlns:p14="http://schemas.microsoft.com/office/powerpoint/2010/main" val="56565051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ext Box 2"/>
          <p:cNvSpPr txBox="1">
            <a:spLocks noChangeArrowheads="1"/>
          </p:cNvSpPr>
          <p:nvPr/>
        </p:nvSpPr>
        <p:spPr bwMode="auto">
          <a:xfrm>
            <a:off x="2209082" y="1173039"/>
            <a:ext cx="6750050" cy="452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spcBef>
                <a:spcPct val="0"/>
              </a:spcBef>
              <a:buFontTx/>
              <a:buNone/>
            </a:pPr>
            <a:r>
              <a:rPr lang="en-US" altLang="en-US" dirty="0">
                <a:latin typeface="Arial" panose="020B0604020202020204" pitchFamily="34" charset="0"/>
                <a:cs typeface="Times New Roman" panose="02020603050405020304" pitchFamily="18" charset="0"/>
              </a:rPr>
              <a:t>Formal or semi-formal gatherings of (potential) customers in which attitudes towards problems, </a:t>
            </a:r>
          </a:p>
          <a:p>
            <a:pPr>
              <a:spcBef>
                <a:spcPct val="0"/>
              </a:spcBef>
              <a:buFontTx/>
              <a:buNone/>
            </a:pPr>
            <a:r>
              <a:rPr lang="en-US" altLang="en-US" dirty="0">
                <a:latin typeface="Arial" panose="020B0604020202020204" pitchFamily="34" charset="0"/>
                <a:cs typeface="Times New Roman" panose="02020603050405020304" pitchFamily="18" charset="0"/>
              </a:rPr>
              <a:t>existing solutions and potential new solutions are discussed.</a:t>
            </a:r>
          </a:p>
          <a:p>
            <a:pPr>
              <a:spcBef>
                <a:spcPct val="0"/>
              </a:spcBef>
              <a:buFontTx/>
              <a:buNone/>
            </a:pPr>
            <a:endParaRPr lang="en-US" altLang="en-US" dirty="0">
              <a:latin typeface="Arial" panose="020B0604020202020204" pitchFamily="34" charset="0"/>
              <a:cs typeface="Times New Roman" panose="02020603050405020304" pitchFamily="18" charset="0"/>
            </a:endParaRPr>
          </a:p>
          <a:p>
            <a:pPr>
              <a:spcBef>
                <a:spcPct val="0"/>
              </a:spcBef>
              <a:buFontTx/>
              <a:buNone/>
            </a:pPr>
            <a:r>
              <a:rPr lang="en-US" altLang="en-US" dirty="0">
                <a:latin typeface="Arial" panose="020B0604020202020204" pitchFamily="34" charset="0"/>
                <a:cs typeface="Times New Roman" panose="02020603050405020304" pitchFamily="18" charset="0"/>
              </a:rPr>
              <a:t>These work best when led in a </a:t>
            </a:r>
            <a:r>
              <a:rPr lang="en-US" altLang="en-US" dirty="0" err="1">
                <a:latin typeface="Arial" panose="020B0604020202020204" pitchFamily="34" charset="0"/>
                <a:cs typeface="Times New Roman" panose="02020603050405020304" pitchFamily="18" charset="0"/>
              </a:rPr>
              <a:t>focussed</a:t>
            </a:r>
            <a:r>
              <a:rPr lang="en-US" altLang="en-US" dirty="0">
                <a:latin typeface="Arial" panose="020B0604020202020204" pitchFamily="34" charset="0"/>
                <a:cs typeface="Times New Roman" panose="02020603050405020304" pitchFamily="18" charset="0"/>
              </a:rPr>
              <a:t> way, with clear objectives and effective analysis.</a:t>
            </a:r>
          </a:p>
        </p:txBody>
      </p:sp>
      <p:sp>
        <p:nvSpPr>
          <p:cNvPr id="36867" name="Rectangle 3"/>
          <p:cNvSpPr>
            <a:spLocks noChangeArrowheads="1"/>
          </p:cNvSpPr>
          <p:nvPr/>
        </p:nvSpPr>
        <p:spPr bwMode="auto">
          <a:xfrm>
            <a:off x="3429000" y="368301"/>
            <a:ext cx="4876800" cy="549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eaLnBrk="1" hangingPunct="1">
              <a:spcBef>
                <a:spcPct val="0"/>
              </a:spcBef>
              <a:buFontTx/>
              <a:buNone/>
            </a:pPr>
            <a:r>
              <a:rPr lang="en-US" altLang="en-US" sz="3000" b="1">
                <a:solidFill>
                  <a:srgbClr val="0000CC"/>
                </a:solidFill>
                <a:latin typeface="Arial" panose="020B0604020202020204" pitchFamily="34" charset="0"/>
                <a:cs typeface="Times New Roman" panose="02020603050405020304" pitchFamily="18" charset="0"/>
              </a:rPr>
              <a:t>Creative groups</a:t>
            </a:r>
          </a:p>
        </p:txBody>
      </p:sp>
    </p:spTree>
    <p:extLst>
      <p:ext uri="{BB962C8B-B14F-4D97-AF65-F5344CB8AC3E}">
        <p14:creationId xmlns:p14="http://schemas.microsoft.com/office/powerpoint/2010/main" val="223821939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ext Box 2"/>
          <p:cNvSpPr txBox="1">
            <a:spLocks noChangeArrowheads="1"/>
          </p:cNvSpPr>
          <p:nvPr/>
        </p:nvSpPr>
        <p:spPr bwMode="auto">
          <a:xfrm>
            <a:off x="1885156" y="1257301"/>
            <a:ext cx="6745287" cy="4252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tabLst>
                <a:tab pos="595313" algn="l"/>
              </a:tabLst>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tabLst>
                <a:tab pos="595313" algn="l"/>
              </a:tabLst>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tabLst>
                <a:tab pos="595313" algn="l"/>
              </a:tabLst>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tabLst>
                <a:tab pos="595313" algn="l"/>
              </a:tabLst>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tabLst>
                <a:tab pos="595313" algn="l"/>
              </a:tabLst>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tabLst>
                <a:tab pos="595313" algn="l"/>
              </a:tabLst>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tabLst>
                <a:tab pos="595313" algn="l"/>
              </a:tabLst>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tabLst>
                <a:tab pos="595313" algn="l"/>
              </a:tabLst>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tabLst>
                <a:tab pos="595313" algn="l"/>
              </a:tabLst>
              <a:defRPr sz="2000">
                <a:solidFill>
                  <a:schemeClr val="tx1"/>
                </a:solidFill>
                <a:latin typeface="Calibri" panose="020F0502020204030204" pitchFamily="34" charset="0"/>
                <a:ea typeface="MS PGothic" panose="020B0600070205080204" pitchFamily="34" charset="-128"/>
              </a:defRPr>
            </a:lvl9pPr>
          </a:lstStyle>
          <a:p>
            <a:pPr>
              <a:spcBef>
                <a:spcPct val="0"/>
              </a:spcBef>
              <a:buFontTx/>
              <a:buChar char="•"/>
            </a:pPr>
            <a:r>
              <a:rPr lang="en-US" altLang="en-US" sz="2800" dirty="0">
                <a:latin typeface="Arial" panose="020B0604020202020204" pitchFamily="34" charset="0"/>
                <a:cs typeface="Times New Roman" panose="02020603050405020304" pitchFamily="18" charset="0"/>
              </a:rPr>
              <a:t>	Identify need/product category</a:t>
            </a:r>
            <a:endParaRPr lang="en-US" altLang="en-US" sz="2800" dirty="0">
              <a:solidFill>
                <a:srgbClr val="FF0000"/>
              </a:solidFill>
              <a:latin typeface="Arial" panose="020B0604020202020204" pitchFamily="34" charset="0"/>
              <a:cs typeface="Times New Roman" panose="02020603050405020304" pitchFamily="18" charset="0"/>
            </a:endParaRPr>
          </a:p>
          <a:p>
            <a:pPr>
              <a:lnSpc>
                <a:spcPct val="125000"/>
              </a:lnSpc>
              <a:spcBef>
                <a:spcPct val="0"/>
              </a:spcBef>
              <a:buFontTx/>
              <a:buChar char="•"/>
            </a:pPr>
            <a:r>
              <a:rPr lang="en-US" altLang="en-US" sz="2800" dirty="0">
                <a:latin typeface="Arial" panose="020B0604020202020204" pitchFamily="34" charset="0"/>
                <a:cs typeface="Times New Roman" panose="02020603050405020304" pitchFamily="18" charset="0"/>
              </a:rPr>
              <a:t>	Decide what products are in category</a:t>
            </a:r>
            <a:endParaRPr lang="en-US" altLang="en-US" sz="2800" dirty="0">
              <a:solidFill>
                <a:srgbClr val="FF0000"/>
              </a:solidFill>
              <a:latin typeface="Arial" panose="020B0604020202020204" pitchFamily="34" charset="0"/>
              <a:cs typeface="Times New Roman" panose="02020603050405020304" pitchFamily="18" charset="0"/>
            </a:endParaRPr>
          </a:p>
          <a:p>
            <a:pPr>
              <a:lnSpc>
                <a:spcPct val="125000"/>
              </a:lnSpc>
              <a:spcBef>
                <a:spcPct val="0"/>
              </a:spcBef>
              <a:buFontTx/>
              <a:buChar char="•"/>
            </a:pPr>
            <a:r>
              <a:rPr lang="en-US" altLang="en-US" sz="2800" dirty="0">
                <a:latin typeface="Arial" panose="020B0604020202020204" pitchFamily="34" charset="0"/>
                <a:cs typeface="Times New Roman" panose="02020603050405020304" pitchFamily="18" charset="0"/>
              </a:rPr>
              <a:t>	List features of products</a:t>
            </a:r>
            <a:endParaRPr lang="en-US" altLang="en-US" sz="2800" dirty="0">
              <a:solidFill>
                <a:srgbClr val="FF0000"/>
              </a:solidFill>
              <a:latin typeface="Arial" panose="020B0604020202020204" pitchFamily="34" charset="0"/>
              <a:cs typeface="Times New Roman" panose="02020603050405020304" pitchFamily="18" charset="0"/>
            </a:endParaRPr>
          </a:p>
          <a:p>
            <a:pPr>
              <a:lnSpc>
                <a:spcPct val="125000"/>
              </a:lnSpc>
              <a:spcBef>
                <a:spcPct val="0"/>
              </a:spcBef>
              <a:buFontTx/>
              <a:buChar char="•"/>
            </a:pPr>
            <a:r>
              <a:rPr lang="en-US" altLang="en-US" sz="2800" dirty="0">
                <a:latin typeface="Arial" panose="020B0604020202020204" pitchFamily="34" charset="0"/>
                <a:cs typeface="Times New Roman" panose="02020603050405020304" pitchFamily="18" charset="0"/>
              </a:rPr>
              <a:t>	Consider users attitudes towards 	features</a:t>
            </a:r>
            <a:endParaRPr lang="en-US" altLang="en-US" sz="2800" dirty="0">
              <a:solidFill>
                <a:srgbClr val="FF0000"/>
              </a:solidFill>
              <a:latin typeface="Arial" panose="020B0604020202020204" pitchFamily="34" charset="0"/>
              <a:cs typeface="Times New Roman" panose="02020603050405020304" pitchFamily="18" charset="0"/>
            </a:endParaRPr>
          </a:p>
          <a:p>
            <a:pPr>
              <a:lnSpc>
                <a:spcPct val="125000"/>
              </a:lnSpc>
              <a:spcBef>
                <a:spcPct val="0"/>
              </a:spcBef>
              <a:buFontTx/>
              <a:buChar char="•"/>
            </a:pPr>
            <a:r>
              <a:rPr lang="en-US" altLang="en-US" sz="2800" dirty="0">
                <a:latin typeface="Arial" panose="020B0604020202020204" pitchFamily="34" charset="0"/>
                <a:cs typeface="Times New Roman" panose="02020603050405020304" pitchFamily="18" charset="0"/>
              </a:rPr>
              <a:t>	Map results</a:t>
            </a:r>
            <a:endParaRPr lang="en-US" altLang="en-US" sz="2800" dirty="0">
              <a:solidFill>
                <a:srgbClr val="FF0000"/>
              </a:solidFill>
              <a:latin typeface="Arial" panose="020B0604020202020204" pitchFamily="34" charset="0"/>
              <a:cs typeface="Times New Roman" panose="02020603050405020304" pitchFamily="18" charset="0"/>
            </a:endParaRPr>
          </a:p>
          <a:p>
            <a:pPr>
              <a:lnSpc>
                <a:spcPct val="125000"/>
              </a:lnSpc>
              <a:spcBef>
                <a:spcPct val="0"/>
              </a:spcBef>
              <a:buFontTx/>
              <a:buChar char="•"/>
            </a:pPr>
            <a:r>
              <a:rPr lang="en-US" altLang="en-US" sz="2800" dirty="0">
                <a:latin typeface="Arial" panose="020B0604020202020204" pitchFamily="34" charset="0"/>
                <a:cs typeface="Times New Roman" panose="02020603050405020304" pitchFamily="18" charset="0"/>
              </a:rPr>
              <a:t>	Use results to define new (and better)</a:t>
            </a:r>
          </a:p>
          <a:p>
            <a:pPr>
              <a:lnSpc>
                <a:spcPct val="125000"/>
              </a:lnSpc>
              <a:spcBef>
                <a:spcPct val="0"/>
              </a:spcBef>
              <a:buFontTx/>
              <a:buNone/>
            </a:pPr>
            <a:r>
              <a:rPr lang="en-US" altLang="en-US" sz="2800" dirty="0">
                <a:latin typeface="Arial" panose="020B0604020202020204" pitchFamily="34" charset="0"/>
                <a:cs typeface="Times New Roman" panose="02020603050405020304" pitchFamily="18" charset="0"/>
              </a:rPr>
              <a:t>	product solution</a:t>
            </a:r>
          </a:p>
        </p:txBody>
      </p:sp>
      <p:sp>
        <p:nvSpPr>
          <p:cNvPr id="37891" name="Rectangle 3"/>
          <p:cNvSpPr>
            <a:spLocks noChangeArrowheads="1"/>
          </p:cNvSpPr>
          <p:nvPr/>
        </p:nvSpPr>
        <p:spPr bwMode="auto">
          <a:xfrm>
            <a:off x="2514600" y="355601"/>
            <a:ext cx="5486400" cy="549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eaLnBrk="1" hangingPunct="1">
              <a:spcBef>
                <a:spcPct val="0"/>
              </a:spcBef>
              <a:buFontTx/>
              <a:buNone/>
            </a:pPr>
            <a:r>
              <a:rPr lang="en-US" altLang="en-US" sz="3000" b="1">
                <a:solidFill>
                  <a:srgbClr val="0000CC"/>
                </a:solidFill>
                <a:latin typeface="Arial" panose="020B0604020202020204" pitchFamily="34" charset="0"/>
                <a:cs typeface="Times New Roman" panose="02020603050405020304" pitchFamily="18" charset="0"/>
              </a:rPr>
              <a:t>Market mapping</a:t>
            </a:r>
          </a:p>
        </p:txBody>
      </p:sp>
    </p:spTree>
    <p:extLst>
      <p:ext uri="{BB962C8B-B14F-4D97-AF65-F5344CB8AC3E}">
        <p14:creationId xmlns:p14="http://schemas.microsoft.com/office/powerpoint/2010/main" val="348273063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ChangeArrowheads="1"/>
          </p:cNvSpPr>
          <p:nvPr/>
        </p:nvSpPr>
        <p:spPr bwMode="auto">
          <a:xfrm>
            <a:off x="4828573" y="1987550"/>
            <a:ext cx="5105400" cy="3581400"/>
          </a:xfrm>
          <a:prstGeom prst="rect">
            <a:avLst/>
          </a:prstGeom>
          <a:solidFill>
            <a:schemeClr val="bg1"/>
          </a:solidFill>
          <a:ln w="57150">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endParaRPr lang="en-GB" altLang="en-US" sz="1800">
              <a:latin typeface="Arial" panose="020B0604020202020204" pitchFamily="34" charset="0"/>
            </a:endParaRPr>
          </a:p>
        </p:txBody>
      </p:sp>
      <p:sp>
        <p:nvSpPr>
          <p:cNvPr id="38915" name="Text Box 3"/>
          <p:cNvSpPr txBox="1">
            <a:spLocks noChangeArrowheads="1"/>
          </p:cNvSpPr>
          <p:nvPr/>
        </p:nvSpPr>
        <p:spPr bwMode="auto">
          <a:xfrm>
            <a:off x="5564189" y="5741988"/>
            <a:ext cx="25050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spcBef>
                <a:spcPct val="0"/>
              </a:spcBef>
              <a:buFontTx/>
              <a:buNone/>
            </a:pPr>
            <a:r>
              <a:rPr lang="en-US" altLang="en-US" sz="2400">
                <a:latin typeface="Arial" panose="020B0604020202020204" pitchFamily="34" charset="0"/>
                <a:cs typeface="Times New Roman" panose="02020603050405020304" pitchFamily="18" charset="0"/>
              </a:rPr>
              <a:t>Feature (class) A</a:t>
            </a:r>
          </a:p>
        </p:txBody>
      </p:sp>
      <p:sp>
        <p:nvSpPr>
          <p:cNvPr id="38916" name="Text Box 4"/>
          <p:cNvSpPr txBox="1">
            <a:spLocks noChangeArrowheads="1"/>
          </p:cNvSpPr>
          <p:nvPr/>
        </p:nvSpPr>
        <p:spPr bwMode="auto">
          <a:xfrm>
            <a:off x="3446463" y="3441701"/>
            <a:ext cx="1382110"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spcBef>
                <a:spcPct val="0"/>
              </a:spcBef>
              <a:buFontTx/>
              <a:buNone/>
            </a:pPr>
            <a:r>
              <a:rPr lang="en-US" altLang="en-US" sz="2400" dirty="0">
                <a:latin typeface="Arial" panose="020B0604020202020204" pitchFamily="34" charset="0"/>
                <a:cs typeface="Times New Roman" panose="02020603050405020304" pitchFamily="18" charset="0"/>
              </a:rPr>
              <a:t>Feature</a:t>
            </a:r>
          </a:p>
          <a:p>
            <a:pPr>
              <a:spcBef>
                <a:spcPct val="0"/>
              </a:spcBef>
              <a:buFontTx/>
              <a:buNone/>
            </a:pPr>
            <a:r>
              <a:rPr lang="en-US" altLang="en-US" sz="2400" dirty="0">
                <a:latin typeface="Arial" panose="020B0604020202020204" pitchFamily="34" charset="0"/>
                <a:cs typeface="Times New Roman" panose="02020603050405020304" pitchFamily="18" charset="0"/>
              </a:rPr>
              <a:t>(class) B</a:t>
            </a:r>
          </a:p>
        </p:txBody>
      </p:sp>
      <p:sp>
        <p:nvSpPr>
          <p:cNvPr id="38917" name="Line 5"/>
          <p:cNvSpPr>
            <a:spLocks noChangeShapeType="1"/>
          </p:cNvSpPr>
          <p:nvPr/>
        </p:nvSpPr>
        <p:spPr bwMode="auto">
          <a:xfrm>
            <a:off x="8704263" y="5930900"/>
            <a:ext cx="914400" cy="0"/>
          </a:xfrm>
          <a:prstGeom prst="line">
            <a:avLst/>
          </a:prstGeom>
          <a:noFill/>
          <a:ln w="76200">
            <a:solidFill>
              <a:srgbClr val="FF00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38918" name="Line 6"/>
          <p:cNvSpPr>
            <a:spLocks noChangeShapeType="1"/>
          </p:cNvSpPr>
          <p:nvPr/>
        </p:nvSpPr>
        <p:spPr bwMode="auto">
          <a:xfrm flipV="1">
            <a:off x="4208463" y="2400300"/>
            <a:ext cx="0" cy="838200"/>
          </a:xfrm>
          <a:prstGeom prst="line">
            <a:avLst/>
          </a:prstGeom>
          <a:noFill/>
          <a:ln w="76200">
            <a:solidFill>
              <a:srgbClr val="FF00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38919" name="Oval 7"/>
          <p:cNvSpPr>
            <a:spLocks noChangeArrowheads="1"/>
          </p:cNvSpPr>
          <p:nvPr/>
        </p:nvSpPr>
        <p:spPr bwMode="auto">
          <a:xfrm>
            <a:off x="7942263" y="2540000"/>
            <a:ext cx="1371600" cy="76200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US" altLang="en-US" sz="2400">
                <a:latin typeface="Arial" panose="020B0604020202020204" pitchFamily="34" charset="0"/>
                <a:cs typeface="Times New Roman" panose="02020603050405020304" pitchFamily="18" charset="0"/>
              </a:rPr>
              <a:t>Y</a:t>
            </a:r>
          </a:p>
        </p:txBody>
      </p:sp>
      <p:sp>
        <p:nvSpPr>
          <p:cNvPr id="38920" name="Oval 8"/>
          <p:cNvSpPr>
            <a:spLocks noChangeArrowheads="1"/>
          </p:cNvSpPr>
          <p:nvPr/>
        </p:nvSpPr>
        <p:spPr bwMode="auto">
          <a:xfrm>
            <a:off x="5580063" y="3530600"/>
            <a:ext cx="1524000" cy="175260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US" altLang="en-US" sz="2400">
                <a:latin typeface="Arial" panose="020B0604020202020204" pitchFamily="34" charset="0"/>
                <a:cs typeface="Times New Roman" panose="02020603050405020304" pitchFamily="18" charset="0"/>
              </a:rPr>
              <a:t>X</a:t>
            </a:r>
          </a:p>
        </p:txBody>
      </p:sp>
      <p:sp>
        <p:nvSpPr>
          <p:cNvPr id="38921" name="Oval 9"/>
          <p:cNvSpPr>
            <a:spLocks noChangeArrowheads="1"/>
          </p:cNvSpPr>
          <p:nvPr/>
        </p:nvSpPr>
        <p:spPr bwMode="auto">
          <a:xfrm>
            <a:off x="8018463" y="4673600"/>
            <a:ext cx="1752600" cy="53340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US" altLang="en-US" sz="2400">
                <a:latin typeface="Arial" panose="020B0604020202020204" pitchFamily="34" charset="0"/>
                <a:cs typeface="Times New Roman" panose="02020603050405020304" pitchFamily="18" charset="0"/>
              </a:rPr>
              <a:t>Z</a:t>
            </a:r>
          </a:p>
        </p:txBody>
      </p:sp>
      <p:sp>
        <p:nvSpPr>
          <p:cNvPr id="38922" name="Oval 10"/>
          <p:cNvSpPr>
            <a:spLocks noChangeArrowheads="1"/>
          </p:cNvSpPr>
          <p:nvPr/>
        </p:nvSpPr>
        <p:spPr bwMode="auto">
          <a:xfrm>
            <a:off x="5808663" y="2387600"/>
            <a:ext cx="914400" cy="457200"/>
          </a:xfrm>
          <a:prstGeom prst="ellipse">
            <a:avLst/>
          </a:prstGeom>
          <a:solidFill>
            <a:srgbClr val="FFFF00"/>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endParaRPr lang="en-GB" altLang="en-US" sz="1800">
              <a:latin typeface="Arial" panose="020B0604020202020204" pitchFamily="34" charset="0"/>
            </a:endParaRPr>
          </a:p>
        </p:txBody>
      </p:sp>
      <p:sp>
        <p:nvSpPr>
          <p:cNvPr id="38923" name="Text Box 11"/>
          <p:cNvSpPr txBox="1">
            <a:spLocks noChangeArrowheads="1"/>
          </p:cNvSpPr>
          <p:nvPr/>
        </p:nvSpPr>
        <p:spPr bwMode="auto">
          <a:xfrm>
            <a:off x="7926389" y="1131888"/>
            <a:ext cx="2135187"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spcBef>
                <a:spcPct val="0"/>
              </a:spcBef>
              <a:buFontTx/>
              <a:buNone/>
            </a:pPr>
            <a:r>
              <a:rPr lang="en-US" altLang="en-US" sz="2400">
                <a:latin typeface="Arial" panose="020B0604020202020204" pitchFamily="34" charset="0"/>
                <a:cs typeface="Times New Roman" panose="02020603050405020304" pitchFamily="18" charset="0"/>
              </a:rPr>
              <a:t>Potential gap?</a:t>
            </a:r>
          </a:p>
        </p:txBody>
      </p:sp>
      <p:sp>
        <p:nvSpPr>
          <p:cNvPr id="38924" name="Line 12"/>
          <p:cNvSpPr>
            <a:spLocks noChangeShapeType="1"/>
          </p:cNvSpPr>
          <p:nvPr/>
        </p:nvSpPr>
        <p:spPr bwMode="auto">
          <a:xfrm flipH="1">
            <a:off x="6113463" y="1473200"/>
            <a:ext cx="1905000" cy="1219200"/>
          </a:xfrm>
          <a:prstGeom prst="line">
            <a:avLst/>
          </a:prstGeom>
          <a:noFill/>
          <a:ln w="76200">
            <a:solidFill>
              <a:srgbClr val="3366FF"/>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38925" name="Text Box 13"/>
          <p:cNvSpPr txBox="1">
            <a:spLocks noChangeArrowheads="1"/>
          </p:cNvSpPr>
          <p:nvPr/>
        </p:nvSpPr>
        <p:spPr bwMode="auto">
          <a:xfrm>
            <a:off x="3581400" y="355601"/>
            <a:ext cx="5327650" cy="549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US" altLang="en-US" sz="3000" b="1">
                <a:solidFill>
                  <a:srgbClr val="0000CC"/>
                </a:solidFill>
                <a:latin typeface="Arial" panose="020B0604020202020204" pitchFamily="34" charset="0"/>
                <a:cs typeface="Times New Roman" panose="02020603050405020304" pitchFamily="18" charset="0"/>
              </a:rPr>
              <a:t>Market mapping</a:t>
            </a:r>
          </a:p>
        </p:txBody>
      </p:sp>
    </p:spTree>
    <p:extLst>
      <p:ext uri="{BB962C8B-B14F-4D97-AF65-F5344CB8AC3E}">
        <p14:creationId xmlns:p14="http://schemas.microsoft.com/office/powerpoint/2010/main" val="197926233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ext Box 2"/>
          <p:cNvSpPr txBox="1">
            <a:spLocks noChangeArrowheads="1"/>
          </p:cNvSpPr>
          <p:nvPr/>
        </p:nvSpPr>
        <p:spPr bwMode="auto">
          <a:xfrm>
            <a:off x="2667000" y="355600"/>
            <a:ext cx="7391400" cy="554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US" altLang="en-US" sz="3000" b="1">
                <a:solidFill>
                  <a:srgbClr val="0000CC"/>
                </a:solidFill>
                <a:latin typeface="Arial" panose="020B0604020202020204" pitchFamily="34" charset="0"/>
                <a:cs typeface="Times New Roman" panose="02020603050405020304" pitchFamily="18" charset="0"/>
              </a:rPr>
              <a:t>Importance-Performance Analysis</a:t>
            </a:r>
          </a:p>
        </p:txBody>
      </p:sp>
      <p:sp>
        <p:nvSpPr>
          <p:cNvPr id="39939" name="Rectangle 3"/>
          <p:cNvSpPr>
            <a:spLocks noChangeArrowheads="1"/>
          </p:cNvSpPr>
          <p:nvPr/>
        </p:nvSpPr>
        <p:spPr bwMode="auto">
          <a:xfrm>
            <a:off x="5715000" y="1790700"/>
            <a:ext cx="4114800" cy="2819400"/>
          </a:xfrm>
          <a:prstGeom prst="rect">
            <a:avLst/>
          </a:prstGeom>
          <a:noFill/>
          <a:ln w="571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endParaRPr lang="en-US" altLang="en-US" sz="2400">
              <a:latin typeface="Arial" panose="020B0604020202020204" pitchFamily="34" charset="0"/>
              <a:cs typeface="Times New Roman" panose="02020603050405020304" pitchFamily="18" charset="0"/>
            </a:endParaRPr>
          </a:p>
        </p:txBody>
      </p:sp>
      <p:sp>
        <p:nvSpPr>
          <p:cNvPr id="39940" name="Line 4"/>
          <p:cNvSpPr>
            <a:spLocks noChangeShapeType="1"/>
          </p:cNvSpPr>
          <p:nvPr/>
        </p:nvSpPr>
        <p:spPr bwMode="auto">
          <a:xfrm>
            <a:off x="7770814" y="1790700"/>
            <a:ext cx="3175" cy="28194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9941" name="Line 5"/>
          <p:cNvSpPr>
            <a:spLocks noChangeShapeType="1"/>
          </p:cNvSpPr>
          <p:nvPr/>
        </p:nvSpPr>
        <p:spPr bwMode="auto">
          <a:xfrm>
            <a:off x="5715000" y="3160714"/>
            <a:ext cx="4114800" cy="317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9942" name="Text Box 6"/>
          <p:cNvSpPr txBox="1">
            <a:spLocks noChangeArrowheads="1"/>
          </p:cNvSpPr>
          <p:nvPr/>
        </p:nvSpPr>
        <p:spPr bwMode="auto">
          <a:xfrm>
            <a:off x="5791201" y="5410200"/>
            <a:ext cx="410051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spcBef>
                <a:spcPct val="0"/>
              </a:spcBef>
              <a:buFontTx/>
              <a:buNone/>
            </a:pPr>
            <a:r>
              <a:rPr lang="en-US" altLang="en-US" sz="2400">
                <a:latin typeface="Arial" panose="020B0604020202020204" pitchFamily="34" charset="0"/>
                <a:cs typeface="Times New Roman" panose="02020603050405020304" pitchFamily="18" charset="0"/>
              </a:rPr>
              <a:t>Importance (to buying group)</a:t>
            </a:r>
          </a:p>
        </p:txBody>
      </p:sp>
      <p:sp>
        <p:nvSpPr>
          <p:cNvPr id="39943" name="Text Box 7"/>
          <p:cNvSpPr txBox="1">
            <a:spLocks noChangeArrowheads="1"/>
          </p:cNvSpPr>
          <p:nvPr/>
        </p:nvSpPr>
        <p:spPr bwMode="auto">
          <a:xfrm>
            <a:off x="6426200" y="4737100"/>
            <a:ext cx="812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spcBef>
                <a:spcPct val="0"/>
              </a:spcBef>
              <a:buFontTx/>
              <a:buNone/>
            </a:pPr>
            <a:r>
              <a:rPr lang="en-US" altLang="en-US" sz="2400">
                <a:latin typeface="Arial" panose="020B0604020202020204" pitchFamily="34" charset="0"/>
                <a:cs typeface="Times New Roman" panose="02020603050405020304" pitchFamily="18" charset="0"/>
              </a:rPr>
              <a:t>High</a:t>
            </a:r>
          </a:p>
        </p:txBody>
      </p:sp>
      <p:sp>
        <p:nvSpPr>
          <p:cNvPr id="39944" name="Text Box 8"/>
          <p:cNvSpPr txBox="1">
            <a:spLocks noChangeArrowheads="1"/>
          </p:cNvSpPr>
          <p:nvPr/>
        </p:nvSpPr>
        <p:spPr bwMode="auto">
          <a:xfrm>
            <a:off x="8455025" y="4803775"/>
            <a:ext cx="74453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spcBef>
                <a:spcPct val="0"/>
              </a:spcBef>
              <a:buFontTx/>
              <a:buNone/>
            </a:pPr>
            <a:r>
              <a:rPr lang="en-US" altLang="en-US" sz="2400">
                <a:latin typeface="Arial" panose="020B0604020202020204" pitchFamily="34" charset="0"/>
                <a:cs typeface="Times New Roman" panose="02020603050405020304" pitchFamily="18" charset="0"/>
              </a:rPr>
              <a:t>Low</a:t>
            </a:r>
          </a:p>
        </p:txBody>
      </p:sp>
      <p:sp>
        <p:nvSpPr>
          <p:cNvPr id="39945" name="Text Box 9"/>
          <p:cNvSpPr txBox="1">
            <a:spLocks noChangeArrowheads="1"/>
          </p:cNvSpPr>
          <p:nvPr/>
        </p:nvSpPr>
        <p:spPr bwMode="auto">
          <a:xfrm>
            <a:off x="3619500" y="2922588"/>
            <a:ext cx="19304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spcBef>
                <a:spcPct val="0"/>
              </a:spcBef>
              <a:buFontTx/>
              <a:buNone/>
            </a:pPr>
            <a:r>
              <a:rPr lang="en-US" altLang="en-US" sz="2400">
                <a:latin typeface="Arial" panose="020B0604020202020204" pitchFamily="34" charset="0"/>
                <a:cs typeface="Times New Roman" panose="02020603050405020304" pitchFamily="18" charset="0"/>
              </a:rPr>
              <a:t>Performance</a:t>
            </a:r>
          </a:p>
        </p:txBody>
      </p:sp>
      <p:sp>
        <p:nvSpPr>
          <p:cNvPr id="39946" name="Text Box 10"/>
          <p:cNvSpPr txBox="1">
            <a:spLocks noChangeArrowheads="1"/>
          </p:cNvSpPr>
          <p:nvPr/>
        </p:nvSpPr>
        <p:spPr bwMode="auto">
          <a:xfrm>
            <a:off x="4670425" y="2171700"/>
            <a:ext cx="812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spcBef>
                <a:spcPct val="0"/>
              </a:spcBef>
              <a:buFontTx/>
              <a:buNone/>
            </a:pPr>
            <a:r>
              <a:rPr lang="en-US" altLang="en-US" sz="2400">
                <a:latin typeface="Arial" panose="020B0604020202020204" pitchFamily="34" charset="0"/>
                <a:cs typeface="Times New Roman" panose="02020603050405020304" pitchFamily="18" charset="0"/>
              </a:rPr>
              <a:t>High</a:t>
            </a:r>
          </a:p>
        </p:txBody>
      </p:sp>
      <p:sp>
        <p:nvSpPr>
          <p:cNvPr id="39947" name="Text Box 11"/>
          <p:cNvSpPr txBox="1">
            <a:spLocks noChangeArrowheads="1"/>
          </p:cNvSpPr>
          <p:nvPr/>
        </p:nvSpPr>
        <p:spPr bwMode="auto">
          <a:xfrm>
            <a:off x="4670425" y="3695700"/>
            <a:ext cx="74453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spcBef>
                <a:spcPct val="0"/>
              </a:spcBef>
              <a:buFontTx/>
              <a:buNone/>
            </a:pPr>
            <a:r>
              <a:rPr lang="en-US" altLang="en-US" sz="2400">
                <a:latin typeface="Arial" panose="020B0604020202020204" pitchFamily="34" charset="0"/>
                <a:cs typeface="Times New Roman" panose="02020603050405020304" pitchFamily="18" charset="0"/>
              </a:rPr>
              <a:t>Low</a:t>
            </a:r>
          </a:p>
        </p:txBody>
      </p:sp>
      <p:sp>
        <p:nvSpPr>
          <p:cNvPr id="39948" name="Text Box 12"/>
          <p:cNvSpPr txBox="1">
            <a:spLocks noChangeArrowheads="1"/>
          </p:cNvSpPr>
          <p:nvPr/>
        </p:nvSpPr>
        <p:spPr bwMode="auto">
          <a:xfrm>
            <a:off x="5943601" y="1993901"/>
            <a:ext cx="1604927"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spcBef>
                <a:spcPct val="0"/>
              </a:spcBef>
              <a:buFontTx/>
              <a:buNone/>
            </a:pPr>
            <a:r>
              <a:rPr lang="en-US" altLang="en-US" sz="2400">
                <a:latin typeface="Arial" panose="020B0604020202020204" pitchFamily="34" charset="0"/>
                <a:cs typeface="Times New Roman" panose="02020603050405020304" pitchFamily="18" charset="0"/>
              </a:rPr>
              <a:t>Good- </a:t>
            </a:r>
          </a:p>
          <a:p>
            <a:pPr>
              <a:spcBef>
                <a:spcPct val="0"/>
              </a:spcBef>
              <a:buFontTx/>
              <a:buNone/>
            </a:pPr>
            <a:r>
              <a:rPr lang="en-US" altLang="en-US" sz="2400">
                <a:latin typeface="Arial" panose="020B0604020202020204" pitchFamily="34" charset="0"/>
                <a:cs typeface="Times New Roman" panose="02020603050405020304" pitchFamily="18" charset="0"/>
              </a:rPr>
              <a:t>keep it up!</a:t>
            </a:r>
          </a:p>
        </p:txBody>
      </p:sp>
      <p:sp>
        <p:nvSpPr>
          <p:cNvPr id="39949" name="Text Box 13"/>
          <p:cNvSpPr txBox="1">
            <a:spLocks noChangeArrowheads="1"/>
          </p:cNvSpPr>
          <p:nvPr/>
        </p:nvSpPr>
        <p:spPr bwMode="auto">
          <a:xfrm>
            <a:off x="6045200" y="3365501"/>
            <a:ext cx="1364476"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spcBef>
                <a:spcPct val="0"/>
              </a:spcBef>
              <a:buFontTx/>
              <a:buNone/>
            </a:pPr>
            <a:r>
              <a:rPr lang="en-US" altLang="en-US" sz="2400" dirty="0">
                <a:latin typeface="Arial" panose="020B0604020202020204" pitchFamily="34" charset="0"/>
                <a:cs typeface="Times New Roman" panose="02020603050405020304" pitchFamily="18" charset="0"/>
              </a:rPr>
              <a:t>Must do </a:t>
            </a:r>
          </a:p>
          <a:p>
            <a:pPr>
              <a:spcBef>
                <a:spcPct val="0"/>
              </a:spcBef>
              <a:buFontTx/>
              <a:buNone/>
            </a:pPr>
            <a:r>
              <a:rPr lang="en-US" altLang="en-US" sz="2400" dirty="0">
                <a:latin typeface="Arial" panose="020B0604020202020204" pitchFamily="34" charset="0"/>
                <a:cs typeface="Times New Roman" panose="02020603050405020304" pitchFamily="18" charset="0"/>
              </a:rPr>
              <a:t>better!</a:t>
            </a:r>
          </a:p>
        </p:txBody>
      </p:sp>
      <p:sp>
        <p:nvSpPr>
          <p:cNvPr id="39950" name="Text Box 14"/>
          <p:cNvSpPr txBox="1">
            <a:spLocks noChangeArrowheads="1"/>
          </p:cNvSpPr>
          <p:nvPr/>
        </p:nvSpPr>
        <p:spPr bwMode="auto">
          <a:xfrm>
            <a:off x="7899401" y="3505201"/>
            <a:ext cx="1912703"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spcBef>
                <a:spcPct val="0"/>
              </a:spcBef>
              <a:buFontTx/>
              <a:buNone/>
            </a:pPr>
            <a:r>
              <a:rPr lang="en-US" altLang="en-US" sz="2400">
                <a:latin typeface="Arial" panose="020B0604020202020204" pitchFamily="34" charset="0"/>
                <a:cs typeface="Times New Roman" panose="02020603050405020304" pitchFamily="18" charset="0"/>
              </a:rPr>
              <a:t>Don</a:t>
            </a:r>
            <a:r>
              <a:rPr lang="ja-JP" altLang="en-US" sz="2400">
                <a:latin typeface="Arial" panose="020B0604020202020204" pitchFamily="34" charset="0"/>
                <a:cs typeface="Times New Roman" panose="02020603050405020304" pitchFamily="18" charset="0"/>
              </a:rPr>
              <a:t>’</a:t>
            </a:r>
            <a:r>
              <a:rPr lang="en-US" altLang="ja-JP" sz="2400">
                <a:latin typeface="Arial" panose="020B0604020202020204" pitchFamily="34" charset="0"/>
                <a:cs typeface="Times New Roman" panose="02020603050405020304" pitchFamily="18" charset="0"/>
              </a:rPr>
              <a:t>t worry!</a:t>
            </a:r>
            <a:endParaRPr lang="en-US" altLang="en-US" sz="2400">
              <a:latin typeface="Arial" panose="020B0604020202020204" pitchFamily="34" charset="0"/>
              <a:cs typeface="Times New Roman" panose="02020603050405020304" pitchFamily="18" charset="0"/>
            </a:endParaRPr>
          </a:p>
        </p:txBody>
      </p:sp>
      <p:sp>
        <p:nvSpPr>
          <p:cNvPr id="39951" name="Text Box 15"/>
          <p:cNvSpPr txBox="1">
            <a:spLocks noChangeArrowheads="1"/>
          </p:cNvSpPr>
          <p:nvPr/>
        </p:nvSpPr>
        <p:spPr bwMode="auto">
          <a:xfrm>
            <a:off x="7988300" y="1993901"/>
            <a:ext cx="1606530"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spcBef>
                <a:spcPct val="0"/>
              </a:spcBef>
              <a:buFontTx/>
              <a:buNone/>
            </a:pPr>
            <a:r>
              <a:rPr lang="en-US" altLang="en-US" sz="2400">
                <a:latin typeface="Arial" panose="020B0604020202020204" pitchFamily="34" charset="0"/>
                <a:cs typeface="Times New Roman" panose="02020603050405020304" pitchFamily="18" charset="0"/>
              </a:rPr>
              <a:t>Do you </a:t>
            </a:r>
          </a:p>
          <a:p>
            <a:pPr>
              <a:spcBef>
                <a:spcPct val="0"/>
              </a:spcBef>
              <a:buFontTx/>
              <a:buNone/>
            </a:pPr>
            <a:r>
              <a:rPr lang="en-US" altLang="en-US" sz="2400">
                <a:latin typeface="Arial" panose="020B0604020202020204" pitchFamily="34" charset="0"/>
                <a:cs typeface="Times New Roman" panose="02020603050405020304" pitchFamily="18" charset="0"/>
              </a:rPr>
              <a:t>need this?</a:t>
            </a:r>
          </a:p>
        </p:txBody>
      </p:sp>
    </p:spTree>
    <p:extLst>
      <p:ext uri="{BB962C8B-B14F-4D97-AF65-F5344CB8AC3E}">
        <p14:creationId xmlns:p14="http://schemas.microsoft.com/office/powerpoint/2010/main" val="227974077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ChangeArrowheads="1"/>
          </p:cNvSpPr>
          <p:nvPr/>
        </p:nvSpPr>
        <p:spPr bwMode="auto">
          <a:xfrm>
            <a:off x="5626100" y="1663700"/>
            <a:ext cx="4546600" cy="3276600"/>
          </a:xfrm>
          <a:prstGeom prst="rect">
            <a:avLst/>
          </a:prstGeom>
          <a:solidFill>
            <a:schemeClr val="bg1"/>
          </a:solidFill>
          <a:ln w="57150">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endParaRPr lang="en-GB" altLang="en-US" sz="1800">
              <a:latin typeface="Arial" panose="020B0604020202020204" pitchFamily="34" charset="0"/>
            </a:endParaRPr>
          </a:p>
        </p:txBody>
      </p:sp>
      <p:sp>
        <p:nvSpPr>
          <p:cNvPr id="40963" name="Line 3"/>
          <p:cNvSpPr>
            <a:spLocks noChangeShapeType="1"/>
          </p:cNvSpPr>
          <p:nvPr/>
        </p:nvSpPr>
        <p:spPr bwMode="auto">
          <a:xfrm>
            <a:off x="7897814" y="1663700"/>
            <a:ext cx="3175" cy="3276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40964" name="Line 4"/>
          <p:cNvSpPr>
            <a:spLocks noChangeShapeType="1"/>
          </p:cNvSpPr>
          <p:nvPr/>
        </p:nvSpPr>
        <p:spPr bwMode="auto">
          <a:xfrm>
            <a:off x="5626100" y="3262314"/>
            <a:ext cx="4546600" cy="317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40965" name="Text Box 5"/>
          <p:cNvSpPr txBox="1">
            <a:spLocks noChangeArrowheads="1"/>
          </p:cNvSpPr>
          <p:nvPr/>
        </p:nvSpPr>
        <p:spPr bwMode="auto">
          <a:xfrm>
            <a:off x="5843588" y="5626100"/>
            <a:ext cx="410051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spcBef>
                <a:spcPct val="0"/>
              </a:spcBef>
              <a:buFontTx/>
              <a:buNone/>
            </a:pPr>
            <a:r>
              <a:rPr lang="en-US" altLang="en-US" sz="2400">
                <a:latin typeface="Arial" panose="020B0604020202020204" pitchFamily="34" charset="0"/>
                <a:cs typeface="Times New Roman" panose="02020603050405020304" pitchFamily="18" charset="0"/>
              </a:rPr>
              <a:t>Importance (to buying group)</a:t>
            </a:r>
          </a:p>
        </p:txBody>
      </p:sp>
      <p:sp>
        <p:nvSpPr>
          <p:cNvPr id="40966" name="Text Box 6"/>
          <p:cNvSpPr txBox="1">
            <a:spLocks noChangeArrowheads="1"/>
          </p:cNvSpPr>
          <p:nvPr/>
        </p:nvSpPr>
        <p:spPr bwMode="auto">
          <a:xfrm>
            <a:off x="6400800" y="5016500"/>
            <a:ext cx="812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spcBef>
                <a:spcPct val="0"/>
              </a:spcBef>
              <a:buFontTx/>
              <a:buNone/>
            </a:pPr>
            <a:r>
              <a:rPr lang="en-US" altLang="en-US" sz="2400">
                <a:latin typeface="Arial" panose="020B0604020202020204" pitchFamily="34" charset="0"/>
                <a:cs typeface="Times New Roman" panose="02020603050405020304" pitchFamily="18" charset="0"/>
              </a:rPr>
              <a:t>High</a:t>
            </a:r>
          </a:p>
        </p:txBody>
      </p:sp>
      <p:sp>
        <p:nvSpPr>
          <p:cNvPr id="40967" name="Text Box 7"/>
          <p:cNvSpPr txBox="1">
            <a:spLocks noChangeArrowheads="1"/>
          </p:cNvSpPr>
          <p:nvPr/>
        </p:nvSpPr>
        <p:spPr bwMode="auto">
          <a:xfrm>
            <a:off x="8709025" y="5045075"/>
            <a:ext cx="74453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spcBef>
                <a:spcPct val="0"/>
              </a:spcBef>
              <a:buFontTx/>
              <a:buNone/>
            </a:pPr>
            <a:r>
              <a:rPr lang="en-US" altLang="en-US" sz="2400">
                <a:latin typeface="Arial" panose="020B0604020202020204" pitchFamily="34" charset="0"/>
                <a:cs typeface="Times New Roman" panose="02020603050405020304" pitchFamily="18" charset="0"/>
              </a:rPr>
              <a:t>Low</a:t>
            </a:r>
          </a:p>
        </p:txBody>
      </p:sp>
      <p:sp>
        <p:nvSpPr>
          <p:cNvPr id="40968" name="Text Box 8"/>
          <p:cNvSpPr txBox="1">
            <a:spLocks noChangeArrowheads="1"/>
          </p:cNvSpPr>
          <p:nvPr/>
        </p:nvSpPr>
        <p:spPr bwMode="auto">
          <a:xfrm>
            <a:off x="3568700" y="3074988"/>
            <a:ext cx="19304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spcBef>
                <a:spcPct val="0"/>
              </a:spcBef>
              <a:buFontTx/>
              <a:buNone/>
            </a:pPr>
            <a:r>
              <a:rPr lang="en-US" altLang="en-US" sz="2400">
                <a:latin typeface="Arial" panose="020B0604020202020204" pitchFamily="34" charset="0"/>
                <a:cs typeface="Times New Roman" panose="02020603050405020304" pitchFamily="18" charset="0"/>
              </a:rPr>
              <a:t>Performance</a:t>
            </a:r>
          </a:p>
        </p:txBody>
      </p:sp>
      <p:sp>
        <p:nvSpPr>
          <p:cNvPr id="40969" name="Text Box 9"/>
          <p:cNvSpPr txBox="1">
            <a:spLocks noChangeArrowheads="1"/>
          </p:cNvSpPr>
          <p:nvPr/>
        </p:nvSpPr>
        <p:spPr bwMode="auto">
          <a:xfrm>
            <a:off x="4619625" y="2185988"/>
            <a:ext cx="812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spcBef>
                <a:spcPct val="0"/>
              </a:spcBef>
              <a:buFontTx/>
              <a:buNone/>
            </a:pPr>
            <a:r>
              <a:rPr lang="en-US" altLang="en-US" sz="2400">
                <a:latin typeface="Arial" panose="020B0604020202020204" pitchFamily="34" charset="0"/>
                <a:cs typeface="Times New Roman" panose="02020603050405020304" pitchFamily="18" charset="0"/>
              </a:rPr>
              <a:t>High</a:t>
            </a:r>
          </a:p>
        </p:txBody>
      </p:sp>
      <p:sp>
        <p:nvSpPr>
          <p:cNvPr id="40970" name="Text Box 10"/>
          <p:cNvSpPr txBox="1">
            <a:spLocks noChangeArrowheads="1"/>
          </p:cNvSpPr>
          <p:nvPr/>
        </p:nvSpPr>
        <p:spPr bwMode="auto">
          <a:xfrm>
            <a:off x="4619625" y="3913188"/>
            <a:ext cx="74453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spcBef>
                <a:spcPct val="0"/>
              </a:spcBef>
              <a:buFontTx/>
              <a:buNone/>
            </a:pPr>
            <a:r>
              <a:rPr lang="en-US" altLang="en-US" sz="2400">
                <a:latin typeface="Arial" panose="020B0604020202020204" pitchFamily="34" charset="0"/>
                <a:cs typeface="Times New Roman" panose="02020603050405020304" pitchFamily="18" charset="0"/>
              </a:rPr>
              <a:t>Low</a:t>
            </a:r>
          </a:p>
        </p:txBody>
      </p:sp>
      <p:sp>
        <p:nvSpPr>
          <p:cNvPr id="40971" name="Oval 11"/>
          <p:cNvSpPr>
            <a:spLocks noChangeArrowheads="1"/>
          </p:cNvSpPr>
          <p:nvPr/>
        </p:nvSpPr>
        <p:spPr bwMode="auto">
          <a:xfrm>
            <a:off x="6007100" y="1895475"/>
            <a:ext cx="355600" cy="146050"/>
          </a:xfrm>
          <a:prstGeom prst="ellipse">
            <a:avLst/>
          </a:prstGeom>
          <a:solidFill>
            <a:srgbClr val="FF0000"/>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endParaRPr lang="en-GB" altLang="en-US" sz="1800">
              <a:latin typeface="Arial" panose="020B0604020202020204" pitchFamily="34" charset="0"/>
            </a:endParaRPr>
          </a:p>
        </p:txBody>
      </p:sp>
      <p:sp>
        <p:nvSpPr>
          <p:cNvPr id="40972" name="Oval 12"/>
          <p:cNvSpPr>
            <a:spLocks noChangeArrowheads="1"/>
          </p:cNvSpPr>
          <p:nvPr/>
        </p:nvSpPr>
        <p:spPr bwMode="auto">
          <a:xfrm>
            <a:off x="6083300" y="2505075"/>
            <a:ext cx="355600" cy="146050"/>
          </a:xfrm>
          <a:prstGeom prst="ellipse">
            <a:avLst/>
          </a:prstGeom>
          <a:solidFill>
            <a:srgbClr val="FF0000"/>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endParaRPr lang="en-GB" altLang="en-US" sz="1800">
              <a:latin typeface="Arial" panose="020B0604020202020204" pitchFamily="34" charset="0"/>
            </a:endParaRPr>
          </a:p>
        </p:txBody>
      </p:sp>
      <p:sp>
        <p:nvSpPr>
          <p:cNvPr id="40973" name="Oval 13"/>
          <p:cNvSpPr>
            <a:spLocks noChangeArrowheads="1"/>
          </p:cNvSpPr>
          <p:nvPr/>
        </p:nvSpPr>
        <p:spPr bwMode="auto">
          <a:xfrm>
            <a:off x="6540500" y="3648075"/>
            <a:ext cx="355600" cy="146050"/>
          </a:xfrm>
          <a:prstGeom prst="ellipse">
            <a:avLst/>
          </a:prstGeom>
          <a:solidFill>
            <a:srgbClr val="FF0000"/>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endParaRPr lang="en-GB" altLang="en-US" sz="1800">
              <a:latin typeface="Arial" panose="020B0604020202020204" pitchFamily="34" charset="0"/>
            </a:endParaRPr>
          </a:p>
        </p:txBody>
      </p:sp>
      <p:sp>
        <p:nvSpPr>
          <p:cNvPr id="40974" name="Oval 14"/>
          <p:cNvSpPr>
            <a:spLocks noChangeArrowheads="1"/>
          </p:cNvSpPr>
          <p:nvPr/>
        </p:nvSpPr>
        <p:spPr bwMode="auto">
          <a:xfrm>
            <a:off x="8293100" y="2352675"/>
            <a:ext cx="355600" cy="146050"/>
          </a:xfrm>
          <a:prstGeom prst="ellipse">
            <a:avLst/>
          </a:prstGeom>
          <a:solidFill>
            <a:srgbClr val="FF0000"/>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endParaRPr lang="en-GB" altLang="en-US" sz="1800">
              <a:latin typeface="Arial" panose="020B0604020202020204" pitchFamily="34" charset="0"/>
            </a:endParaRPr>
          </a:p>
        </p:txBody>
      </p:sp>
      <p:sp>
        <p:nvSpPr>
          <p:cNvPr id="40975" name="Oval 15"/>
          <p:cNvSpPr>
            <a:spLocks noChangeArrowheads="1"/>
          </p:cNvSpPr>
          <p:nvPr/>
        </p:nvSpPr>
        <p:spPr bwMode="auto">
          <a:xfrm>
            <a:off x="8826500" y="2124075"/>
            <a:ext cx="355600" cy="146050"/>
          </a:xfrm>
          <a:prstGeom prst="ellipse">
            <a:avLst/>
          </a:prstGeom>
          <a:solidFill>
            <a:srgbClr val="FF0000"/>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endParaRPr lang="en-GB" altLang="en-US" sz="1800">
              <a:latin typeface="Arial" panose="020B0604020202020204" pitchFamily="34" charset="0"/>
            </a:endParaRPr>
          </a:p>
        </p:txBody>
      </p:sp>
      <p:sp>
        <p:nvSpPr>
          <p:cNvPr id="40976" name="Oval 16"/>
          <p:cNvSpPr>
            <a:spLocks noChangeArrowheads="1"/>
          </p:cNvSpPr>
          <p:nvPr/>
        </p:nvSpPr>
        <p:spPr bwMode="auto">
          <a:xfrm>
            <a:off x="8902700" y="3876675"/>
            <a:ext cx="355600" cy="146050"/>
          </a:xfrm>
          <a:prstGeom prst="ellipse">
            <a:avLst/>
          </a:prstGeom>
          <a:solidFill>
            <a:srgbClr val="FF0000"/>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endParaRPr lang="en-GB" altLang="en-US" sz="1800">
              <a:latin typeface="Arial" panose="020B0604020202020204" pitchFamily="34" charset="0"/>
            </a:endParaRPr>
          </a:p>
        </p:txBody>
      </p:sp>
      <p:sp>
        <p:nvSpPr>
          <p:cNvPr id="40977" name="Oval 17"/>
          <p:cNvSpPr>
            <a:spLocks noChangeArrowheads="1"/>
          </p:cNvSpPr>
          <p:nvPr/>
        </p:nvSpPr>
        <p:spPr bwMode="auto">
          <a:xfrm>
            <a:off x="6616700" y="2200275"/>
            <a:ext cx="355600" cy="146050"/>
          </a:xfrm>
          <a:prstGeom prst="ellipse">
            <a:avLst/>
          </a:prstGeom>
          <a:solidFill>
            <a:srgbClr val="FF0000"/>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endParaRPr lang="en-GB" altLang="en-US" sz="1800">
              <a:latin typeface="Arial" panose="020B0604020202020204" pitchFamily="34" charset="0"/>
            </a:endParaRPr>
          </a:p>
        </p:txBody>
      </p:sp>
      <p:sp>
        <p:nvSpPr>
          <p:cNvPr id="40978" name="Oval 18"/>
          <p:cNvSpPr>
            <a:spLocks noChangeArrowheads="1"/>
          </p:cNvSpPr>
          <p:nvPr/>
        </p:nvSpPr>
        <p:spPr bwMode="auto">
          <a:xfrm>
            <a:off x="8216900" y="4562475"/>
            <a:ext cx="355600" cy="146050"/>
          </a:xfrm>
          <a:prstGeom prst="ellipse">
            <a:avLst/>
          </a:prstGeom>
          <a:solidFill>
            <a:srgbClr val="FF0000"/>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endParaRPr lang="en-GB" altLang="en-US" sz="1800">
              <a:latin typeface="Arial" panose="020B0604020202020204" pitchFamily="34" charset="0"/>
            </a:endParaRPr>
          </a:p>
        </p:txBody>
      </p:sp>
      <p:sp>
        <p:nvSpPr>
          <p:cNvPr id="40979" name="AutoShape 19"/>
          <p:cNvSpPr>
            <a:spLocks noChangeArrowheads="1"/>
          </p:cNvSpPr>
          <p:nvPr/>
        </p:nvSpPr>
        <p:spPr bwMode="auto">
          <a:xfrm>
            <a:off x="6997700" y="2813050"/>
            <a:ext cx="355600" cy="292100"/>
          </a:xfrm>
          <a:prstGeom prst="triangle">
            <a:avLst>
              <a:gd name="adj" fmla="val 50000"/>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endParaRPr lang="en-GB" altLang="en-US" sz="1800">
              <a:latin typeface="Arial" panose="020B0604020202020204" pitchFamily="34" charset="0"/>
            </a:endParaRPr>
          </a:p>
        </p:txBody>
      </p:sp>
      <p:sp>
        <p:nvSpPr>
          <p:cNvPr id="40980" name="AutoShape 20"/>
          <p:cNvSpPr>
            <a:spLocks noChangeArrowheads="1"/>
          </p:cNvSpPr>
          <p:nvPr/>
        </p:nvSpPr>
        <p:spPr bwMode="auto">
          <a:xfrm>
            <a:off x="8674100" y="2736850"/>
            <a:ext cx="355600" cy="292100"/>
          </a:xfrm>
          <a:prstGeom prst="triangle">
            <a:avLst>
              <a:gd name="adj" fmla="val 50000"/>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endParaRPr lang="en-GB" altLang="en-US" sz="1800">
              <a:latin typeface="Arial" panose="020B0604020202020204" pitchFamily="34" charset="0"/>
            </a:endParaRPr>
          </a:p>
        </p:txBody>
      </p:sp>
      <p:sp>
        <p:nvSpPr>
          <p:cNvPr id="40981" name="AutoShape 21"/>
          <p:cNvSpPr>
            <a:spLocks noChangeArrowheads="1"/>
          </p:cNvSpPr>
          <p:nvPr/>
        </p:nvSpPr>
        <p:spPr bwMode="auto">
          <a:xfrm>
            <a:off x="6692900" y="3879850"/>
            <a:ext cx="355600" cy="292100"/>
          </a:xfrm>
          <a:prstGeom prst="triangle">
            <a:avLst>
              <a:gd name="adj" fmla="val 50000"/>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endParaRPr lang="en-GB" altLang="en-US" sz="1800">
              <a:latin typeface="Arial" panose="020B0604020202020204" pitchFamily="34" charset="0"/>
            </a:endParaRPr>
          </a:p>
        </p:txBody>
      </p:sp>
      <p:sp>
        <p:nvSpPr>
          <p:cNvPr id="40982" name="AutoShape 22"/>
          <p:cNvSpPr>
            <a:spLocks noChangeArrowheads="1"/>
          </p:cNvSpPr>
          <p:nvPr/>
        </p:nvSpPr>
        <p:spPr bwMode="auto">
          <a:xfrm>
            <a:off x="9512300" y="2203450"/>
            <a:ext cx="355600" cy="292100"/>
          </a:xfrm>
          <a:prstGeom prst="triangle">
            <a:avLst>
              <a:gd name="adj" fmla="val 50000"/>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endParaRPr lang="en-GB" altLang="en-US" sz="1800">
              <a:latin typeface="Arial" panose="020B0604020202020204" pitchFamily="34" charset="0"/>
            </a:endParaRPr>
          </a:p>
        </p:txBody>
      </p:sp>
      <p:sp>
        <p:nvSpPr>
          <p:cNvPr id="40983" name="AutoShape 23"/>
          <p:cNvSpPr>
            <a:spLocks noChangeArrowheads="1"/>
          </p:cNvSpPr>
          <p:nvPr/>
        </p:nvSpPr>
        <p:spPr bwMode="auto">
          <a:xfrm>
            <a:off x="7226300" y="4108450"/>
            <a:ext cx="355600" cy="292100"/>
          </a:xfrm>
          <a:prstGeom prst="triangle">
            <a:avLst>
              <a:gd name="adj" fmla="val 50000"/>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endParaRPr lang="en-GB" altLang="en-US" sz="1800">
              <a:latin typeface="Arial" panose="020B0604020202020204" pitchFamily="34" charset="0"/>
            </a:endParaRPr>
          </a:p>
        </p:txBody>
      </p:sp>
      <p:sp>
        <p:nvSpPr>
          <p:cNvPr id="40984" name="AutoShape 24"/>
          <p:cNvSpPr>
            <a:spLocks noChangeArrowheads="1"/>
          </p:cNvSpPr>
          <p:nvPr/>
        </p:nvSpPr>
        <p:spPr bwMode="auto">
          <a:xfrm>
            <a:off x="6311900" y="4260850"/>
            <a:ext cx="355600" cy="292100"/>
          </a:xfrm>
          <a:prstGeom prst="triangle">
            <a:avLst>
              <a:gd name="adj" fmla="val 50000"/>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endParaRPr lang="en-GB" altLang="en-US" sz="1800">
              <a:latin typeface="Arial" panose="020B0604020202020204" pitchFamily="34" charset="0"/>
            </a:endParaRPr>
          </a:p>
        </p:txBody>
      </p:sp>
      <p:sp>
        <p:nvSpPr>
          <p:cNvPr id="40985" name="AutoShape 25"/>
          <p:cNvSpPr>
            <a:spLocks noChangeArrowheads="1"/>
          </p:cNvSpPr>
          <p:nvPr/>
        </p:nvSpPr>
        <p:spPr bwMode="auto">
          <a:xfrm>
            <a:off x="7378700" y="3422650"/>
            <a:ext cx="355600" cy="292100"/>
          </a:xfrm>
          <a:prstGeom prst="triangle">
            <a:avLst>
              <a:gd name="adj" fmla="val 50000"/>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endParaRPr lang="en-GB" altLang="en-US" sz="1800">
              <a:latin typeface="Arial" panose="020B0604020202020204" pitchFamily="34" charset="0"/>
            </a:endParaRPr>
          </a:p>
        </p:txBody>
      </p:sp>
      <p:sp>
        <p:nvSpPr>
          <p:cNvPr id="40986" name="AutoShape 26"/>
          <p:cNvSpPr>
            <a:spLocks noChangeArrowheads="1"/>
          </p:cNvSpPr>
          <p:nvPr/>
        </p:nvSpPr>
        <p:spPr bwMode="auto">
          <a:xfrm>
            <a:off x="5702300" y="3803650"/>
            <a:ext cx="355600" cy="292100"/>
          </a:xfrm>
          <a:prstGeom prst="triangle">
            <a:avLst>
              <a:gd name="adj" fmla="val 50000"/>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endParaRPr lang="en-GB" altLang="en-US" sz="1800">
              <a:latin typeface="Arial" panose="020B0604020202020204" pitchFamily="34" charset="0"/>
            </a:endParaRPr>
          </a:p>
        </p:txBody>
      </p:sp>
      <p:sp>
        <p:nvSpPr>
          <p:cNvPr id="40987" name="Text Box 27"/>
          <p:cNvSpPr txBox="1">
            <a:spLocks noChangeArrowheads="1"/>
          </p:cNvSpPr>
          <p:nvPr/>
        </p:nvSpPr>
        <p:spPr bwMode="auto">
          <a:xfrm>
            <a:off x="3022600" y="117475"/>
            <a:ext cx="7391400" cy="1006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US" altLang="en-US" sz="3000" b="1" dirty="0">
                <a:solidFill>
                  <a:srgbClr val="0000CC"/>
                </a:solidFill>
                <a:latin typeface="Arial" panose="020B0604020202020204" pitchFamily="34" charset="0"/>
                <a:cs typeface="Times New Roman" panose="02020603050405020304" pitchFamily="18" charset="0"/>
              </a:rPr>
              <a:t>Importance-Performance Analysis</a:t>
            </a:r>
            <a:br>
              <a:rPr lang="en-US" altLang="en-US" sz="3000" b="1" dirty="0">
                <a:solidFill>
                  <a:srgbClr val="0000CC"/>
                </a:solidFill>
                <a:latin typeface="Arial" panose="020B0604020202020204" pitchFamily="34" charset="0"/>
                <a:cs typeface="Times New Roman" panose="02020603050405020304" pitchFamily="18" charset="0"/>
              </a:rPr>
            </a:br>
            <a:r>
              <a:rPr lang="en-US" altLang="en-US" sz="3000" b="1" dirty="0">
                <a:solidFill>
                  <a:srgbClr val="0000CC"/>
                </a:solidFill>
                <a:latin typeface="Arial" panose="020B0604020202020204" pitchFamily="34" charset="0"/>
                <a:cs typeface="Times New Roman" panose="02020603050405020304" pitchFamily="18" charset="0"/>
              </a:rPr>
              <a:t>(Continued)</a:t>
            </a:r>
          </a:p>
        </p:txBody>
      </p:sp>
    </p:spTree>
    <p:extLst>
      <p:ext uri="{BB962C8B-B14F-4D97-AF65-F5344CB8AC3E}">
        <p14:creationId xmlns:p14="http://schemas.microsoft.com/office/powerpoint/2010/main" val="425027662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ext Box 2"/>
          <p:cNvSpPr txBox="1">
            <a:spLocks noChangeArrowheads="1"/>
          </p:cNvSpPr>
          <p:nvPr/>
        </p:nvSpPr>
        <p:spPr bwMode="auto">
          <a:xfrm>
            <a:off x="4051300" y="1243014"/>
            <a:ext cx="1366080" cy="830997"/>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spcBef>
                <a:spcPct val="0"/>
              </a:spcBef>
              <a:buFontTx/>
              <a:buNone/>
            </a:pPr>
            <a:r>
              <a:rPr lang="en-US" altLang="en-US" sz="2400">
                <a:latin typeface="Arial" panose="020B0604020202020204" pitchFamily="34" charset="0"/>
                <a:cs typeface="Times New Roman" panose="02020603050405020304" pitchFamily="18" charset="0"/>
              </a:rPr>
              <a:t>Product</a:t>
            </a:r>
          </a:p>
          <a:p>
            <a:pPr>
              <a:spcBef>
                <a:spcPct val="0"/>
              </a:spcBef>
              <a:buFontTx/>
              <a:buNone/>
            </a:pPr>
            <a:r>
              <a:rPr lang="en-US" altLang="en-US" sz="2400">
                <a:latin typeface="Arial" panose="020B0604020202020204" pitchFamily="34" charset="0"/>
                <a:cs typeface="Times New Roman" panose="02020603050405020304" pitchFamily="18" charset="0"/>
              </a:rPr>
              <a:t>category</a:t>
            </a:r>
          </a:p>
        </p:txBody>
      </p:sp>
      <p:sp>
        <p:nvSpPr>
          <p:cNvPr id="41987" name="Text Box 3"/>
          <p:cNvSpPr txBox="1">
            <a:spLocks noChangeArrowheads="1"/>
          </p:cNvSpPr>
          <p:nvPr/>
        </p:nvSpPr>
        <p:spPr bwMode="auto">
          <a:xfrm>
            <a:off x="3429000" y="368301"/>
            <a:ext cx="4883150" cy="549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US" altLang="en-US" sz="3000" b="1">
                <a:solidFill>
                  <a:srgbClr val="0000CC"/>
                </a:solidFill>
                <a:latin typeface="Arial" panose="020B0604020202020204" pitchFamily="34" charset="0"/>
                <a:cs typeface="Times New Roman" panose="02020603050405020304" pitchFamily="18" charset="0"/>
              </a:rPr>
              <a:t>Features stretching</a:t>
            </a:r>
          </a:p>
        </p:txBody>
      </p:sp>
      <p:sp>
        <p:nvSpPr>
          <p:cNvPr id="41988" name="Text Box 4"/>
          <p:cNvSpPr txBox="1">
            <a:spLocks noChangeArrowheads="1"/>
          </p:cNvSpPr>
          <p:nvPr/>
        </p:nvSpPr>
        <p:spPr bwMode="auto">
          <a:xfrm>
            <a:off x="6769101" y="1270001"/>
            <a:ext cx="1826141" cy="830997"/>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spcBef>
                <a:spcPct val="0"/>
              </a:spcBef>
              <a:buFontTx/>
              <a:buNone/>
            </a:pPr>
            <a:r>
              <a:rPr lang="en-US" altLang="en-US" sz="2400">
                <a:latin typeface="Arial" panose="020B0604020202020204" pitchFamily="34" charset="0"/>
                <a:cs typeface="Times New Roman" panose="02020603050405020304" pitchFamily="18" charset="0"/>
              </a:rPr>
              <a:t>Features of </a:t>
            </a:r>
          </a:p>
          <a:p>
            <a:pPr>
              <a:spcBef>
                <a:spcPct val="0"/>
              </a:spcBef>
              <a:buFontTx/>
              <a:buNone/>
            </a:pPr>
            <a:r>
              <a:rPr lang="en-US" altLang="en-US" sz="2400">
                <a:latin typeface="Arial" panose="020B0604020202020204" pitchFamily="34" charset="0"/>
                <a:cs typeface="Times New Roman" panose="02020603050405020304" pitchFamily="18" charset="0"/>
              </a:rPr>
              <a:t>category</a:t>
            </a:r>
          </a:p>
        </p:txBody>
      </p:sp>
      <p:sp>
        <p:nvSpPr>
          <p:cNvPr id="41989" name="AutoShape 5"/>
          <p:cNvSpPr>
            <a:spLocks noChangeArrowheads="1"/>
          </p:cNvSpPr>
          <p:nvPr/>
        </p:nvSpPr>
        <p:spPr bwMode="auto">
          <a:xfrm>
            <a:off x="5435600" y="1524000"/>
            <a:ext cx="1295400" cy="304800"/>
          </a:xfrm>
          <a:prstGeom prst="rightArrow">
            <a:avLst>
              <a:gd name="adj1" fmla="val 50000"/>
              <a:gd name="adj2" fmla="val 106250"/>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endParaRPr lang="en-GB" altLang="en-US" sz="1800">
              <a:latin typeface="Arial" panose="020B0604020202020204" pitchFamily="34" charset="0"/>
            </a:endParaRPr>
          </a:p>
        </p:txBody>
      </p:sp>
      <p:sp>
        <p:nvSpPr>
          <p:cNvPr id="41990" name="Text Box 6"/>
          <p:cNvSpPr txBox="1">
            <a:spLocks noChangeArrowheads="1"/>
          </p:cNvSpPr>
          <p:nvPr/>
        </p:nvSpPr>
        <p:spPr bwMode="auto">
          <a:xfrm>
            <a:off x="3873501" y="2895601"/>
            <a:ext cx="2154757" cy="1200329"/>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spcBef>
                <a:spcPct val="0"/>
              </a:spcBef>
              <a:buFontTx/>
              <a:buNone/>
            </a:pPr>
            <a:r>
              <a:rPr lang="en-US" altLang="en-US" sz="2400">
                <a:latin typeface="Arial" panose="020B0604020202020204" pitchFamily="34" charset="0"/>
                <a:cs typeface="Times New Roman" panose="02020603050405020304" pitchFamily="18" charset="0"/>
              </a:rPr>
              <a:t>Consider how </a:t>
            </a:r>
          </a:p>
          <a:p>
            <a:pPr>
              <a:spcBef>
                <a:spcPct val="0"/>
              </a:spcBef>
              <a:buFontTx/>
              <a:buNone/>
            </a:pPr>
            <a:r>
              <a:rPr lang="en-US" altLang="en-US" sz="2400">
                <a:latin typeface="Arial" panose="020B0604020202020204" pitchFamily="34" charset="0"/>
                <a:cs typeface="Times New Roman" panose="02020603050405020304" pitchFamily="18" charset="0"/>
              </a:rPr>
              <a:t>features may </a:t>
            </a:r>
          </a:p>
          <a:p>
            <a:pPr>
              <a:spcBef>
                <a:spcPct val="0"/>
              </a:spcBef>
              <a:buFontTx/>
              <a:buNone/>
            </a:pPr>
            <a:r>
              <a:rPr lang="en-US" altLang="en-US" sz="2400">
                <a:latin typeface="Arial" panose="020B0604020202020204" pitchFamily="34" charset="0"/>
                <a:cs typeface="Times New Roman" panose="02020603050405020304" pitchFamily="18" charset="0"/>
              </a:rPr>
              <a:t>be modified</a:t>
            </a:r>
          </a:p>
        </p:txBody>
      </p:sp>
      <p:sp>
        <p:nvSpPr>
          <p:cNvPr id="41991" name="AutoShape 7"/>
          <p:cNvSpPr>
            <a:spLocks noChangeArrowheads="1"/>
          </p:cNvSpPr>
          <p:nvPr/>
        </p:nvSpPr>
        <p:spPr bwMode="auto">
          <a:xfrm rot="18767923">
            <a:off x="5740400" y="2667000"/>
            <a:ext cx="1828800" cy="304800"/>
          </a:xfrm>
          <a:prstGeom prst="leftArrow">
            <a:avLst>
              <a:gd name="adj1" fmla="val 50000"/>
              <a:gd name="adj2" fmla="val 150000"/>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endParaRPr lang="en-GB" altLang="en-US" sz="1800">
              <a:latin typeface="Arial" panose="020B0604020202020204" pitchFamily="34" charset="0"/>
            </a:endParaRPr>
          </a:p>
        </p:txBody>
      </p:sp>
      <p:sp>
        <p:nvSpPr>
          <p:cNvPr id="41992" name="Text Box 8"/>
          <p:cNvSpPr txBox="1">
            <a:spLocks noChangeArrowheads="1"/>
          </p:cNvSpPr>
          <p:nvPr/>
        </p:nvSpPr>
        <p:spPr bwMode="auto">
          <a:xfrm>
            <a:off x="6400800" y="3249613"/>
            <a:ext cx="3932238" cy="287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tabLst>
                <a:tab pos="661988" algn="l"/>
              </a:tabLst>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tabLst>
                <a:tab pos="661988" algn="l"/>
              </a:tabLst>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tabLst>
                <a:tab pos="661988" algn="l"/>
              </a:tabLst>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tabLst>
                <a:tab pos="661988" algn="l"/>
              </a:tabLst>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tabLst>
                <a:tab pos="661988" algn="l"/>
              </a:tabLst>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tabLst>
                <a:tab pos="661988" algn="l"/>
              </a:tabLst>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tabLst>
                <a:tab pos="661988" algn="l"/>
              </a:tabLst>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tabLst>
                <a:tab pos="661988" algn="l"/>
              </a:tabLst>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tabLst>
                <a:tab pos="661988" algn="l"/>
              </a:tabLst>
              <a:defRPr sz="2000">
                <a:solidFill>
                  <a:schemeClr val="tx1"/>
                </a:solidFill>
                <a:latin typeface="Calibri" panose="020F0502020204030204" pitchFamily="34" charset="0"/>
                <a:ea typeface="MS PGothic" panose="020B0600070205080204" pitchFamily="34" charset="-128"/>
              </a:defRPr>
            </a:lvl9pPr>
          </a:lstStyle>
          <a:p>
            <a:pPr>
              <a:spcBef>
                <a:spcPct val="0"/>
              </a:spcBef>
              <a:buFontTx/>
              <a:buNone/>
            </a:pPr>
            <a:r>
              <a:rPr lang="en-US" altLang="en-US" sz="2600">
                <a:latin typeface="Arial" panose="020B0604020202020204" pitchFamily="34" charset="0"/>
                <a:cs typeface="Times New Roman" panose="02020603050405020304" pitchFamily="18" charset="0"/>
              </a:rPr>
              <a:t>For Example:</a:t>
            </a:r>
          </a:p>
          <a:p>
            <a:pPr>
              <a:spcBef>
                <a:spcPct val="0"/>
              </a:spcBef>
              <a:buFontTx/>
              <a:buNone/>
            </a:pPr>
            <a:endParaRPr lang="en-US" altLang="en-US" sz="2600">
              <a:latin typeface="Arial" panose="020B0604020202020204" pitchFamily="34" charset="0"/>
              <a:cs typeface="Times New Roman" panose="02020603050405020304" pitchFamily="18" charset="0"/>
            </a:endParaRPr>
          </a:p>
          <a:p>
            <a:pPr>
              <a:spcBef>
                <a:spcPct val="0"/>
              </a:spcBef>
              <a:buFontTx/>
              <a:buNone/>
            </a:pPr>
            <a:r>
              <a:rPr lang="en-US" altLang="en-US" sz="2600">
                <a:latin typeface="Arial" panose="020B0604020202020204" pitchFamily="34" charset="0"/>
                <a:cs typeface="Times New Roman" panose="02020603050405020304" pitchFamily="18" charset="0"/>
              </a:rPr>
              <a:t>*	make bigger</a:t>
            </a:r>
          </a:p>
          <a:p>
            <a:pPr>
              <a:spcBef>
                <a:spcPct val="0"/>
              </a:spcBef>
              <a:buFontTx/>
              <a:buNone/>
            </a:pPr>
            <a:r>
              <a:rPr lang="en-US" altLang="en-US" sz="2600">
                <a:latin typeface="Arial" panose="020B0604020202020204" pitchFamily="34" charset="0"/>
                <a:cs typeface="Times New Roman" panose="02020603050405020304" pitchFamily="18" charset="0"/>
              </a:rPr>
              <a:t>*	make smaller</a:t>
            </a:r>
          </a:p>
          <a:p>
            <a:pPr>
              <a:spcBef>
                <a:spcPct val="0"/>
              </a:spcBef>
              <a:buFontTx/>
              <a:buNone/>
            </a:pPr>
            <a:r>
              <a:rPr lang="en-US" altLang="en-US" sz="2600">
                <a:latin typeface="Arial" panose="020B0604020202020204" pitchFamily="34" charset="0"/>
                <a:cs typeface="Times New Roman" panose="02020603050405020304" pitchFamily="18" charset="0"/>
              </a:rPr>
              <a:t>*	make faster</a:t>
            </a:r>
          </a:p>
          <a:p>
            <a:pPr>
              <a:spcBef>
                <a:spcPct val="0"/>
              </a:spcBef>
              <a:buFontTx/>
              <a:buNone/>
            </a:pPr>
            <a:r>
              <a:rPr lang="en-US" altLang="en-US" sz="2600">
                <a:latin typeface="Arial" panose="020B0604020202020204" pitchFamily="34" charset="0"/>
                <a:cs typeface="Times New Roman" panose="02020603050405020304" pitchFamily="18" charset="0"/>
              </a:rPr>
              <a:t>*	make easier to use</a:t>
            </a:r>
          </a:p>
          <a:p>
            <a:pPr>
              <a:spcBef>
                <a:spcPct val="0"/>
              </a:spcBef>
              <a:buFontTx/>
              <a:buNone/>
            </a:pPr>
            <a:r>
              <a:rPr lang="en-US" altLang="en-US" sz="2600">
                <a:latin typeface="Arial" panose="020B0604020202020204" pitchFamily="34" charset="0"/>
                <a:cs typeface="Times New Roman" panose="02020603050405020304" pitchFamily="18" charset="0"/>
              </a:rPr>
              <a:t>*	make more attractive</a:t>
            </a:r>
          </a:p>
        </p:txBody>
      </p:sp>
    </p:spTree>
    <p:extLst>
      <p:ext uri="{BB962C8B-B14F-4D97-AF65-F5344CB8AC3E}">
        <p14:creationId xmlns:p14="http://schemas.microsoft.com/office/powerpoint/2010/main" val="78857071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ext Box 2"/>
          <p:cNvSpPr txBox="1">
            <a:spLocks noChangeArrowheads="1"/>
          </p:cNvSpPr>
          <p:nvPr/>
        </p:nvSpPr>
        <p:spPr bwMode="auto">
          <a:xfrm>
            <a:off x="3689350" y="1801814"/>
            <a:ext cx="1366080" cy="830997"/>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spcBef>
                <a:spcPct val="0"/>
              </a:spcBef>
              <a:buFontTx/>
              <a:buNone/>
            </a:pPr>
            <a:r>
              <a:rPr lang="en-US" altLang="en-US" sz="2400">
                <a:latin typeface="Arial" panose="020B0604020202020204" pitchFamily="34" charset="0"/>
                <a:cs typeface="Times New Roman" panose="02020603050405020304" pitchFamily="18" charset="0"/>
              </a:rPr>
              <a:t>Product</a:t>
            </a:r>
          </a:p>
          <a:p>
            <a:pPr>
              <a:spcBef>
                <a:spcPct val="0"/>
              </a:spcBef>
              <a:buFontTx/>
              <a:buNone/>
            </a:pPr>
            <a:r>
              <a:rPr lang="en-US" altLang="en-US" sz="2400">
                <a:latin typeface="Arial" panose="020B0604020202020204" pitchFamily="34" charset="0"/>
                <a:cs typeface="Times New Roman" panose="02020603050405020304" pitchFamily="18" charset="0"/>
              </a:rPr>
              <a:t>category</a:t>
            </a:r>
          </a:p>
        </p:txBody>
      </p:sp>
      <p:sp>
        <p:nvSpPr>
          <p:cNvPr id="43011" name="Text Box 3"/>
          <p:cNvSpPr txBox="1">
            <a:spLocks noChangeArrowheads="1"/>
          </p:cNvSpPr>
          <p:nvPr/>
        </p:nvSpPr>
        <p:spPr bwMode="auto">
          <a:xfrm>
            <a:off x="6280151" y="1816101"/>
            <a:ext cx="1826141" cy="830997"/>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spcBef>
                <a:spcPct val="0"/>
              </a:spcBef>
              <a:buFontTx/>
              <a:buNone/>
            </a:pPr>
            <a:r>
              <a:rPr lang="en-US" altLang="en-US" sz="2400">
                <a:latin typeface="Arial" panose="020B0604020202020204" pitchFamily="34" charset="0"/>
                <a:cs typeface="Times New Roman" panose="02020603050405020304" pitchFamily="18" charset="0"/>
              </a:rPr>
              <a:t>Features of </a:t>
            </a:r>
          </a:p>
          <a:p>
            <a:pPr>
              <a:spcBef>
                <a:spcPct val="0"/>
              </a:spcBef>
              <a:buFontTx/>
              <a:buNone/>
            </a:pPr>
            <a:r>
              <a:rPr lang="en-US" altLang="en-US" sz="2400">
                <a:latin typeface="Arial" panose="020B0604020202020204" pitchFamily="34" charset="0"/>
                <a:cs typeface="Times New Roman" panose="02020603050405020304" pitchFamily="18" charset="0"/>
              </a:rPr>
              <a:t>category</a:t>
            </a:r>
          </a:p>
        </p:txBody>
      </p:sp>
      <p:sp>
        <p:nvSpPr>
          <p:cNvPr id="43012" name="AutoShape 4"/>
          <p:cNvSpPr>
            <a:spLocks noChangeArrowheads="1"/>
          </p:cNvSpPr>
          <p:nvPr/>
        </p:nvSpPr>
        <p:spPr bwMode="auto">
          <a:xfrm>
            <a:off x="5060950" y="2070100"/>
            <a:ext cx="1295400" cy="304800"/>
          </a:xfrm>
          <a:prstGeom prst="rightArrow">
            <a:avLst>
              <a:gd name="adj1" fmla="val 50000"/>
              <a:gd name="adj2" fmla="val 106250"/>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endParaRPr lang="en-GB" altLang="en-US" sz="1800">
              <a:latin typeface="Arial" panose="020B0604020202020204" pitchFamily="34" charset="0"/>
            </a:endParaRPr>
          </a:p>
        </p:txBody>
      </p:sp>
      <p:sp>
        <p:nvSpPr>
          <p:cNvPr id="43013" name="Text Box 5"/>
          <p:cNvSpPr txBox="1">
            <a:spLocks noChangeArrowheads="1"/>
          </p:cNvSpPr>
          <p:nvPr/>
        </p:nvSpPr>
        <p:spPr bwMode="auto">
          <a:xfrm>
            <a:off x="7092951" y="4076700"/>
            <a:ext cx="3095719" cy="1569660"/>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spcBef>
                <a:spcPct val="0"/>
              </a:spcBef>
              <a:buFontTx/>
              <a:buNone/>
            </a:pPr>
            <a:r>
              <a:rPr lang="en-US" altLang="en-US" sz="2400">
                <a:latin typeface="Arial" panose="020B0604020202020204" pitchFamily="34" charset="0"/>
                <a:cs typeface="Times New Roman" panose="02020603050405020304" pitchFamily="18" charset="0"/>
              </a:rPr>
              <a:t>Change features</a:t>
            </a:r>
          </a:p>
          <a:p>
            <a:pPr>
              <a:spcBef>
                <a:spcPct val="0"/>
              </a:spcBef>
              <a:buFontTx/>
              <a:buNone/>
            </a:pPr>
            <a:endParaRPr lang="en-US" altLang="en-US" sz="2400">
              <a:latin typeface="Arial" panose="020B0604020202020204" pitchFamily="34" charset="0"/>
              <a:cs typeface="Times New Roman" panose="02020603050405020304" pitchFamily="18" charset="0"/>
            </a:endParaRPr>
          </a:p>
          <a:p>
            <a:pPr>
              <a:spcBef>
                <a:spcPct val="0"/>
              </a:spcBef>
              <a:buFontTx/>
              <a:buNone/>
            </a:pPr>
            <a:r>
              <a:rPr lang="en-US" altLang="en-US" sz="2400">
                <a:latin typeface="Arial" panose="020B0604020202020204" pitchFamily="34" charset="0"/>
                <a:cs typeface="Times New Roman" panose="02020603050405020304" pitchFamily="18" charset="0"/>
              </a:rPr>
              <a:t>*	individually</a:t>
            </a:r>
          </a:p>
          <a:p>
            <a:pPr>
              <a:spcBef>
                <a:spcPct val="0"/>
              </a:spcBef>
              <a:buFontTx/>
              <a:buNone/>
            </a:pPr>
            <a:r>
              <a:rPr lang="en-US" altLang="en-US" sz="2400">
                <a:latin typeface="Arial" panose="020B0604020202020204" pitchFamily="34" charset="0"/>
                <a:cs typeface="Times New Roman" panose="02020603050405020304" pitchFamily="18" charset="0"/>
              </a:rPr>
              <a:t>*	in combination</a:t>
            </a:r>
          </a:p>
        </p:txBody>
      </p:sp>
      <p:sp>
        <p:nvSpPr>
          <p:cNvPr id="43014" name="Text Box 6"/>
          <p:cNvSpPr txBox="1">
            <a:spLocks noChangeArrowheads="1"/>
          </p:cNvSpPr>
          <p:nvPr/>
        </p:nvSpPr>
        <p:spPr bwMode="auto">
          <a:xfrm>
            <a:off x="3613151" y="3733801"/>
            <a:ext cx="2154757" cy="1200329"/>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spcBef>
                <a:spcPct val="0"/>
              </a:spcBef>
              <a:buFontTx/>
              <a:buNone/>
            </a:pPr>
            <a:r>
              <a:rPr lang="en-US" altLang="en-US" sz="2400">
                <a:latin typeface="Arial" panose="020B0604020202020204" pitchFamily="34" charset="0"/>
                <a:cs typeface="Times New Roman" panose="02020603050405020304" pitchFamily="18" charset="0"/>
              </a:rPr>
              <a:t>Consider how </a:t>
            </a:r>
          </a:p>
          <a:p>
            <a:pPr>
              <a:spcBef>
                <a:spcPct val="0"/>
              </a:spcBef>
              <a:buFontTx/>
              <a:buNone/>
            </a:pPr>
            <a:r>
              <a:rPr lang="en-US" altLang="en-US" sz="2400">
                <a:latin typeface="Arial" panose="020B0604020202020204" pitchFamily="34" charset="0"/>
                <a:cs typeface="Times New Roman" panose="02020603050405020304" pitchFamily="18" charset="0"/>
              </a:rPr>
              <a:t>features may </a:t>
            </a:r>
          </a:p>
          <a:p>
            <a:pPr>
              <a:spcBef>
                <a:spcPct val="0"/>
              </a:spcBef>
              <a:buFontTx/>
              <a:buNone/>
            </a:pPr>
            <a:r>
              <a:rPr lang="en-US" altLang="en-US" sz="2400">
                <a:latin typeface="Arial" panose="020B0604020202020204" pitchFamily="34" charset="0"/>
                <a:cs typeface="Times New Roman" panose="02020603050405020304" pitchFamily="18" charset="0"/>
              </a:rPr>
              <a:t>be modified</a:t>
            </a:r>
          </a:p>
        </p:txBody>
      </p:sp>
      <p:sp>
        <p:nvSpPr>
          <p:cNvPr id="43015" name="AutoShape 7"/>
          <p:cNvSpPr>
            <a:spLocks noChangeArrowheads="1"/>
          </p:cNvSpPr>
          <p:nvPr/>
        </p:nvSpPr>
        <p:spPr bwMode="auto">
          <a:xfrm rot="18767923">
            <a:off x="5365750" y="3213100"/>
            <a:ext cx="1828800" cy="304800"/>
          </a:xfrm>
          <a:prstGeom prst="leftArrow">
            <a:avLst>
              <a:gd name="adj1" fmla="val 50000"/>
              <a:gd name="adj2" fmla="val 150000"/>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endParaRPr lang="en-GB" altLang="en-US" sz="1800">
              <a:latin typeface="Arial" panose="020B0604020202020204" pitchFamily="34" charset="0"/>
            </a:endParaRPr>
          </a:p>
        </p:txBody>
      </p:sp>
      <p:sp>
        <p:nvSpPr>
          <p:cNvPr id="43016" name="AutoShape 8"/>
          <p:cNvSpPr>
            <a:spLocks noChangeArrowheads="1"/>
          </p:cNvSpPr>
          <p:nvPr/>
        </p:nvSpPr>
        <p:spPr bwMode="auto">
          <a:xfrm>
            <a:off x="5822950" y="4127500"/>
            <a:ext cx="1295400" cy="304800"/>
          </a:xfrm>
          <a:prstGeom prst="rightArrow">
            <a:avLst>
              <a:gd name="adj1" fmla="val 50000"/>
              <a:gd name="adj2" fmla="val 106250"/>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endParaRPr lang="en-GB" altLang="en-US" sz="1800">
              <a:latin typeface="Arial" panose="020B0604020202020204" pitchFamily="34" charset="0"/>
            </a:endParaRPr>
          </a:p>
        </p:txBody>
      </p:sp>
      <p:sp>
        <p:nvSpPr>
          <p:cNvPr id="43017" name="Text Box 9"/>
          <p:cNvSpPr txBox="1">
            <a:spLocks noChangeArrowheads="1"/>
          </p:cNvSpPr>
          <p:nvPr/>
        </p:nvSpPr>
        <p:spPr bwMode="auto">
          <a:xfrm>
            <a:off x="3048000" y="355600"/>
            <a:ext cx="7010400" cy="554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US" altLang="en-US" sz="3000" b="1">
                <a:solidFill>
                  <a:srgbClr val="0000CC"/>
                </a:solidFill>
                <a:latin typeface="Arial" panose="020B0604020202020204" pitchFamily="34" charset="0"/>
                <a:cs typeface="Times New Roman" panose="02020603050405020304" pitchFamily="18" charset="0"/>
              </a:rPr>
              <a:t>Features stretching (Continued)</a:t>
            </a:r>
          </a:p>
        </p:txBody>
      </p:sp>
    </p:spTree>
    <p:extLst>
      <p:ext uri="{BB962C8B-B14F-4D97-AF65-F5344CB8AC3E}">
        <p14:creationId xmlns:p14="http://schemas.microsoft.com/office/powerpoint/2010/main" val="231691776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ext Box 2"/>
          <p:cNvSpPr txBox="1">
            <a:spLocks noChangeArrowheads="1"/>
          </p:cNvSpPr>
          <p:nvPr/>
        </p:nvSpPr>
        <p:spPr bwMode="auto">
          <a:xfrm>
            <a:off x="3556000" y="1344613"/>
            <a:ext cx="1550988" cy="946150"/>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spcBef>
                <a:spcPct val="0"/>
              </a:spcBef>
              <a:buFontTx/>
              <a:buNone/>
            </a:pPr>
            <a:r>
              <a:rPr lang="en-US" altLang="en-US" sz="2800">
                <a:latin typeface="Arial" panose="020B0604020202020204" pitchFamily="34" charset="0"/>
                <a:cs typeface="Times New Roman" panose="02020603050405020304" pitchFamily="18" charset="0"/>
              </a:rPr>
              <a:t>Product</a:t>
            </a:r>
          </a:p>
          <a:p>
            <a:pPr>
              <a:spcBef>
                <a:spcPct val="0"/>
              </a:spcBef>
              <a:buFontTx/>
              <a:buNone/>
            </a:pPr>
            <a:r>
              <a:rPr lang="en-US" altLang="en-US" sz="2800">
                <a:latin typeface="Arial" panose="020B0604020202020204" pitchFamily="34" charset="0"/>
                <a:cs typeface="Times New Roman" panose="02020603050405020304" pitchFamily="18" charset="0"/>
              </a:rPr>
              <a:t>category</a:t>
            </a:r>
          </a:p>
        </p:txBody>
      </p:sp>
      <p:sp>
        <p:nvSpPr>
          <p:cNvPr id="44035" name="Text Box 3"/>
          <p:cNvSpPr txBox="1">
            <a:spLocks noChangeArrowheads="1"/>
          </p:cNvSpPr>
          <p:nvPr/>
        </p:nvSpPr>
        <p:spPr bwMode="auto">
          <a:xfrm>
            <a:off x="6324600" y="1371600"/>
            <a:ext cx="2084388" cy="946150"/>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spcBef>
                <a:spcPct val="0"/>
              </a:spcBef>
              <a:buFontTx/>
              <a:buNone/>
            </a:pPr>
            <a:r>
              <a:rPr lang="en-US" altLang="en-US" sz="2800">
                <a:latin typeface="Arial" panose="020B0604020202020204" pitchFamily="34" charset="0"/>
                <a:cs typeface="Times New Roman" panose="02020603050405020304" pitchFamily="18" charset="0"/>
              </a:rPr>
              <a:t>Features of </a:t>
            </a:r>
          </a:p>
          <a:p>
            <a:pPr>
              <a:spcBef>
                <a:spcPct val="0"/>
              </a:spcBef>
              <a:buFontTx/>
              <a:buNone/>
            </a:pPr>
            <a:r>
              <a:rPr lang="en-US" altLang="en-US" sz="2800">
                <a:latin typeface="Arial" panose="020B0604020202020204" pitchFamily="34" charset="0"/>
                <a:cs typeface="Times New Roman" panose="02020603050405020304" pitchFamily="18" charset="0"/>
              </a:rPr>
              <a:t>category</a:t>
            </a:r>
          </a:p>
        </p:txBody>
      </p:sp>
      <p:sp>
        <p:nvSpPr>
          <p:cNvPr id="44036" name="AutoShape 4"/>
          <p:cNvSpPr>
            <a:spLocks noChangeArrowheads="1"/>
          </p:cNvSpPr>
          <p:nvPr/>
        </p:nvSpPr>
        <p:spPr bwMode="auto">
          <a:xfrm>
            <a:off x="5181600" y="1676400"/>
            <a:ext cx="1295400" cy="304800"/>
          </a:xfrm>
          <a:prstGeom prst="rightArrow">
            <a:avLst>
              <a:gd name="adj1" fmla="val 50000"/>
              <a:gd name="adj2" fmla="val 106250"/>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endParaRPr lang="en-GB" altLang="en-US" sz="1800">
              <a:latin typeface="Arial" panose="020B0604020202020204" pitchFamily="34" charset="0"/>
            </a:endParaRPr>
          </a:p>
        </p:txBody>
      </p:sp>
      <p:sp>
        <p:nvSpPr>
          <p:cNvPr id="44037" name="Text Box 5"/>
          <p:cNvSpPr txBox="1">
            <a:spLocks noChangeArrowheads="1"/>
          </p:cNvSpPr>
          <p:nvPr/>
        </p:nvSpPr>
        <p:spPr bwMode="auto">
          <a:xfrm>
            <a:off x="7239000" y="3657601"/>
            <a:ext cx="2819400" cy="519113"/>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spcBef>
                <a:spcPct val="0"/>
              </a:spcBef>
              <a:buFontTx/>
              <a:buNone/>
            </a:pPr>
            <a:r>
              <a:rPr lang="en-US" altLang="en-US" sz="2800">
                <a:latin typeface="Arial" panose="020B0604020202020204" pitchFamily="34" charset="0"/>
                <a:cs typeface="Times New Roman" panose="02020603050405020304" pitchFamily="18" charset="0"/>
              </a:rPr>
              <a:t>Change features</a:t>
            </a:r>
          </a:p>
        </p:txBody>
      </p:sp>
      <p:sp>
        <p:nvSpPr>
          <p:cNvPr id="44038" name="Text Box 6"/>
          <p:cNvSpPr txBox="1">
            <a:spLocks noChangeArrowheads="1"/>
          </p:cNvSpPr>
          <p:nvPr/>
        </p:nvSpPr>
        <p:spPr bwMode="auto">
          <a:xfrm>
            <a:off x="3581401" y="2819400"/>
            <a:ext cx="2462213" cy="1373188"/>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spcBef>
                <a:spcPct val="0"/>
              </a:spcBef>
              <a:buFontTx/>
              <a:buNone/>
            </a:pPr>
            <a:r>
              <a:rPr lang="en-US" altLang="en-US" sz="2800">
                <a:latin typeface="Arial" panose="020B0604020202020204" pitchFamily="34" charset="0"/>
                <a:cs typeface="Times New Roman" panose="02020603050405020304" pitchFamily="18" charset="0"/>
              </a:rPr>
              <a:t>Consider how </a:t>
            </a:r>
          </a:p>
          <a:p>
            <a:pPr>
              <a:spcBef>
                <a:spcPct val="0"/>
              </a:spcBef>
              <a:buFontTx/>
              <a:buNone/>
            </a:pPr>
            <a:r>
              <a:rPr lang="en-US" altLang="en-US" sz="2800">
                <a:latin typeface="Arial" panose="020B0604020202020204" pitchFamily="34" charset="0"/>
                <a:cs typeface="Times New Roman" panose="02020603050405020304" pitchFamily="18" charset="0"/>
              </a:rPr>
              <a:t>features may </a:t>
            </a:r>
          </a:p>
          <a:p>
            <a:pPr>
              <a:spcBef>
                <a:spcPct val="0"/>
              </a:spcBef>
              <a:buFontTx/>
              <a:buNone/>
            </a:pPr>
            <a:r>
              <a:rPr lang="en-US" altLang="en-US" sz="2800">
                <a:latin typeface="Arial" panose="020B0604020202020204" pitchFamily="34" charset="0"/>
                <a:cs typeface="Times New Roman" panose="02020603050405020304" pitchFamily="18" charset="0"/>
              </a:rPr>
              <a:t>be modified</a:t>
            </a:r>
          </a:p>
        </p:txBody>
      </p:sp>
      <p:sp>
        <p:nvSpPr>
          <p:cNvPr id="44039" name="AutoShape 7"/>
          <p:cNvSpPr>
            <a:spLocks noChangeArrowheads="1"/>
          </p:cNvSpPr>
          <p:nvPr/>
        </p:nvSpPr>
        <p:spPr bwMode="auto">
          <a:xfrm rot="18767923">
            <a:off x="5486400" y="2819400"/>
            <a:ext cx="1828800" cy="304800"/>
          </a:xfrm>
          <a:prstGeom prst="leftArrow">
            <a:avLst>
              <a:gd name="adj1" fmla="val 50000"/>
              <a:gd name="adj2" fmla="val 150000"/>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endParaRPr lang="en-GB" altLang="en-US" sz="1800">
              <a:latin typeface="Arial" panose="020B0604020202020204" pitchFamily="34" charset="0"/>
            </a:endParaRPr>
          </a:p>
        </p:txBody>
      </p:sp>
      <p:sp>
        <p:nvSpPr>
          <p:cNvPr id="44040" name="AutoShape 8"/>
          <p:cNvSpPr>
            <a:spLocks noChangeArrowheads="1"/>
          </p:cNvSpPr>
          <p:nvPr/>
        </p:nvSpPr>
        <p:spPr bwMode="auto">
          <a:xfrm>
            <a:off x="5943600" y="3733800"/>
            <a:ext cx="1295400" cy="304800"/>
          </a:xfrm>
          <a:prstGeom prst="rightArrow">
            <a:avLst>
              <a:gd name="adj1" fmla="val 50000"/>
              <a:gd name="adj2" fmla="val 106250"/>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endParaRPr lang="en-GB" altLang="en-US" sz="1800">
              <a:latin typeface="Arial" panose="020B0604020202020204" pitchFamily="34" charset="0"/>
            </a:endParaRPr>
          </a:p>
        </p:txBody>
      </p:sp>
      <p:sp>
        <p:nvSpPr>
          <p:cNvPr id="44041" name="Text Box 9"/>
          <p:cNvSpPr txBox="1">
            <a:spLocks noChangeArrowheads="1"/>
          </p:cNvSpPr>
          <p:nvPr/>
        </p:nvSpPr>
        <p:spPr bwMode="auto">
          <a:xfrm>
            <a:off x="6943726" y="5018088"/>
            <a:ext cx="3254375" cy="519112"/>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spcBef>
                <a:spcPct val="0"/>
              </a:spcBef>
              <a:buFontTx/>
              <a:buNone/>
            </a:pPr>
            <a:r>
              <a:rPr lang="en-US" altLang="en-US" sz="2800">
                <a:latin typeface="Arial" panose="020B0604020202020204" pitchFamily="34" charset="0"/>
                <a:cs typeface="Times New Roman" panose="02020603050405020304" pitchFamily="18" charset="0"/>
              </a:rPr>
              <a:t>Define new product</a:t>
            </a:r>
          </a:p>
        </p:txBody>
      </p:sp>
      <p:sp>
        <p:nvSpPr>
          <p:cNvPr id="44042" name="AutoShape 10"/>
          <p:cNvSpPr>
            <a:spLocks noChangeArrowheads="1"/>
          </p:cNvSpPr>
          <p:nvPr/>
        </p:nvSpPr>
        <p:spPr bwMode="auto">
          <a:xfrm>
            <a:off x="8382000" y="4191000"/>
            <a:ext cx="381000" cy="914400"/>
          </a:xfrm>
          <a:prstGeom prst="downArrow">
            <a:avLst>
              <a:gd name="adj1" fmla="val 50000"/>
              <a:gd name="adj2" fmla="val 60000"/>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endParaRPr lang="en-GB" altLang="en-US" sz="1800">
              <a:latin typeface="Arial" panose="020B0604020202020204" pitchFamily="34" charset="0"/>
            </a:endParaRPr>
          </a:p>
        </p:txBody>
      </p:sp>
      <p:sp>
        <p:nvSpPr>
          <p:cNvPr id="44043" name="Text Box 11"/>
          <p:cNvSpPr txBox="1">
            <a:spLocks noChangeArrowheads="1"/>
          </p:cNvSpPr>
          <p:nvPr/>
        </p:nvSpPr>
        <p:spPr bwMode="auto">
          <a:xfrm>
            <a:off x="3124200" y="355600"/>
            <a:ext cx="6934200" cy="554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US" altLang="en-US" sz="3000" b="1">
                <a:solidFill>
                  <a:srgbClr val="0000CC"/>
                </a:solidFill>
                <a:latin typeface="Arial" panose="020B0604020202020204" pitchFamily="34" charset="0"/>
                <a:cs typeface="Times New Roman" panose="02020603050405020304" pitchFamily="18" charset="0"/>
              </a:rPr>
              <a:t>Features stretching (Continued)</a:t>
            </a:r>
          </a:p>
        </p:txBody>
      </p:sp>
    </p:spTree>
    <p:extLst>
      <p:ext uri="{BB962C8B-B14F-4D97-AF65-F5344CB8AC3E}">
        <p14:creationId xmlns:p14="http://schemas.microsoft.com/office/powerpoint/2010/main" val="3775726501"/>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ext Box 2"/>
          <p:cNvSpPr txBox="1">
            <a:spLocks noChangeArrowheads="1"/>
          </p:cNvSpPr>
          <p:nvPr/>
        </p:nvSpPr>
        <p:spPr bwMode="auto">
          <a:xfrm>
            <a:off x="4399047" y="1244600"/>
            <a:ext cx="1755609" cy="1569660"/>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US" altLang="en-US">
                <a:latin typeface="Arial" panose="020B0604020202020204" pitchFamily="34" charset="0"/>
                <a:cs typeface="Times New Roman" panose="02020603050405020304" pitchFamily="18" charset="0"/>
              </a:rPr>
              <a:t>Product</a:t>
            </a:r>
          </a:p>
          <a:p>
            <a:pPr algn="ctr">
              <a:spcBef>
                <a:spcPct val="0"/>
              </a:spcBef>
              <a:buFontTx/>
              <a:buNone/>
            </a:pPr>
            <a:r>
              <a:rPr lang="en-US" altLang="en-US">
                <a:latin typeface="Arial" panose="020B0604020202020204" pitchFamily="34" charset="0"/>
                <a:cs typeface="Times New Roman" panose="02020603050405020304" pitchFamily="18" charset="0"/>
              </a:rPr>
              <a:t>category</a:t>
            </a:r>
          </a:p>
          <a:p>
            <a:pPr algn="ctr">
              <a:spcBef>
                <a:spcPct val="0"/>
              </a:spcBef>
              <a:buFontTx/>
              <a:buNone/>
            </a:pPr>
            <a:r>
              <a:rPr lang="en-US" altLang="en-US">
                <a:latin typeface="Arial" panose="020B0604020202020204" pitchFamily="34" charset="0"/>
                <a:cs typeface="Times New Roman" panose="02020603050405020304" pitchFamily="18" charset="0"/>
              </a:rPr>
              <a:t>A</a:t>
            </a:r>
          </a:p>
        </p:txBody>
      </p:sp>
      <p:sp>
        <p:nvSpPr>
          <p:cNvPr id="45059" name="Text Box 3"/>
          <p:cNvSpPr txBox="1">
            <a:spLocks noChangeArrowheads="1"/>
          </p:cNvSpPr>
          <p:nvPr/>
        </p:nvSpPr>
        <p:spPr bwMode="auto">
          <a:xfrm>
            <a:off x="7764547" y="1244600"/>
            <a:ext cx="1755609" cy="1569660"/>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US" altLang="en-US">
                <a:latin typeface="Arial" panose="020B0604020202020204" pitchFamily="34" charset="0"/>
                <a:cs typeface="Times New Roman" panose="02020603050405020304" pitchFamily="18" charset="0"/>
              </a:rPr>
              <a:t>Product</a:t>
            </a:r>
          </a:p>
          <a:p>
            <a:pPr algn="ctr">
              <a:spcBef>
                <a:spcPct val="0"/>
              </a:spcBef>
              <a:buFontTx/>
              <a:buNone/>
            </a:pPr>
            <a:r>
              <a:rPr lang="en-US" altLang="en-US">
                <a:latin typeface="Arial" panose="020B0604020202020204" pitchFamily="34" charset="0"/>
                <a:cs typeface="Times New Roman" panose="02020603050405020304" pitchFamily="18" charset="0"/>
              </a:rPr>
              <a:t>category</a:t>
            </a:r>
          </a:p>
          <a:p>
            <a:pPr algn="ctr">
              <a:spcBef>
                <a:spcPct val="0"/>
              </a:spcBef>
              <a:buFontTx/>
              <a:buNone/>
            </a:pPr>
            <a:r>
              <a:rPr lang="en-US" altLang="en-US">
                <a:latin typeface="Arial" panose="020B0604020202020204" pitchFamily="34" charset="0"/>
                <a:cs typeface="Times New Roman" panose="02020603050405020304" pitchFamily="18" charset="0"/>
              </a:rPr>
              <a:t>B</a:t>
            </a:r>
          </a:p>
        </p:txBody>
      </p:sp>
      <p:sp>
        <p:nvSpPr>
          <p:cNvPr id="45060" name="Text Box 4"/>
          <p:cNvSpPr txBox="1">
            <a:spLocks noChangeArrowheads="1"/>
          </p:cNvSpPr>
          <p:nvPr/>
        </p:nvSpPr>
        <p:spPr bwMode="auto">
          <a:xfrm>
            <a:off x="3229141" y="55562"/>
            <a:ext cx="6086475" cy="549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US" altLang="en-US" sz="3000" b="1" dirty="0">
                <a:solidFill>
                  <a:srgbClr val="0000CC"/>
                </a:solidFill>
                <a:latin typeface="Arial" panose="020B0604020202020204" pitchFamily="34" charset="0"/>
                <a:cs typeface="Times New Roman" panose="02020603050405020304" pitchFamily="18" charset="0"/>
              </a:rPr>
              <a:t>Product blending</a:t>
            </a:r>
          </a:p>
        </p:txBody>
      </p:sp>
      <p:sp>
        <p:nvSpPr>
          <p:cNvPr id="45061" name="Text Box 5"/>
          <p:cNvSpPr txBox="1">
            <a:spLocks noChangeArrowheads="1"/>
          </p:cNvSpPr>
          <p:nvPr/>
        </p:nvSpPr>
        <p:spPr bwMode="auto">
          <a:xfrm>
            <a:off x="4314826" y="3367088"/>
            <a:ext cx="1590675" cy="519112"/>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spcBef>
                <a:spcPct val="0"/>
              </a:spcBef>
              <a:buFontTx/>
              <a:buNone/>
            </a:pPr>
            <a:r>
              <a:rPr lang="en-US" altLang="en-US" sz="2800">
                <a:latin typeface="Arial" panose="020B0604020202020204" pitchFamily="34" charset="0"/>
                <a:cs typeface="Times New Roman" panose="02020603050405020304" pitchFamily="18" charset="0"/>
              </a:rPr>
              <a:t>Features</a:t>
            </a:r>
          </a:p>
        </p:txBody>
      </p:sp>
      <p:sp>
        <p:nvSpPr>
          <p:cNvPr id="45062" name="Text Box 6"/>
          <p:cNvSpPr txBox="1">
            <a:spLocks noChangeArrowheads="1"/>
          </p:cNvSpPr>
          <p:nvPr/>
        </p:nvSpPr>
        <p:spPr bwMode="auto">
          <a:xfrm>
            <a:off x="7921626" y="3378201"/>
            <a:ext cx="1590675" cy="519113"/>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spcBef>
                <a:spcPct val="0"/>
              </a:spcBef>
              <a:buFontTx/>
              <a:buNone/>
            </a:pPr>
            <a:r>
              <a:rPr lang="en-US" altLang="en-US" sz="2800">
                <a:latin typeface="Arial" panose="020B0604020202020204" pitchFamily="34" charset="0"/>
                <a:cs typeface="Times New Roman" panose="02020603050405020304" pitchFamily="18" charset="0"/>
              </a:rPr>
              <a:t>Features</a:t>
            </a:r>
          </a:p>
        </p:txBody>
      </p:sp>
      <p:sp>
        <p:nvSpPr>
          <p:cNvPr id="45063" name="AutoShape 7"/>
          <p:cNvSpPr>
            <a:spLocks noChangeArrowheads="1"/>
          </p:cNvSpPr>
          <p:nvPr/>
        </p:nvSpPr>
        <p:spPr bwMode="auto">
          <a:xfrm>
            <a:off x="5016500" y="2692400"/>
            <a:ext cx="533400" cy="685800"/>
          </a:xfrm>
          <a:prstGeom prst="downArrow">
            <a:avLst>
              <a:gd name="adj1" fmla="val 50000"/>
              <a:gd name="adj2" fmla="val 32143"/>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endParaRPr lang="en-GB" altLang="en-US" sz="1800">
              <a:latin typeface="Arial" panose="020B0604020202020204" pitchFamily="34" charset="0"/>
            </a:endParaRPr>
          </a:p>
        </p:txBody>
      </p:sp>
      <p:sp>
        <p:nvSpPr>
          <p:cNvPr id="45064" name="AutoShape 8"/>
          <p:cNvSpPr>
            <a:spLocks noChangeArrowheads="1"/>
          </p:cNvSpPr>
          <p:nvPr/>
        </p:nvSpPr>
        <p:spPr bwMode="auto">
          <a:xfrm>
            <a:off x="8369300" y="2692400"/>
            <a:ext cx="533400" cy="685800"/>
          </a:xfrm>
          <a:prstGeom prst="downArrow">
            <a:avLst>
              <a:gd name="adj1" fmla="val 50000"/>
              <a:gd name="adj2" fmla="val 32143"/>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endParaRPr lang="en-GB" altLang="en-US" sz="1800">
              <a:latin typeface="Arial" panose="020B0604020202020204" pitchFamily="34" charset="0"/>
            </a:endParaRPr>
          </a:p>
        </p:txBody>
      </p:sp>
      <p:sp>
        <p:nvSpPr>
          <p:cNvPr id="45065" name="Text Box 9"/>
          <p:cNvSpPr txBox="1">
            <a:spLocks noChangeArrowheads="1"/>
          </p:cNvSpPr>
          <p:nvPr/>
        </p:nvSpPr>
        <p:spPr bwMode="auto">
          <a:xfrm>
            <a:off x="5626101" y="4826001"/>
            <a:ext cx="2917825" cy="519113"/>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spcBef>
                <a:spcPct val="0"/>
              </a:spcBef>
              <a:buFontTx/>
              <a:buNone/>
            </a:pPr>
            <a:r>
              <a:rPr lang="en-US" altLang="en-US" sz="2800">
                <a:latin typeface="Arial" panose="020B0604020202020204" pitchFamily="34" charset="0"/>
                <a:cs typeface="Times New Roman" panose="02020603050405020304" pitchFamily="18" charset="0"/>
              </a:rPr>
              <a:t>New combination</a:t>
            </a:r>
          </a:p>
        </p:txBody>
      </p:sp>
      <p:sp>
        <p:nvSpPr>
          <p:cNvPr id="45066" name="AutoShape 10"/>
          <p:cNvSpPr>
            <a:spLocks noChangeArrowheads="1"/>
          </p:cNvSpPr>
          <p:nvPr/>
        </p:nvSpPr>
        <p:spPr bwMode="auto">
          <a:xfrm>
            <a:off x="5321301" y="3835401"/>
            <a:ext cx="485775" cy="976313"/>
          </a:xfrm>
          <a:prstGeom prst="downArrow">
            <a:avLst>
              <a:gd name="adj1" fmla="val 50000"/>
              <a:gd name="adj2" fmla="val 50245"/>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endParaRPr lang="en-GB" altLang="en-US" sz="1800">
              <a:latin typeface="Arial" panose="020B0604020202020204" pitchFamily="34" charset="0"/>
            </a:endParaRPr>
          </a:p>
        </p:txBody>
      </p:sp>
      <p:sp>
        <p:nvSpPr>
          <p:cNvPr id="45067" name="AutoShape 11"/>
          <p:cNvSpPr>
            <a:spLocks noChangeArrowheads="1"/>
          </p:cNvSpPr>
          <p:nvPr/>
        </p:nvSpPr>
        <p:spPr bwMode="auto">
          <a:xfrm>
            <a:off x="8264526" y="3835401"/>
            <a:ext cx="485775" cy="976313"/>
          </a:xfrm>
          <a:prstGeom prst="downArrow">
            <a:avLst>
              <a:gd name="adj1" fmla="val 50000"/>
              <a:gd name="adj2" fmla="val 50245"/>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endParaRPr lang="en-GB" altLang="en-US" sz="1800">
              <a:latin typeface="Arial" panose="020B0604020202020204" pitchFamily="34" charset="0"/>
            </a:endParaRPr>
          </a:p>
        </p:txBody>
      </p:sp>
      <p:sp>
        <p:nvSpPr>
          <p:cNvPr id="45068" name="Text Box 12"/>
          <p:cNvSpPr txBox="1">
            <a:spLocks noChangeArrowheads="1"/>
          </p:cNvSpPr>
          <p:nvPr/>
        </p:nvSpPr>
        <p:spPr bwMode="auto">
          <a:xfrm>
            <a:off x="5702301" y="5816601"/>
            <a:ext cx="2957513" cy="519113"/>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spcBef>
                <a:spcPct val="0"/>
              </a:spcBef>
              <a:buFontTx/>
              <a:buNone/>
            </a:pPr>
            <a:r>
              <a:rPr lang="en-US" altLang="en-US" sz="2800">
                <a:latin typeface="Arial" panose="020B0604020202020204" pitchFamily="34" charset="0"/>
                <a:cs typeface="Times New Roman" panose="02020603050405020304" pitchFamily="18" charset="0"/>
              </a:rPr>
              <a:t>New product idea</a:t>
            </a:r>
          </a:p>
        </p:txBody>
      </p:sp>
      <p:sp>
        <p:nvSpPr>
          <p:cNvPr id="45069" name="AutoShape 13"/>
          <p:cNvSpPr>
            <a:spLocks noChangeArrowheads="1"/>
          </p:cNvSpPr>
          <p:nvPr/>
        </p:nvSpPr>
        <p:spPr bwMode="auto">
          <a:xfrm>
            <a:off x="6845300" y="5283200"/>
            <a:ext cx="533400" cy="685800"/>
          </a:xfrm>
          <a:prstGeom prst="downArrow">
            <a:avLst>
              <a:gd name="adj1" fmla="val 50000"/>
              <a:gd name="adj2" fmla="val 32143"/>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endParaRPr lang="en-GB" altLang="en-US" sz="1800">
              <a:latin typeface="Arial" panose="020B0604020202020204" pitchFamily="34" charset="0"/>
            </a:endParaRPr>
          </a:p>
        </p:txBody>
      </p:sp>
    </p:spTree>
    <p:extLst>
      <p:ext uri="{BB962C8B-B14F-4D97-AF65-F5344CB8AC3E}">
        <p14:creationId xmlns:p14="http://schemas.microsoft.com/office/powerpoint/2010/main" val="657990304"/>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ctrTitle"/>
          </p:nvPr>
        </p:nvSpPr>
        <p:spPr>
          <a:xfrm>
            <a:off x="2477549" y="0"/>
            <a:ext cx="7772400" cy="1470025"/>
          </a:xfrm>
        </p:spPr>
        <p:txBody>
          <a:bodyPr/>
          <a:lstStyle/>
          <a:p>
            <a:pPr algn="l"/>
            <a:r>
              <a:rPr lang="en-GB" altLang="en-US" sz="3600" b="1" dirty="0">
                <a:solidFill>
                  <a:srgbClr val="FF0000"/>
                </a:solidFill>
                <a:cs typeface="Arial" panose="020B0604020202020204" pitchFamily="34" charset="0"/>
              </a:rPr>
              <a:t>Creating and Protecting Knowledge</a:t>
            </a:r>
            <a:endParaRPr lang="en-US" altLang="en-US" sz="3600" b="1" dirty="0">
              <a:solidFill>
                <a:srgbClr val="FF0000"/>
              </a:solidFill>
              <a:cs typeface="Arial" panose="020B0604020202020204" pitchFamily="34" charset="0"/>
            </a:endParaRPr>
          </a:p>
        </p:txBody>
      </p:sp>
      <p:sp>
        <p:nvSpPr>
          <p:cNvPr id="46083" name="Subtitle 2"/>
          <p:cNvSpPr>
            <a:spLocks noGrp="1"/>
          </p:cNvSpPr>
          <p:nvPr>
            <p:ph type="subTitle" idx="1"/>
          </p:nvPr>
        </p:nvSpPr>
        <p:spPr>
          <a:xfrm>
            <a:off x="1728746" y="1904587"/>
            <a:ext cx="8170628" cy="3979378"/>
          </a:xfrm>
        </p:spPr>
        <p:txBody>
          <a:bodyPr/>
          <a:lstStyle/>
          <a:p>
            <a:pPr lvl="1" algn="l">
              <a:lnSpc>
                <a:spcPct val="80000"/>
              </a:lnSpc>
              <a:buFont typeface="Arial" panose="020B0604020202020204" pitchFamily="34" charset="0"/>
              <a:buChar char="•"/>
            </a:pPr>
            <a:r>
              <a:rPr lang="en-US" altLang="en-US" sz="2600" dirty="0"/>
              <a:t> </a:t>
            </a:r>
            <a:r>
              <a:rPr lang="en-US" altLang="en-US" sz="2800" dirty="0"/>
              <a:t>Knowledge creation</a:t>
            </a:r>
          </a:p>
          <a:p>
            <a:pPr lvl="1" algn="l">
              <a:lnSpc>
                <a:spcPct val="80000"/>
              </a:lnSpc>
              <a:buFont typeface="Arial" panose="020B0604020202020204" pitchFamily="34" charset="0"/>
              <a:buChar char="•"/>
            </a:pPr>
            <a:r>
              <a:rPr lang="en-US" altLang="en-US" sz="2800" dirty="0"/>
              <a:t> Main forms of intellectual property</a:t>
            </a:r>
          </a:p>
          <a:p>
            <a:pPr lvl="1" algn="l">
              <a:lnSpc>
                <a:spcPct val="80000"/>
              </a:lnSpc>
              <a:buFont typeface="Arial" panose="020B0604020202020204" pitchFamily="34" charset="0"/>
              <a:buChar char="•"/>
            </a:pPr>
            <a:r>
              <a:rPr lang="en-US" altLang="en-US" sz="2800" dirty="0"/>
              <a:t> Know how and the laws of confidentiality </a:t>
            </a:r>
          </a:p>
          <a:p>
            <a:pPr lvl="1" algn="l">
              <a:lnSpc>
                <a:spcPct val="80000"/>
              </a:lnSpc>
              <a:buFont typeface="Arial" panose="020B0604020202020204" pitchFamily="34" charset="0"/>
              <a:buChar char="•"/>
            </a:pPr>
            <a:r>
              <a:rPr lang="en-US" altLang="en-US" sz="2800" dirty="0"/>
              <a:t> Patents</a:t>
            </a:r>
          </a:p>
          <a:p>
            <a:pPr lvl="1" algn="l">
              <a:lnSpc>
                <a:spcPct val="80000"/>
              </a:lnSpc>
              <a:buFont typeface="Arial" panose="020B0604020202020204" pitchFamily="34" charset="0"/>
              <a:buChar char="•"/>
            </a:pPr>
            <a:r>
              <a:rPr lang="en-US" altLang="en-US" sz="2800" dirty="0"/>
              <a:t> Copyright </a:t>
            </a:r>
          </a:p>
          <a:p>
            <a:pPr lvl="1" algn="l">
              <a:lnSpc>
                <a:spcPct val="80000"/>
              </a:lnSpc>
              <a:buFont typeface="Arial" panose="020B0604020202020204" pitchFamily="34" charset="0"/>
              <a:buChar char="•"/>
            </a:pPr>
            <a:r>
              <a:rPr lang="en-US" altLang="en-US" sz="2800" dirty="0"/>
              <a:t> Design right</a:t>
            </a:r>
          </a:p>
          <a:p>
            <a:pPr lvl="1" algn="l">
              <a:lnSpc>
                <a:spcPct val="80000"/>
              </a:lnSpc>
              <a:buFont typeface="Arial" panose="020B0604020202020204" pitchFamily="34" charset="0"/>
              <a:buChar char="•"/>
            </a:pPr>
            <a:r>
              <a:rPr lang="en-US" altLang="en-US" sz="2800" dirty="0"/>
              <a:t> Trademarks and business names </a:t>
            </a:r>
          </a:p>
          <a:p>
            <a:pPr lvl="1" algn="l">
              <a:lnSpc>
                <a:spcPct val="80000"/>
              </a:lnSpc>
              <a:buFont typeface="Arial" panose="020B0604020202020204" pitchFamily="34" charset="0"/>
              <a:buChar char="•"/>
            </a:pPr>
            <a:r>
              <a:rPr lang="en-US" altLang="en-US" sz="2800" dirty="0"/>
              <a:t> Branding strategy</a:t>
            </a:r>
          </a:p>
          <a:p>
            <a:pPr algn="l">
              <a:lnSpc>
                <a:spcPct val="80000"/>
              </a:lnSpc>
              <a:buFontTx/>
              <a:buChar char="•"/>
            </a:pPr>
            <a:endParaRPr lang="en-GB" altLang="en-US" sz="3000" dirty="0"/>
          </a:p>
          <a:p>
            <a:pPr>
              <a:lnSpc>
                <a:spcPct val="80000"/>
              </a:lnSpc>
              <a:buFontTx/>
              <a:buChar char="•"/>
            </a:pPr>
            <a:endParaRPr lang="en-GB" altLang="en-US" sz="3000" dirty="0"/>
          </a:p>
          <a:p>
            <a:pPr>
              <a:lnSpc>
                <a:spcPct val="80000"/>
              </a:lnSpc>
              <a:buFontTx/>
              <a:buChar char="•"/>
            </a:pPr>
            <a:endParaRPr lang="en-US" altLang="en-US" sz="3000" dirty="0"/>
          </a:p>
        </p:txBody>
      </p:sp>
    </p:spTree>
    <p:extLst>
      <p:ext uri="{BB962C8B-B14F-4D97-AF65-F5344CB8AC3E}">
        <p14:creationId xmlns:p14="http://schemas.microsoft.com/office/powerpoint/2010/main" val="1725233465"/>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p:cNvSpPr>
          <p:nvPr>
            <p:ph type="title"/>
          </p:nvPr>
        </p:nvSpPr>
        <p:spPr>
          <a:xfrm>
            <a:off x="3143250" y="115888"/>
            <a:ext cx="7067550" cy="1143000"/>
          </a:xfrm>
        </p:spPr>
        <p:txBody>
          <a:bodyPr/>
          <a:lstStyle/>
          <a:p>
            <a:pPr algn="l"/>
            <a:r>
              <a:rPr lang="en-GB" altLang="en-US" sz="4000" b="1">
                <a:solidFill>
                  <a:srgbClr val="FF0000"/>
                </a:solidFill>
              </a:rPr>
              <a:t>What is knowledge?</a:t>
            </a:r>
            <a:endParaRPr lang="en-US" altLang="en-US" sz="4000" b="1">
              <a:solidFill>
                <a:srgbClr val="FF0000"/>
              </a:solidFill>
            </a:endParaRPr>
          </a:p>
        </p:txBody>
      </p:sp>
      <p:sp>
        <p:nvSpPr>
          <p:cNvPr id="48131" name="Content Placeholder 2"/>
          <p:cNvSpPr>
            <a:spLocks noGrp="1"/>
          </p:cNvSpPr>
          <p:nvPr>
            <p:ph idx="1"/>
          </p:nvPr>
        </p:nvSpPr>
        <p:spPr>
          <a:xfrm>
            <a:off x="1831534" y="1383943"/>
            <a:ext cx="8379266" cy="5056614"/>
          </a:xfrm>
        </p:spPr>
        <p:txBody>
          <a:bodyPr>
            <a:normAutofit/>
          </a:bodyPr>
          <a:lstStyle/>
          <a:p>
            <a:r>
              <a:rPr lang="en-GB" altLang="en-US" sz="3200" dirty="0"/>
              <a:t>Formalised group knowledge [e.g. food recipes]</a:t>
            </a:r>
          </a:p>
          <a:p>
            <a:r>
              <a:rPr lang="en-GB" altLang="en-US" sz="3200" dirty="0"/>
              <a:t>Informal knowledge [e.g. local taxi routes]</a:t>
            </a:r>
          </a:p>
          <a:p>
            <a:r>
              <a:rPr lang="en-GB" altLang="en-US" sz="3200" dirty="0"/>
              <a:t>Personal knowledge [e.g. how to run a restaurant</a:t>
            </a:r>
          </a:p>
          <a:p>
            <a:r>
              <a:rPr lang="en-GB" altLang="en-US" sz="3200" dirty="0"/>
              <a:t>Commercial knowledge [formal, informal, and personal knowledge within an enterprise] </a:t>
            </a:r>
          </a:p>
          <a:p>
            <a:r>
              <a:rPr lang="en-GB" altLang="en-US" sz="3200" dirty="0"/>
              <a:t>Knowledge transfer [sharing knowledge e.g. between universities and business]                   </a:t>
            </a:r>
          </a:p>
        </p:txBody>
      </p:sp>
    </p:spTree>
    <p:extLst>
      <p:ext uri="{BB962C8B-B14F-4D97-AF65-F5344CB8AC3E}">
        <p14:creationId xmlns:p14="http://schemas.microsoft.com/office/powerpoint/2010/main" val="3973103965"/>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p:cNvSpPr>
            <a:spLocks noGrp="1"/>
          </p:cNvSpPr>
          <p:nvPr>
            <p:ph type="title"/>
          </p:nvPr>
        </p:nvSpPr>
        <p:spPr>
          <a:xfrm>
            <a:off x="2277386" y="182245"/>
            <a:ext cx="10515600" cy="1325563"/>
          </a:xfrm>
        </p:spPr>
        <p:txBody>
          <a:bodyPr>
            <a:normAutofit/>
          </a:bodyPr>
          <a:lstStyle/>
          <a:p>
            <a:pPr algn="l"/>
            <a:r>
              <a:rPr lang="en-GB" altLang="en-US" sz="4000" b="1" dirty="0">
                <a:solidFill>
                  <a:srgbClr val="FF0000"/>
                </a:solidFill>
              </a:rPr>
              <a:t>What is intellectual property?</a:t>
            </a:r>
            <a:endParaRPr lang="en-US" altLang="en-US" sz="4000" b="1" dirty="0">
              <a:solidFill>
                <a:srgbClr val="FF0000"/>
              </a:solidFill>
            </a:endParaRPr>
          </a:p>
        </p:txBody>
      </p:sp>
      <p:sp>
        <p:nvSpPr>
          <p:cNvPr id="50179" name="Content Placeholder 2"/>
          <p:cNvSpPr>
            <a:spLocks noGrp="1"/>
          </p:cNvSpPr>
          <p:nvPr>
            <p:ph idx="1"/>
          </p:nvPr>
        </p:nvSpPr>
        <p:spPr>
          <a:xfrm>
            <a:off x="997226" y="1507808"/>
            <a:ext cx="10515600" cy="4351338"/>
          </a:xfrm>
        </p:spPr>
        <p:txBody>
          <a:bodyPr/>
          <a:lstStyle/>
          <a:p>
            <a:r>
              <a:rPr lang="en-GB" altLang="en-US" sz="3600" dirty="0"/>
              <a:t>‘Property’ – something that can be owned</a:t>
            </a:r>
          </a:p>
          <a:p>
            <a:r>
              <a:rPr lang="en-GB" altLang="en-US" sz="3600" dirty="0"/>
              <a:t>Can be physical objects or intangible</a:t>
            </a:r>
          </a:p>
          <a:p>
            <a:r>
              <a:rPr lang="en-GB" altLang="en-US" sz="3600" dirty="0"/>
              <a:t>Intellectual Property Rights include:</a:t>
            </a:r>
          </a:p>
          <a:p>
            <a:pPr lvl="1"/>
            <a:r>
              <a:rPr lang="en-GB" altLang="en-US" sz="3200" dirty="0"/>
              <a:t>Confidentiality</a:t>
            </a:r>
          </a:p>
          <a:p>
            <a:pPr lvl="1"/>
            <a:r>
              <a:rPr lang="en-GB" altLang="en-US" sz="3200" dirty="0"/>
              <a:t>Patents</a:t>
            </a:r>
          </a:p>
          <a:p>
            <a:pPr lvl="1"/>
            <a:r>
              <a:rPr lang="en-GB" altLang="en-US" sz="3200" dirty="0"/>
              <a:t>Copyright</a:t>
            </a:r>
          </a:p>
          <a:p>
            <a:pPr lvl="1"/>
            <a:r>
              <a:rPr lang="en-GB" altLang="en-US" sz="3200" dirty="0"/>
              <a:t>Design right</a:t>
            </a:r>
          </a:p>
          <a:p>
            <a:pPr lvl="1"/>
            <a:r>
              <a:rPr lang="en-GB" altLang="en-US" sz="3200" dirty="0"/>
              <a:t>Trade marks</a:t>
            </a:r>
          </a:p>
          <a:p>
            <a:pPr lvl="1"/>
            <a:endParaRPr lang="en-US" altLang="en-US" dirty="0"/>
          </a:p>
        </p:txBody>
      </p:sp>
    </p:spTree>
    <p:extLst>
      <p:ext uri="{BB962C8B-B14F-4D97-AF65-F5344CB8AC3E}">
        <p14:creationId xmlns:p14="http://schemas.microsoft.com/office/powerpoint/2010/main" val="9539127"/>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p:cNvSpPr>
            <a:spLocks noGrp="1"/>
          </p:cNvSpPr>
          <p:nvPr>
            <p:ph type="title"/>
          </p:nvPr>
        </p:nvSpPr>
        <p:spPr>
          <a:xfrm>
            <a:off x="1768503" y="214534"/>
            <a:ext cx="10515600" cy="1325563"/>
          </a:xfrm>
        </p:spPr>
        <p:txBody>
          <a:bodyPr/>
          <a:lstStyle/>
          <a:p>
            <a:pPr algn="l"/>
            <a:r>
              <a:rPr lang="en-GB" altLang="en-US" sz="4000" b="1" dirty="0">
                <a:solidFill>
                  <a:srgbClr val="FF0000"/>
                </a:solidFill>
              </a:rPr>
              <a:t>Confidentiality</a:t>
            </a:r>
            <a:r>
              <a:rPr lang="en-GB" altLang="en-US" sz="3800" b="1" dirty="0">
                <a:solidFill>
                  <a:srgbClr val="FF0000"/>
                </a:solidFill>
              </a:rPr>
              <a:t> and know how</a:t>
            </a:r>
            <a:endParaRPr lang="en-US" altLang="en-US" sz="3800" b="1" dirty="0">
              <a:solidFill>
                <a:srgbClr val="FF0000"/>
              </a:solidFill>
            </a:endParaRPr>
          </a:p>
        </p:txBody>
      </p:sp>
      <p:sp>
        <p:nvSpPr>
          <p:cNvPr id="52227" name="Content Placeholder 2"/>
          <p:cNvSpPr>
            <a:spLocks noGrp="1"/>
          </p:cNvSpPr>
          <p:nvPr>
            <p:ph idx="1"/>
          </p:nvPr>
        </p:nvSpPr>
        <p:spPr>
          <a:xfrm>
            <a:off x="1012427" y="1540097"/>
            <a:ext cx="9220902" cy="4956119"/>
          </a:xfrm>
        </p:spPr>
        <p:txBody>
          <a:bodyPr>
            <a:normAutofit/>
          </a:bodyPr>
          <a:lstStyle/>
          <a:p>
            <a:r>
              <a:rPr lang="en-GB" altLang="en-US" sz="3200" dirty="0" smtClean="0"/>
              <a:t>Know how includes confidential commercial information</a:t>
            </a:r>
          </a:p>
          <a:p>
            <a:pPr lvl="1"/>
            <a:r>
              <a:rPr lang="en-GB" altLang="en-US" sz="2800" dirty="0" smtClean="0"/>
              <a:t>Customer lists</a:t>
            </a:r>
          </a:p>
          <a:p>
            <a:pPr lvl="1"/>
            <a:r>
              <a:rPr lang="en-GB" altLang="en-US" sz="2800" dirty="0" smtClean="0"/>
              <a:t>Food/drink recipes</a:t>
            </a:r>
          </a:p>
          <a:p>
            <a:r>
              <a:rPr lang="en-GB" altLang="en-US" sz="3200" dirty="0" smtClean="0"/>
              <a:t>Confidentiality agreements used to protect enterprises </a:t>
            </a:r>
          </a:p>
          <a:p>
            <a:r>
              <a:rPr lang="en-GB" altLang="en-US" sz="3200" dirty="0" smtClean="0"/>
              <a:t>Non-disclosure agreement   [NDA] can protect inventors </a:t>
            </a:r>
            <a:endParaRPr lang="en-US" altLang="en-US" sz="3200" dirty="0" smtClean="0"/>
          </a:p>
        </p:txBody>
      </p:sp>
    </p:spTree>
    <p:extLst>
      <p:ext uri="{BB962C8B-B14F-4D97-AF65-F5344CB8AC3E}">
        <p14:creationId xmlns:p14="http://schemas.microsoft.com/office/powerpoint/2010/main" val="2470364220"/>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p:cNvSpPr>
            <a:spLocks noGrp="1"/>
          </p:cNvSpPr>
          <p:nvPr>
            <p:ph type="title"/>
          </p:nvPr>
        </p:nvSpPr>
        <p:spPr>
          <a:xfrm>
            <a:off x="2819400" y="274638"/>
            <a:ext cx="3276600" cy="1143000"/>
          </a:xfrm>
        </p:spPr>
        <p:txBody>
          <a:bodyPr/>
          <a:lstStyle/>
          <a:p>
            <a:pPr algn="l"/>
            <a:r>
              <a:rPr lang="en-GB" altLang="en-US" sz="4000" b="1">
                <a:solidFill>
                  <a:srgbClr val="FF0000"/>
                </a:solidFill>
              </a:rPr>
              <a:t>Patents</a:t>
            </a:r>
            <a:endParaRPr lang="en-US" altLang="en-US" sz="4000" b="1">
              <a:solidFill>
                <a:srgbClr val="FF0000"/>
              </a:solidFill>
            </a:endParaRPr>
          </a:p>
        </p:txBody>
      </p:sp>
      <p:sp>
        <p:nvSpPr>
          <p:cNvPr id="54275" name="Content Placeholder 2"/>
          <p:cNvSpPr>
            <a:spLocks noGrp="1"/>
          </p:cNvSpPr>
          <p:nvPr>
            <p:ph idx="1"/>
          </p:nvPr>
        </p:nvSpPr>
        <p:spPr>
          <a:xfrm>
            <a:off x="1264189" y="1417638"/>
            <a:ext cx="9986907" cy="5054724"/>
          </a:xfrm>
        </p:spPr>
        <p:txBody>
          <a:bodyPr/>
          <a:lstStyle/>
          <a:p>
            <a:r>
              <a:rPr lang="en-GB" altLang="en-US" sz="3200" dirty="0"/>
              <a:t>Agreement for inventor to have short term monopoly to exploit invention</a:t>
            </a:r>
          </a:p>
          <a:p>
            <a:r>
              <a:rPr lang="en-GB" altLang="en-US" sz="3200" dirty="0"/>
              <a:t>Patents must be</a:t>
            </a:r>
          </a:p>
          <a:p>
            <a:pPr lvl="1"/>
            <a:r>
              <a:rPr lang="en-GB" altLang="en-US" sz="2800" dirty="0"/>
              <a:t> be ‘new and not known about’</a:t>
            </a:r>
          </a:p>
          <a:p>
            <a:pPr lvl="1"/>
            <a:r>
              <a:rPr lang="en-GB" altLang="en-US" sz="2800" dirty="0"/>
              <a:t>involve an innovative step</a:t>
            </a:r>
          </a:p>
          <a:p>
            <a:pPr lvl="1"/>
            <a:r>
              <a:rPr lang="en-GB" altLang="en-US" sz="2800" dirty="0"/>
              <a:t>capable of commercial application</a:t>
            </a:r>
          </a:p>
          <a:p>
            <a:pPr lvl="1"/>
            <a:r>
              <a:rPr lang="en-GB" altLang="en-US" sz="2800" dirty="0"/>
              <a:t>Not excluded area e.g. medical  treatment, scientific theory, maths,  </a:t>
            </a:r>
            <a:r>
              <a:rPr lang="en-GB" altLang="en-US" sz="2800" dirty="0" err="1"/>
              <a:t>artisitic</a:t>
            </a:r>
            <a:r>
              <a:rPr lang="en-GB" altLang="en-US" sz="2800" dirty="0"/>
              <a:t> creations, method of doing business, computer programmes</a:t>
            </a:r>
          </a:p>
          <a:p>
            <a:pPr lvl="1"/>
            <a:endParaRPr lang="en-GB" altLang="en-US" dirty="0"/>
          </a:p>
          <a:p>
            <a:pPr lvl="1"/>
            <a:endParaRPr lang="en-GB" altLang="en-US" dirty="0"/>
          </a:p>
          <a:p>
            <a:endParaRPr lang="en-US" altLang="en-US" dirty="0"/>
          </a:p>
        </p:txBody>
      </p:sp>
    </p:spTree>
    <p:extLst>
      <p:ext uri="{BB962C8B-B14F-4D97-AF65-F5344CB8AC3E}">
        <p14:creationId xmlns:p14="http://schemas.microsoft.com/office/powerpoint/2010/main" val="4022544369"/>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p:cNvSpPr>
            <a:spLocks noGrp="1"/>
          </p:cNvSpPr>
          <p:nvPr>
            <p:ph type="title"/>
          </p:nvPr>
        </p:nvSpPr>
        <p:spPr>
          <a:xfrm>
            <a:off x="3071813" y="188913"/>
            <a:ext cx="7067550" cy="1143000"/>
          </a:xfrm>
        </p:spPr>
        <p:txBody>
          <a:bodyPr/>
          <a:lstStyle/>
          <a:p>
            <a:pPr algn="l"/>
            <a:r>
              <a:rPr lang="en-GB" altLang="en-US" sz="4000" b="1">
                <a:solidFill>
                  <a:srgbClr val="FF0000"/>
                </a:solidFill>
              </a:rPr>
              <a:t>Benefits and pitfalls of patents</a:t>
            </a:r>
            <a:endParaRPr lang="en-US" altLang="en-US" sz="4000" b="1">
              <a:solidFill>
                <a:srgbClr val="FF0000"/>
              </a:solidFill>
            </a:endParaRPr>
          </a:p>
        </p:txBody>
      </p:sp>
      <p:sp>
        <p:nvSpPr>
          <p:cNvPr id="56323" name="Content Placeholder 2"/>
          <p:cNvSpPr>
            <a:spLocks noGrp="1"/>
          </p:cNvSpPr>
          <p:nvPr>
            <p:ph idx="1"/>
          </p:nvPr>
        </p:nvSpPr>
        <p:spPr>
          <a:xfrm>
            <a:off x="1257702" y="1331912"/>
            <a:ext cx="9905929" cy="5315377"/>
          </a:xfrm>
          <a:solidFill>
            <a:schemeClr val="bg1">
              <a:alpha val="70195"/>
            </a:schemeClr>
          </a:solidFill>
        </p:spPr>
        <p:txBody>
          <a:bodyPr/>
          <a:lstStyle/>
          <a:p>
            <a:r>
              <a:rPr lang="en-GB" altLang="en-US" sz="3200" dirty="0"/>
              <a:t>Benefits include</a:t>
            </a:r>
          </a:p>
          <a:p>
            <a:pPr lvl="1"/>
            <a:r>
              <a:rPr lang="en-GB" altLang="en-US" sz="3200" dirty="0"/>
              <a:t>Protection from imitators for 20 years</a:t>
            </a:r>
          </a:p>
          <a:p>
            <a:pPr lvl="1"/>
            <a:r>
              <a:rPr lang="en-GB" altLang="en-US" sz="3200" dirty="0"/>
              <a:t>Commercial value as licence</a:t>
            </a:r>
          </a:p>
          <a:p>
            <a:pPr lvl="1"/>
            <a:endParaRPr lang="en-GB" altLang="en-US" sz="3200" dirty="0"/>
          </a:p>
          <a:p>
            <a:r>
              <a:rPr lang="en-GB" altLang="en-US" sz="3200" dirty="0"/>
              <a:t>Pitfalls include</a:t>
            </a:r>
          </a:p>
          <a:p>
            <a:pPr lvl="1"/>
            <a:r>
              <a:rPr lang="en-GB" altLang="en-US" sz="3200" dirty="0"/>
              <a:t>Not an automatic right – have to be applied for.</a:t>
            </a:r>
          </a:p>
          <a:p>
            <a:pPr lvl="1"/>
            <a:r>
              <a:rPr lang="en-GB" altLang="en-US" sz="3200" dirty="0"/>
              <a:t>Costs high in applying for and defending patents.</a:t>
            </a:r>
          </a:p>
          <a:p>
            <a:pPr lvl="1"/>
            <a:r>
              <a:rPr lang="en-GB" altLang="en-US" sz="3200" dirty="0"/>
              <a:t>Need active defending against infringers</a:t>
            </a:r>
          </a:p>
          <a:p>
            <a:pPr lvl="1"/>
            <a:r>
              <a:rPr lang="en-GB" altLang="en-US" sz="3200" dirty="0"/>
              <a:t>Limited geographically as no world wide convention.</a:t>
            </a:r>
          </a:p>
          <a:p>
            <a:pPr lvl="1"/>
            <a:endParaRPr lang="en-GB" altLang="en-US" dirty="0"/>
          </a:p>
          <a:p>
            <a:pPr lvl="1"/>
            <a:endParaRPr lang="en-US" altLang="en-US" dirty="0"/>
          </a:p>
        </p:txBody>
      </p:sp>
    </p:spTree>
    <p:extLst>
      <p:ext uri="{BB962C8B-B14F-4D97-AF65-F5344CB8AC3E}">
        <p14:creationId xmlns:p14="http://schemas.microsoft.com/office/powerpoint/2010/main" val="60349274"/>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
          <p:cNvSpPr>
            <a:spLocks noGrp="1"/>
          </p:cNvSpPr>
          <p:nvPr>
            <p:ph type="title"/>
          </p:nvPr>
        </p:nvSpPr>
        <p:spPr>
          <a:xfrm>
            <a:off x="3000375" y="115888"/>
            <a:ext cx="7067550" cy="1143000"/>
          </a:xfrm>
        </p:spPr>
        <p:txBody>
          <a:bodyPr/>
          <a:lstStyle/>
          <a:p>
            <a:pPr algn="l"/>
            <a:r>
              <a:rPr lang="en-GB" altLang="en-US" b="1" dirty="0">
                <a:solidFill>
                  <a:srgbClr val="FF0000"/>
                </a:solidFill>
              </a:rPr>
              <a:t>Copyright</a:t>
            </a:r>
            <a:endParaRPr lang="en-US" altLang="en-US" sz="4000" b="1" dirty="0">
              <a:solidFill>
                <a:srgbClr val="FF0000"/>
              </a:solidFill>
            </a:endParaRPr>
          </a:p>
        </p:txBody>
      </p:sp>
      <p:sp>
        <p:nvSpPr>
          <p:cNvPr id="58371" name="Content Placeholder 2"/>
          <p:cNvSpPr>
            <a:spLocks noGrp="1"/>
          </p:cNvSpPr>
          <p:nvPr>
            <p:ph idx="1"/>
          </p:nvPr>
        </p:nvSpPr>
        <p:spPr>
          <a:xfrm>
            <a:off x="1439242" y="1258888"/>
            <a:ext cx="8802038" cy="5030594"/>
          </a:xfrm>
        </p:spPr>
        <p:txBody>
          <a:bodyPr>
            <a:normAutofit/>
          </a:bodyPr>
          <a:lstStyle/>
          <a:p>
            <a:r>
              <a:rPr lang="en-GB" altLang="en-US" sz="3600" dirty="0"/>
              <a:t>Automatic right to author over how original artistic or literary work can be used</a:t>
            </a:r>
          </a:p>
          <a:p>
            <a:r>
              <a:rPr lang="en-GB" altLang="en-US" sz="3600" dirty="0"/>
              <a:t>Need to prove original authorship and date</a:t>
            </a:r>
          </a:p>
          <a:p>
            <a:r>
              <a:rPr lang="en-GB" altLang="en-US" sz="3600" dirty="0"/>
              <a:t>Lasts for 70 years after death of author (US and Europe)</a:t>
            </a:r>
          </a:p>
          <a:p>
            <a:r>
              <a:rPr lang="en-GB" altLang="en-US" sz="3600" dirty="0"/>
              <a:t>Covers books, plays, paintings, photographs, music, films,  broadcasts, computer programmes</a:t>
            </a:r>
          </a:p>
          <a:p>
            <a:endParaRPr lang="en-US" altLang="en-US" dirty="0"/>
          </a:p>
        </p:txBody>
      </p:sp>
    </p:spTree>
    <p:extLst>
      <p:ext uri="{BB962C8B-B14F-4D97-AF65-F5344CB8AC3E}">
        <p14:creationId xmlns:p14="http://schemas.microsoft.com/office/powerpoint/2010/main" val="1720462920"/>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p:cNvSpPr>
            <a:spLocks noGrp="1"/>
          </p:cNvSpPr>
          <p:nvPr>
            <p:ph type="title"/>
          </p:nvPr>
        </p:nvSpPr>
        <p:spPr>
          <a:xfrm>
            <a:off x="3048000" y="274638"/>
            <a:ext cx="4419600" cy="1143000"/>
          </a:xfrm>
        </p:spPr>
        <p:txBody>
          <a:bodyPr/>
          <a:lstStyle/>
          <a:p>
            <a:pPr algn="l"/>
            <a:r>
              <a:rPr lang="en-GB" altLang="en-US" sz="4000" b="1">
                <a:solidFill>
                  <a:srgbClr val="FF0000"/>
                </a:solidFill>
              </a:rPr>
              <a:t>Design Right</a:t>
            </a:r>
            <a:endParaRPr lang="en-US" altLang="en-US" sz="4000" b="1">
              <a:solidFill>
                <a:srgbClr val="FF0000"/>
              </a:solidFill>
            </a:endParaRPr>
          </a:p>
        </p:txBody>
      </p:sp>
      <p:sp>
        <p:nvSpPr>
          <p:cNvPr id="60419" name="Content Placeholder 2"/>
          <p:cNvSpPr>
            <a:spLocks noGrp="1"/>
          </p:cNvSpPr>
          <p:nvPr>
            <p:ph idx="1"/>
          </p:nvPr>
        </p:nvSpPr>
        <p:spPr>
          <a:xfrm>
            <a:off x="1631288" y="1532270"/>
            <a:ext cx="7129463" cy="4276725"/>
          </a:xfrm>
        </p:spPr>
        <p:txBody>
          <a:bodyPr>
            <a:normAutofit/>
          </a:bodyPr>
          <a:lstStyle/>
          <a:p>
            <a:r>
              <a:rPr lang="en-GB" altLang="en-US" sz="3600" dirty="0" smtClean="0"/>
              <a:t>Protects original designs</a:t>
            </a:r>
          </a:p>
          <a:p>
            <a:pPr lvl="1"/>
            <a:r>
              <a:rPr lang="en-GB" altLang="en-US" sz="3200" dirty="0" smtClean="0"/>
              <a:t>Shape and configuration of a product</a:t>
            </a:r>
          </a:p>
          <a:p>
            <a:pPr lvl="1"/>
            <a:r>
              <a:rPr lang="en-GB" altLang="en-US" sz="3200" dirty="0" smtClean="0"/>
              <a:t>3 dimensional, not surface decoration </a:t>
            </a:r>
          </a:p>
          <a:p>
            <a:r>
              <a:rPr lang="en-GB" altLang="en-US" sz="3600" dirty="0" smtClean="0"/>
              <a:t>Design registration with IP office  gives time-limited protection</a:t>
            </a:r>
            <a:endParaRPr lang="en-US" altLang="en-US" sz="3600" dirty="0" smtClean="0"/>
          </a:p>
        </p:txBody>
      </p:sp>
    </p:spTree>
    <p:extLst>
      <p:ext uri="{BB962C8B-B14F-4D97-AF65-F5344CB8AC3E}">
        <p14:creationId xmlns:p14="http://schemas.microsoft.com/office/powerpoint/2010/main" val="4254425121"/>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p:cNvSpPr>
            <a:spLocks noGrp="1"/>
          </p:cNvSpPr>
          <p:nvPr>
            <p:ph type="title"/>
          </p:nvPr>
        </p:nvSpPr>
        <p:spPr>
          <a:xfrm>
            <a:off x="3143250" y="260350"/>
            <a:ext cx="7067550" cy="1143000"/>
          </a:xfrm>
        </p:spPr>
        <p:txBody>
          <a:bodyPr/>
          <a:lstStyle/>
          <a:p>
            <a:pPr algn="l"/>
            <a:r>
              <a:rPr lang="en-GB" altLang="en-US" sz="4800" b="1" dirty="0">
                <a:solidFill>
                  <a:srgbClr val="FF0000"/>
                </a:solidFill>
              </a:rPr>
              <a:t>Trade</a:t>
            </a:r>
            <a:r>
              <a:rPr lang="en-GB" altLang="en-US" sz="4000" b="1" dirty="0">
                <a:solidFill>
                  <a:srgbClr val="FF0000"/>
                </a:solidFill>
              </a:rPr>
              <a:t> marks</a:t>
            </a:r>
            <a:endParaRPr lang="en-US" altLang="en-US" sz="4000" b="1" dirty="0">
              <a:solidFill>
                <a:srgbClr val="FF0000"/>
              </a:solidFill>
            </a:endParaRPr>
          </a:p>
        </p:txBody>
      </p:sp>
      <p:sp>
        <p:nvSpPr>
          <p:cNvPr id="62467" name="Content Placeholder 2"/>
          <p:cNvSpPr>
            <a:spLocks noGrp="1"/>
          </p:cNvSpPr>
          <p:nvPr>
            <p:ph idx="1"/>
          </p:nvPr>
        </p:nvSpPr>
        <p:spPr>
          <a:xfrm>
            <a:off x="1528046" y="1470081"/>
            <a:ext cx="8164594" cy="4906865"/>
          </a:xfrm>
        </p:spPr>
        <p:txBody>
          <a:bodyPr/>
          <a:lstStyle/>
          <a:p>
            <a:r>
              <a:rPr lang="en-GB" altLang="en-US" sz="3600" dirty="0" smtClean="0"/>
              <a:t>Trade marks include words logos, colours, slogans, shapes, sounds associated with products/services</a:t>
            </a:r>
          </a:p>
          <a:p>
            <a:r>
              <a:rPr lang="en-GB" altLang="en-US" sz="3600" dirty="0" smtClean="0"/>
              <a:t>Need to be registered</a:t>
            </a:r>
          </a:p>
          <a:p>
            <a:r>
              <a:rPr lang="en-GB" altLang="en-US" sz="3600" dirty="0" smtClean="0"/>
              <a:t>Excludes certain words in UK </a:t>
            </a:r>
          </a:p>
          <a:p>
            <a:pPr lvl="1">
              <a:buFont typeface="Arial" panose="020B0604020202020204" pitchFamily="34" charset="0"/>
              <a:buNone/>
            </a:pPr>
            <a:r>
              <a:rPr lang="en-GB" altLang="en-US" sz="2800" dirty="0"/>
              <a:t>[e.g. royal, British, university, chemist, trust]</a:t>
            </a:r>
          </a:p>
          <a:p>
            <a:r>
              <a:rPr lang="en-GB" altLang="en-US" sz="3600" dirty="0" smtClean="0"/>
              <a:t>Domain name can also be registered</a:t>
            </a:r>
          </a:p>
          <a:p>
            <a:endParaRPr lang="en-US" altLang="en-US" dirty="0" smtClean="0"/>
          </a:p>
        </p:txBody>
      </p:sp>
    </p:spTree>
    <p:extLst>
      <p:ext uri="{BB962C8B-B14F-4D97-AF65-F5344CB8AC3E}">
        <p14:creationId xmlns:p14="http://schemas.microsoft.com/office/powerpoint/2010/main" val="3826608414"/>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Title 1"/>
          <p:cNvSpPr>
            <a:spLocks noGrp="1"/>
          </p:cNvSpPr>
          <p:nvPr>
            <p:ph type="title"/>
          </p:nvPr>
        </p:nvSpPr>
        <p:spPr>
          <a:xfrm>
            <a:off x="2895600" y="274638"/>
            <a:ext cx="2667000" cy="1143000"/>
          </a:xfrm>
        </p:spPr>
        <p:txBody>
          <a:bodyPr/>
          <a:lstStyle/>
          <a:p>
            <a:pPr algn="l"/>
            <a:r>
              <a:rPr lang="en-GB" altLang="en-US" sz="4000" b="1">
                <a:solidFill>
                  <a:srgbClr val="FF0000"/>
                </a:solidFill>
              </a:rPr>
              <a:t>Branding</a:t>
            </a:r>
            <a:endParaRPr lang="en-US" altLang="en-US" sz="4000" b="1">
              <a:solidFill>
                <a:srgbClr val="FF0000"/>
              </a:solidFill>
            </a:endParaRPr>
          </a:p>
        </p:txBody>
      </p:sp>
      <p:sp>
        <p:nvSpPr>
          <p:cNvPr id="64515" name="Content Placeholder 2"/>
          <p:cNvSpPr>
            <a:spLocks noGrp="1"/>
          </p:cNvSpPr>
          <p:nvPr>
            <p:ph idx="1"/>
          </p:nvPr>
        </p:nvSpPr>
        <p:spPr>
          <a:xfrm>
            <a:off x="1224555" y="1417638"/>
            <a:ext cx="8976967" cy="5030870"/>
          </a:xfrm>
        </p:spPr>
        <p:txBody>
          <a:bodyPr/>
          <a:lstStyle/>
          <a:p>
            <a:r>
              <a:rPr lang="en-GB" altLang="en-US" sz="3600" dirty="0"/>
              <a:t>Brand = name, symbol and design of product/</a:t>
            </a:r>
            <a:r>
              <a:rPr lang="en-GB" altLang="en-US" sz="3600" dirty="0" err="1"/>
              <a:t>sevice</a:t>
            </a:r>
            <a:endParaRPr lang="en-GB" altLang="en-US" sz="3600" dirty="0"/>
          </a:p>
          <a:p>
            <a:r>
              <a:rPr lang="en-GB" altLang="en-US" sz="3600" dirty="0"/>
              <a:t>Recognition of brand gives protection to underlying intellectual property</a:t>
            </a:r>
          </a:p>
          <a:p>
            <a:r>
              <a:rPr lang="en-GB" altLang="en-US" sz="3600" dirty="0"/>
              <a:t>Umbrella branding – use same identity on all products/services [e.g. Virgin]</a:t>
            </a:r>
          </a:p>
          <a:p>
            <a:r>
              <a:rPr lang="en-GB" altLang="en-US" sz="3600" dirty="0"/>
              <a:t>Portfolio branding – one enterprise uses different brands [e.g. Reckitt Benckiser]</a:t>
            </a:r>
            <a:endParaRPr lang="en-GB" altLang="en-US" sz="3200" dirty="0"/>
          </a:p>
          <a:p>
            <a:pPr lvl="1"/>
            <a:endParaRPr lang="en-GB" altLang="en-US" dirty="0"/>
          </a:p>
          <a:p>
            <a:pPr lvl="1">
              <a:buFontTx/>
              <a:buNone/>
            </a:pPr>
            <a:endParaRPr lang="en-US" altLang="en-US" dirty="0"/>
          </a:p>
        </p:txBody>
      </p:sp>
    </p:spTree>
    <p:extLst>
      <p:ext uri="{BB962C8B-B14F-4D97-AF65-F5344CB8AC3E}">
        <p14:creationId xmlns:p14="http://schemas.microsoft.com/office/powerpoint/2010/main" val="3074170341"/>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TotalTime>
  <Words>1513</Words>
  <Application>Microsoft Office PowerPoint</Application>
  <PresentationFormat>Widescreen</PresentationFormat>
  <Paragraphs>303</Paragraphs>
  <Slides>38</Slides>
  <Notes>23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38</vt:i4>
      </vt:variant>
    </vt:vector>
  </HeadingPairs>
  <TitlesOfParts>
    <vt:vector size="46" baseType="lpstr">
      <vt:lpstr>MS PGothic</vt:lpstr>
      <vt:lpstr>游ゴシック</vt:lpstr>
      <vt:lpstr>游ゴシック Light</vt:lpstr>
      <vt:lpstr>Arial</vt:lpstr>
      <vt:lpstr>Calibri</vt:lpstr>
      <vt:lpstr>Calibri Light</vt:lpstr>
      <vt:lpstr>Times New Roman</vt:lpstr>
      <vt:lpstr>Office Theme</vt:lpstr>
      <vt:lpstr> Entrepreneurship in the Global Environment </vt:lpstr>
      <vt:lpstr>Creativity – the background</vt:lpstr>
      <vt:lpstr>Creativity – definitional issues</vt:lpstr>
      <vt:lpstr>Left and right-brain            thinking</vt:lpstr>
      <vt:lpstr>Creative tensions</vt:lpstr>
      <vt:lpstr>Creativity as discovery</vt:lpstr>
      <vt:lpstr>The cultural and creative industries</vt:lpstr>
      <vt:lpstr>Characteristics of the creative industries and creative products</vt:lpstr>
      <vt:lpstr>The shape of the creative sector</vt:lpstr>
      <vt:lpstr>Managing creativity</vt:lpstr>
      <vt:lpstr>The creative process</vt:lpstr>
      <vt:lpstr>Entrepreneurs  and letting creativity ‘flow’</vt:lpstr>
      <vt:lpstr>13 creative thinking tools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Creating and Protecting Knowledge</vt:lpstr>
      <vt:lpstr>What is knowledge?</vt:lpstr>
      <vt:lpstr>What is intellectual property?</vt:lpstr>
      <vt:lpstr>Confidentiality and know how</vt:lpstr>
      <vt:lpstr>Patents</vt:lpstr>
      <vt:lpstr>Benefits and pitfalls of patents</vt:lpstr>
      <vt:lpstr>Copyright</vt:lpstr>
      <vt:lpstr>Design Right</vt:lpstr>
      <vt:lpstr>Trade marks</vt:lpstr>
      <vt:lpstr>Branding</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MGT6A3 Entrepreneurship in the Global Environment</dc:title>
  <dc:creator>Gladius David Kulothungan</dc:creator>
  <cp:lastModifiedBy>Gladius David Kulothungan</cp:lastModifiedBy>
  <cp:revision>15</cp:revision>
  <dcterms:created xsi:type="dcterms:W3CDTF">2019-07-08T10:07:40Z</dcterms:created>
  <dcterms:modified xsi:type="dcterms:W3CDTF">2019-07-15T09:46:15Z</dcterms:modified>
</cp:coreProperties>
</file>