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90989-77EB-4978-9625-2FF6339BE0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14EFEE-FB65-478A-9B4E-985B67861E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E46DE-2FC0-4FB8-9213-39E98A143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90053-281D-4C0C-95AA-8059484F5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0603A-8686-43F9-A4AC-9BDB43902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810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20D88-968A-469B-9182-A1E7E63F8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14738-4D65-42B9-8473-826A96493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06848-488B-402B-9B75-F5569A10C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99D42-014C-43C5-8C55-0BED7A69E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B5664-AB4A-4E7C-9F52-4F2AA14F9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323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F7691-0D63-46C3-B6B8-34A3B5F9C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8BF7E1-135B-463E-BE0E-099210A58F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F05E4-E6D9-4810-8CE0-752A08525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69CFD-6A6E-4661-A7A6-7DE8DF6A3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3E4E3-C124-4D45-B98B-5D4E9E228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099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6D182-3636-4928-9E84-A762E044E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96E03-C4E4-4090-984A-E603ABCD3E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D278FF-42AD-457F-8ABE-7035BFA1F5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CC224-77BE-4CF2-9EAC-2EA55E0DA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9F63F-7E8A-41C2-997F-974F0E426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5B616F-61AC-401A-9811-EAF3240C1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872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E3D28-23C6-474E-B29E-3E71D01CD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551D3D-8788-4AD0-AB42-A74B8C0F0D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B1D72D-AA6A-4E68-BC13-E168C3EF81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27DD2B-672C-4F0B-88F2-AAD6D50A52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34622-90E0-4160-BE32-B24BDB2A5C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04DAFD-18BB-4DFA-9399-1AEF1900D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159554-02A6-4AB7-A1A6-5A1273773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5ABB83-882B-416F-935D-2F59CCCC1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300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B3260-2A79-46E8-B300-0AE493166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0DF64C-BD10-420C-8293-EFCB03FE3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0215FE-0776-45CB-A7F8-7E42B5D01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6802DF-8F26-4729-94AC-FFF75639D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34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2F3FAC-A87F-44C3-900A-08037AABD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4870A9-5C3C-47D5-AC5B-AE243F66C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498299-4819-456E-9247-2897C7EF4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26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94B2-3C7B-4550-8A10-6A7ADBEE8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881AB-D5E9-49FF-87B9-987298ACE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9B0BB2-0E67-42B8-8ED9-C88A1A604E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1C2B2E-4FD2-4E65-82F8-7F6A22AD1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4E431C-D620-4F0B-A29D-14FBD393B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AE53FB-78FE-4FF2-908C-8939EAA33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749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B06DE-F275-4DF9-8880-E56927A3D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523CFD-62AE-43B0-9D5B-0BF2024617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E897A-8794-478F-92D5-998720CAA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E0F2A9-E7E2-4550-9F64-B0F5BDD21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7FFEDD-C3FB-41DF-A1B1-593B60A8A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3FD9DB-014B-490C-8FC3-05055A6D1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18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C982A-69E6-4CCB-9BE1-71065A965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89B0B-FEA9-4E69-860B-875CD8BA3D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C02C2-19E2-423C-8A8C-AEA543AA0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EFC25E-C8DD-4FF1-8A6F-42C39674B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3E07A-25F4-4AFF-878D-94FEE79D2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678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A3F3B4-D867-4A76-8E87-26D838244E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99DBD9-67A2-4C85-8DDD-09F70077A4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8257A-DB23-4889-9330-6CF76F618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DB013D-10CD-4516-8A00-5DCA63CFB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DAF699-164F-4498-B49D-5A956755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864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685B1B-A6E1-4CBA-8684-FD3D4CF44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3E36CE-1E2F-4D1E-8DEA-1BC3F3A87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732E43-1A50-4B3D-ABD0-68314145FC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CE888-3A66-4092-8936-1F81810918CE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84305-42AD-402B-A79A-CD1A6734AD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FF480-40E6-4F70-8D3A-6FC5D3468D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43D6C-6723-4F57-B7F5-F6E66A38A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94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12" Type="http://schemas.openxmlformats.org/officeDocument/2006/relationships/image" Target="../media/image10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11" Type="http://schemas.openxmlformats.org/officeDocument/2006/relationships/image" Target="../media/image9.jpg"/><Relationship Id="rId5" Type="http://schemas.openxmlformats.org/officeDocument/2006/relationships/image" Target="../media/image3.jpg"/><Relationship Id="rId10" Type="http://schemas.openxmlformats.org/officeDocument/2006/relationships/image" Target="../media/image8.jpg"/><Relationship Id="rId4" Type="http://schemas.openxmlformats.org/officeDocument/2006/relationships/image" Target="../media/image1.jpg"/><Relationship Id="rId9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4.png"/><Relationship Id="rId4" Type="http://schemas.openxmlformats.org/officeDocument/2006/relationships/image" Target="../media/image1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armin.com/en-us/about-us/sustainability" TargetMode="External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andrex.co.uk/sustainability" TargetMode="Externa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://www.convinceandconvert.com/pr-20/tying-together-social-media-and-corporate-socialresponsibility/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s://www.oberlo.co.uk/blog/social-media-marketing-statistics" TargetMode="External"/><Relationship Id="rId10" Type="http://schemas.openxmlformats.org/officeDocument/2006/relationships/hyperlink" Target="https://www.mckinsey.com/business-functions/strategy-and-corporate-finance/our-insights/valuing-corporate-social-responsibility-mckinsey-global-survey-results" TargetMode="External"/><Relationship Id="rId4" Type="http://schemas.openxmlformats.org/officeDocument/2006/relationships/image" Target="../media/image1.jpg"/><Relationship Id="rId9" Type="http://schemas.openxmlformats.org/officeDocument/2006/relationships/hyperlink" Target="https://www.mckinsey.com/business-functions/strategy-and-corporate-finance/our-insights/valuing-social-responsibility-progra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C19AF2E-49B6-4ED5-AA80-658AECCBB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36316"/>
            <a:ext cx="9144000" cy="1455153"/>
          </a:xfrm>
        </p:spPr>
        <p:txBody>
          <a:bodyPr/>
          <a:lstStyle/>
          <a:p>
            <a:r>
              <a:rPr lang="en-GB" dirty="0"/>
              <a:t>Corporate Social Responsibility – The use of Social Media</a:t>
            </a:r>
          </a:p>
          <a:p>
            <a:r>
              <a:rPr lang="en-GB" dirty="0"/>
              <a:t>BMMB7012D – Marketing Manager</a:t>
            </a:r>
          </a:p>
          <a:p>
            <a:r>
              <a:rPr lang="en-GB" dirty="0"/>
              <a:t>Alan Owen – 20</a:t>
            </a:r>
            <a:r>
              <a:rPr lang="en-GB" baseline="30000" dirty="0"/>
              <a:t>th</a:t>
            </a:r>
            <a:r>
              <a:rPr lang="en-GB" dirty="0"/>
              <a:t> June 2020</a:t>
            </a:r>
          </a:p>
        </p:txBody>
      </p:sp>
      <p:pic>
        <p:nvPicPr>
          <p:cNvPr id="7" name="Picture 6" descr="A picture containing object, mirror&#10;&#10;Description automatically generated">
            <a:extLst>
              <a:ext uri="{FF2B5EF4-FFF2-40B4-BE49-F238E27FC236}">
                <a16:creationId xmlns:a16="http://schemas.microsoft.com/office/drawing/2014/main" id="{997C1BF4-B426-4FE0-9B48-B7F69A121C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4848" y="108422"/>
            <a:ext cx="6242304" cy="4681728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A94BF20-BAF2-4173-BD85-BD5D9643CD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539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67"/>
    </mc:Choice>
    <mc:Fallback xmlns="">
      <p:transition spd="slow" advTm="34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object, mirror&#10;&#10;Description automatically generated">
            <a:extLst>
              <a:ext uri="{FF2B5EF4-FFF2-40B4-BE49-F238E27FC236}">
                <a16:creationId xmlns:a16="http://schemas.microsoft.com/office/drawing/2014/main" id="{997C1BF4-B426-4FE0-9B48-B7F69A121C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29" r="15590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C19AF2E-49B6-4ED5-AA80-658AECCBB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665" y="159461"/>
            <a:ext cx="6172783" cy="427597"/>
          </a:xfrm>
        </p:spPr>
        <p:txBody>
          <a:bodyPr anchor="t">
            <a:normAutofit/>
          </a:bodyPr>
          <a:lstStyle/>
          <a:p>
            <a:pPr algn="l"/>
            <a:r>
              <a:rPr lang="en-GB" sz="1800" b="1" dirty="0">
                <a:solidFill>
                  <a:schemeClr val="bg1"/>
                </a:solidFill>
              </a:rPr>
              <a:t>Corporate Social Responsibility – The use of Social Media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976FA-CFBD-45C5-8933-BCA55927EC06}"/>
              </a:ext>
            </a:extLst>
          </p:cNvPr>
          <p:cNvSpPr/>
          <p:nvPr/>
        </p:nvSpPr>
        <p:spPr>
          <a:xfrm>
            <a:off x="101665" y="5702115"/>
            <a:ext cx="155683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BMMB7012D</a:t>
            </a:r>
          </a:p>
          <a:p>
            <a:r>
              <a:rPr lang="en-GB" dirty="0">
                <a:solidFill>
                  <a:schemeClr val="bg1"/>
                </a:solidFill>
              </a:rPr>
              <a:t>Alan Owen</a:t>
            </a:r>
          </a:p>
          <a:p>
            <a:r>
              <a:rPr lang="en-GB" dirty="0">
                <a:solidFill>
                  <a:schemeClr val="bg1"/>
                </a:solidFill>
              </a:rPr>
              <a:t>20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June 2020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31726C8-9DBE-43A0-9E09-31DE5E8D2B53}"/>
              </a:ext>
            </a:extLst>
          </p:cNvPr>
          <p:cNvSpPr txBox="1">
            <a:spLocks/>
          </p:cNvSpPr>
          <p:nvPr/>
        </p:nvSpPr>
        <p:spPr>
          <a:xfrm>
            <a:off x="6699113" y="213808"/>
            <a:ext cx="6431457" cy="3732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dirty="0">
                <a:latin typeface="Arial Black" panose="020B0A04020102020204" pitchFamily="34" charset="0"/>
              </a:rPr>
              <a:t>Global Responsibility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D562EE86-14F7-4119-9405-06CC75D189C6}"/>
              </a:ext>
            </a:extLst>
          </p:cNvPr>
          <p:cNvSpPr txBox="1">
            <a:spLocks/>
          </p:cNvSpPr>
          <p:nvPr/>
        </p:nvSpPr>
        <p:spPr>
          <a:xfrm>
            <a:off x="6360153" y="1085312"/>
            <a:ext cx="5621051" cy="5315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b="1" dirty="0">
                <a:cs typeface="Arial" panose="020B0604020202020204" pitchFamily="34" charset="0"/>
              </a:rPr>
              <a:t>Companies are increasingly assuming responsibility for environmental and social concerns. </a:t>
            </a:r>
          </a:p>
          <a:p>
            <a:pPr algn="l"/>
            <a:endParaRPr lang="en-GB" sz="2000" b="1" dirty="0">
              <a:cs typeface="Arial" panose="020B0604020202020204" pitchFamily="34" charset="0"/>
            </a:endParaRPr>
          </a:p>
          <a:p>
            <a:pPr algn="l"/>
            <a:endParaRPr lang="en-GB" sz="2000" b="1" dirty="0"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cs typeface="Arial" panose="020B0604020202020204" pitchFamily="34" charset="0"/>
              </a:rPr>
              <a:t>Bhattacharya, C. B. (2009, November 20) made the following observation about CSR:</a:t>
            </a:r>
          </a:p>
          <a:p>
            <a:pPr algn="l"/>
            <a:r>
              <a:rPr lang="en-GB" sz="1800" dirty="0">
                <a:cs typeface="Arial" panose="020B0604020202020204" pitchFamily="34" charset="0"/>
              </a:rPr>
              <a:t> “</a:t>
            </a:r>
            <a:r>
              <a:rPr lang="en-GB" sz="1800" dirty="0"/>
              <a:t>What we are slowly starting to see is a second wave of corporate responsibility </a:t>
            </a:r>
            <a:r>
              <a:rPr lang="en-GB" sz="1800" dirty="0" err="1"/>
              <a:t>behavior</a:t>
            </a:r>
            <a:r>
              <a:rPr lang="en-GB" sz="1800" dirty="0"/>
              <a:t> marked by a clearer focus on the total business value such policies can bring. To fully benefit from corporate responsibility, businesses must wake up to the fact that they need to take a more indirect route to creating value with it.” [1]</a:t>
            </a:r>
            <a:endParaRPr lang="en-GB" sz="1800" dirty="0">
              <a:cs typeface="Arial" panose="020B0604020202020204" pitchFamily="34" charset="0"/>
            </a:endParaRPr>
          </a:p>
          <a:p>
            <a:pPr algn="l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dirty="0">
              <a:latin typeface="Arial Black" panose="020B0A0402010202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D5D9BF0-6317-44EE-8D81-473FE8C695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8087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9610"/>
    </mc:Choice>
    <mc:Fallback xmlns="">
      <p:transition spd="slow" advTm="79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object, mirror&#10;&#10;Description automatically generated">
            <a:extLst>
              <a:ext uri="{FF2B5EF4-FFF2-40B4-BE49-F238E27FC236}">
                <a16:creationId xmlns:a16="http://schemas.microsoft.com/office/drawing/2014/main" id="{997C1BF4-B426-4FE0-9B48-B7F69A121C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29" r="15590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C19AF2E-49B6-4ED5-AA80-658AECCBB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665" y="159461"/>
            <a:ext cx="6172783" cy="427597"/>
          </a:xfrm>
        </p:spPr>
        <p:txBody>
          <a:bodyPr anchor="t">
            <a:normAutofit/>
          </a:bodyPr>
          <a:lstStyle/>
          <a:p>
            <a:pPr algn="l"/>
            <a:r>
              <a:rPr lang="en-GB" sz="1800" b="1" dirty="0">
                <a:solidFill>
                  <a:schemeClr val="bg1"/>
                </a:solidFill>
              </a:rPr>
              <a:t>Corporate Social Responsibility – The use of Social Media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976FA-CFBD-45C5-8933-BCA55927EC06}"/>
              </a:ext>
            </a:extLst>
          </p:cNvPr>
          <p:cNvSpPr/>
          <p:nvPr/>
        </p:nvSpPr>
        <p:spPr>
          <a:xfrm>
            <a:off x="101665" y="5702115"/>
            <a:ext cx="155683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BMMB7012D</a:t>
            </a:r>
          </a:p>
          <a:p>
            <a:r>
              <a:rPr lang="en-GB" dirty="0">
                <a:solidFill>
                  <a:schemeClr val="bg1"/>
                </a:solidFill>
              </a:rPr>
              <a:t>Alan Owen</a:t>
            </a:r>
          </a:p>
          <a:p>
            <a:r>
              <a:rPr lang="en-GB" dirty="0">
                <a:solidFill>
                  <a:schemeClr val="bg1"/>
                </a:solidFill>
              </a:rPr>
              <a:t>20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June 2020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31726C8-9DBE-43A0-9E09-31DE5E8D2B53}"/>
              </a:ext>
            </a:extLst>
          </p:cNvPr>
          <p:cNvSpPr txBox="1">
            <a:spLocks/>
          </p:cNvSpPr>
          <p:nvPr/>
        </p:nvSpPr>
        <p:spPr>
          <a:xfrm>
            <a:off x="6578475" y="107705"/>
            <a:ext cx="3549716" cy="3732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dirty="0">
                <a:solidFill>
                  <a:schemeClr val="bg1"/>
                </a:solidFill>
                <a:latin typeface="Arial Black" panose="020B0A04020102020204" pitchFamily="34" charset="0"/>
              </a:rPr>
              <a:t>Social Media Platforms</a:t>
            </a:r>
          </a:p>
        </p:txBody>
      </p:sp>
      <p:pic>
        <p:nvPicPr>
          <p:cNvPr id="11" name="Picture 10" descr="A picture containing drawing&#10;&#10;Description automatically generated">
            <a:extLst>
              <a:ext uri="{FF2B5EF4-FFF2-40B4-BE49-F238E27FC236}">
                <a16:creationId xmlns:a16="http://schemas.microsoft.com/office/drawing/2014/main" id="{D2AD86E7-A74C-4021-AA95-0D5CCAFF94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4662" y="581962"/>
            <a:ext cx="1346892" cy="577239"/>
          </a:xfrm>
          <a:prstGeom prst="rect">
            <a:avLst/>
          </a:prstGeom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59DEE89A-CD54-4BA1-B9B1-CEAD515FB76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9788" y="581962"/>
            <a:ext cx="1599163" cy="577238"/>
          </a:xfrm>
          <a:prstGeom prst="rect">
            <a:avLst/>
          </a:prstGeom>
        </p:spPr>
      </p:pic>
      <p:pic>
        <p:nvPicPr>
          <p:cNvPr id="16" name="Picture 15" descr="A picture containing screenshot, game&#10;&#10;Description automatically generated">
            <a:extLst>
              <a:ext uri="{FF2B5EF4-FFF2-40B4-BE49-F238E27FC236}">
                <a16:creationId xmlns:a16="http://schemas.microsoft.com/office/drawing/2014/main" id="{C58D48D2-A64A-4B6F-86FE-10E7883FC62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3158" y="1260207"/>
            <a:ext cx="2593259" cy="1642299"/>
          </a:xfrm>
          <a:prstGeom prst="rect">
            <a:avLst/>
          </a:prstGeom>
        </p:spPr>
      </p:pic>
      <p:pic>
        <p:nvPicPr>
          <p:cNvPr id="26" name="Picture 25" descr="A screenshot of a cell phone&#10;&#10;Description automatically generated">
            <a:extLst>
              <a:ext uri="{FF2B5EF4-FFF2-40B4-BE49-F238E27FC236}">
                <a16:creationId xmlns:a16="http://schemas.microsoft.com/office/drawing/2014/main" id="{39BF520C-AED0-426B-9F84-D259D033DA8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3333" y="3003512"/>
            <a:ext cx="2770032" cy="1752663"/>
          </a:xfrm>
          <a:prstGeom prst="rect">
            <a:avLst/>
          </a:prstGeom>
        </p:spPr>
      </p:pic>
      <p:pic>
        <p:nvPicPr>
          <p:cNvPr id="28" name="Picture 27" descr="A screenshot of a cell phone&#10;&#10;Description automatically generated">
            <a:extLst>
              <a:ext uri="{FF2B5EF4-FFF2-40B4-BE49-F238E27FC236}">
                <a16:creationId xmlns:a16="http://schemas.microsoft.com/office/drawing/2014/main" id="{FBA9CE80-572B-40DD-8958-B1705E87BDF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705" y="4827411"/>
            <a:ext cx="2607495" cy="1649823"/>
          </a:xfrm>
          <a:prstGeom prst="rect">
            <a:avLst/>
          </a:prstGeom>
        </p:spPr>
      </p:pic>
      <p:pic>
        <p:nvPicPr>
          <p:cNvPr id="30" name="Picture 2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1F23ECE-E839-48E2-8D6E-C7441D13596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3906" y="4827411"/>
            <a:ext cx="2607495" cy="1649823"/>
          </a:xfrm>
          <a:prstGeom prst="rect">
            <a:avLst/>
          </a:prstGeom>
        </p:spPr>
      </p:pic>
      <p:pic>
        <p:nvPicPr>
          <p:cNvPr id="32" name="Picture 31" descr="A screenshot of a cell phone&#10;&#10;Description automatically generated">
            <a:extLst>
              <a:ext uri="{FF2B5EF4-FFF2-40B4-BE49-F238E27FC236}">
                <a16:creationId xmlns:a16="http://schemas.microsoft.com/office/drawing/2014/main" id="{84629AB7-713A-4A8D-A08B-5B811638087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9393" y="3003512"/>
            <a:ext cx="2767529" cy="1752663"/>
          </a:xfrm>
          <a:prstGeom prst="rect">
            <a:avLst/>
          </a:prstGeom>
        </p:spPr>
      </p:pic>
      <p:pic>
        <p:nvPicPr>
          <p:cNvPr id="34" name="Picture 33" descr="A picture containing meter, clock&#10;&#10;Description automatically generated">
            <a:extLst>
              <a:ext uri="{FF2B5EF4-FFF2-40B4-BE49-F238E27FC236}">
                <a16:creationId xmlns:a16="http://schemas.microsoft.com/office/drawing/2014/main" id="{61D499B1-2564-4CBC-8D99-F21DC7AE64B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7218" y="0"/>
            <a:ext cx="974785" cy="6858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04A842CF-B07D-4B1F-A52F-C752D0D9DBB6}"/>
              </a:ext>
            </a:extLst>
          </p:cNvPr>
          <p:cNvSpPr/>
          <p:nvPr/>
        </p:nvSpPr>
        <p:spPr>
          <a:xfrm>
            <a:off x="5643929" y="6529117"/>
            <a:ext cx="228953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Mohsin, M (2020, February 7). [2]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E24A900-7FF5-421E-B3F7-0EEE9C6375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7497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8677"/>
    </mc:Choice>
    <mc:Fallback xmlns="">
      <p:transition spd="slow" advTm="586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object, mirror&#10;&#10;Description automatically generated">
            <a:extLst>
              <a:ext uri="{FF2B5EF4-FFF2-40B4-BE49-F238E27FC236}">
                <a16:creationId xmlns:a16="http://schemas.microsoft.com/office/drawing/2014/main" id="{997C1BF4-B426-4FE0-9B48-B7F69A121C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29" r="15590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C19AF2E-49B6-4ED5-AA80-658AECCBB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665" y="159461"/>
            <a:ext cx="6172783" cy="427597"/>
          </a:xfrm>
        </p:spPr>
        <p:txBody>
          <a:bodyPr anchor="t">
            <a:normAutofit/>
          </a:bodyPr>
          <a:lstStyle/>
          <a:p>
            <a:pPr algn="l"/>
            <a:r>
              <a:rPr lang="en-GB" sz="1800" b="1" dirty="0">
                <a:solidFill>
                  <a:schemeClr val="bg1"/>
                </a:solidFill>
              </a:rPr>
              <a:t>Corporate Social Responsibility – The use of Social Media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976FA-CFBD-45C5-8933-BCA55927EC06}"/>
              </a:ext>
            </a:extLst>
          </p:cNvPr>
          <p:cNvSpPr/>
          <p:nvPr/>
        </p:nvSpPr>
        <p:spPr>
          <a:xfrm>
            <a:off x="101665" y="5702115"/>
            <a:ext cx="155683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BMMB7012D</a:t>
            </a:r>
          </a:p>
          <a:p>
            <a:r>
              <a:rPr lang="en-GB" dirty="0">
                <a:solidFill>
                  <a:schemeClr val="bg1"/>
                </a:solidFill>
              </a:rPr>
              <a:t>Alan Owen</a:t>
            </a:r>
          </a:p>
          <a:p>
            <a:r>
              <a:rPr lang="en-GB" dirty="0">
                <a:solidFill>
                  <a:schemeClr val="bg1"/>
                </a:solidFill>
              </a:rPr>
              <a:t>20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June 2020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31726C8-9DBE-43A0-9E09-31DE5E8D2B53}"/>
              </a:ext>
            </a:extLst>
          </p:cNvPr>
          <p:cNvSpPr txBox="1">
            <a:spLocks/>
          </p:cNvSpPr>
          <p:nvPr/>
        </p:nvSpPr>
        <p:spPr>
          <a:xfrm>
            <a:off x="6376093" y="400433"/>
            <a:ext cx="5831827" cy="3732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dirty="0">
                <a:latin typeface="Arial Black" panose="020B0A04020102020204" pitchFamily="34" charset="0"/>
              </a:rPr>
              <a:t>Social Media Interaction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AAD2FF7-8169-4100-83FD-1265EF78D21E}"/>
              </a:ext>
            </a:extLst>
          </p:cNvPr>
          <p:cNvSpPr txBox="1">
            <a:spLocks/>
          </p:cNvSpPr>
          <p:nvPr/>
        </p:nvSpPr>
        <p:spPr>
          <a:xfrm>
            <a:off x="6376093" y="1230465"/>
            <a:ext cx="5264999" cy="263240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Social Media is becoming a key component in the Marketing equation.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Many are highlighting their commitment to Corporate Social Responsibility (CSR) through this platform.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Hall (2010) believes that a transparent social media approach to harness and highlight a company’s long term commitment to CSR. [3]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Instant communication, on-demand statistics and data capture.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Interaction on multiple topics including CSR with partners for increased reach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923B300-3A63-405C-8340-8EF8AECD18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1968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5099"/>
    </mc:Choice>
    <mc:Fallback xmlns="">
      <p:transition spd="slow" advTm="850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object, mirror&#10;&#10;Description automatically generated">
            <a:extLst>
              <a:ext uri="{FF2B5EF4-FFF2-40B4-BE49-F238E27FC236}">
                <a16:creationId xmlns:a16="http://schemas.microsoft.com/office/drawing/2014/main" id="{997C1BF4-B426-4FE0-9B48-B7F69A121C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29" r="15590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C19AF2E-49B6-4ED5-AA80-658AECCBB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665" y="159461"/>
            <a:ext cx="6172783" cy="427597"/>
          </a:xfrm>
        </p:spPr>
        <p:txBody>
          <a:bodyPr anchor="t">
            <a:normAutofit/>
          </a:bodyPr>
          <a:lstStyle/>
          <a:p>
            <a:pPr algn="l"/>
            <a:r>
              <a:rPr lang="en-GB" sz="1800" b="1" dirty="0">
                <a:solidFill>
                  <a:schemeClr val="bg1"/>
                </a:solidFill>
              </a:rPr>
              <a:t>Corporate Social Responsibility – The use of Social Media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976FA-CFBD-45C5-8933-BCA55927EC06}"/>
              </a:ext>
            </a:extLst>
          </p:cNvPr>
          <p:cNvSpPr/>
          <p:nvPr/>
        </p:nvSpPr>
        <p:spPr>
          <a:xfrm>
            <a:off x="101665" y="5702115"/>
            <a:ext cx="155683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BMMB7012D</a:t>
            </a:r>
          </a:p>
          <a:p>
            <a:r>
              <a:rPr lang="en-GB" dirty="0">
                <a:solidFill>
                  <a:schemeClr val="bg1"/>
                </a:solidFill>
              </a:rPr>
              <a:t>Alan Owen</a:t>
            </a:r>
          </a:p>
          <a:p>
            <a:r>
              <a:rPr lang="en-GB" dirty="0">
                <a:solidFill>
                  <a:schemeClr val="bg1"/>
                </a:solidFill>
              </a:rPr>
              <a:t>20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June 2020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31726C8-9DBE-43A0-9E09-31DE5E8D2B53}"/>
              </a:ext>
            </a:extLst>
          </p:cNvPr>
          <p:cNvSpPr txBox="1">
            <a:spLocks/>
          </p:cNvSpPr>
          <p:nvPr/>
        </p:nvSpPr>
        <p:spPr>
          <a:xfrm>
            <a:off x="6376093" y="400433"/>
            <a:ext cx="5831827" cy="3732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 Black" panose="020B0A04020102020204" pitchFamily="34" charset="0"/>
              </a:rPr>
              <a:t>Meeting the Challenge  Partnering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AAD2FF7-8169-4100-83FD-1265EF78D21E}"/>
              </a:ext>
            </a:extLst>
          </p:cNvPr>
          <p:cNvSpPr txBox="1">
            <a:spLocks/>
          </p:cNvSpPr>
          <p:nvPr/>
        </p:nvSpPr>
        <p:spPr>
          <a:xfrm>
            <a:off x="6274427" y="1618596"/>
            <a:ext cx="5264999" cy="45451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Many companies are partnering with educational establishments to show their commitment to CSR.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Many large organisations partnering with not-for-profit organisations to promote sustainability. </a:t>
            </a:r>
            <a:r>
              <a:rPr lang="en-GB" sz="2000" dirty="0" err="1"/>
              <a:t>Andrex</a:t>
            </a:r>
            <a:r>
              <a:rPr lang="en-GB" sz="2000" dirty="0"/>
              <a:t> partnering with WaterAid and The UK Plastics Trust. [4]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 err="1"/>
              <a:t>Charim</a:t>
            </a:r>
            <a:r>
              <a:rPr lang="en-GB" sz="2000" dirty="0"/>
              <a:t> </a:t>
            </a:r>
            <a:r>
              <a:rPr lang="en-GB" sz="2000" dirty="0" err="1"/>
              <a:t>sustainabily</a:t>
            </a:r>
            <a:r>
              <a:rPr lang="en-GB" sz="2000" dirty="0"/>
              <a:t> promise states that for “every tree they use, at least one is grown” [5]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AEDC98-C64D-434A-9004-7747B8B07E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91254" y="-10"/>
            <a:ext cx="4181518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8BA5404-337B-4569-A5E7-389349987C01}"/>
              </a:ext>
            </a:extLst>
          </p:cNvPr>
          <p:cNvSpPr txBox="1"/>
          <p:nvPr/>
        </p:nvSpPr>
        <p:spPr>
          <a:xfrm>
            <a:off x="4441129" y="6580991"/>
            <a:ext cx="17824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Charmin Sustainability [5]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D446C9F-86BA-4FF3-8729-044DBA0F23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04014" y="4659479"/>
            <a:ext cx="2836816" cy="20852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B4F6446-6674-4E87-85CA-51EC43E249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88596" y="5739764"/>
            <a:ext cx="752475" cy="666750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C41D5EE-3FC3-405B-9D41-384394DF76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645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1292"/>
    </mc:Choice>
    <mc:Fallback xmlns="">
      <p:transition spd="slow" advTm="71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object, mirror&#10;&#10;Description automatically generated">
            <a:extLst>
              <a:ext uri="{FF2B5EF4-FFF2-40B4-BE49-F238E27FC236}">
                <a16:creationId xmlns:a16="http://schemas.microsoft.com/office/drawing/2014/main" id="{997C1BF4-B426-4FE0-9B48-B7F69A121C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29" r="15590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C19AF2E-49B6-4ED5-AA80-658AECCBB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665" y="159461"/>
            <a:ext cx="6172783" cy="427597"/>
          </a:xfrm>
        </p:spPr>
        <p:txBody>
          <a:bodyPr anchor="t">
            <a:normAutofit/>
          </a:bodyPr>
          <a:lstStyle/>
          <a:p>
            <a:pPr algn="l"/>
            <a:r>
              <a:rPr lang="en-GB" sz="1800" b="1" dirty="0">
                <a:solidFill>
                  <a:schemeClr val="bg1"/>
                </a:solidFill>
              </a:rPr>
              <a:t>Corporate Social Responsibility – The use of Social Media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976FA-CFBD-45C5-8933-BCA55927EC06}"/>
              </a:ext>
            </a:extLst>
          </p:cNvPr>
          <p:cNvSpPr/>
          <p:nvPr/>
        </p:nvSpPr>
        <p:spPr>
          <a:xfrm>
            <a:off x="101665" y="5702115"/>
            <a:ext cx="155683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BMMB7012D</a:t>
            </a:r>
          </a:p>
          <a:p>
            <a:r>
              <a:rPr lang="en-GB" dirty="0">
                <a:solidFill>
                  <a:schemeClr val="bg1"/>
                </a:solidFill>
              </a:rPr>
              <a:t>Alan Owen</a:t>
            </a:r>
          </a:p>
          <a:p>
            <a:r>
              <a:rPr lang="en-GB" dirty="0">
                <a:solidFill>
                  <a:schemeClr val="bg1"/>
                </a:solidFill>
              </a:rPr>
              <a:t>20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June 2020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31726C8-9DBE-43A0-9E09-31DE5E8D2B53}"/>
              </a:ext>
            </a:extLst>
          </p:cNvPr>
          <p:cNvSpPr txBox="1">
            <a:spLocks/>
          </p:cNvSpPr>
          <p:nvPr/>
        </p:nvSpPr>
        <p:spPr>
          <a:xfrm>
            <a:off x="6376093" y="400433"/>
            <a:ext cx="5831827" cy="3732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 Black" panose="020B0A04020102020204" pitchFamily="34" charset="0"/>
              </a:rPr>
              <a:t>Meeting the Challenge Reacting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AAD2FF7-8169-4100-83FD-1265EF78D21E}"/>
              </a:ext>
            </a:extLst>
          </p:cNvPr>
          <p:cNvSpPr txBox="1">
            <a:spLocks/>
          </p:cNvSpPr>
          <p:nvPr/>
        </p:nvSpPr>
        <p:spPr>
          <a:xfrm>
            <a:off x="6274427" y="1618596"/>
            <a:ext cx="5815908" cy="45451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Stating a goal to meet in the future [5]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Changing to recyclable materials and promoting them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Ensuring your product is the most sustainable in the Market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Use of Customer ethics data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ADF432F-32E9-46BB-8457-76152EB049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5780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1405"/>
    </mc:Choice>
    <mc:Fallback xmlns="">
      <p:transition spd="slow" advTm="714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object, mirror&#10;&#10;Description automatically generated">
            <a:extLst>
              <a:ext uri="{FF2B5EF4-FFF2-40B4-BE49-F238E27FC236}">
                <a16:creationId xmlns:a16="http://schemas.microsoft.com/office/drawing/2014/main" id="{997C1BF4-B426-4FE0-9B48-B7F69A121C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29" r="15590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C19AF2E-49B6-4ED5-AA80-658AECCBB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665" y="159461"/>
            <a:ext cx="6172783" cy="427597"/>
          </a:xfrm>
        </p:spPr>
        <p:txBody>
          <a:bodyPr anchor="t">
            <a:normAutofit/>
          </a:bodyPr>
          <a:lstStyle/>
          <a:p>
            <a:pPr algn="l"/>
            <a:r>
              <a:rPr lang="en-GB" sz="1800" b="1" dirty="0">
                <a:solidFill>
                  <a:schemeClr val="bg1"/>
                </a:solidFill>
              </a:rPr>
              <a:t>Corporate Social Responsibility – The use of Social Media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976FA-CFBD-45C5-8933-BCA55927EC06}"/>
              </a:ext>
            </a:extLst>
          </p:cNvPr>
          <p:cNvSpPr/>
          <p:nvPr/>
        </p:nvSpPr>
        <p:spPr>
          <a:xfrm>
            <a:off x="101665" y="5702115"/>
            <a:ext cx="155683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BMMB7012D</a:t>
            </a:r>
          </a:p>
          <a:p>
            <a:r>
              <a:rPr lang="en-GB" dirty="0">
                <a:solidFill>
                  <a:schemeClr val="bg1"/>
                </a:solidFill>
              </a:rPr>
              <a:t>Alan Owen</a:t>
            </a:r>
          </a:p>
          <a:p>
            <a:r>
              <a:rPr lang="en-GB" dirty="0">
                <a:solidFill>
                  <a:schemeClr val="bg1"/>
                </a:solidFill>
              </a:rPr>
              <a:t>20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June 2020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31726C8-9DBE-43A0-9E09-31DE5E8D2B53}"/>
              </a:ext>
            </a:extLst>
          </p:cNvPr>
          <p:cNvSpPr txBox="1">
            <a:spLocks/>
          </p:cNvSpPr>
          <p:nvPr/>
        </p:nvSpPr>
        <p:spPr>
          <a:xfrm>
            <a:off x="6376093" y="400433"/>
            <a:ext cx="5831827" cy="3732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 Black" panose="020B0A04020102020204" pitchFamily="34" charset="0"/>
              </a:rPr>
              <a:t>Meeting the Challenge - Changing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AAD2FF7-8169-4100-83FD-1265EF78D21E}"/>
              </a:ext>
            </a:extLst>
          </p:cNvPr>
          <p:cNvSpPr txBox="1">
            <a:spLocks/>
          </p:cNvSpPr>
          <p:nvPr/>
        </p:nvSpPr>
        <p:spPr>
          <a:xfrm>
            <a:off x="6274427" y="1618596"/>
            <a:ext cx="5687418" cy="397044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Using Social Media to promote sustainability and environmental issues.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Creating a Happy Place for healthy choices [6]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Adjust brand strategy within the global environment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Investing in local communities, such as recycling and reducing plastic usage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46BE38E-596C-4DC2-B991-7F4C81A1CB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085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6327"/>
    </mc:Choice>
    <mc:Fallback xmlns="">
      <p:transition spd="slow" advTm="463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object, mirror&#10;&#10;Description automatically generated">
            <a:extLst>
              <a:ext uri="{FF2B5EF4-FFF2-40B4-BE49-F238E27FC236}">
                <a16:creationId xmlns:a16="http://schemas.microsoft.com/office/drawing/2014/main" id="{997C1BF4-B426-4FE0-9B48-B7F69A121C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29" r="15590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C19AF2E-49B6-4ED5-AA80-658AECCBB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665" y="159461"/>
            <a:ext cx="6172783" cy="427597"/>
          </a:xfrm>
        </p:spPr>
        <p:txBody>
          <a:bodyPr anchor="t">
            <a:normAutofit/>
          </a:bodyPr>
          <a:lstStyle/>
          <a:p>
            <a:pPr algn="l"/>
            <a:r>
              <a:rPr lang="en-GB" sz="1800" b="1" dirty="0">
                <a:solidFill>
                  <a:schemeClr val="bg1"/>
                </a:solidFill>
              </a:rPr>
              <a:t>Corporate Social Responsibility – The use of Social Media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976FA-CFBD-45C5-8933-BCA55927EC06}"/>
              </a:ext>
            </a:extLst>
          </p:cNvPr>
          <p:cNvSpPr/>
          <p:nvPr/>
        </p:nvSpPr>
        <p:spPr>
          <a:xfrm>
            <a:off x="101665" y="5702115"/>
            <a:ext cx="155683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BMMB7012D</a:t>
            </a:r>
          </a:p>
          <a:p>
            <a:r>
              <a:rPr lang="en-GB" dirty="0">
                <a:solidFill>
                  <a:schemeClr val="bg1"/>
                </a:solidFill>
              </a:rPr>
              <a:t>Alan Owen</a:t>
            </a:r>
          </a:p>
          <a:p>
            <a:r>
              <a:rPr lang="en-GB" dirty="0">
                <a:solidFill>
                  <a:schemeClr val="bg1"/>
                </a:solidFill>
              </a:rPr>
              <a:t>20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June 2020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31726C8-9DBE-43A0-9E09-31DE5E8D2B53}"/>
              </a:ext>
            </a:extLst>
          </p:cNvPr>
          <p:cNvSpPr txBox="1">
            <a:spLocks/>
          </p:cNvSpPr>
          <p:nvPr/>
        </p:nvSpPr>
        <p:spPr>
          <a:xfrm>
            <a:off x="6376093" y="140834"/>
            <a:ext cx="5831827" cy="3732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 Black" panose="020B0A04020102020204" pitchFamily="34" charset="0"/>
              </a:rPr>
              <a:t>Conclusions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AAD2FF7-8169-4100-83FD-1265EF78D21E}"/>
              </a:ext>
            </a:extLst>
          </p:cNvPr>
          <p:cNvSpPr txBox="1">
            <a:spLocks/>
          </p:cNvSpPr>
          <p:nvPr/>
        </p:nvSpPr>
        <p:spPr>
          <a:xfrm>
            <a:off x="6376093" y="753840"/>
            <a:ext cx="5687418" cy="340127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The world is reacting to climate change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Companies must look to sustainability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Use of Social Media to promote brands is now integral into marketing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Product branding with sustainability branding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7CC6E8-C5DA-4F5D-8EC9-FB0E9DB6B9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7009" y="3303038"/>
            <a:ext cx="4453302" cy="30995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955C7C-EF1E-45E2-8B69-F9C8E3103117}"/>
              </a:ext>
            </a:extLst>
          </p:cNvPr>
          <p:cNvSpPr txBox="1"/>
          <p:nvPr/>
        </p:nvSpPr>
        <p:spPr>
          <a:xfrm>
            <a:off x="9456019" y="6348446"/>
            <a:ext cx="17039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err="1"/>
              <a:t>Mckinsey</a:t>
            </a:r>
            <a:r>
              <a:rPr lang="en-GB" sz="1200" dirty="0"/>
              <a:t> CSR Survey [8]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D8D9DD8-AAD6-4BEE-82B7-27F070E3C1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493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65692"/>
    </mc:Choice>
    <mc:Fallback xmlns="">
      <p:transition spd="slow" advTm="165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object, mirror&#10;&#10;Description automatically generated">
            <a:extLst>
              <a:ext uri="{FF2B5EF4-FFF2-40B4-BE49-F238E27FC236}">
                <a16:creationId xmlns:a16="http://schemas.microsoft.com/office/drawing/2014/main" id="{997C1BF4-B426-4FE0-9B48-B7F69A121C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29" r="15590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C19AF2E-49B6-4ED5-AA80-658AECCBB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665" y="159461"/>
            <a:ext cx="6172783" cy="427597"/>
          </a:xfrm>
        </p:spPr>
        <p:txBody>
          <a:bodyPr anchor="t">
            <a:normAutofit/>
          </a:bodyPr>
          <a:lstStyle/>
          <a:p>
            <a:pPr algn="l"/>
            <a:r>
              <a:rPr lang="en-GB" sz="1800" b="1" dirty="0">
                <a:solidFill>
                  <a:schemeClr val="bg1"/>
                </a:solidFill>
              </a:rPr>
              <a:t>Corporate Social Responsibility – The use of Social Media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976FA-CFBD-45C5-8933-BCA55927EC06}"/>
              </a:ext>
            </a:extLst>
          </p:cNvPr>
          <p:cNvSpPr/>
          <p:nvPr/>
        </p:nvSpPr>
        <p:spPr>
          <a:xfrm>
            <a:off x="101665" y="5702115"/>
            <a:ext cx="155683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BMMB7012D</a:t>
            </a:r>
          </a:p>
          <a:p>
            <a:r>
              <a:rPr lang="en-GB" dirty="0">
                <a:solidFill>
                  <a:schemeClr val="bg1"/>
                </a:solidFill>
              </a:rPr>
              <a:t>Alan Owen</a:t>
            </a:r>
          </a:p>
          <a:p>
            <a:r>
              <a:rPr lang="en-GB" dirty="0">
                <a:solidFill>
                  <a:schemeClr val="bg1"/>
                </a:solidFill>
              </a:rPr>
              <a:t>20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June 2020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31726C8-9DBE-43A0-9E09-31DE5E8D2B53}"/>
              </a:ext>
            </a:extLst>
          </p:cNvPr>
          <p:cNvSpPr txBox="1">
            <a:spLocks/>
          </p:cNvSpPr>
          <p:nvPr/>
        </p:nvSpPr>
        <p:spPr>
          <a:xfrm>
            <a:off x="6699113" y="213808"/>
            <a:ext cx="5831827" cy="3732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dirty="0"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AAD2FF7-8169-4100-83FD-1265EF78D21E}"/>
              </a:ext>
            </a:extLst>
          </p:cNvPr>
          <p:cNvSpPr txBox="1">
            <a:spLocks/>
          </p:cNvSpPr>
          <p:nvPr/>
        </p:nvSpPr>
        <p:spPr>
          <a:xfrm>
            <a:off x="6699113" y="819135"/>
            <a:ext cx="5384030" cy="54603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AutoNum type="arabicPeriod"/>
            </a:pPr>
            <a:r>
              <a:rPr lang="en-GB" sz="1200" dirty="0"/>
              <a:t>Bhattacharya, C. B. (2009, November 20). Corporate social responsibility: It's all about marketing. Retrieved from http://www.forbes.com/2009/11/20/corporate-social-responsibility-leadership-citizenshipmarketing.html 6 </a:t>
            </a:r>
          </a:p>
          <a:p>
            <a:pPr marL="342900" indent="-342900" algn="l">
              <a:buAutoNum type="arabicPeriod"/>
            </a:pPr>
            <a:r>
              <a:rPr lang="en-GB" sz="1200" dirty="0"/>
              <a:t>Mohsin, M (2020, February 7). 10 Social Media Statistics You Need to Know in 2020 </a:t>
            </a:r>
            <a:r>
              <a:rPr lang="en-GB" sz="1200" dirty="0">
                <a:hlinkClick r:id="rId5"/>
              </a:rPr>
              <a:t>https://www.oberlo.co.uk/blog/social-media-marketing-statistics</a:t>
            </a:r>
            <a:endParaRPr lang="en-GB" sz="1200" dirty="0"/>
          </a:p>
          <a:p>
            <a:pPr marL="342900" indent="-342900" algn="l">
              <a:buAutoNum type="arabicPeriod"/>
            </a:pPr>
            <a:r>
              <a:rPr lang="en-GB" sz="1200" dirty="0"/>
              <a:t>Hall, L (2010, July 6). Tying together social media and corporate social responsibility. Retrieved from </a:t>
            </a:r>
            <a:r>
              <a:rPr lang="en-GB" sz="1200" dirty="0">
                <a:hlinkClick r:id="rId6"/>
              </a:rPr>
              <a:t>http://www.convinceandconvert.com/pr-20/tying-together-social-media-and-corporate-socialresponsibility/</a:t>
            </a:r>
            <a:endParaRPr lang="en-GB" sz="1200" dirty="0"/>
          </a:p>
          <a:p>
            <a:pPr marL="342900" indent="-342900" algn="l">
              <a:buAutoNum type="arabicPeriod"/>
            </a:pPr>
            <a:r>
              <a:rPr lang="en-GB" sz="1200" dirty="0" err="1"/>
              <a:t>Andrex</a:t>
            </a:r>
            <a:r>
              <a:rPr lang="en-GB" sz="1200" dirty="0"/>
              <a:t> (2020). </a:t>
            </a:r>
            <a:r>
              <a:rPr lang="en-GB" sz="1200" dirty="0">
                <a:hlinkClick r:id="rId7"/>
              </a:rPr>
              <a:t>https://www.andrex.co.uk/sustainability</a:t>
            </a:r>
            <a:endParaRPr lang="en-GB" sz="1200" dirty="0"/>
          </a:p>
          <a:p>
            <a:pPr marL="342900" indent="-342900" algn="l">
              <a:buAutoNum type="arabicPeriod"/>
            </a:pPr>
            <a:r>
              <a:rPr lang="en-GB" sz="1200" dirty="0"/>
              <a:t>Charmin (2020). </a:t>
            </a:r>
            <a:r>
              <a:rPr lang="en-GB" sz="1200" dirty="0">
                <a:hlinkClick r:id="rId8"/>
              </a:rPr>
              <a:t>https://www.charmin.com/en-us/about-us/sustainability</a:t>
            </a:r>
            <a:endParaRPr lang="en-GB" sz="1200" dirty="0"/>
          </a:p>
          <a:p>
            <a:pPr marL="342900" indent="-342900" algn="l">
              <a:buAutoNum type="arabicPeriod"/>
            </a:pPr>
            <a:r>
              <a:rPr lang="en-GB" sz="1200" dirty="0"/>
              <a:t>De Leon De Daykin, Y (2020 Step 4.3 Curator) </a:t>
            </a:r>
          </a:p>
          <a:p>
            <a:pPr marL="342900" indent="-342900" algn="l">
              <a:buAutoNum type="arabicPeriod"/>
            </a:pPr>
            <a:r>
              <a:rPr lang="en-GB" sz="1200" dirty="0" err="1"/>
              <a:t>Bonini</a:t>
            </a:r>
            <a:r>
              <a:rPr lang="en-GB" sz="1200" dirty="0"/>
              <a:t>, S.T. (2009,July) Valuing Social responsibility programs. </a:t>
            </a:r>
            <a:r>
              <a:rPr lang="en-GB" sz="1200" dirty="0">
                <a:hlinkClick r:id="rId9"/>
              </a:rPr>
              <a:t>https://www.mckinsey.com/business-functions/strategy-and-corporate-finance/our-insights/valuing-social-responsibility-programs#</a:t>
            </a:r>
            <a:r>
              <a:rPr lang="en-GB" sz="1200" dirty="0"/>
              <a:t> </a:t>
            </a:r>
          </a:p>
          <a:p>
            <a:pPr marL="342900" indent="-342900" algn="l">
              <a:buAutoNum type="arabicPeriod"/>
            </a:pPr>
            <a:r>
              <a:rPr lang="en-GB" sz="1200" dirty="0" err="1"/>
              <a:t>Mckinsey</a:t>
            </a:r>
            <a:r>
              <a:rPr lang="en-GB" sz="1200" dirty="0"/>
              <a:t> &amp; Company (2019,February 1) - Valuing corporate social Responsibility (2019). </a:t>
            </a:r>
            <a:r>
              <a:rPr lang="en-GB" sz="1200" dirty="0">
                <a:hlinkClick r:id="rId10"/>
              </a:rPr>
              <a:t>https://www.mckinsey.com/business-functions/strategy-and-corporate-finance/our-insights/valuing-corporate-social-responsibility-mckinsey-global-survey-results </a:t>
            </a:r>
            <a:endParaRPr lang="en-GB" sz="1200" dirty="0"/>
          </a:p>
          <a:p>
            <a:pPr marL="342900" indent="-342900" algn="l">
              <a:buAutoNum type="arabicPeriod"/>
            </a:pPr>
            <a:r>
              <a:rPr lang="en-GB" sz="1200" dirty="0"/>
              <a:t>Baer, J. (2010, July 6). Tying together social media and corporate social responsibility</a:t>
            </a:r>
          </a:p>
          <a:p>
            <a:pPr marL="342900" indent="-342900" algn="l">
              <a:buAutoNum type="arabicPeriod"/>
            </a:pPr>
            <a:r>
              <a:rPr lang="en-GB" sz="1200" dirty="0"/>
              <a:t>Starbucks  Responsibility (2020). Being a responsible company (website subpage). http://www.starbucks.com/responsibility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9B8C904-09A3-4645-AB9C-507962AEF9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96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1791"/>
    </mc:Choice>
    <mc:Fallback xmlns="">
      <p:transition spd="slow" advTm="11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762</Words>
  <Application>Microsoft Office PowerPoint</Application>
  <PresentationFormat>Widescreen</PresentationFormat>
  <Paragraphs>85</Paragraphs>
  <Slides>9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Alan Owen</dc:creator>
  <cp:lastModifiedBy>Alan Owen</cp:lastModifiedBy>
  <cp:revision>25</cp:revision>
  <dcterms:created xsi:type="dcterms:W3CDTF">2020-06-17T14:08:34Z</dcterms:created>
  <dcterms:modified xsi:type="dcterms:W3CDTF">2020-06-18T12:57:48Z</dcterms:modified>
</cp:coreProperties>
</file>