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9" r:id="rId1"/>
  </p:sldMasterIdLst>
  <p:notesMasterIdLst>
    <p:notesMasterId r:id="rId17"/>
  </p:notesMasterIdLst>
  <p:sldIdLst>
    <p:sldId id="256" r:id="rId2"/>
    <p:sldId id="260" r:id="rId3"/>
    <p:sldId id="266" r:id="rId4"/>
    <p:sldId id="258" r:id="rId5"/>
    <p:sldId id="261" r:id="rId6"/>
    <p:sldId id="259" r:id="rId7"/>
    <p:sldId id="271" r:id="rId8"/>
    <p:sldId id="262" r:id="rId9"/>
    <p:sldId id="264" r:id="rId10"/>
    <p:sldId id="267" r:id="rId11"/>
    <p:sldId id="268" r:id="rId12"/>
    <p:sldId id="269" r:id="rId13"/>
    <p:sldId id="270" r:id="rId14"/>
    <p:sldId id="272"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lie Y. Davis" initials="JYD" lastIdx="3" clrIdx="0">
    <p:extLst>
      <p:ext uri="{19B8F6BF-5375-455C-9EA6-DF929625EA0E}">
        <p15:presenceInfo xmlns:p15="http://schemas.microsoft.com/office/powerpoint/2012/main" userId="S::j.y.davis@uwtsd.ac.uk::c09c923e-016a-4e18-b742-99caf2192ef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466"/>
    <p:restoredTop sz="95230"/>
  </p:normalViewPr>
  <p:slideViewPr>
    <p:cSldViewPr snapToGrid="0" snapToObjects="1">
      <p:cViewPr varScale="1">
        <p:scale>
          <a:sx n="45" d="100"/>
          <a:sy n="45" d="100"/>
        </p:scale>
        <p:origin x="208" y="1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50C38B-3DDB-6E4E-8EB0-8FA517B12D4B}" type="datetimeFigureOut">
              <a:rPr lang="en-US" smtClean="0"/>
              <a:t>6/5/20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289097-7A84-3643-A750-F796C23EF0B8}" type="slidenum">
              <a:rPr lang="en-US" smtClean="0"/>
              <a:t>‹#›</a:t>
            </a:fld>
            <a:endParaRPr lang="en-US"/>
          </a:p>
        </p:txBody>
      </p:sp>
    </p:spTree>
    <p:extLst>
      <p:ext uri="{BB962C8B-B14F-4D97-AF65-F5344CB8AC3E}">
        <p14:creationId xmlns:p14="http://schemas.microsoft.com/office/powerpoint/2010/main" val="2825596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289097-7A84-3643-A750-F796C23EF0B8}" type="slidenum">
              <a:rPr lang="en-US" smtClean="0"/>
              <a:t>3</a:t>
            </a:fld>
            <a:endParaRPr lang="en-US"/>
          </a:p>
        </p:txBody>
      </p:sp>
    </p:spTree>
    <p:extLst>
      <p:ext uri="{BB962C8B-B14F-4D97-AF65-F5344CB8AC3E}">
        <p14:creationId xmlns:p14="http://schemas.microsoft.com/office/powerpoint/2010/main" val="3851327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289097-7A84-3643-A750-F796C23EF0B8}" type="slidenum">
              <a:rPr lang="en-US" smtClean="0"/>
              <a:t>8</a:t>
            </a:fld>
            <a:endParaRPr lang="en-US"/>
          </a:p>
        </p:txBody>
      </p:sp>
    </p:spTree>
    <p:extLst>
      <p:ext uri="{BB962C8B-B14F-4D97-AF65-F5344CB8AC3E}">
        <p14:creationId xmlns:p14="http://schemas.microsoft.com/office/powerpoint/2010/main" val="2737039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289097-7A84-3643-A750-F796C23EF0B8}" type="slidenum">
              <a:rPr lang="en-US" smtClean="0"/>
              <a:t>9</a:t>
            </a:fld>
            <a:endParaRPr lang="en-US"/>
          </a:p>
        </p:txBody>
      </p:sp>
    </p:spTree>
    <p:extLst>
      <p:ext uri="{BB962C8B-B14F-4D97-AF65-F5344CB8AC3E}">
        <p14:creationId xmlns:p14="http://schemas.microsoft.com/office/powerpoint/2010/main" val="40487617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4F12C33-248C-C940-9170-1B87BC94CC73}"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2008813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F12C33-248C-C940-9170-1B87BC94CC73}"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400942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F12C33-248C-C940-9170-1B87BC94CC73}"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987711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4F12C33-248C-C940-9170-1B87BC94CC73}" type="datetimeFigureOut">
              <a:rPr lang="en-US" smtClean="0"/>
              <a:t>6/5/20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95253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4F12C33-248C-C940-9170-1B87BC94CC73}" type="datetimeFigureOut">
              <a:rPr lang="en-US" smtClean="0"/>
              <a:t>6/5/20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2522525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4F12C33-248C-C940-9170-1B87BC94CC73}" type="datetimeFigureOut">
              <a:rPr lang="en-US" smtClean="0"/>
              <a:t>6/5/20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3234872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F12C33-248C-C940-9170-1B87BC94CC73}" type="datetimeFigureOut">
              <a:rPr lang="en-US" smtClean="0"/>
              <a:t>6/5/20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2316596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4F12C33-248C-C940-9170-1B87BC94CC73}" type="datetimeFigureOut">
              <a:rPr lang="en-US" smtClean="0"/>
              <a:t>6/5/20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630196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4F12C33-248C-C940-9170-1B87BC94CC73}" type="datetimeFigureOut">
              <a:rPr lang="en-US" smtClean="0"/>
              <a:t>6/5/20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3992959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F12C33-248C-C940-9170-1B87BC94CC73}"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1521041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4F12C33-248C-C940-9170-1B87BC94CC73}" type="datetimeFigureOut">
              <a:rPr lang="en-US" smtClean="0"/>
              <a:t>6/5/20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3C614-198B-0245-B7CD-20CFA9AA613E}" type="slidenum">
              <a:rPr lang="en-US" smtClean="0"/>
              <a:t>‹#›</a:t>
            </a:fld>
            <a:endParaRPr lang="en-US"/>
          </a:p>
        </p:txBody>
      </p:sp>
    </p:spTree>
    <p:extLst>
      <p:ext uri="{BB962C8B-B14F-4D97-AF65-F5344CB8AC3E}">
        <p14:creationId xmlns:p14="http://schemas.microsoft.com/office/powerpoint/2010/main" val="1370898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F12C33-248C-C940-9170-1B87BC94CC73}" type="datetimeFigureOut">
              <a:rPr lang="en-US" smtClean="0"/>
              <a:t>6/5/20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83C614-198B-0245-B7CD-20CFA9AA613E}" type="slidenum">
              <a:rPr lang="en-US" smtClean="0"/>
              <a:t>‹#›</a:t>
            </a:fld>
            <a:endParaRPr lang="en-US"/>
          </a:p>
        </p:txBody>
      </p:sp>
    </p:spTree>
    <p:extLst>
      <p:ext uri="{BB962C8B-B14F-4D97-AF65-F5344CB8AC3E}">
        <p14:creationId xmlns:p14="http://schemas.microsoft.com/office/powerpoint/2010/main" val="4058224283"/>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perseus.tufts.edu/hopper/text?doc=Perseus%3Atext%3A1999.01.0150%3Awhiston+section%3D1" TargetMode="External"/><Relationship Id="rId2" Type="http://schemas.openxmlformats.org/officeDocument/2006/relationships/hyperlink" Target="http://penelope.uchicago.edu/Thayer/e/roman/texts/cassius_dio/65*.html" TargetMode="External"/><Relationship Id="rId1" Type="http://schemas.openxmlformats.org/officeDocument/2006/relationships/slideLayout" Target="../slideLayouts/slideLayout2.xml"/><Relationship Id="rId4" Type="http://schemas.openxmlformats.org/officeDocument/2006/relationships/hyperlink" Target="http://www.perseus.tufts.edu/hopper/text?doc=Perseus%3Atext%3A1999.01.0148%3Abook%3D1%3Awhiston+chapter%3Dpr.%3Awhiston+section%3D1"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commons.wikimedia.org/wiki/Main_Page" TargetMode="External"/><Relationship Id="rId2" Type="http://schemas.openxmlformats.org/officeDocument/2006/relationships/hyperlink" Target="http://www.josephus.org/work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E39DFCF-9247-4DE5-BB93-074BFAF07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42B652E-D499-4CDA-8F7A-60469EDBC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1632" y="996662"/>
            <a:ext cx="4864676" cy="4864676"/>
          </a:xfrm>
          <a:custGeom>
            <a:avLst/>
            <a:gdLst>
              <a:gd name="connsiteX0" fmla="*/ 0 w 4864676"/>
              <a:gd name="connsiteY0" fmla="*/ 0 h 4864676"/>
              <a:gd name="connsiteX1" fmla="*/ 4864676 w 4864676"/>
              <a:gd name="connsiteY1" fmla="*/ 0 h 4864676"/>
              <a:gd name="connsiteX2" fmla="*/ 4864676 w 4864676"/>
              <a:gd name="connsiteY2" fmla="*/ 4864676 h 4864676"/>
              <a:gd name="connsiteX3" fmla="*/ 1281101 w 4864676"/>
              <a:gd name="connsiteY3" fmla="*/ 4864676 h 4864676"/>
              <a:gd name="connsiteX4" fmla="*/ 0 w 4864676"/>
              <a:gd name="connsiteY4" fmla="*/ 3583575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4864676" y="0"/>
                </a:lnTo>
                <a:lnTo>
                  <a:pt x="4864676" y="4864676"/>
                </a:lnTo>
                <a:lnTo>
                  <a:pt x="1281101" y="4864676"/>
                </a:lnTo>
                <a:lnTo>
                  <a:pt x="0" y="358357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84A22B8-F5B6-47C2-B88E-DADAF37913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7225693" y="996662"/>
            <a:ext cx="4864676" cy="4864676"/>
          </a:xfrm>
          <a:custGeom>
            <a:avLst/>
            <a:gdLst>
              <a:gd name="connsiteX0" fmla="*/ 0 w 4864676"/>
              <a:gd name="connsiteY0" fmla="*/ 0 h 4864676"/>
              <a:gd name="connsiteX1" fmla="*/ 3583574 w 4864676"/>
              <a:gd name="connsiteY1" fmla="*/ 0 h 4864676"/>
              <a:gd name="connsiteX2" fmla="*/ 4864676 w 4864676"/>
              <a:gd name="connsiteY2" fmla="*/ 1281103 h 4864676"/>
              <a:gd name="connsiteX3" fmla="*/ 4864676 w 4864676"/>
              <a:gd name="connsiteY3" fmla="*/ 4864676 h 4864676"/>
              <a:gd name="connsiteX4" fmla="*/ 0 w 4864676"/>
              <a:gd name="connsiteY4" fmla="*/ 4864676 h 4864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4676" h="4864676">
                <a:moveTo>
                  <a:pt x="0" y="0"/>
                </a:moveTo>
                <a:lnTo>
                  <a:pt x="3583574" y="0"/>
                </a:lnTo>
                <a:lnTo>
                  <a:pt x="4864676" y="1281103"/>
                </a:lnTo>
                <a:lnTo>
                  <a:pt x="4864676" y="4864676"/>
                </a:lnTo>
                <a:lnTo>
                  <a:pt x="0" y="4864676"/>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Isosceles Triangle 13">
            <a:extLst>
              <a:ext uri="{FF2B5EF4-FFF2-40B4-BE49-F238E27FC236}">
                <a16:creationId xmlns:a16="http://schemas.microsoft.com/office/drawing/2014/main" id="{A987C18C-164D-4263-B486-4647A98E8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789020" y="1"/>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E7E98B39-04C6-408B-92FD-768628740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286" y="3571620"/>
            <a:ext cx="6613961" cy="3286380"/>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81C8C27-2457-421F-BDC4-7B4EA3C7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CEA13C66-82C1-44AF-972B-8F5CCA41B6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71208" y="5287803"/>
            <a:ext cx="955808" cy="9558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9DB36437-FE59-457E-91A7-396BBD3C9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CA197850-8C42-FA4E-91C9-1D56233A6451}"/>
              </a:ext>
            </a:extLst>
          </p:cNvPr>
          <p:cNvSpPr>
            <a:spLocks noGrp="1"/>
          </p:cNvSpPr>
          <p:nvPr>
            <p:ph type="ctrTitle"/>
          </p:nvPr>
        </p:nvSpPr>
        <p:spPr>
          <a:xfrm>
            <a:off x="3204642" y="2353641"/>
            <a:ext cx="5782716" cy="2150719"/>
          </a:xfrm>
          <a:noFill/>
        </p:spPr>
        <p:txBody>
          <a:bodyPr anchor="ctr">
            <a:normAutofit/>
          </a:bodyPr>
          <a:lstStyle/>
          <a:p>
            <a:r>
              <a:rPr lang="en-US" sz="3600" dirty="0">
                <a:solidFill>
                  <a:srgbClr val="080808"/>
                </a:solidFill>
              </a:rPr>
              <a:t>Josephus: Who was he and why is he important?</a:t>
            </a:r>
          </a:p>
        </p:txBody>
      </p:sp>
      <p:sp>
        <p:nvSpPr>
          <p:cNvPr id="3" name="Subtitle 2">
            <a:extLst>
              <a:ext uri="{FF2B5EF4-FFF2-40B4-BE49-F238E27FC236}">
                <a16:creationId xmlns:a16="http://schemas.microsoft.com/office/drawing/2014/main" id="{5F548E7E-4E85-CE49-A2E3-68F2E96B332F}"/>
              </a:ext>
            </a:extLst>
          </p:cNvPr>
          <p:cNvSpPr>
            <a:spLocks noGrp="1"/>
          </p:cNvSpPr>
          <p:nvPr>
            <p:ph type="subTitle" idx="1"/>
          </p:nvPr>
        </p:nvSpPr>
        <p:spPr>
          <a:xfrm>
            <a:off x="4439633" y="4518923"/>
            <a:ext cx="3312734" cy="1141851"/>
          </a:xfrm>
          <a:noFill/>
        </p:spPr>
        <p:txBody>
          <a:bodyPr>
            <a:normAutofit/>
          </a:bodyPr>
          <a:lstStyle/>
          <a:p>
            <a:r>
              <a:rPr lang="en-US" sz="2000">
                <a:solidFill>
                  <a:srgbClr val="080808"/>
                </a:solidFill>
              </a:rPr>
              <a:t>By Jake McGrath</a:t>
            </a:r>
          </a:p>
          <a:p>
            <a:r>
              <a:rPr lang="en-US" sz="2000">
                <a:solidFill>
                  <a:srgbClr val="080808"/>
                </a:solidFill>
              </a:rPr>
              <a:t> (1704033)</a:t>
            </a:r>
          </a:p>
        </p:txBody>
      </p:sp>
      <p:sp>
        <p:nvSpPr>
          <p:cNvPr id="24" name="Rectangle 23">
            <a:extLst>
              <a:ext uri="{FF2B5EF4-FFF2-40B4-BE49-F238E27FC236}">
                <a16:creationId xmlns:a16="http://schemas.microsoft.com/office/drawing/2014/main" id="{844D3693-2EFE-4667-89D5-47E2D5920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42846" y="410171"/>
            <a:ext cx="1321281" cy="1321281"/>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21FD796-9CD0-404D-8DF5-5274C0BCC7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30319" y="1508609"/>
            <a:ext cx="700047" cy="70004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25825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0D7E8A3-BF9C-5F4D-9E47-2C08A218D725}"/>
              </a:ext>
            </a:extLst>
          </p:cNvPr>
          <p:cNvSpPr>
            <a:spLocks noGrp="1"/>
          </p:cNvSpPr>
          <p:nvPr>
            <p:ph type="title"/>
          </p:nvPr>
        </p:nvSpPr>
        <p:spPr>
          <a:xfrm>
            <a:off x="5214579" y="629266"/>
            <a:ext cx="6422849" cy="1676603"/>
          </a:xfrm>
        </p:spPr>
        <p:txBody>
          <a:bodyPr vert="horz" lIns="91440" tIns="45720" rIns="91440" bIns="45720" rtlCol="0" anchor="ctr">
            <a:normAutofit/>
          </a:bodyPr>
          <a:lstStyle/>
          <a:p>
            <a:r>
              <a:rPr lang="en-US" dirty="0"/>
              <a:t>Basic facts </a:t>
            </a:r>
          </a:p>
        </p:txBody>
      </p:sp>
      <p:sp>
        <p:nvSpPr>
          <p:cNvPr id="66" name="Rectangle 59">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erson looking at the camera&#10;&#10;Description automatically generated">
            <a:extLst>
              <a:ext uri="{FF2B5EF4-FFF2-40B4-BE49-F238E27FC236}">
                <a16:creationId xmlns:a16="http://schemas.microsoft.com/office/drawing/2014/main" id="{75188660-58CB-6C47-ABDC-8544530A9314}"/>
              </a:ext>
            </a:extLst>
          </p:cNvPr>
          <p:cNvPicPr>
            <a:picLocks noGrp="1" noChangeAspect="1"/>
          </p:cNvPicPr>
          <p:nvPr>
            <p:ph sz="half" idx="1"/>
          </p:nvPr>
        </p:nvPicPr>
        <p:blipFill rotWithShape="1">
          <a:blip r:embed="rId2"/>
          <a:srcRect l="1719" r="25" b="-1"/>
          <a:stretch/>
        </p:blipFill>
        <p:spPr>
          <a:xfrm>
            <a:off x="649224" y="722376"/>
            <a:ext cx="3337560" cy="5413248"/>
          </a:xfrm>
          <a:prstGeom prst="rect">
            <a:avLst/>
          </a:prstGeom>
          <a:effectLst/>
        </p:spPr>
      </p:pic>
      <p:sp>
        <p:nvSpPr>
          <p:cNvPr id="11" name="Content Placeholder 10">
            <a:extLst>
              <a:ext uri="{FF2B5EF4-FFF2-40B4-BE49-F238E27FC236}">
                <a16:creationId xmlns:a16="http://schemas.microsoft.com/office/drawing/2014/main" id="{F2B46B6F-D763-E14B-A63C-0B05BC3CA593}"/>
              </a:ext>
            </a:extLst>
          </p:cNvPr>
          <p:cNvSpPr>
            <a:spLocks noGrp="1"/>
          </p:cNvSpPr>
          <p:nvPr>
            <p:ph sz="half" idx="2"/>
          </p:nvPr>
        </p:nvSpPr>
        <p:spPr>
          <a:xfrm>
            <a:off x="5214581" y="2438400"/>
            <a:ext cx="6422848" cy="3785419"/>
          </a:xfrm>
        </p:spPr>
        <p:txBody>
          <a:bodyPr vert="horz" lIns="91440" tIns="45720" rIns="91440" bIns="45720" rtlCol="0">
            <a:normAutofit/>
          </a:bodyPr>
          <a:lstStyle/>
          <a:p>
            <a:pPr marL="0">
              <a:lnSpc>
                <a:spcPct val="150000"/>
              </a:lnSpc>
            </a:pPr>
            <a:r>
              <a:rPr lang="en-US" dirty="0"/>
              <a:t>Born: 37 C.E.</a:t>
            </a:r>
          </a:p>
          <a:p>
            <a:pPr marL="0">
              <a:lnSpc>
                <a:spcPct val="150000"/>
              </a:lnSpc>
            </a:pPr>
            <a:r>
              <a:rPr lang="en-US" dirty="0"/>
              <a:t>Name at birth: Yosef ben </a:t>
            </a:r>
            <a:r>
              <a:rPr lang="en-US" dirty="0" err="1"/>
              <a:t>Mattatiyahu</a:t>
            </a:r>
            <a:endParaRPr lang="en-US" dirty="0"/>
          </a:p>
          <a:p>
            <a:pPr marL="0">
              <a:lnSpc>
                <a:spcPct val="150000"/>
              </a:lnSpc>
            </a:pPr>
            <a:r>
              <a:rPr lang="en-US" dirty="0"/>
              <a:t>Captured by Rome: 67 C.E.</a:t>
            </a:r>
          </a:p>
          <a:p>
            <a:pPr marL="0">
              <a:lnSpc>
                <a:spcPct val="150000"/>
              </a:lnSpc>
            </a:pPr>
            <a:r>
              <a:rPr lang="en-US" dirty="0"/>
              <a:t>Roman name: Flavius Josephus </a:t>
            </a:r>
          </a:p>
          <a:p>
            <a:pPr marL="0">
              <a:lnSpc>
                <a:spcPct val="150000"/>
              </a:lnSpc>
            </a:pPr>
            <a:r>
              <a:rPr lang="en-US" dirty="0"/>
              <a:t>Death: 100 A.D.</a:t>
            </a:r>
          </a:p>
        </p:txBody>
      </p:sp>
    </p:spTree>
    <p:extLst>
      <p:ext uri="{BB962C8B-B14F-4D97-AF65-F5344CB8AC3E}">
        <p14:creationId xmlns:p14="http://schemas.microsoft.com/office/powerpoint/2010/main" val="634065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308849DB-AE04-E247-863E-AD30D654F85A}"/>
              </a:ext>
            </a:extLst>
          </p:cNvPr>
          <p:cNvSpPr>
            <a:spLocks noGrp="1"/>
          </p:cNvSpPr>
          <p:nvPr>
            <p:ph type="title"/>
          </p:nvPr>
        </p:nvSpPr>
        <p:spPr>
          <a:xfrm>
            <a:off x="640079" y="2053641"/>
            <a:ext cx="3669161" cy="2760098"/>
          </a:xfrm>
        </p:spPr>
        <p:txBody>
          <a:bodyPr>
            <a:normAutofit/>
          </a:bodyPr>
          <a:lstStyle/>
          <a:p>
            <a:r>
              <a:rPr lang="en-US" dirty="0">
                <a:solidFill>
                  <a:srgbClr val="FFFFFF"/>
                </a:solidFill>
              </a:rPr>
              <a:t>Surviving Works </a:t>
            </a:r>
          </a:p>
        </p:txBody>
      </p:sp>
      <p:sp>
        <p:nvSpPr>
          <p:cNvPr id="6" name="Content Placeholder 5">
            <a:extLst>
              <a:ext uri="{FF2B5EF4-FFF2-40B4-BE49-F238E27FC236}">
                <a16:creationId xmlns:a16="http://schemas.microsoft.com/office/drawing/2014/main" id="{9717DCEF-BDB4-8D44-94A4-C09A6C3975A6}"/>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Josephus is a primary source for understanding sections of the first Century C.E.. </a:t>
            </a:r>
            <a:r>
              <a:rPr lang="en-US" sz="2000" dirty="0">
                <a:solidFill>
                  <a:srgbClr val="000000"/>
                </a:solidFill>
              </a:rPr>
              <a:t>(Josephus 2018)</a:t>
            </a:r>
          </a:p>
          <a:p>
            <a:pPr marL="514350" indent="-514350">
              <a:buFont typeface="+mj-lt"/>
              <a:buAutoNum type="arabicPeriod"/>
            </a:pPr>
            <a:r>
              <a:rPr lang="en-US" sz="2400" i="1" dirty="0">
                <a:solidFill>
                  <a:srgbClr val="000000"/>
                </a:solidFill>
              </a:rPr>
              <a:t>The Jewish War</a:t>
            </a:r>
            <a:r>
              <a:rPr lang="en-US" sz="2400" dirty="0">
                <a:solidFill>
                  <a:srgbClr val="000000"/>
                </a:solidFill>
              </a:rPr>
              <a:t>: looks at the Jewish revolt of 66– 73/74.</a:t>
            </a:r>
          </a:p>
          <a:p>
            <a:pPr marL="514350" indent="-514350">
              <a:buFont typeface="+mj-lt"/>
              <a:buAutoNum type="arabicPeriod"/>
            </a:pPr>
            <a:r>
              <a:rPr lang="en-US" sz="2400" i="1" dirty="0">
                <a:solidFill>
                  <a:srgbClr val="000000"/>
                </a:solidFill>
              </a:rPr>
              <a:t>Antiquities of the Jews</a:t>
            </a:r>
            <a:r>
              <a:rPr lang="en-US" sz="2400" dirty="0">
                <a:solidFill>
                  <a:srgbClr val="000000"/>
                </a:solidFill>
              </a:rPr>
              <a:t>: A history of the Jews and writings.</a:t>
            </a:r>
          </a:p>
          <a:p>
            <a:pPr marL="514350" indent="-514350">
              <a:buFont typeface="+mj-lt"/>
              <a:buAutoNum type="arabicPeriod"/>
            </a:pPr>
            <a:r>
              <a:rPr lang="en-US" sz="2400" i="1" dirty="0">
                <a:solidFill>
                  <a:srgbClr val="000000"/>
                </a:solidFill>
              </a:rPr>
              <a:t>Against </a:t>
            </a:r>
            <a:r>
              <a:rPr lang="en-US" sz="2400" i="1" dirty="0" err="1">
                <a:solidFill>
                  <a:srgbClr val="000000"/>
                </a:solidFill>
              </a:rPr>
              <a:t>Apion</a:t>
            </a:r>
            <a:r>
              <a:rPr lang="en-US" sz="2400" dirty="0">
                <a:solidFill>
                  <a:srgbClr val="000000"/>
                </a:solidFill>
              </a:rPr>
              <a:t>: A defense for Judaism.</a:t>
            </a:r>
          </a:p>
          <a:p>
            <a:pPr marL="514350" indent="-514350">
              <a:buFont typeface="+mj-lt"/>
              <a:buAutoNum type="arabicPeriod"/>
            </a:pPr>
            <a:r>
              <a:rPr lang="en-US" sz="2400" i="1" dirty="0">
                <a:solidFill>
                  <a:srgbClr val="000000"/>
                </a:solidFill>
              </a:rPr>
              <a:t>The Life</a:t>
            </a:r>
            <a:r>
              <a:rPr lang="en-US" sz="2400" dirty="0">
                <a:solidFill>
                  <a:srgbClr val="000000"/>
                </a:solidFill>
              </a:rPr>
              <a:t>: An autobiography written by Josephus.</a:t>
            </a:r>
            <a:endParaRPr lang="en-US" sz="2400" i="1" dirty="0">
              <a:solidFill>
                <a:srgbClr val="000000"/>
              </a:solidFill>
            </a:endParaRPr>
          </a:p>
        </p:txBody>
      </p:sp>
    </p:spTree>
    <p:extLst>
      <p:ext uri="{BB962C8B-B14F-4D97-AF65-F5344CB8AC3E}">
        <p14:creationId xmlns:p14="http://schemas.microsoft.com/office/powerpoint/2010/main" val="3646674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C37E98-E2B7-674F-9D2C-9DDFDDC36F2B}"/>
              </a:ext>
            </a:extLst>
          </p:cNvPr>
          <p:cNvSpPr>
            <a:spLocks noGrp="1"/>
          </p:cNvSpPr>
          <p:nvPr>
            <p:ph type="title"/>
          </p:nvPr>
        </p:nvSpPr>
        <p:spPr>
          <a:xfrm>
            <a:off x="838200" y="963877"/>
            <a:ext cx="3494362" cy="4930246"/>
          </a:xfrm>
        </p:spPr>
        <p:txBody>
          <a:bodyPr>
            <a:normAutofit/>
          </a:bodyPr>
          <a:lstStyle/>
          <a:p>
            <a:pPr algn="ctr"/>
            <a:r>
              <a:rPr lang="en-US" dirty="0">
                <a:solidFill>
                  <a:schemeClr val="accent1"/>
                </a:solidFill>
              </a:rPr>
              <a:t>Josephus’ family  </a:t>
            </a:r>
          </a:p>
        </p:txBody>
      </p:sp>
      <p:cxnSp>
        <p:nvCxnSpPr>
          <p:cNvPr id="29" name="Straight Connector 2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4B794D55-D1EE-294A-BA12-8D1B59B7904A}"/>
              </a:ext>
            </a:extLst>
          </p:cNvPr>
          <p:cNvSpPr>
            <a:spLocks noGrp="1"/>
          </p:cNvSpPr>
          <p:nvPr>
            <p:ph idx="1"/>
          </p:nvPr>
        </p:nvSpPr>
        <p:spPr>
          <a:xfrm>
            <a:off x="4976031" y="603504"/>
            <a:ext cx="6377769" cy="5687567"/>
          </a:xfrm>
        </p:spPr>
        <p:txBody>
          <a:bodyPr anchor="ctr">
            <a:normAutofit/>
          </a:bodyPr>
          <a:lstStyle/>
          <a:p>
            <a:r>
              <a:rPr lang="en-US" sz="2000" dirty="0"/>
              <a:t>Josephus, in his autobiographical work, allows the reader to understand who he is and his heritage. He was from a prominent priestly family in Judea. </a:t>
            </a:r>
            <a:r>
              <a:rPr lang="en-US" sz="1800" dirty="0"/>
              <a:t>(Goodman 2019: 1)</a:t>
            </a:r>
          </a:p>
          <a:p>
            <a:r>
              <a:rPr lang="en-US" sz="2000" dirty="0"/>
              <a:t> Josephus starts in his own work by looking at his father’s line, stating that he comes from a long line of noble priests. </a:t>
            </a:r>
            <a:r>
              <a:rPr lang="en-US" sz="1800" dirty="0"/>
              <a:t>(J. Vit. 1.) </a:t>
            </a:r>
            <a:r>
              <a:rPr lang="en-US" sz="2000" dirty="0"/>
              <a:t>Then on his mother’s side Josephus recounts her family as being related to royal blood, most likely the Hasmoneans. </a:t>
            </a:r>
            <a:r>
              <a:rPr lang="en-US" sz="1800" dirty="0"/>
              <a:t>(J. Vit. 1.) </a:t>
            </a:r>
          </a:p>
          <a:p>
            <a:r>
              <a:rPr lang="en-US" sz="2000" dirty="0"/>
              <a:t>Within this work the name of his father is mentioned as being the same as his brother, with both being called </a:t>
            </a:r>
            <a:r>
              <a:rPr lang="en-US" sz="2000" dirty="0" err="1"/>
              <a:t>Matthais</a:t>
            </a:r>
            <a:r>
              <a:rPr lang="en-US" sz="2000" dirty="0"/>
              <a:t>. </a:t>
            </a:r>
            <a:r>
              <a:rPr lang="en-US" sz="1800" dirty="0"/>
              <a:t>(J. Vit. 2.) He </a:t>
            </a:r>
            <a:r>
              <a:rPr lang="en-US" sz="2000" dirty="0"/>
              <a:t>also states how his parents had strong memories and high intellect as individuals</a:t>
            </a:r>
            <a:r>
              <a:rPr lang="en-US" sz="1800" dirty="0"/>
              <a:t>. (J. Vit. 2.)</a:t>
            </a:r>
          </a:p>
          <a:p>
            <a:r>
              <a:rPr lang="en-US" sz="2000" dirty="0"/>
              <a:t>The reason Josephus provides his family heritage is for his Graeco-Roman audience. </a:t>
            </a:r>
            <a:r>
              <a:rPr lang="en-US" sz="1800" dirty="0"/>
              <a:t>(Stern 2010: 70) </a:t>
            </a:r>
            <a:r>
              <a:rPr lang="en-US" sz="2000" dirty="0"/>
              <a:t>Roman audiences believed that the family traits were inherited and that the family line of nobility and authority, on both sides, would help Josephus be seen with respect within Rome.</a:t>
            </a:r>
            <a:r>
              <a:rPr lang="en-US" sz="1800" dirty="0"/>
              <a:t> (Stern 2010: 70-2)</a:t>
            </a:r>
          </a:p>
        </p:txBody>
      </p:sp>
    </p:spTree>
    <p:extLst>
      <p:ext uri="{BB962C8B-B14F-4D97-AF65-F5344CB8AC3E}">
        <p14:creationId xmlns:p14="http://schemas.microsoft.com/office/powerpoint/2010/main" val="26910764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67CAD-B67E-044B-A4AD-58BDC62B9580}"/>
              </a:ext>
            </a:extLst>
          </p:cNvPr>
          <p:cNvSpPr>
            <a:spLocks noGrp="1"/>
          </p:cNvSpPr>
          <p:nvPr>
            <p:ph type="title"/>
          </p:nvPr>
        </p:nvSpPr>
        <p:spPr>
          <a:xfrm>
            <a:off x="838200" y="963877"/>
            <a:ext cx="3494362" cy="4930246"/>
          </a:xfrm>
        </p:spPr>
        <p:txBody>
          <a:bodyPr>
            <a:normAutofit/>
          </a:bodyPr>
          <a:lstStyle/>
          <a:p>
            <a:pPr algn="ctr"/>
            <a:r>
              <a:rPr lang="en-US" dirty="0">
                <a:solidFill>
                  <a:schemeClr val="accent1"/>
                </a:solidFill>
              </a:rPr>
              <a:t>Josephus’ youth from </a:t>
            </a:r>
            <a:r>
              <a:rPr lang="en-US" i="1" dirty="0">
                <a:solidFill>
                  <a:schemeClr val="accent1"/>
                </a:solidFill>
              </a:rPr>
              <a:t>Life</a:t>
            </a:r>
          </a:p>
        </p:txBody>
      </p:sp>
      <p:cxnSp>
        <p:nvCxnSpPr>
          <p:cNvPr id="18" name="Straight Connector 17">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A8144B1-F25B-5948-B099-167DEEE3DC7B}"/>
              </a:ext>
            </a:extLst>
          </p:cNvPr>
          <p:cNvSpPr>
            <a:spLocks noGrp="1"/>
          </p:cNvSpPr>
          <p:nvPr>
            <p:ph idx="1"/>
          </p:nvPr>
        </p:nvSpPr>
        <p:spPr>
          <a:xfrm>
            <a:off x="4976031" y="963877"/>
            <a:ext cx="6377769" cy="4930246"/>
          </a:xfrm>
        </p:spPr>
        <p:txBody>
          <a:bodyPr anchor="ctr">
            <a:normAutofit/>
          </a:bodyPr>
          <a:lstStyle/>
          <a:p>
            <a:r>
              <a:rPr lang="en-US" sz="2200" dirty="0"/>
              <a:t>In </a:t>
            </a:r>
            <a:r>
              <a:rPr lang="en-US" sz="2200" i="1" dirty="0"/>
              <a:t>Life </a:t>
            </a:r>
            <a:r>
              <a:rPr lang="en-US" sz="2200" dirty="0"/>
              <a:t>Josephus states that at 14 years old he was teaching elders and high priests with his opinion and knowledge of the law. </a:t>
            </a:r>
            <a:r>
              <a:rPr lang="en-US" sz="2000" dirty="0"/>
              <a:t>(J. Vit. 2.)</a:t>
            </a:r>
          </a:p>
          <a:p>
            <a:r>
              <a:rPr lang="en-US" sz="2200" dirty="0"/>
              <a:t>Then at 16 Josephus tried out the main sects of in Judea, these where the Pharisees, Sadducees and the Essenes. Josephus then joined a man in the desert called </a:t>
            </a:r>
            <a:r>
              <a:rPr lang="en-US" sz="2200" dirty="0" err="1"/>
              <a:t>Banus</a:t>
            </a:r>
            <a:r>
              <a:rPr lang="en-US" sz="2200" dirty="0"/>
              <a:t> as his mentor and lived as </a:t>
            </a:r>
            <a:r>
              <a:rPr lang="en-US" sz="2200" dirty="0" err="1"/>
              <a:t>Banus</a:t>
            </a:r>
            <a:r>
              <a:rPr lang="en-US" sz="2200" dirty="0"/>
              <a:t> did. </a:t>
            </a:r>
            <a:r>
              <a:rPr lang="en-US" sz="2000" dirty="0"/>
              <a:t>(J. Vit. 2.)</a:t>
            </a:r>
          </a:p>
          <a:p>
            <a:r>
              <a:rPr lang="en-US" sz="2200" dirty="0"/>
              <a:t>Returning to the city at 19 Josephus then joined the Pharisees, describing them as stoics, by the Greek interpretation.</a:t>
            </a:r>
            <a:r>
              <a:rPr lang="en-US" sz="2000" dirty="0"/>
              <a:t> (J. Vit. 2.)</a:t>
            </a:r>
          </a:p>
          <a:p>
            <a:r>
              <a:rPr lang="en-US" sz="2200" dirty="0"/>
              <a:t>At 26 Josephus went to Rome to free the Jewish priests sent to prison under Felix. </a:t>
            </a:r>
            <a:r>
              <a:rPr lang="en-US" sz="2000" dirty="0"/>
              <a:t>(J. Vit. 3; </a:t>
            </a:r>
            <a:r>
              <a:rPr lang="en-US" sz="2000" dirty="0" err="1"/>
              <a:t>Simkovich</a:t>
            </a:r>
            <a:r>
              <a:rPr lang="en-US" sz="2000" dirty="0"/>
              <a:t> 2018: 189)</a:t>
            </a:r>
          </a:p>
          <a:p>
            <a:pPr marL="0" indent="0">
              <a:buNone/>
            </a:pPr>
            <a:endParaRPr lang="en-US" sz="2200" dirty="0"/>
          </a:p>
        </p:txBody>
      </p:sp>
    </p:spTree>
    <p:extLst>
      <p:ext uri="{BB962C8B-B14F-4D97-AF65-F5344CB8AC3E}">
        <p14:creationId xmlns:p14="http://schemas.microsoft.com/office/powerpoint/2010/main" val="824315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898A2C6-D628-5A41-AAC0-03F539BDC342}"/>
              </a:ext>
            </a:extLst>
          </p:cNvPr>
          <p:cNvSpPr>
            <a:spLocks noGrp="1"/>
          </p:cNvSpPr>
          <p:nvPr>
            <p:ph type="title"/>
          </p:nvPr>
        </p:nvSpPr>
        <p:spPr>
          <a:xfrm>
            <a:off x="838200" y="963877"/>
            <a:ext cx="3494362" cy="4930246"/>
          </a:xfrm>
        </p:spPr>
        <p:txBody>
          <a:bodyPr>
            <a:normAutofit/>
          </a:bodyPr>
          <a:lstStyle/>
          <a:p>
            <a:r>
              <a:rPr lang="en-US" dirty="0">
                <a:solidFill>
                  <a:schemeClr val="accent1"/>
                </a:solidFill>
              </a:rPr>
              <a:t>Modern scholars on the youth shown in </a:t>
            </a:r>
            <a:r>
              <a:rPr lang="en-US" i="1" dirty="0">
                <a:solidFill>
                  <a:schemeClr val="accent1"/>
                </a:solidFill>
              </a:rPr>
              <a:t>Life </a:t>
            </a:r>
            <a:endParaRPr lang="en-US" dirty="0">
              <a:solidFill>
                <a:schemeClr val="accent1"/>
              </a:solidFill>
            </a:endParaRPr>
          </a:p>
        </p:txBody>
      </p:sp>
      <p:cxnSp>
        <p:nvCxnSpPr>
          <p:cNvPr id="19" name="Straight Connector 1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81C2DB1A-5712-2D4F-9D1C-31C62207D52C}"/>
              </a:ext>
            </a:extLst>
          </p:cNvPr>
          <p:cNvSpPr>
            <a:spLocks noGrp="1"/>
          </p:cNvSpPr>
          <p:nvPr>
            <p:ph idx="1"/>
          </p:nvPr>
        </p:nvSpPr>
        <p:spPr>
          <a:xfrm>
            <a:off x="4976031" y="963877"/>
            <a:ext cx="6377769" cy="4930246"/>
          </a:xfrm>
        </p:spPr>
        <p:txBody>
          <a:bodyPr anchor="ctr">
            <a:normAutofit/>
          </a:bodyPr>
          <a:lstStyle/>
          <a:p>
            <a:r>
              <a:rPr lang="en-US" sz="2200" dirty="0"/>
              <a:t>Stern argues that the ages specified are aligned to the Roman way of Life for youths. </a:t>
            </a:r>
            <a:r>
              <a:rPr lang="en-US" sz="2000" dirty="0"/>
              <a:t>(Stern 2010: 77) </a:t>
            </a:r>
            <a:r>
              <a:rPr lang="en-US" sz="2200" dirty="0"/>
              <a:t>At 14 Josephus was teaching priests and elders, which is a writing style seen in Plutarch for Cicero to emphasize the theme of an individual.</a:t>
            </a:r>
            <a:r>
              <a:rPr lang="en-US" sz="2000" dirty="0"/>
              <a:t> (Stern 2010: 74; </a:t>
            </a:r>
            <a:r>
              <a:rPr lang="en-US" sz="2000" dirty="0" err="1"/>
              <a:t>Plut</a:t>
            </a:r>
            <a:r>
              <a:rPr lang="en-US" sz="2000" dirty="0"/>
              <a:t>. </a:t>
            </a:r>
            <a:r>
              <a:rPr lang="en-US" sz="2000" dirty="0" err="1"/>
              <a:t>Cic</a:t>
            </a:r>
            <a:r>
              <a:rPr lang="en-US" sz="2000" dirty="0"/>
              <a:t>. 2.)</a:t>
            </a:r>
          </a:p>
          <a:p>
            <a:r>
              <a:rPr lang="en-US" sz="2200" dirty="0"/>
              <a:t>At 16 years old a Roman youth would take in a tutor, hence </a:t>
            </a:r>
            <a:r>
              <a:rPr lang="en-US" sz="2200" dirty="0" err="1"/>
              <a:t>Banus</a:t>
            </a:r>
            <a:r>
              <a:rPr lang="en-US" sz="2200" dirty="0"/>
              <a:t>. </a:t>
            </a:r>
            <a:r>
              <a:rPr lang="en-US" sz="2000" dirty="0"/>
              <a:t>(Stern 2010: 75)</a:t>
            </a:r>
          </a:p>
          <a:p>
            <a:r>
              <a:rPr lang="en-US" sz="2200" dirty="0"/>
              <a:t>At 19 years old this was the stage when a Youth would cease their tutoring. </a:t>
            </a:r>
            <a:r>
              <a:rPr lang="en-US" sz="2000" dirty="0"/>
              <a:t>(Stern 2010: 76)</a:t>
            </a:r>
          </a:p>
          <a:p>
            <a:r>
              <a:rPr lang="en-US" sz="2200" dirty="0"/>
              <a:t>The relevance to make Josephus parody his life to that of the Roman is a clever stylization of writing to help Romans trust him. Afterall Josephus became a citizen but also a prisoner within Rome. </a:t>
            </a:r>
          </a:p>
          <a:p>
            <a:endParaRPr lang="en-US" sz="2200" dirty="0"/>
          </a:p>
        </p:txBody>
      </p:sp>
    </p:spTree>
    <p:extLst>
      <p:ext uri="{BB962C8B-B14F-4D97-AF65-F5344CB8AC3E}">
        <p14:creationId xmlns:p14="http://schemas.microsoft.com/office/powerpoint/2010/main" val="3079167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4C649B-4ECD-374C-8F03-F35D2CB82A9E}"/>
              </a:ext>
            </a:extLst>
          </p:cNvPr>
          <p:cNvSpPr>
            <a:spLocks noGrp="1"/>
          </p:cNvSpPr>
          <p:nvPr>
            <p:ph type="title"/>
          </p:nvPr>
        </p:nvSpPr>
        <p:spPr>
          <a:xfrm>
            <a:off x="640079" y="2053641"/>
            <a:ext cx="3669161" cy="2760098"/>
          </a:xfrm>
        </p:spPr>
        <p:txBody>
          <a:bodyPr>
            <a:normAutofit/>
          </a:bodyPr>
          <a:lstStyle/>
          <a:p>
            <a:r>
              <a:rPr lang="en-US" dirty="0">
                <a:solidFill>
                  <a:srgbClr val="FFFFFF"/>
                </a:solidFill>
              </a:rPr>
              <a:t>Josephus’ capture </a:t>
            </a:r>
          </a:p>
        </p:txBody>
      </p:sp>
      <p:sp>
        <p:nvSpPr>
          <p:cNvPr id="3" name="Content Placeholder 2">
            <a:extLst>
              <a:ext uri="{FF2B5EF4-FFF2-40B4-BE49-F238E27FC236}">
                <a16:creationId xmlns:a16="http://schemas.microsoft.com/office/drawing/2014/main" id="{E9A1E86D-3AB2-E942-89BE-D1B97EEF898A}"/>
              </a:ext>
            </a:extLst>
          </p:cNvPr>
          <p:cNvSpPr>
            <a:spLocks noGrp="1"/>
          </p:cNvSpPr>
          <p:nvPr>
            <p:ph idx="1"/>
          </p:nvPr>
        </p:nvSpPr>
        <p:spPr>
          <a:xfrm>
            <a:off x="6090574" y="801866"/>
            <a:ext cx="5306084" cy="5230634"/>
          </a:xfrm>
        </p:spPr>
        <p:txBody>
          <a:bodyPr anchor="ctr">
            <a:normAutofit/>
          </a:bodyPr>
          <a:lstStyle/>
          <a:p>
            <a:r>
              <a:rPr lang="en-US" sz="2400" dirty="0">
                <a:solidFill>
                  <a:srgbClr val="000000"/>
                </a:solidFill>
              </a:rPr>
              <a:t>Josephus is described as writing with an intent and focus and uses his own experience to help further his goal. </a:t>
            </a:r>
            <a:r>
              <a:rPr lang="en-US" sz="2000" dirty="0">
                <a:solidFill>
                  <a:srgbClr val="000000"/>
                </a:solidFill>
              </a:rPr>
              <a:t>(van </a:t>
            </a:r>
            <a:r>
              <a:rPr lang="en-US" sz="2000" dirty="0" err="1">
                <a:solidFill>
                  <a:srgbClr val="000000"/>
                </a:solidFill>
              </a:rPr>
              <a:t>Henten</a:t>
            </a:r>
            <a:r>
              <a:rPr lang="en-US" sz="2000" dirty="0">
                <a:solidFill>
                  <a:srgbClr val="000000"/>
                </a:solidFill>
              </a:rPr>
              <a:t> 2018: 123)</a:t>
            </a:r>
          </a:p>
          <a:p>
            <a:r>
              <a:rPr lang="en-US" sz="2400" dirty="0">
                <a:solidFill>
                  <a:srgbClr val="000000"/>
                </a:solidFill>
              </a:rPr>
              <a:t>After the fall of </a:t>
            </a:r>
            <a:r>
              <a:rPr lang="en-US" sz="2400" dirty="0" err="1">
                <a:solidFill>
                  <a:srgbClr val="000000"/>
                </a:solidFill>
              </a:rPr>
              <a:t>Jotipata</a:t>
            </a:r>
            <a:r>
              <a:rPr lang="en-US" sz="2400" dirty="0">
                <a:solidFill>
                  <a:srgbClr val="000000"/>
                </a:solidFill>
              </a:rPr>
              <a:t> Josephus was presented to Vespasian and spared. </a:t>
            </a:r>
            <a:r>
              <a:rPr lang="en-US" sz="2000" dirty="0">
                <a:solidFill>
                  <a:srgbClr val="000000"/>
                </a:solidFill>
              </a:rPr>
              <a:t>(</a:t>
            </a:r>
            <a:r>
              <a:rPr lang="en-US" sz="2000" dirty="0" err="1">
                <a:solidFill>
                  <a:srgbClr val="000000"/>
                </a:solidFill>
              </a:rPr>
              <a:t>Simkovich</a:t>
            </a:r>
            <a:r>
              <a:rPr lang="en-US" sz="2000" dirty="0">
                <a:solidFill>
                  <a:srgbClr val="000000"/>
                </a:solidFill>
              </a:rPr>
              <a:t> 2018: 190; J. BJ. 3.7.4-36.) </a:t>
            </a:r>
            <a:endParaRPr lang="en-US" sz="2400" dirty="0">
              <a:solidFill>
                <a:srgbClr val="000000"/>
              </a:solidFill>
            </a:endParaRPr>
          </a:p>
          <a:p>
            <a:r>
              <a:rPr lang="en-US" sz="2400" dirty="0">
                <a:solidFill>
                  <a:srgbClr val="000000"/>
                </a:solidFill>
              </a:rPr>
              <a:t>The hospitality of the Emperor is why Josephus’ Roman name is Flavius. However, depending on the scholar Josephus took the name in </a:t>
            </a:r>
            <a:r>
              <a:rPr lang="en-US" sz="2400" dirty="0" err="1">
                <a:solidFill>
                  <a:srgbClr val="000000"/>
                </a:solidFill>
              </a:rPr>
              <a:t>favour</a:t>
            </a:r>
            <a:r>
              <a:rPr lang="en-US" sz="2400" dirty="0">
                <a:solidFill>
                  <a:srgbClr val="000000"/>
                </a:solidFill>
              </a:rPr>
              <a:t> of his benefactor. </a:t>
            </a:r>
            <a:r>
              <a:rPr lang="en-US" sz="2000" dirty="0">
                <a:solidFill>
                  <a:srgbClr val="000000"/>
                </a:solidFill>
              </a:rPr>
              <a:t>(</a:t>
            </a:r>
            <a:r>
              <a:rPr lang="en-US" sz="2000" dirty="0" err="1">
                <a:solidFill>
                  <a:srgbClr val="000000"/>
                </a:solidFill>
              </a:rPr>
              <a:t>Simkovich</a:t>
            </a:r>
            <a:r>
              <a:rPr lang="en-US" sz="2000" dirty="0">
                <a:solidFill>
                  <a:srgbClr val="000000"/>
                </a:solidFill>
              </a:rPr>
              <a:t> 2018: 193: Goodman 2019: 7)</a:t>
            </a:r>
            <a:endParaRPr lang="en-US" sz="2400" dirty="0">
              <a:solidFill>
                <a:srgbClr val="000000"/>
              </a:solidFill>
            </a:endParaRPr>
          </a:p>
        </p:txBody>
      </p:sp>
    </p:spTree>
    <p:extLst>
      <p:ext uri="{BB962C8B-B14F-4D97-AF65-F5344CB8AC3E}">
        <p14:creationId xmlns:p14="http://schemas.microsoft.com/office/powerpoint/2010/main" val="667540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3">
            <a:extLst>
              <a:ext uri="{FF2B5EF4-FFF2-40B4-BE49-F238E27FC236}">
                <a16:creationId xmlns:a16="http://schemas.microsoft.com/office/drawing/2014/main" id="{60441E85-AB9D-A841-BBE7-FCFAE0EF11CC}"/>
              </a:ext>
            </a:extLst>
          </p:cNvPr>
          <p:cNvSpPr>
            <a:spLocks noGrp="1"/>
          </p:cNvSpPr>
          <p:nvPr>
            <p:ph type="title"/>
          </p:nvPr>
        </p:nvSpPr>
        <p:spPr>
          <a:xfrm>
            <a:off x="777240" y="731519"/>
            <a:ext cx="2845191" cy="3237579"/>
          </a:xfrm>
        </p:spPr>
        <p:txBody>
          <a:bodyPr>
            <a:normAutofit/>
          </a:bodyPr>
          <a:lstStyle/>
          <a:p>
            <a:r>
              <a:rPr lang="en-US" sz="3800">
                <a:solidFill>
                  <a:srgbClr val="FFFFFF"/>
                </a:solidFill>
              </a:rPr>
              <a:t>The Jewish Revolt: Overview </a:t>
            </a:r>
          </a:p>
        </p:txBody>
      </p:sp>
      <p:sp>
        <p:nvSpPr>
          <p:cNvPr id="16" name="Rectangle 1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4"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B8A12534-5BE5-EE4B-80F8-9638D9242483}"/>
              </a:ext>
            </a:extLst>
          </p:cNvPr>
          <p:cNvSpPr>
            <a:spLocks noGrp="1"/>
          </p:cNvSpPr>
          <p:nvPr>
            <p:ph idx="1"/>
          </p:nvPr>
        </p:nvSpPr>
        <p:spPr>
          <a:xfrm>
            <a:off x="4379709" y="686862"/>
            <a:ext cx="7037591" cy="5475129"/>
          </a:xfrm>
        </p:spPr>
        <p:txBody>
          <a:bodyPr anchor="ctr">
            <a:normAutofit/>
          </a:bodyPr>
          <a:lstStyle/>
          <a:p>
            <a:r>
              <a:rPr lang="en-US" sz="2400" dirty="0"/>
              <a:t>Josephus wrote </a:t>
            </a:r>
            <a:r>
              <a:rPr lang="en-US" sz="2400" i="1" dirty="0"/>
              <a:t>The Jewish War, </a:t>
            </a:r>
            <a:r>
              <a:rPr lang="en-US" sz="2400" dirty="0"/>
              <a:t>it contained 7 Books, the first 2 provide some contextual history from the Maccabean Revolt to the beginning of the revolt in 66 C.E.. </a:t>
            </a:r>
            <a:r>
              <a:rPr lang="en-US" sz="2000" dirty="0"/>
              <a:t>(Goodman 2019: 8-9)</a:t>
            </a:r>
          </a:p>
          <a:p>
            <a:r>
              <a:rPr lang="en-US" sz="2400" dirty="0"/>
              <a:t>The stylization of writing of Josephus is like Thucydides. </a:t>
            </a:r>
            <a:r>
              <a:rPr lang="en-US" sz="2000" dirty="0"/>
              <a:t>(Roth 2016: 199) </a:t>
            </a:r>
            <a:r>
              <a:rPr lang="en-US" sz="2400" dirty="0"/>
              <a:t>This is understandable as Josephus, like Thucydides, was present in the Peloponnesian War of 431 – 404 B.C., so both men can coherently reproduce their commentary. </a:t>
            </a:r>
            <a:r>
              <a:rPr lang="en-US" sz="2000" dirty="0"/>
              <a:t>(Roth 2016: 200)</a:t>
            </a:r>
          </a:p>
          <a:p>
            <a:r>
              <a:rPr lang="en-US" sz="2400" dirty="0"/>
              <a:t>Josephus clearly believes that the conflict is worth noting, as he introduces the war as one of the largest in history. </a:t>
            </a:r>
            <a:r>
              <a:rPr lang="en-US" sz="2000" dirty="0"/>
              <a:t>(J. BJ. 1. 1.)</a:t>
            </a:r>
            <a:endParaRPr lang="en-US" sz="2400" dirty="0"/>
          </a:p>
        </p:txBody>
      </p:sp>
    </p:spTree>
    <p:extLst>
      <p:ext uri="{BB962C8B-B14F-4D97-AF65-F5344CB8AC3E}">
        <p14:creationId xmlns:p14="http://schemas.microsoft.com/office/powerpoint/2010/main" val="3434145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7" name="Picture 36">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30CABA8-483A-5844-BACF-6D0BAD982408}"/>
              </a:ext>
            </a:extLst>
          </p:cNvPr>
          <p:cNvSpPr>
            <a:spLocks noGrp="1"/>
          </p:cNvSpPr>
          <p:nvPr>
            <p:ph type="title"/>
          </p:nvPr>
        </p:nvSpPr>
        <p:spPr>
          <a:xfrm>
            <a:off x="1179576" y="822960"/>
            <a:ext cx="9829800" cy="1325880"/>
          </a:xfrm>
        </p:spPr>
        <p:txBody>
          <a:bodyPr vert="horz" lIns="91440" tIns="45720" rIns="91440" bIns="45720" rtlCol="0" anchor="ctr">
            <a:normAutofit/>
          </a:bodyPr>
          <a:lstStyle/>
          <a:p>
            <a:pPr algn="ctr"/>
            <a:r>
              <a:rPr lang="en-US" sz="4000" kern="1200">
                <a:solidFill>
                  <a:srgbClr val="FFFFFF"/>
                </a:solidFill>
                <a:latin typeface="+mj-lt"/>
                <a:ea typeface="+mj-ea"/>
                <a:cs typeface="+mj-cs"/>
              </a:rPr>
              <a:t>The Jewish War</a:t>
            </a:r>
          </a:p>
        </p:txBody>
      </p:sp>
      <p:sp>
        <p:nvSpPr>
          <p:cNvPr id="21" name="Text Placeholder 20">
            <a:extLst>
              <a:ext uri="{FF2B5EF4-FFF2-40B4-BE49-F238E27FC236}">
                <a16:creationId xmlns:a16="http://schemas.microsoft.com/office/drawing/2014/main" id="{05373FE9-9BA8-854A-9360-CD874B03FB37}"/>
              </a:ext>
            </a:extLst>
          </p:cNvPr>
          <p:cNvSpPr>
            <a:spLocks noGrp="1"/>
          </p:cNvSpPr>
          <p:nvPr>
            <p:ph type="body" sz="half" idx="2"/>
          </p:nvPr>
        </p:nvSpPr>
        <p:spPr>
          <a:xfrm>
            <a:off x="804672" y="2827418"/>
            <a:ext cx="5126896" cy="3884277"/>
          </a:xfrm>
        </p:spPr>
        <p:txBody>
          <a:bodyPr vert="horz" lIns="91440" tIns="45720" rIns="91440" bIns="45720" rtlCol="0" anchor="ctr">
            <a:normAutofit lnSpcReduction="10000"/>
          </a:bodyPr>
          <a:lstStyle/>
          <a:p>
            <a:pPr indent="-228600">
              <a:buFont typeface="Arial" panose="020B0604020202020204" pitchFamily="34" charset="0"/>
              <a:buChar char="•"/>
            </a:pPr>
            <a:r>
              <a:rPr lang="en-US" sz="1900" dirty="0">
                <a:solidFill>
                  <a:srgbClr val="000000"/>
                </a:solidFill>
              </a:rPr>
              <a:t>Josephus was an eye-witness in the war and his work will be more accurate than any other work available. (Shahar 2015: 549)</a:t>
            </a:r>
          </a:p>
          <a:p>
            <a:pPr indent="-228600">
              <a:buFont typeface="Arial" panose="020B0604020202020204" pitchFamily="34" charset="0"/>
              <a:buChar char="•"/>
            </a:pPr>
            <a:r>
              <a:rPr lang="en-US" sz="1900" dirty="0">
                <a:solidFill>
                  <a:srgbClr val="000000"/>
                </a:solidFill>
              </a:rPr>
              <a:t>Josephus being an aide to Titus would have been a first-hand witness to conversations other sources could only elaborate upon. (</a:t>
            </a:r>
            <a:r>
              <a:rPr lang="en-US" sz="1900" dirty="0" err="1">
                <a:solidFill>
                  <a:srgbClr val="000000"/>
                </a:solidFill>
              </a:rPr>
              <a:t>shahar</a:t>
            </a:r>
            <a:r>
              <a:rPr lang="en-US" sz="1900" dirty="0">
                <a:solidFill>
                  <a:srgbClr val="000000"/>
                </a:solidFill>
              </a:rPr>
              <a:t> 2015: 531-2)</a:t>
            </a:r>
          </a:p>
          <a:p>
            <a:pPr indent="-228600">
              <a:buFont typeface="Arial" panose="020B0604020202020204" pitchFamily="34" charset="0"/>
              <a:buChar char="•"/>
            </a:pPr>
            <a:r>
              <a:rPr lang="en-US" sz="1900" dirty="0">
                <a:solidFill>
                  <a:srgbClr val="000000"/>
                </a:solidFill>
              </a:rPr>
              <a:t>Josephus had also warned the Jews not to challenge Rome, after he had spent 2 years in Rome from 64-66 C.E.. (</a:t>
            </a:r>
            <a:r>
              <a:rPr lang="en-US" sz="1900" dirty="0" err="1">
                <a:solidFill>
                  <a:srgbClr val="000000"/>
                </a:solidFill>
              </a:rPr>
              <a:t>Sorek</a:t>
            </a:r>
            <a:r>
              <a:rPr lang="en-US" sz="1900" dirty="0">
                <a:solidFill>
                  <a:srgbClr val="000000"/>
                </a:solidFill>
              </a:rPr>
              <a:t> 2008: 39; Botha 1997: 14-5)</a:t>
            </a:r>
          </a:p>
          <a:p>
            <a:pPr indent="-228600">
              <a:buFont typeface="Arial" panose="020B0604020202020204" pitchFamily="34" charset="0"/>
              <a:buChar char="•"/>
            </a:pPr>
            <a:r>
              <a:rPr lang="en-US" sz="1900" dirty="0">
                <a:solidFill>
                  <a:srgbClr val="000000"/>
                </a:solidFill>
              </a:rPr>
              <a:t>Josephus is a vital source for the time period as he is contemporary, involved and directly linked to all the major parties throughout the war.</a:t>
            </a:r>
          </a:p>
        </p:txBody>
      </p:sp>
      <p:pic>
        <p:nvPicPr>
          <p:cNvPr id="25" name="Picture Placeholder 24" descr="An old photo of a person&#10;&#10;Description automatically generated">
            <a:extLst>
              <a:ext uri="{FF2B5EF4-FFF2-40B4-BE49-F238E27FC236}">
                <a16:creationId xmlns:a16="http://schemas.microsoft.com/office/drawing/2014/main" id="{17587B78-7C10-0542-B888-880B1F47B9D9}"/>
              </a:ext>
            </a:extLst>
          </p:cNvPr>
          <p:cNvPicPr>
            <a:picLocks noGrp="1" noChangeAspect="1"/>
          </p:cNvPicPr>
          <p:nvPr>
            <p:ph type="pic" idx="1"/>
          </p:nvPr>
        </p:nvPicPr>
        <p:blipFill rotWithShape="1">
          <a:blip r:embed="rId4"/>
          <a:srcRect l="5013" r="-2" b="-2"/>
          <a:stretch/>
        </p:blipFill>
        <p:spPr>
          <a:xfrm>
            <a:off x="6429378" y="2992370"/>
            <a:ext cx="4954693" cy="2908016"/>
          </a:xfrm>
          <a:prstGeom prst="rect">
            <a:avLst/>
          </a:prstGeom>
        </p:spPr>
      </p:pic>
    </p:spTree>
    <p:extLst>
      <p:ext uri="{BB962C8B-B14F-4D97-AF65-F5344CB8AC3E}">
        <p14:creationId xmlns:p14="http://schemas.microsoft.com/office/powerpoint/2010/main" val="3260612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921E3-301C-F54A-ADFC-7C145E267886}"/>
              </a:ext>
            </a:extLst>
          </p:cNvPr>
          <p:cNvSpPr>
            <a:spLocks noGrp="1"/>
          </p:cNvSpPr>
          <p:nvPr>
            <p:ph type="title"/>
          </p:nvPr>
        </p:nvSpPr>
        <p:spPr>
          <a:xfrm>
            <a:off x="648930" y="164592"/>
            <a:ext cx="3651467" cy="1676603"/>
          </a:xfrm>
        </p:spPr>
        <p:txBody>
          <a:bodyPr vert="horz" lIns="91440" tIns="45720" rIns="91440" bIns="45720" rtlCol="0" anchor="ctr">
            <a:normAutofit/>
          </a:bodyPr>
          <a:lstStyle/>
          <a:p>
            <a:r>
              <a:rPr lang="en-US" sz="3400" dirty="0"/>
              <a:t>The Jewish Revolt: The destruction of the Second Temple </a:t>
            </a:r>
          </a:p>
        </p:txBody>
      </p:sp>
      <p:sp>
        <p:nvSpPr>
          <p:cNvPr id="29" name="Content Placeholder 4">
            <a:extLst>
              <a:ext uri="{FF2B5EF4-FFF2-40B4-BE49-F238E27FC236}">
                <a16:creationId xmlns:a16="http://schemas.microsoft.com/office/drawing/2014/main" id="{837E3BAF-1B63-AE4C-BB78-F834EA4C1AF1}"/>
              </a:ext>
            </a:extLst>
          </p:cNvPr>
          <p:cNvSpPr>
            <a:spLocks noGrp="1"/>
          </p:cNvSpPr>
          <p:nvPr>
            <p:ph sz="half" idx="2"/>
          </p:nvPr>
        </p:nvSpPr>
        <p:spPr>
          <a:xfrm>
            <a:off x="0" y="1841195"/>
            <a:ext cx="4300396" cy="4651045"/>
          </a:xfrm>
        </p:spPr>
        <p:txBody>
          <a:bodyPr vert="horz" lIns="91440" tIns="45720" rIns="91440" bIns="45720" rtlCol="0">
            <a:normAutofit/>
          </a:bodyPr>
          <a:lstStyle/>
          <a:p>
            <a:r>
              <a:rPr lang="en-US" sz="2000" dirty="0"/>
              <a:t>Josephus’ account of the Temple’s destruction is summed up in Book 1 as being burnt with Titus present, as Josephus too would have been present. </a:t>
            </a:r>
            <a:r>
              <a:rPr lang="en-US" sz="1800" dirty="0"/>
              <a:t>(J. BJ. 1.9; J. BJ. 7.1)</a:t>
            </a:r>
            <a:endParaRPr lang="en-US" sz="2000" dirty="0"/>
          </a:p>
          <a:p>
            <a:r>
              <a:rPr lang="en-US" sz="2000" dirty="0"/>
              <a:t>This is because he was Titus’ translator on the campaign. </a:t>
            </a:r>
            <a:r>
              <a:rPr lang="en-US" sz="1800" dirty="0"/>
              <a:t>(</a:t>
            </a:r>
            <a:r>
              <a:rPr lang="en-US" sz="1800" dirty="0" err="1"/>
              <a:t>Simkovich</a:t>
            </a:r>
            <a:r>
              <a:rPr lang="en-US" sz="1800" dirty="0"/>
              <a:t> 2018: 193)</a:t>
            </a:r>
          </a:p>
          <a:p>
            <a:r>
              <a:rPr lang="en-US" sz="2000" dirty="0"/>
              <a:t>Cassius </a:t>
            </a:r>
            <a:r>
              <a:rPr lang="en-US" sz="2000" dirty="0" err="1"/>
              <a:t>Dio</a:t>
            </a:r>
            <a:r>
              <a:rPr lang="en-US" sz="2000" dirty="0"/>
              <a:t> writes a short summary on the events simply referring to the temple being set aflame.</a:t>
            </a:r>
            <a:r>
              <a:rPr lang="en-US" sz="1800" dirty="0"/>
              <a:t> (</a:t>
            </a:r>
            <a:r>
              <a:rPr lang="en-US" sz="1800" dirty="0" err="1"/>
              <a:t>Dio</a:t>
            </a:r>
            <a:r>
              <a:rPr lang="en-US" sz="1800" dirty="0"/>
              <a:t>. 65.6.)</a:t>
            </a:r>
          </a:p>
          <a:p>
            <a:r>
              <a:rPr lang="en-US" sz="2000" dirty="0"/>
              <a:t>Tacitus Book 5 gave an insight into the campaign led by Titus. However, the book has been lost. </a:t>
            </a:r>
            <a:r>
              <a:rPr lang="en-US" sz="1800" dirty="0"/>
              <a:t>(Shahar 2015: 558)</a:t>
            </a:r>
          </a:p>
          <a:p>
            <a:endParaRPr lang="en-US" sz="1800" dirty="0"/>
          </a:p>
        </p:txBody>
      </p:sp>
      <p:pic>
        <p:nvPicPr>
          <p:cNvPr id="7" name="Content Placeholder 6" descr="A large crowd of smoke&#10;&#10;Description automatically generated">
            <a:extLst>
              <a:ext uri="{FF2B5EF4-FFF2-40B4-BE49-F238E27FC236}">
                <a16:creationId xmlns:a16="http://schemas.microsoft.com/office/drawing/2014/main" id="{ECFA392A-78FA-7743-93D3-C0E082BDB9D8}"/>
              </a:ext>
            </a:extLst>
          </p:cNvPr>
          <p:cNvPicPr>
            <a:picLocks noGrp="1" noChangeAspect="1"/>
          </p:cNvPicPr>
          <p:nvPr>
            <p:ph sz="half" idx="1"/>
          </p:nvPr>
        </p:nvPicPr>
        <p:blipFill rotWithShape="1">
          <a:blip r:embed="rId2"/>
          <a:srcRect l="14402" r="4100"/>
          <a:stretch/>
        </p:blipFill>
        <p:spPr>
          <a:xfrm>
            <a:off x="4639056" y="10"/>
            <a:ext cx="7552944" cy="6857990"/>
          </a:xfrm>
          <a:prstGeom prst="rect">
            <a:avLst/>
          </a:prstGeom>
          <a:effectLst/>
        </p:spPr>
      </p:pic>
      <p:sp>
        <p:nvSpPr>
          <p:cNvPr id="34" name="Rectangle 33">
            <a:extLst>
              <a:ext uri="{FF2B5EF4-FFF2-40B4-BE49-F238E27FC236}">
                <a16:creationId xmlns:a16="http://schemas.microsoft.com/office/drawing/2014/main" id="{BF1A9758-6F25-4443-96E2-9A0016F17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3469" y="0"/>
            <a:ext cx="126124"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01174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30C4EDF-2203-E749-AEC9-378611408820}"/>
              </a:ext>
            </a:extLst>
          </p:cNvPr>
          <p:cNvSpPr>
            <a:spLocks noGrp="1"/>
          </p:cNvSpPr>
          <p:nvPr>
            <p:ph type="title"/>
          </p:nvPr>
        </p:nvSpPr>
        <p:spPr>
          <a:xfrm>
            <a:off x="838200" y="963877"/>
            <a:ext cx="3494362" cy="4930246"/>
          </a:xfrm>
        </p:spPr>
        <p:txBody>
          <a:bodyPr>
            <a:normAutofit/>
          </a:bodyPr>
          <a:lstStyle/>
          <a:p>
            <a:pPr algn="ctr"/>
            <a:r>
              <a:rPr lang="en-US" dirty="0">
                <a:solidFill>
                  <a:schemeClr val="accent1"/>
                </a:solidFill>
              </a:rPr>
              <a:t>The issue with Josephus?</a:t>
            </a:r>
          </a:p>
        </p:txBody>
      </p:sp>
      <p:cxnSp>
        <p:nvCxnSpPr>
          <p:cNvPr id="13" name="Straight Connector 1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0A82F30D-5A3D-8245-A0CC-9D91D6278F3A}"/>
              </a:ext>
            </a:extLst>
          </p:cNvPr>
          <p:cNvSpPr>
            <a:spLocks noGrp="1"/>
          </p:cNvSpPr>
          <p:nvPr>
            <p:ph idx="1"/>
          </p:nvPr>
        </p:nvSpPr>
        <p:spPr>
          <a:xfrm>
            <a:off x="4976031" y="963877"/>
            <a:ext cx="6377769" cy="4930246"/>
          </a:xfrm>
        </p:spPr>
        <p:txBody>
          <a:bodyPr anchor="ctr">
            <a:normAutofit/>
          </a:bodyPr>
          <a:lstStyle/>
          <a:p>
            <a:r>
              <a:rPr lang="en-US" sz="2200" dirty="0"/>
              <a:t>Goodman has a chapter dedicated to reviewing the issues with Josephus, and for the most part the same view is held consistently. Josephus either betrayed his people and makes the Jewish War sound like it was not as brutal. </a:t>
            </a:r>
            <a:r>
              <a:rPr lang="en-US" sz="2000" dirty="0"/>
              <a:t>(Goodman 2019: 71)</a:t>
            </a:r>
          </a:p>
          <a:p>
            <a:r>
              <a:rPr lang="en-US" sz="2200" dirty="0"/>
              <a:t>The Flavians had a brutal reputation in Judea throughout history, but Josephus carries little judgement to the dynasty. Undoubtably because they (Vespasian, Titus and Domitian) all liked Josephus, over time, with Vespasian giving Josephus Roman citizenship and an exemption on paying taxes. </a:t>
            </a:r>
            <a:r>
              <a:rPr lang="en-US" sz="2000" dirty="0"/>
              <a:t>(</a:t>
            </a:r>
            <a:r>
              <a:rPr lang="en-US" sz="2000" dirty="0" err="1"/>
              <a:t>Simkovich</a:t>
            </a:r>
            <a:r>
              <a:rPr lang="en-US" sz="2000" dirty="0"/>
              <a:t> 2018: 193) </a:t>
            </a:r>
            <a:endParaRPr lang="en-US" sz="2200" dirty="0"/>
          </a:p>
          <a:p>
            <a:r>
              <a:rPr lang="en-US" sz="2200" dirty="0"/>
              <a:t>It is obvious that Josephus will hold a bias in his works about the Flavians, since they had given him so much in return. </a:t>
            </a:r>
          </a:p>
        </p:txBody>
      </p:sp>
    </p:spTree>
    <p:extLst>
      <p:ext uri="{BB962C8B-B14F-4D97-AF65-F5344CB8AC3E}">
        <p14:creationId xmlns:p14="http://schemas.microsoft.com/office/powerpoint/2010/main" val="1768711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70A66-48B1-F84C-B107-EBC0D525EDBA}"/>
              </a:ext>
            </a:extLst>
          </p:cNvPr>
          <p:cNvSpPr>
            <a:spLocks noGrp="1"/>
          </p:cNvSpPr>
          <p:nvPr>
            <p:ph type="title"/>
          </p:nvPr>
        </p:nvSpPr>
        <p:spPr>
          <a:xfrm>
            <a:off x="838200" y="963877"/>
            <a:ext cx="3494362" cy="4930246"/>
          </a:xfrm>
        </p:spPr>
        <p:txBody>
          <a:bodyPr>
            <a:normAutofit/>
          </a:bodyPr>
          <a:lstStyle/>
          <a:p>
            <a:r>
              <a:rPr lang="en-US" dirty="0">
                <a:solidFill>
                  <a:schemeClr val="accent1"/>
                </a:solidFill>
              </a:rPr>
              <a:t>An Overview on Josephus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4484912-1039-BA4F-9DD2-2B383F6773C9}"/>
              </a:ext>
            </a:extLst>
          </p:cNvPr>
          <p:cNvSpPr>
            <a:spLocks noGrp="1"/>
          </p:cNvSpPr>
          <p:nvPr>
            <p:ph idx="1"/>
          </p:nvPr>
        </p:nvSpPr>
        <p:spPr>
          <a:xfrm>
            <a:off x="4976031" y="963877"/>
            <a:ext cx="6377769" cy="4930246"/>
          </a:xfrm>
        </p:spPr>
        <p:txBody>
          <a:bodyPr anchor="ctr">
            <a:normAutofit/>
          </a:bodyPr>
          <a:lstStyle/>
          <a:p>
            <a:r>
              <a:rPr lang="en-US" sz="2400" dirty="0"/>
              <a:t>Josephus shows that he wanted to produce the best image of himself and his Jewish heritage once he was part of Rome and does so to protect his people’s name.</a:t>
            </a:r>
          </a:p>
          <a:p>
            <a:r>
              <a:rPr lang="en-US" sz="2400" dirty="0"/>
              <a:t>Josephus as a primary source is crucial to understand the events of the Jewish War in more detail. Without his eye-witness account and the recording of the Second Temple’s Fall there would be a gap in the events of Jewish history.</a:t>
            </a:r>
          </a:p>
          <a:p>
            <a:r>
              <a:rPr lang="en-US" sz="2400" dirty="0"/>
              <a:t>Josephus is an important historical source for Roman and Jewish History in the first Century C.E.</a:t>
            </a:r>
          </a:p>
        </p:txBody>
      </p:sp>
    </p:spTree>
    <p:extLst>
      <p:ext uri="{BB962C8B-B14F-4D97-AF65-F5344CB8AC3E}">
        <p14:creationId xmlns:p14="http://schemas.microsoft.com/office/powerpoint/2010/main" val="1434688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16F777-6ABC-D74D-8713-8E9A758EBDB6}"/>
              </a:ext>
            </a:extLst>
          </p:cNvPr>
          <p:cNvSpPr>
            <a:spLocks noGrp="1"/>
          </p:cNvSpPr>
          <p:nvPr>
            <p:ph type="title"/>
          </p:nvPr>
        </p:nvSpPr>
        <p:spPr>
          <a:xfrm>
            <a:off x="643467" y="321734"/>
            <a:ext cx="10905066" cy="1135737"/>
          </a:xfrm>
        </p:spPr>
        <p:txBody>
          <a:bodyPr>
            <a:normAutofit/>
          </a:bodyPr>
          <a:lstStyle/>
          <a:p>
            <a:r>
              <a:rPr lang="en-US" sz="3600"/>
              <a:t>Bibliography: Modern Scholarship </a:t>
            </a:r>
          </a:p>
        </p:txBody>
      </p:sp>
      <p:sp>
        <p:nvSpPr>
          <p:cNvPr id="3" name="Content Placeholder 2">
            <a:extLst>
              <a:ext uri="{FF2B5EF4-FFF2-40B4-BE49-F238E27FC236}">
                <a16:creationId xmlns:a16="http://schemas.microsoft.com/office/drawing/2014/main" id="{ED852ED1-29B4-DD4D-9C0C-A2FDD46111AA}"/>
              </a:ext>
            </a:extLst>
          </p:cNvPr>
          <p:cNvSpPr>
            <a:spLocks noGrp="1"/>
          </p:cNvSpPr>
          <p:nvPr>
            <p:ph idx="1"/>
          </p:nvPr>
        </p:nvSpPr>
        <p:spPr>
          <a:xfrm>
            <a:off x="643467" y="1782980"/>
            <a:ext cx="10905066" cy="4753285"/>
          </a:xfrm>
        </p:spPr>
        <p:txBody>
          <a:bodyPr>
            <a:normAutofit fontScale="85000" lnSpcReduction="20000"/>
          </a:bodyPr>
          <a:lstStyle/>
          <a:p>
            <a:pPr lvl="0"/>
            <a:r>
              <a:rPr lang="en-US" dirty="0"/>
              <a:t>Botha, J, J. 1997. ‘History, rhetoric and the writings of Josephus’. </a:t>
            </a:r>
            <a:r>
              <a:rPr lang="en-US" i="1" dirty="0" err="1"/>
              <a:t>Neotestamentica</a:t>
            </a:r>
            <a:r>
              <a:rPr lang="en-US" i="1" dirty="0"/>
              <a:t>. </a:t>
            </a:r>
            <a:r>
              <a:rPr lang="en-US" dirty="0"/>
              <a:t>Vol. 31, Pp. 1-20.</a:t>
            </a:r>
            <a:endParaRPr lang="en-GB" dirty="0"/>
          </a:p>
          <a:p>
            <a:pPr lvl="0"/>
            <a:r>
              <a:rPr lang="en-US" dirty="0"/>
              <a:t>Goodman, M. 2019. </a:t>
            </a:r>
            <a:r>
              <a:rPr lang="en-US" i="1" dirty="0"/>
              <a:t>Josephus’s The Jewish War: A Biography. </a:t>
            </a:r>
            <a:r>
              <a:rPr lang="en-US" dirty="0"/>
              <a:t>London:</a:t>
            </a:r>
            <a:r>
              <a:rPr lang="en-US" i="1" dirty="0"/>
              <a:t> </a:t>
            </a:r>
            <a:r>
              <a:rPr lang="en-US" dirty="0"/>
              <a:t>Princeton University Press.</a:t>
            </a:r>
            <a:endParaRPr lang="en-GB" dirty="0"/>
          </a:p>
          <a:p>
            <a:pPr lvl="0"/>
            <a:r>
              <a:rPr lang="en-US" dirty="0"/>
              <a:t>Roth, J, P. 2016. </a:t>
            </a:r>
            <a:r>
              <a:rPr lang="en-US" i="1" dirty="0"/>
              <a:t>A Companion to Josephus</a:t>
            </a:r>
            <a:r>
              <a:rPr lang="en-US" dirty="0"/>
              <a:t>. ‘Josephus as a Military Historian</a:t>
            </a:r>
            <a:r>
              <a:rPr lang="en-US" i="1" dirty="0"/>
              <a:t>’. </a:t>
            </a:r>
            <a:r>
              <a:rPr lang="en-US" dirty="0"/>
              <a:t>Edited by Howell, H; Rodgers, Z. Chichester: John Wiley &amp; Sons, Ltd.</a:t>
            </a:r>
            <a:endParaRPr lang="en-GB" dirty="0"/>
          </a:p>
          <a:p>
            <a:pPr lvl="0"/>
            <a:r>
              <a:rPr lang="en-US" dirty="0"/>
              <a:t>Shahar, M, B. 2015. ‘when was the Second Temple Destroyed? Chronology and Ideology in Josephus and in Rabbinic Literature.</a:t>
            </a:r>
            <a:r>
              <a:rPr lang="en-US" i="1" dirty="0"/>
              <a:t>’, Journal for the Study of Judaism in the Persian, Hellenistic, and roman Period. </a:t>
            </a:r>
            <a:r>
              <a:rPr lang="en-US" dirty="0"/>
              <a:t>Vol. 46. Pp. 547-573.</a:t>
            </a:r>
            <a:endParaRPr lang="en-GB" dirty="0"/>
          </a:p>
          <a:p>
            <a:pPr lvl="0"/>
            <a:r>
              <a:rPr lang="en-US" dirty="0" err="1"/>
              <a:t>Simkovich</a:t>
            </a:r>
            <a:r>
              <a:rPr lang="en-US" dirty="0"/>
              <a:t>, M. 2018. </a:t>
            </a:r>
            <a:r>
              <a:rPr lang="en-US" i="1" dirty="0"/>
              <a:t>Discovering Second Temple Literature. </a:t>
            </a:r>
            <a:r>
              <a:rPr lang="en-US" dirty="0"/>
              <a:t>‘Josephus Flavius’. University of Nebraska Press: Jewish Publication Society. </a:t>
            </a:r>
            <a:endParaRPr lang="en-GB" dirty="0"/>
          </a:p>
          <a:p>
            <a:pPr lvl="0"/>
            <a:r>
              <a:rPr lang="en-US" dirty="0"/>
              <a:t>Stern, P. 2010. ‘”Life of Josephus”: The autobiography of Flavius Josephus’, </a:t>
            </a:r>
            <a:r>
              <a:rPr lang="en-US" i="1" dirty="0"/>
              <a:t>Journal for the Study of Judaism. </a:t>
            </a:r>
            <a:r>
              <a:rPr lang="en-US" dirty="0"/>
              <a:t>  Vol. 41, Pp. 63-93.</a:t>
            </a:r>
            <a:endParaRPr lang="en-GB" dirty="0"/>
          </a:p>
          <a:p>
            <a:pPr lvl="0"/>
            <a:r>
              <a:rPr lang="en-US" dirty="0"/>
              <a:t>Van </a:t>
            </a:r>
            <a:r>
              <a:rPr lang="en-US" dirty="0" err="1"/>
              <a:t>Henten</a:t>
            </a:r>
            <a:r>
              <a:rPr lang="en-US" dirty="0"/>
              <a:t>, J, W. 2018. </a:t>
            </a:r>
            <a:r>
              <a:rPr lang="en-US" i="1" dirty="0" err="1"/>
              <a:t>Zwölf</a:t>
            </a:r>
            <a:r>
              <a:rPr lang="en-US" i="1" dirty="0"/>
              <a:t> </a:t>
            </a:r>
            <a:r>
              <a:rPr lang="en-US" i="1" dirty="0" err="1"/>
              <a:t>Fallstudien</a:t>
            </a:r>
            <a:r>
              <a:rPr lang="en-US" i="1" dirty="0"/>
              <a:t>.</a:t>
            </a:r>
            <a:r>
              <a:rPr lang="en-US" dirty="0"/>
              <a:t> ‘Josephus as Narrator’. Edited by Becker, E; </a:t>
            </a:r>
            <a:r>
              <a:rPr lang="en-US" dirty="0" err="1"/>
              <a:t>Rüpke</a:t>
            </a:r>
            <a:r>
              <a:rPr lang="en-US" dirty="0"/>
              <a:t>, B. Mohr </a:t>
            </a:r>
            <a:r>
              <a:rPr lang="en-US" dirty="0" err="1"/>
              <a:t>Siebeck</a:t>
            </a:r>
            <a:r>
              <a:rPr lang="en-US" dirty="0"/>
              <a:t> GmbH and Co. KG. </a:t>
            </a:r>
            <a:endParaRPr lang="en-GB" dirty="0"/>
          </a:p>
          <a:p>
            <a:endParaRPr lang="en-US" sz="2000" dirty="0"/>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8430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668005-F80C-7446-B045-D4EE0E2A44A2}"/>
              </a:ext>
            </a:extLst>
          </p:cNvPr>
          <p:cNvSpPr>
            <a:spLocks noGrp="1"/>
          </p:cNvSpPr>
          <p:nvPr>
            <p:ph type="title"/>
          </p:nvPr>
        </p:nvSpPr>
        <p:spPr>
          <a:xfrm>
            <a:off x="643467" y="321734"/>
            <a:ext cx="10905066" cy="1135737"/>
          </a:xfrm>
        </p:spPr>
        <p:txBody>
          <a:bodyPr>
            <a:normAutofit/>
          </a:bodyPr>
          <a:lstStyle/>
          <a:p>
            <a:r>
              <a:rPr lang="en-US" sz="3600" dirty="0"/>
              <a:t>Bibliography: Ancient Sources</a:t>
            </a:r>
          </a:p>
        </p:txBody>
      </p:sp>
      <p:sp>
        <p:nvSpPr>
          <p:cNvPr id="3" name="Content Placeholder 2">
            <a:extLst>
              <a:ext uri="{FF2B5EF4-FFF2-40B4-BE49-F238E27FC236}">
                <a16:creationId xmlns:a16="http://schemas.microsoft.com/office/drawing/2014/main" id="{CF3D2389-BE9E-6849-B566-C3B36A55BC22}"/>
              </a:ext>
            </a:extLst>
          </p:cNvPr>
          <p:cNvSpPr>
            <a:spLocks noGrp="1"/>
          </p:cNvSpPr>
          <p:nvPr>
            <p:ph idx="1"/>
          </p:nvPr>
        </p:nvSpPr>
        <p:spPr>
          <a:xfrm>
            <a:off x="643467" y="1782981"/>
            <a:ext cx="10905066" cy="4393982"/>
          </a:xfrm>
        </p:spPr>
        <p:txBody>
          <a:bodyPr>
            <a:normAutofit fontScale="92500"/>
          </a:bodyPr>
          <a:lstStyle/>
          <a:p>
            <a:pPr lvl="0"/>
            <a:r>
              <a:rPr lang="en-US" dirty="0"/>
              <a:t>Cassius </a:t>
            </a:r>
            <a:r>
              <a:rPr lang="en-US" dirty="0" err="1"/>
              <a:t>Dio</a:t>
            </a:r>
            <a:r>
              <a:rPr lang="en-US" dirty="0"/>
              <a:t>. </a:t>
            </a:r>
            <a:r>
              <a:rPr lang="en-US" i="1" dirty="0"/>
              <a:t>Roman History. </a:t>
            </a:r>
            <a:r>
              <a:rPr lang="en-US" dirty="0"/>
              <a:t> Penelope. Found at: </a:t>
            </a:r>
            <a:r>
              <a:rPr lang="en-US" u="sng" dirty="0">
                <a:hlinkClick r:id="rId2"/>
              </a:rPr>
              <a:t>http://penelope.uchicago.edu/Thayer/e/roman/texts/cassius_dio/65*.html</a:t>
            </a:r>
            <a:r>
              <a:rPr lang="en-GB" dirty="0"/>
              <a:t> </a:t>
            </a:r>
          </a:p>
          <a:p>
            <a:pPr lvl="0"/>
            <a:r>
              <a:rPr lang="en-US" dirty="0"/>
              <a:t>Flavius Josephus. 1895. </a:t>
            </a:r>
            <a:r>
              <a:rPr lang="en-US" i="1" dirty="0"/>
              <a:t>The Life of Flavius Josephus. </a:t>
            </a:r>
            <a:r>
              <a:rPr lang="en-US" dirty="0"/>
              <a:t>Whiston, W. (trans.). A.M. Auburn and Buffalo.  Found at: </a:t>
            </a:r>
            <a:r>
              <a:rPr lang="en-US" u="sng" dirty="0">
                <a:hlinkClick r:id="rId3"/>
              </a:rPr>
              <a:t>http://www.perseus.tufts.edu/hopper/text?doc=Perseus%3Atext%3A1999.01.0150%3Awhiston+section%3D1</a:t>
            </a:r>
            <a:r>
              <a:rPr lang="en-GB" dirty="0"/>
              <a:t> </a:t>
            </a:r>
          </a:p>
          <a:p>
            <a:pPr lvl="0"/>
            <a:r>
              <a:rPr lang="en-US" dirty="0"/>
              <a:t>Flavius Josephus. 1895. </a:t>
            </a:r>
            <a:r>
              <a:rPr lang="en-US" i="1" dirty="0"/>
              <a:t>The Wars of the Jews. </a:t>
            </a:r>
            <a:r>
              <a:rPr lang="en-US" dirty="0"/>
              <a:t>Whiston, W. (trans.). A.M. Auburn and Buffalo. Found at: </a:t>
            </a:r>
            <a:r>
              <a:rPr lang="en-US" u="sng" dirty="0">
                <a:hlinkClick r:id="rId4"/>
              </a:rPr>
              <a:t>http://www.perseus.tufts.edu/hopper/text?doc=Perseus%3Atext%3A1999.01.0148%3Abook%3D1%3Awhiston+chapter%3Dpr.%3Awhiston+section%3D1</a:t>
            </a:r>
            <a:r>
              <a:rPr lang="en-GB" dirty="0"/>
              <a:t>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3055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DE78F4-F099-B848-A7F8-153CF40AE402}"/>
              </a:ext>
            </a:extLst>
          </p:cNvPr>
          <p:cNvSpPr>
            <a:spLocks noGrp="1"/>
          </p:cNvSpPr>
          <p:nvPr>
            <p:ph type="title"/>
          </p:nvPr>
        </p:nvSpPr>
        <p:spPr>
          <a:xfrm>
            <a:off x="643467" y="321734"/>
            <a:ext cx="10905066" cy="1135737"/>
          </a:xfrm>
        </p:spPr>
        <p:txBody>
          <a:bodyPr>
            <a:normAutofit/>
          </a:bodyPr>
          <a:lstStyle/>
          <a:p>
            <a:r>
              <a:rPr lang="en-US" sz="3600"/>
              <a:t>Websites </a:t>
            </a:r>
          </a:p>
        </p:txBody>
      </p:sp>
      <p:sp>
        <p:nvSpPr>
          <p:cNvPr id="3" name="Content Placeholder 2">
            <a:extLst>
              <a:ext uri="{FF2B5EF4-FFF2-40B4-BE49-F238E27FC236}">
                <a16:creationId xmlns:a16="http://schemas.microsoft.com/office/drawing/2014/main" id="{66DC15A3-D9B0-4D4E-AEC0-5790E2B2CCB3}"/>
              </a:ext>
            </a:extLst>
          </p:cNvPr>
          <p:cNvSpPr>
            <a:spLocks noGrp="1"/>
          </p:cNvSpPr>
          <p:nvPr>
            <p:ph idx="1"/>
          </p:nvPr>
        </p:nvSpPr>
        <p:spPr>
          <a:xfrm>
            <a:off x="643467" y="1782981"/>
            <a:ext cx="10905066" cy="4393982"/>
          </a:xfrm>
        </p:spPr>
        <p:txBody>
          <a:bodyPr>
            <a:normAutofit/>
          </a:bodyPr>
          <a:lstStyle/>
          <a:p>
            <a:r>
              <a:rPr lang="en-US" sz="2000"/>
              <a:t>Jospehus.org. 2018. </a:t>
            </a:r>
            <a:r>
              <a:rPr lang="en-US" sz="2000" i="1"/>
              <a:t>The Works of Josephus. </a:t>
            </a:r>
            <a:r>
              <a:rPr lang="en-US" sz="2000"/>
              <a:t>Available at: </a:t>
            </a:r>
            <a:r>
              <a:rPr lang="en-US" sz="2000">
                <a:hlinkClick r:id="rId2"/>
              </a:rPr>
              <a:t>http://www.josephus.org/works.htm</a:t>
            </a:r>
            <a:r>
              <a:rPr lang="en-US" sz="2000"/>
              <a:t> </a:t>
            </a:r>
          </a:p>
          <a:p>
            <a:r>
              <a:rPr lang="en-US" sz="2000"/>
              <a:t>All images found at Wikimedia Commons. Available at: </a:t>
            </a:r>
            <a:r>
              <a:rPr lang="en-US" sz="2000">
                <a:hlinkClick r:id="rId3"/>
              </a:rPr>
              <a:t>https://commons.wikimedia.org/wiki/Main_Page</a:t>
            </a:r>
            <a:r>
              <a:rPr lang="en-US" sz="2000"/>
              <a:t>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038606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1762</Words>
  <Application>Microsoft Macintosh PowerPoint</Application>
  <PresentationFormat>Widescreen</PresentationFormat>
  <Paragraphs>74</Paragraphs>
  <Slides>15</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Josephus: Who was he and why is he important?</vt:lpstr>
      <vt:lpstr>Basic facts </vt:lpstr>
      <vt:lpstr>Surviving Works </vt:lpstr>
      <vt:lpstr>Josephus’ family  </vt:lpstr>
      <vt:lpstr>Josephus’ youth from Life</vt:lpstr>
      <vt:lpstr>Modern scholars on the youth shown in Life </vt:lpstr>
      <vt:lpstr>Josephus’ capture </vt:lpstr>
      <vt:lpstr>The Jewish Revolt: Overview </vt:lpstr>
      <vt:lpstr>The Jewish War</vt:lpstr>
      <vt:lpstr>The Jewish Revolt: The destruction of the Second Temple </vt:lpstr>
      <vt:lpstr>The issue with Josephus?</vt:lpstr>
      <vt:lpstr>An Overview on Josephus </vt:lpstr>
      <vt:lpstr>Bibliography: Modern Scholarship </vt:lpstr>
      <vt:lpstr>Bibliography: Ancient Sources</vt:lpstr>
      <vt:lpstr>Websites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Josephus: Who was he and why is he important?</dc:title>
  <dc:creator>Microsoft Office User</dc:creator>
  <cp:lastModifiedBy>Microsoft Office User</cp:lastModifiedBy>
  <cp:revision>2</cp:revision>
  <dcterms:created xsi:type="dcterms:W3CDTF">2020-06-05T20:40:20Z</dcterms:created>
  <dcterms:modified xsi:type="dcterms:W3CDTF">2020-06-05T20:44:23Z</dcterms:modified>
</cp:coreProperties>
</file>