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65" r:id="rId4"/>
    <p:sldId id="259" r:id="rId5"/>
    <p:sldId id="268" r:id="rId6"/>
    <p:sldId id="270" r:id="rId7"/>
    <p:sldId id="260" r:id="rId8"/>
    <p:sldId id="266" r:id="rId9"/>
    <p:sldId id="267" r:id="rId10"/>
    <p:sldId id="264" r:id="rId11"/>
    <p:sldId id="27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85" autoAdjust="0"/>
    <p:restoredTop sz="93115" autoAdjust="0"/>
  </p:normalViewPr>
  <p:slideViewPr>
    <p:cSldViewPr snapToGrid="0">
      <p:cViewPr>
        <p:scale>
          <a:sx n="50" d="100"/>
          <a:sy n="50" d="100"/>
        </p:scale>
        <p:origin x="-318" y="-24"/>
      </p:cViewPr>
      <p:guideLst/>
    </p:cSldViewPr>
  </p:slideViewPr>
  <p:notesTextViewPr>
    <p:cViewPr>
      <p:scale>
        <a:sx n="1" d="1"/>
        <a:sy n="1" d="1"/>
      </p:scale>
      <p:origin x="0" y="0"/>
    </p:cViewPr>
  </p:notesTextViewPr>
  <p:sorterViewPr>
    <p:cViewPr>
      <p:scale>
        <a:sx n="100" d="100"/>
        <a:sy n="100" d="100"/>
      </p:scale>
      <p:origin x="0" y="-2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792BE652-9DB2-4E94-91CB-F530A1E81639}" type="datetimeFigureOut">
              <a:rPr lang="en-GB" smtClean="0"/>
              <a:t>14/06/2020</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A6EF3336-83F9-4036-8323-FBE2FD3A913D}"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51139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2BE652-9DB2-4E94-91CB-F530A1E81639}" type="datetimeFigureOut">
              <a:rPr lang="en-GB" smtClean="0"/>
              <a:t>14/06/2020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F3336-83F9-4036-8323-FBE2FD3A913D}" type="slidenum">
              <a:rPr lang="en-GB" smtClean="0"/>
              <a:t>‹#›</a:t>
            </a:fld>
            <a:endParaRPr lang="en-GB"/>
          </a:p>
        </p:txBody>
      </p:sp>
    </p:spTree>
    <p:extLst>
      <p:ext uri="{BB962C8B-B14F-4D97-AF65-F5344CB8AC3E}">
        <p14:creationId xmlns:p14="http://schemas.microsoft.com/office/powerpoint/2010/main" val="3983124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792BE652-9DB2-4E94-91CB-F530A1E81639}" type="datetimeFigureOut">
              <a:rPr lang="en-GB" smtClean="0"/>
              <a:t>14/06/2020</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A6EF3336-83F9-4036-8323-FBE2FD3A913D}"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72436837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2BE652-9DB2-4E94-91CB-F530A1E81639}" type="datetimeFigureOut">
              <a:rPr lang="en-GB" smtClean="0"/>
              <a:t>14/06/2020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EF3336-83F9-4036-8323-FBE2FD3A913D}" type="slidenum">
              <a:rPr lang="en-GB" smtClean="0"/>
              <a:t>‹#›</a:t>
            </a:fld>
            <a:endParaRPr lang="en-GB"/>
          </a:p>
        </p:txBody>
      </p:sp>
    </p:spTree>
    <p:extLst>
      <p:ext uri="{BB962C8B-B14F-4D97-AF65-F5344CB8AC3E}">
        <p14:creationId xmlns:p14="http://schemas.microsoft.com/office/powerpoint/2010/main" val="352102517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2BE652-9DB2-4E94-91CB-F530A1E81639}" type="datetimeFigureOut">
              <a:rPr lang="en-GB" smtClean="0"/>
              <a:t>14/06/2020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EF3336-83F9-4036-8323-FBE2FD3A913D}" type="slidenum">
              <a:rPr lang="en-GB" smtClean="0"/>
              <a:t>‹#›</a:t>
            </a:fld>
            <a:endParaRPr lang="en-GB"/>
          </a:p>
        </p:txBody>
      </p:sp>
    </p:spTree>
    <p:extLst>
      <p:ext uri="{BB962C8B-B14F-4D97-AF65-F5344CB8AC3E}">
        <p14:creationId xmlns:p14="http://schemas.microsoft.com/office/powerpoint/2010/main" val="412679669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2BE652-9DB2-4E94-91CB-F530A1E81639}" type="datetimeFigureOut">
              <a:rPr lang="en-GB" smtClean="0"/>
              <a:t>14/06/2020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EF3336-83F9-4036-8323-FBE2FD3A913D}" type="slidenum">
              <a:rPr lang="en-GB" smtClean="0"/>
              <a:t>‹#›</a:t>
            </a:fld>
            <a:endParaRPr lang="en-GB"/>
          </a:p>
        </p:txBody>
      </p:sp>
    </p:spTree>
    <p:extLst>
      <p:ext uri="{BB962C8B-B14F-4D97-AF65-F5344CB8AC3E}">
        <p14:creationId xmlns:p14="http://schemas.microsoft.com/office/powerpoint/2010/main" val="572615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2BE652-9DB2-4E94-91CB-F530A1E81639}" type="datetimeFigureOut">
              <a:rPr lang="en-GB" smtClean="0"/>
              <a:t>14/06/2020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EF3336-83F9-4036-8323-FBE2FD3A913D}" type="slidenum">
              <a:rPr lang="en-GB" smtClean="0"/>
              <a:t>‹#›</a:t>
            </a:fld>
            <a:endParaRPr lang="en-GB"/>
          </a:p>
        </p:txBody>
      </p:sp>
    </p:spTree>
    <p:extLst>
      <p:ext uri="{BB962C8B-B14F-4D97-AF65-F5344CB8AC3E}">
        <p14:creationId xmlns:p14="http://schemas.microsoft.com/office/powerpoint/2010/main" val="2160231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792BE652-9DB2-4E94-91CB-F530A1E81639}" type="datetimeFigureOut">
              <a:rPr lang="en-GB" smtClean="0"/>
              <a:t>14/06/2020</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A6EF3336-83F9-4036-8323-FBE2FD3A913D}"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8484919"/>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792BE652-9DB2-4E94-91CB-F530A1E81639}" type="datetimeFigureOut">
              <a:rPr lang="en-GB" smtClean="0"/>
              <a:t>14/06/2020</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A6EF3336-83F9-4036-8323-FBE2FD3A913D}" type="slidenum">
              <a:rPr lang="en-GB" smtClean="0"/>
              <a:t>‹#›</a:t>
            </a:fld>
            <a:endParaRPr lang="en-GB"/>
          </a:p>
        </p:txBody>
      </p:sp>
    </p:spTree>
    <p:extLst>
      <p:ext uri="{BB962C8B-B14F-4D97-AF65-F5344CB8AC3E}">
        <p14:creationId xmlns:p14="http://schemas.microsoft.com/office/powerpoint/2010/main" val="775817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2BE652-9DB2-4E94-91CB-F530A1E81639}" type="datetimeFigureOut">
              <a:rPr lang="en-GB" smtClean="0"/>
              <a:t>14/06/2020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F3336-83F9-4036-8323-FBE2FD3A913D}" type="slidenum">
              <a:rPr lang="en-GB" smtClean="0"/>
              <a:t>‹#›</a:t>
            </a:fld>
            <a:endParaRPr lang="en-GB"/>
          </a:p>
        </p:txBody>
      </p:sp>
    </p:spTree>
    <p:extLst>
      <p:ext uri="{BB962C8B-B14F-4D97-AF65-F5344CB8AC3E}">
        <p14:creationId xmlns:p14="http://schemas.microsoft.com/office/powerpoint/2010/main" val="3902585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2BE652-9DB2-4E94-91CB-F530A1E81639}" type="datetimeFigureOut">
              <a:rPr lang="en-GB" smtClean="0"/>
              <a:t>14/06/2020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F3336-83F9-4036-8323-FBE2FD3A913D}" type="slidenum">
              <a:rPr lang="en-GB" smtClean="0"/>
              <a:t>‹#›</a:t>
            </a:fld>
            <a:endParaRPr lang="en-GB"/>
          </a:p>
        </p:txBody>
      </p:sp>
    </p:spTree>
    <p:extLst>
      <p:ext uri="{BB962C8B-B14F-4D97-AF65-F5344CB8AC3E}">
        <p14:creationId xmlns:p14="http://schemas.microsoft.com/office/powerpoint/2010/main" val="664470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792BE652-9DB2-4E94-91CB-F530A1E81639}" type="datetimeFigureOut">
              <a:rPr lang="en-GB" smtClean="0"/>
              <a:t>14/06/2020</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A6EF3336-83F9-4036-8323-FBE2FD3A913D}"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440100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upw_Z3-Z_-M?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upw_Z3-Z_-M&amp;feature=emb_titl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B3ED92-5458-4F6A-B4BC-1940C768AF4D}"/>
              </a:ext>
            </a:extLst>
          </p:cNvPr>
          <p:cNvSpPr>
            <a:spLocks noGrp="1"/>
          </p:cNvSpPr>
          <p:nvPr>
            <p:ph idx="1"/>
          </p:nvPr>
        </p:nvSpPr>
        <p:spPr>
          <a:xfrm>
            <a:off x="1251678" y="577517"/>
            <a:ext cx="10178322" cy="5302076"/>
          </a:xfrm>
        </p:spPr>
        <p:txBody>
          <a:bodyPr>
            <a:normAutofit lnSpcReduction="10000"/>
          </a:bodyPr>
          <a:lstStyle/>
          <a:p>
            <a:r>
              <a:rPr lang="en-US" sz="3200" dirty="0"/>
              <a:t>Chose one </a:t>
            </a:r>
            <a:r>
              <a:rPr lang="en-US" sz="3200" b="1" dirty="0"/>
              <a:t>primary</a:t>
            </a:r>
            <a:r>
              <a:rPr lang="en-US" sz="3200" dirty="0"/>
              <a:t> source (this could be a biblical text, archaeological source, commentary style e.g. Josephus) and construct a PowerPoint on the chosen source. You can construct a PowerPoint on any aspect of the time period that we are discussing, according to your own interests. Your PowerPoint will need to include</a:t>
            </a:r>
            <a:r>
              <a:rPr lang="en-US" sz="3200" b="1" dirty="0"/>
              <a:t> primary and secondary scholarship, a range of arguments, your own perspective/ thoughts, images (and if you want, you can include video). </a:t>
            </a:r>
            <a:r>
              <a:rPr lang="en-US" sz="3200" dirty="0"/>
              <a:t>Along with your PowerPoint you need to include a Bibliography slide</a:t>
            </a:r>
            <a:endParaRPr lang="en-GB" sz="3200" dirty="0"/>
          </a:p>
        </p:txBody>
      </p:sp>
    </p:spTree>
    <p:extLst>
      <p:ext uri="{BB962C8B-B14F-4D97-AF65-F5344CB8AC3E}">
        <p14:creationId xmlns:p14="http://schemas.microsoft.com/office/powerpoint/2010/main" val="31004821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6AE0E-2522-4A7A-BE8B-A17D63A77CD6}"/>
              </a:ext>
            </a:extLst>
          </p:cNvPr>
          <p:cNvSpPr>
            <a:spLocks noGrp="1"/>
          </p:cNvSpPr>
          <p:nvPr>
            <p:ph type="ctrTitle"/>
          </p:nvPr>
        </p:nvSpPr>
        <p:spPr/>
        <p:txBody>
          <a:bodyPr/>
          <a:lstStyle/>
          <a:p>
            <a:r>
              <a:rPr lang="en-GB" dirty="0"/>
              <a:t>Maccabees II</a:t>
            </a:r>
          </a:p>
        </p:txBody>
      </p:sp>
      <p:sp>
        <p:nvSpPr>
          <p:cNvPr id="3" name="Subtitle 2">
            <a:extLst>
              <a:ext uri="{FF2B5EF4-FFF2-40B4-BE49-F238E27FC236}">
                <a16:creationId xmlns:a16="http://schemas.microsoft.com/office/drawing/2014/main" id="{5ADD335F-E91C-4126-A84E-A015EF942003}"/>
              </a:ext>
            </a:extLst>
          </p:cNvPr>
          <p:cNvSpPr>
            <a:spLocks noGrp="1"/>
          </p:cNvSpPr>
          <p:nvPr>
            <p:ph type="subTitle" idx="1"/>
          </p:nvPr>
        </p:nvSpPr>
        <p:spPr/>
        <p:txBody>
          <a:bodyPr/>
          <a:lstStyle/>
          <a:p>
            <a:pPr algn="just"/>
            <a:r>
              <a:rPr lang="en-GB" dirty="0"/>
              <a:t>Greetings and true peace. </a:t>
            </a:r>
            <a:r>
              <a:rPr lang="en-US" dirty="0"/>
              <a:t>May God do good to you.</a:t>
            </a:r>
            <a:endParaRPr lang="en-GB" dirty="0"/>
          </a:p>
        </p:txBody>
      </p:sp>
    </p:spTree>
    <p:extLst>
      <p:ext uri="{BB962C8B-B14F-4D97-AF65-F5344CB8AC3E}">
        <p14:creationId xmlns:p14="http://schemas.microsoft.com/office/powerpoint/2010/main" val="854109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18228-30EF-41C4-B458-021FAB3E19D9}"/>
              </a:ext>
            </a:extLst>
          </p:cNvPr>
          <p:cNvSpPr>
            <a:spLocks noGrp="1"/>
          </p:cNvSpPr>
          <p:nvPr>
            <p:ph type="title"/>
          </p:nvPr>
        </p:nvSpPr>
        <p:spPr>
          <a:xfrm>
            <a:off x="1251678" y="344285"/>
            <a:ext cx="10178322" cy="976515"/>
          </a:xfrm>
        </p:spPr>
        <p:txBody>
          <a:bodyPr/>
          <a:lstStyle/>
          <a:p>
            <a:r>
              <a:rPr lang="en-GB" dirty="0"/>
              <a:t>Video:</a:t>
            </a:r>
          </a:p>
        </p:txBody>
      </p:sp>
      <p:pic>
        <p:nvPicPr>
          <p:cNvPr id="4" name="Online Media 3" title="2 Maccabees - Bibledex">
            <a:hlinkClick r:id="" action="ppaction://media"/>
            <a:extLst>
              <a:ext uri="{FF2B5EF4-FFF2-40B4-BE49-F238E27FC236}">
                <a16:creationId xmlns:a16="http://schemas.microsoft.com/office/drawing/2014/main" id="{B4883EC8-F6A8-45C4-9418-D9D5D3D44BC5}"/>
              </a:ext>
            </a:extLst>
          </p:cNvPr>
          <p:cNvPicPr>
            <a:picLocks noGrp="1" noRot="1" noChangeAspect="1"/>
          </p:cNvPicPr>
          <p:nvPr>
            <p:ph idx="1"/>
            <a:videoFile r:link="rId1"/>
          </p:nvPr>
        </p:nvPicPr>
        <p:blipFill>
          <a:blip r:embed="rId3"/>
          <a:stretch>
            <a:fillRect/>
          </a:stretch>
        </p:blipFill>
        <p:spPr>
          <a:xfrm>
            <a:off x="1848578" y="1320800"/>
            <a:ext cx="9187722" cy="5167951"/>
          </a:xfrm>
          <a:prstGeom prst="rect">
            <a:avLst/>
          </a:prstGeom>
        </p:spPr>
      </p:pic>
    </p:spTree>
    <p:extLst>
      <p:ext uri="{BB962C8B-B14F-4D97-AF65-F5344CB8AC3E}">
        <p14:creationId xmlns:p14="http://schemas.microsoft.com/office/powerpoint/2010/main" val="4036263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917B6-C0F7-4955-8240-5673ECF19133}"/>
              </a:ext>
            </a:extLst>
          </p:cNvPr>
          <p:cNvSpPr>
            <a:spLocks noGrp="1"/>
          </p:cNvSpPr>
          <p:nvPr>
            <p:ph type="title"/>
          </p:nvPr>
        </p:nvSpPr>
        <p:spPr>
          <a:xfrm>
            <a:off x="1251678" y="382385"/>
            <a:ext cx="10178322" cy="1032758"/>
          </a:xfrm>
        </p:spPr>
        <p:txBody>
          <a:bodyPr/>
          <a:lstStyle/>
          <a:p>
            <a:r>
              <a:rPr lang="en-GB" dirty="0"/>
              <a:t>Overview 	</a:t>
            </a:r>
          </a:p>
        </p:txBody>
      </p:sp>
      <p:sp>
        <p:nvSpPr>
          <p:cNvPr id="3" name="Content Placeholder 2">
            <a:extLst>
              <a:ext uri="{FF2B5EF4-FFF2-40B4-BE49-F238E27FC236}">
                <a16:creationId xmlns:a16="http://schemas.microsoft.com/office/drawing/2014/main" id="{D8116786-D479-4C06-B555-04BE1620ECC7}"/>
              </a:ext>
            </a:extLst>
          </p:cNvPr>
          <p:cNvSpPr>
            <a:spLocks noGrp="1"/>
          </p:cNvSpPr>
          <p:nvPr>
            <p:ph idx="1"/>
          </p:nvPr>
        </p:nvSpPr>
        <p:spPr>
          <a:xfrm>
            <a:off x="1251678" y="1415143"/>
            <a:ext cx="10178322" cy="5060472"/>
          </a:xfrm>
        </p:spPr>
        <p:txBody>
          <a:bodyPr>
            <a:normAutofit/>
          </a:bodyPr>
          <a:lstStyle/>
          <a:p>
            <a:r>
              <a:rPr lang="en-GB" dirty="0"/>
              <a:t>A deuterocanonical book</a:t>
            </a:r>
          </a:p>
          <a:p>
            <a:r>
              <a:rPr lang="en-GB" dirty="0"/>
              <a:t>Written in Greek originally.,</a:t>
            </a:r>
          </a:p>
          <a:p>
            <a:pPr lvl="1"/>
            <a:r>
              <a:rPr lang="en-GB" dirty="0"/>
              <a:t>As part of a larger book which was unfortunately lost.</a:t>
            </a:r>
          </a:p>
          <a:p>
            <a:pPr lvl="1"/>
            <a:r>
              <a:rPr lang="en-GB" dirty="0"/>
              <a:t>Though, while he does address the reader in the preface and epilogue, the author is unfortunately unknown. </a:t>
            </a:r>
          </a:p>
          <a:p>
            <a:pPr lvl="1"/>
            <a:endParaRPr lang="en-GB" dirty="0"/>
          </a:p>
          <a:p>
            <a:r>
              <a:rPr lang="en-GB" dirty="0"/>
              <a:t>Acts as an ‘account; of the Jewish revolt, against the Seleucid Kingdom, and their king:  Antiochus IV, by Judah Maccabee.</a:t>
            </a:r>
          </a:p>
          <a:p>
            <a:pPr lvl="1"/>
            <a:r>
              <a:rPr lang="en-GB" dirty="0"/>
              <a:t>Revises seven chapter from 1 Maccabees. </a:t>
            </a:r>
          </a:p>
          <a:p>
            <a:pPr marL="457200" lvl="1" indent="0">
              <a:buNone/>
            </a:pPr>
            <a:endParaRPr lang="en-GB" dirty="0"/>
          </a:p>
          <a:p>
            <a:r>
              <a:rPr lang="en-GB" dirty="0"/>
              <a:t>Most important or, rather, famous portion of the text, is the story of </a:t>
            </a:r>
            <a:r>
              <a:rPr lang="en-GB" dirty="0" err="1"/>
              <a:t>Ezerier</a:t>
            </a:r>
            <a:r>
              <a:rPr lang="en-GB" dirty="0"/>
              <a:t> and his six brothers, and their mother, are tortured by the Seleucid King’s guards, and the king himself, by proxy. </a:t>
            </a:r>
          </a:p>
        </p:txBody>
      </p:sp>
    </p:spTree>
    <p:extLst>
      <p:ext uri="{BB962C8B-B14F-4D97-AF65-F5344CB8AC3E}">
        <p14:creationId xmlns:p14="http://schemas.microsoft.com/office/powerpoint/2010/main" val="100833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6649A-94E1-4E9C-AD00-B0BA53CAAE6A}"/>
              </a:ext>
            </a:extLst>
          </p:cNvPr>
          <p:cNvSpPr>
            <a:spLocks noGrp="1"/>
          </p:cNvSpPr>
          <p:nvPr>
            <p:ph type="title"/>
          </p:nvPr>
        </p:nvSpPr>
        <p:spPr/>
        <p:txBody>
          <a:bodyPr/>
          <a:lstStyle/>
          <a:p>
            <a:r>
              <a:rPr lang="en-GB" dirty="0"/>
              <a:t>Historical Context</a:t>
            </a:r>
          </a:p>
        </p:txBody>
      </p:sp>
      <p:sp>
        <p:nvSpPr>
          <p:cNvPr id="3" name="Content Placeholder 2">
            <a:extLst>
              <a:ext uri="{FF2B5EF4-FFF2-40B4-BE49-F238E27FC236}">
                <a16:creationId xmlns:a16="http://schemas.microsoft.com/office/drawing/2014/main" id="{6E85E45F-7978-4E61-A858-7643DA979FC6}"/>
              </a:ext>
            </a:extLst>
          </p:cNvPr>
          <p:cNvSpPr>
            <a:spLocks noGrp="1"/>
          </p:cNvSpPr>
          <p:nvPr>
            <p:ph idx="1"/>
          </p:nvPr>
        </p:nvSpPr>
        <p:spPr>
          <a:xfrm>
            <a:off x="1251678" y="1411705"/>
            <a:ext cx="10178322" cy="5063910"/>
          </a:xfrm>
        </p:spPr>
        <p:txBody>
          <a:bodyPr>
            <a:normAutofit lnSpcReduction="10000"/>
          </a:bodyPr>
          <a:lstStyle/>
          <a:p>
            <a:r>
              <a:rPr lang="en-GB" sz="2400" dirty="0"/>
              <a:t>363-34 BCE – the Hellenistic period begins. </a:t>
            </a:r>
          </a:p>
          <a:p>
            <a:r>
              <a:rPr lang="en-GB" sz="2400" dirty="0"/>
              <a:t>323 BCE - Eventually, after the death of Alexander the Great, his empires partitioning split it among his generals, who in turn – unwittingly following Alexander wish – fought among one another – in the Wars of the Diadochi. </a:t>
            </a:r>
          </a:p>
          <a:p>
            <a:pPr lvl="1"/>
            <a:r>
              <a:rPr lang="en-GB" sz="2000" dirty="0"/>
              <a:t>This led to the rise of </a:t>
            </a:r>
            <a:r>
              <a:rPr lang="en-GB" sz="2000" dirty="0" err="1"/>
              <a:t>Seleucus</a:t>
            </a:r>
            <a:r>
              <a:rPr lang="en-GB" sz="2000" dirty="0"/>
              <a:t> I Nicator, who consolidated power in Babylon and Persia - after the Babylonian War (311-309. BC) – crafting the </a:t>
            </a:r>
            <a:r>
              <a:rPr lang="en-GB" sz="2000" dirty="0" err="1"/>
              <a:t>Selucid</a:t>
            </a:r>
            <a:r>
              <a:rPr lang="en-GB" sz="2000" dirty="0"/>
              <a:t> Empire. </a:t>
            </a:r>
          </a:p>
          <a:p>
            <a:r>
              <a:rPr lang="en-GB" sz="2400" dirty="0"/>
              <a:t>167-164 BCE - Desecration of the Temple by Antiochus IV, king of the Seleucid Empire, led to the Maccabean revolt, led by Judah.  This eventually led to the independence of the Jewish state, under the Maccabean dynasty. </a:t>
            </a:r>
          </a:p>
          <a:p>
            <a:r>
              <a:rPr lang="en-GB" sz="2400" dirty="0"/>
              <a:t>152 – 63 BCE – reign of the Maccabean high priests as rulers of Jerusalem. </a:t>
            </a:r>
          </a:p>
          <a:p>
            <a:r>
              <a:rPr lang="en-GB" sz="2400" dirty="0"/>
              <a:t>63 BCE – Romans conquer Jerusalem.</a:t>
            </a:r>
          </a:p>
          <a:p>
            <a:pPr algn="r"/>
            <a:r>
              <a:rPr lang="en-GB" sz="2400" dirty="0"/>
              <a:t>Shaye Cohen (2006)</a:t>
            </a:r>
          </a:p>
          <a:p>
            <a:endParaRPr lang="en-GB" dirty="0"/>
          </a:p>
          <a:p>
            <a:endParaRPr lang="en-GB" dirty="0"/>
          </a:p>
        </p:txBody>
      </p:sp>
    </p:spTree>
    <p:extLst>
      <p:ext uri="{BB962C8B-B14F-4D97-AF65-F5344CB8AC3E}">
        <p14:creationId xmlns:p14="http://schemas.microsoft.com/office/powerpoint/2010/main" val="614936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5E884-5E70-4CDF-A35D-2494B656AAA7}"/>
              </a:ext>
            </a:extLst>
          </p:cNvPr>
          <p:cNvSpPr>
            <a:spLocks noGrp="1"/>
          </p:cNvSpPr>
          <p:nvPr>
            <p:ph type="title"/>
          </p:nvPr>
        </p:nvSpPr>
        <p:spPr>
          <a:xfrm>
            <a:off x="1251678" y="382385"/>
            <a:ext cx="10178322" cy="596023"/>
          </a:xfrm>
        </p:spPr>
        <p:txBody>
          <a:bodyPr>
            <a:normAutofit fontScale="90000"/>
          </a:bodyPr>
          <a:lstStyle/>
          <a:p>
            <a:r>
              <a:rPr lang="en-GB" dirty="0"/>
              <a:t>Content and influences</a:t>
            </a:r>
          </a:p>
        </p:txBody>
      </p:sp>
      <p:sp>
        <p:nvSpPr>
          <p:cNvPr id="3" name="Content Placeholder 2">
            <a:extLst>
              <a:ext uri="{FF2B5EF4-FFF2-40B4-BE49-F238E27FC236}">
                <a16:creationId xmlns:a16="http://schemas.microsoft.com/office/drawing/2014/main" id="{6D193066-7871-4D42-BA2E-3AE880F0E30B}"/>
              </a:ext>
            </a:extLst>
          </p:cNvPr>
          <p:cNvSpPr>
            <a:spLocks noGrp="1"/>
          </p:cNvSpPr>
          <p:nvPr>
            <p:ph idx="1"/>
          </p:nvPr>
        </p:nvSpPr>
        <p:spPr>
          <a:xfrm>
            <a:off x="1251678" y="1331495"/>
            <a:ext cx="10178322" cy="4548098"/>
          </a:xfrm>
        </p:spPr>
        <p:txBody>
          <a:bodyPr>
            <a:normAutofit/>
          </a:bodyPr>
          <a:lstStyle/>
          <a:p>
            <a:r>
              <a:rPr lang="en-GB" dirty="0"/>
              <a:t>The text follows along with the first book, 1 Maccabees, offering – as later discussed – a supporting function. </a:t>
            </a:r>
          </a:p>
          <a:p>
            <a:r>
              <a:rPr lang="en-GB" dirty="0"/>
              <a:t>It primarily focuses on accounting for the Jewish rebellion against Antiochus IV, the Seleucid king, which was led by Juda Maccabee.  </a:t>
            </a:r>
          </a:p>
          <a:p>
            <a:r>
              <a:rPr lang="en-GB" dirty="0"/>
              <a:t>Though, it differs in some regards by offering a more theological presentation of the events.  </a:t>
            </a:r>
          </a:p>
          <a:p>
            <a:pPr marL="0" indent="0">
              <a:buNone/>
            </a:pPr>
            <a:endParaRPr lang="en-GB" dirty="0"/>
          </a:p>
          <a:p>
            <a:r>
              <a:rPr lang="en-GB" dirty="0"/>
              <a:t>Seemingly, the text ‘is </a:t>
            </a:r>
            <a:r>
              <a:rPr lang="en-US" dirty="0"/>
              <a:t>at once Jewish in its piety and Greek in its mode of expression’. </a:t>
            </a:r>
          </a:p>
          <a:p>
            <a:r>
              <a:rPr lang="en-US" dirty="0"/>
              <a:t>Focuses less on Judah’s family and introduces an account of Divine manifestations which assist in the Jewish Revolts victories. </a:t>
            </a:r>
          </a:p>
          <a:p>
            <a:r>
              <a:rPr lang="en-US" dirty="0"/>
              <a:t>Further, it was written in the Greek rhetorical fashion. </a:t>
            </a:r>
          </a:p>
          <a:p>
            <a:pPr lvl="1" algn="r"/>
            <a:r>
              <a:rPr lang="en-GB" dirty="0"/>
              <a:t>Martha Himmelfarb (1998)</a:t>
            </a:r>
          </a:p>
          <a:p>
            <a:endParaRPr lang="en-GB" dirty="0"/>
          </a:p>
        </p:txBody>
      </p:sp>
    </p:spTree>
    <p:extLst>
      <p:ext uri="{BB962C8B-B14F-4D97-AF65-F5344CB8AC3E}">
        <p14:creationId xmlns:p14="http://schemas.microsoft.com/office/powerpoint/2010/main" val="3227006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D04AA-1D4E-4DB4-983C-6AD5AF382CE2}"/>
              </a:ext>
            </a:extLst>
          </p:cNvPr>
          <p:cNvSpPr>
            <a:spLocks noGrp="1"/>
          </p:cNvSpPr>
          <p:nvPr>
            <p:ph type="title"/>
          </p:nvPr>
        </p:nvSpPr>
        <p:spPr>
          <a:xfrm>
            <a:off x="1251678" y="382385"/>
            <a:ext cx="10178322" cy="1141615"/>
          </a:xfrm>
        </p:spPr>
        <p:txBody>
          <a:bodyPr/>
          <a:lstStyle/>
          <a:p>
            <a:r>
              <a:rPr lang="en-GB" dirty="0">
                <a:cs typeface="Times New Roman" panose="02020603050405020304" pitchFamily="18" charset="0"/>
              </a:rPr>
              <a:t>2 Maccabees: Purpose</a:t>
            </a:r>
          </a:p>
        </p:txBody>
      </p:sp>
      <p:sp>
        <p:nvSpPr>
          <p:cNvPr id="3" name="Content Placeholder 2">
            <a:extLst>
              <a:ext uri="{FF2B5EF4-FFF2-40B4-BE49-F238E27FC236}">
                <a16:creationId xmlns:a16="http://schemas.microsoft.com/office/drawing/2014/main" id="{C5F0302A-B9D0-4ED7-9A7C-E57871D44B9E}"/>
              </a:ext>
            </a:extLst>
          </p:cNvPr>
          <p:cNvSpPr>
            <a:spLocks noGrp="1"/>
          </p:cNvSpPr>
          <p:nvPr>
            <p:ph idx="1"/>
          </p:nvPr>
        </p:nvSpPr>
        <p:spPr>
          <a:xfrm>
            <a:off x="1251678" y="1219200"/>
            <a:ext cx="10178322" cy="5638799"/>
          </a:xfrm>
        </p:spPr>
        <p:txBody>
          <a:bodyPr>
            <a:normAutofit/>
          </a:bodyPr>
          <a:lstStyle/>
          <a:p>
            <a:endParaRPr lang="en-GB" sz="1800" dirty="0">
              <a:latin typeface="Times New Roman" panose="02020603050405020304" pitchFamily="18" charset="0"/>
              <a:cs typeface="Times New Roman" panose="02020603050405020304" pitchFamily="18" charset="0"/>
            </a:endParaRPr>
          </a:p>
          <a:p>
            <a:r>
              <a:rPr lang="en-GB" sz="1800" dirty="0">
                <a:cs typeface="Times New Roman" panose="02020603050405020304" pitchFamily="18" charset="0"/>
              </a:rPr>
              <a:t>Requesting that the reader take levity on his account as it acts only to express the given history, not establish the history as it is, but abbreviate, imbuing-entertainment, and gifting the history with the privilege of ‘decoration’. </a:t>
            </a:r>
          </a:p>
          <a:p>
            <a:pPr lvl="1"/>
            <a:r>
              <a:rPr lang="en-GB" dirty="0">
                <a:cs typeface="Times New Roman" panose="02020603050405020304" pitchFamily="18" charset="0"/>
              </a:rPr>
              <a:t>While this is explained in the preface by the writer, this ‘decorative’ purpose itself has a purpose as such: </a:t>
            </a:r>
          </a:p>
          <a:p>
            <a:pPr lvl="1" algn="r"/>
            <a:r>
              <a:rPr lang="en-GB" dirty="0">
                <a:cs typeface="Times New Roman" panose="02020603050405020304" pitchFamily="18" charset="0"/>
              </a:rPr>
              <a:t>II Mac. 2:19-32</a:t>
            </a:r>
          </a:p>
          <a:p>
            <a:endParaRPr lang="en-GB" sz="1800" dirty="0"/>
          </a:p>
          <a:p>
            <a:r>
              <a:rPr lang="en-GB" sz="1800" dirty="0"/>
              <a:t>As Williams (2003) outlines, there has been multiple academic interpretations of the text:</a:t>
            </a:r>
          </a:p>
          <a:p>
            <a:pPr lvl="1"/>
            <a:r>
              <a:rPr lang="en-GB" dirty="0"/>
              <a:t>Cultic: 2 Maccabees gives an origin for </a:t>
            </a:r>
            <a:r>
              <a:rPr lang="en-GB" dirty="0" err="1"/>
              <a:t>Hanukka</a:t>
            </a:r>
            <a:r>
              <a:rPr lang="en-GB" dirty="0"/>
              <a:t> and Nicanor Day, as well as rational for following them,. </a:t>
            </a:r>
          </a:p>
          <a:p>
            <a:pPr lvl="1"/>
            <a:r>
              <a:rPr lang="en-GB" dirty="0"/>
              <a:t>Theological: establishing a frame, or lens, in proof for sin, goodness and reward.</a:t>
            </a:r>
          </a:p>
          <a:p>
            <a:pPr lvl="1"/>
            <a:r>
              <a:rPr lang="en-GB" dirty="0"/>
              <a:t> Historiographic: refute 1 Maccabees and affirm Dan. 7-12. </a:t>
            </a:r>
          </a:p>
          <a:p>
            <a:pPr lvl="1"/>
            <a:r>
              <a:rPr lang="en-GB" dirty="0" err="1"/>
              <a:t>Propagandisitc</a:t>
            </a:r>
            <a:r>
              <a:rPr lang="en-GB" dirty="0"/>
              <a:t>: to present temple propaganda.   </a:t>
            </a:r>
          </a:p>
          <a:p>
            <a:endParaRPr lang="en-GB" sz="1800" dirty="0"/>
          </a:p>
        </p:txBody>
      </p:sp>
    </p:spTree>
    <p:extLst>
      <p:ext uri="{BB962C8B-B14F-4D97-AF65-F5344CB8AC3E}">
        <p14:creationId xmlns:p14="http://schemas.microsoft.com/office/powerpoint/2010/main" val="3045012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28040-5014-4608-AE02-6C279473FF90}"/>
              </a:ext>
            </a:extLst>
          </p:cNvPr>
          <p:cNvSpPr>
            <a:spLocks noGrp="1"/>
          </p:cNvSpPr>
          <p:nvPr>
            <p:ph type="title"/>
          </p:nvPr>
        </p:nvSpPr>
        <p:spPr/>
        <p:txBody>
          <a:bodyPr/>
          <a:lstStyle/>
          <a:p>
            <a:r>
              <a:rPr lang="en-GB" dirty="0"/>
              <a:t>A note on interpreting ‘Purpose’</a:t>
            </a:r>
          </a:p>
        </p:txBody>
      </p:sp>
      <p:sp>
        <p:nvSpPr>
          <p:cNvPr id="3" name="Content Placeholder 2">
            <a:extLst>
              <a:ext uri="{FF2B5EF4-FFF2-40B4-BE49-F238E27FC236}">
                <a16:creationId xmlns:a16="http://schemas.microsoft.com/office/drawing/2014/main" id="{FD182D8D-DAA8-474C-8C2E-F22C13ACC7B4}"/>
              </a:ext>
            </a:extLst>
          </p:cNvPr>
          <p:cNvSpPr>
            <a:spLocks noGrp="1"/>
          </p:cNvSpPr>
          <p:nvPr>
            <p:ph idx="1"/>
          </p:nvPr>
        </p:nvSpPr>
        <p:spPr>
          <a:xfrm>
            <a:off x="1251678" y="1219201"/>
            <a:ext cx="10178322" cy="5256414"/>
          </a:xfrm>
        </p:spPr>
        <p:txBody>
          <a:bodyPr>
            <a:normAutofit fontScale="92500" lnSpcReduction="20000"/>
          </a:bodyPr>
          <a:lstStyle/>
          <a:p>
            <a:r>
              <a:rPr lang="en-US" dirty="0"/>
              <a:t>Given if the writer wrote this piece according to history as believed, or even as it were – then, both </a:t>
            </a:r>
            <a:r>
              <a:rPr lang="en-US" dirty="0" err="1"/>
              <a:t>perspectively</a:t>
            </a:r>
            <a:r>
              <a:rPr lang="en-US" dirty="0"/>
              <a:t> ’true’ – or in an effort to promote an agenda, neither does the latter exclude the former or, as such, does either escape the idiosyncrasy of the writer. </a:t>
            </a:r>
          </a:p>
          <a:p>
            <a:endParaRPr lang="en-US" dirty="0"/>
          </a:p>
          <a:p>
            <a:r>
              <a:rPr lang="en-US" dirty="0"/>
              <a:t>It may be shallow, but honest, to argue the Compiler’s Preface and Epilogue offers the only insight to the intentions of the writer. Unfortunately, given they are not present: to discern the ‘purpose’ from the text, and related ‘evidences’, is as effectively conclusive in its result as to discern a source of light from the caster of the proceeding shadow, given the reader lies between the two, seeing only the correlation, themselves.</a:t>
            </a:r>
          </a:p>
          <a:p>
            <a:endParaRPr lang="en-US" dirty="0"/>
          </a:p>
          <a:p>
            <a:r>
              <a:rPr lang="en-US" dirty="0"/>
              <a:t>That being, an interpretation is only ever held as such, never as an observation, no matter its nuance or novelty. Though, seemingly,  there are portions within 2 Maccabees which will exemplify perceptions of the writer, especially adornment of God, the further one </a:t>
            </a:r>
            <a:r>
              <a:rPr lang="en-US" dirty="0" err="1"/>
              <a:t>macrotises</a:t>
            </a:r>
            <a:r>
              <a:rPr lang="en-US" dirty="0"/>
              <a:t> any meaning or purpose, the further they move away any from text </a:t>
            </a:r>
            <a:r>
              <a:rPr lang="en-US" i="1" dirty="0"/>
              <a:t>as-it-is</a:t>
            </a:r>
            <a:r>
              <a:rPr lang="en-US" dirty="0"/>
              <a:t>. </a:t>
            </a:r>
          </a:p>
          <a:p>
            <a:endParaRPr lang="en-US" dirty="0"/>
          </a:p>
          <a:p>
            <a:r>
              <a:rPr lang="en-US" dirty="0"/>
              <a:t>Given this, we do have a source from the writer himself, detailing his thinking and a portion of his intention: </a:t>
            </a:r>
          </a:p>
          <a:p>
            <a:pPr marL="0" indent="0">
              <a:buNone/>
            </a:pPr>
            <a:endParaRPr lang="en-US" dirty="0"/>
          </a:p>
          <a:p>
            <a:endParaRPr lang="en-US" dirty="0"/>
          </a:p>
          <a:p>
            <a:endParaRPr lang="en-GB" dirty="0"/>
          </a:p>
        </p:txBody>
      </p:sp>
    </p:spTree>
    <p:extLst>
      <p:ext uri="{BB962C8B-B14F-4D97-AF65-F5344CB8AC3E}">
        <p14:creationId xmlns:p14="http://schemas.microsoft.com/office/powerpoint/2010/main" val="1819439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D4D84-A776-4F6E-BB6E-F314255CE8A2}"/>
              </a:ext>
            </a:extLst>
          </p:cNvPr>
          <p:cNvSpPr>
            <a:spLocks noGrp="1"/>
          </p:cNvSpPr>
          <p:nvPr>
            <p:ph type="title"/>
          </p:nvPr>
        </p:nvSpPr>
        <p:spPr>
          <a:xfrm>
            <a:off x="1251678" y="382385"/>
            <a:ext cx="10178322" cy="804731"/>
          </a:xfrm>
        </p:spPr>
        <p:txBody>
          <a:bodyPr>
            <a:noAutofit/>
          </a:bodyPr>
          <a:lstStyle/>
          <a:p>
            <a:r>
              <a:rPr lang="en-GB" sz="3600" dirty="0"/>
              <a:t>Preface, Epilogue And (maybe) purpose  </a:t>
            </a:r>
          </a:p>
        </p:txBody>
      </p:sp>
      <p:sp>
        <p:nvSpPr>
          <p:cNvPr id="3" name="Content Placeholder 2">
            <a:extLst>
              <a:ext uri="{FF2B5EF4-FFF2-40B4-BE49-F238E27FC236}">
                <a16:creationId xmlns:a16="http://schemas.microsoft.com/office/drawing/2014/main" id="{FF585C56-913C-4A2C-A45D-B1BE52B6EE30}"/>
              </a:ext>
            </a:extLst>
          </p:cNvPr>
          <p:cNvSpPr>
            <a:spLocks noGrp="1"/>
          </p:cNvSpPr>
          <p:nvPr>
            <p:ph idx="1"/>
          </p:nvPr>
        </p:nvSpPr>
        <p:spPr>
          <a:xfrm>
            <a:off x="1251678" y="1187116"/>
            <a:ext cx="10178322" cy="5670883"/>
          </a:xfrm>
        </p:spPr>
        <p:txBody>
          <a:bodyPr>
            <a:normAutofit lnSpcReduction="10000"/>
          </a:bodyPr>
          <a:lstStyle/>
          <a:p>
            <a:pPr marL="0" indent="0">
              <a:buNone/>
            </a:pPr>
            <a:r>
              <a:rPr lang="en-GB" sz="1700" dirty="0"/>
              <a:t>Preface, three essential points:</a:t>
            </a:r>
          </a:p>
          <a:p>
            <a:r>
              <a:rPr lang="en-GB" sz="1700" dirty="0"/>
              <a:t>Within the Compilers Preface, the writer details how the their work is a product of both abbreviation, a consolidation of the previous historians compilation of events. </a:t>
            </a:r>
          </a:p>
          <a:p>
            <a:r>
              <a:rPr lang="en-GB" sz="1700" dirty="0"/>
              <a:t>Further, in assuming the gratitude of the reader (at least a certain type of reader), the writer respects their work by informing the reader – through allegory of a constructed house now being decorated – of its intent to adorn the story proper.</a:t>
            </a:r>
          </a:p>
          <a:p>
            <a:r>
              <a:rPr lang="en-GB" sz="1700" dirty="0"/>
              <a:t>By this then, they recognise, here in the preface and the epilogue, that the narrative is being ‘recast’ with the allowance of ‘expression’ and ‘forego exhaustive treatment’</a:t>
            </a:r>
          </a:p>
          <a:p>
            <a:endParaRPr lang="en-GB" sz="1700" dirty="0"/>
          </a:p>
          <a:p>
            <a:r>
              <a:rPr lang="en-GB" sz="1700" dirty="0"/>
              <a:t>Epilogue: as previously noted, the writer gives credence a to quasi-artistic expression:</a:t>
            </a:r>
          </a:p>
          <a:p>
            <a:pPr lvl="1"/>
            <a:r>
              <a:rPr lang="en-US" sz="1500" dirty="0"/>
              <a:t>If it is well told and to the point, that is what I myself desired.’</a:t>
            </a:r>
          </a:p>
          <a:p>
            <a:pPr marL="0" indent="0" algn="just">
              <a:buNone/>
            </a:pPr>
            <a:r>
              <a:rPr lang="en-US" sz="1700" dirty="0"/>
              <a:t>As Borchardt (2016) notes: </a:t>
            </a:r>
          </a:p>
          <a:p>
            <a:pPr algn="just"/>
            <a:r>
              <a:rPr lang="en-US" sz="1700" dirty="0"/>
              <a:t>the text should held in the perspective of a scribe wishing to generate an auxiliary, which was a tradition of the Graeco-Roman world, to the original piece. By doing so, the value of the first, 1 Maccabees, was still held in high regard, but sections were believed to need reassessment. </a:t>
            </a:r>
          </a:p>
          <a:p>
            <a:pPr marL="0" indent="0" algn="just">
              <a:buNone/>
            </a:pPr>
            <a:r>
              <a:rPr lang="en-US" sz="1800" dirty="0"/>
              <a:t>Given the Writer’s honesty, in his preface and epilogue, it is a fair assessment to regard this text as serving an axillary purpose. Though, further from this becomes suffers from the prior slides critique. </a:t>
            </a:r>
          </a:p>
          <a:p>
            <a:pPr marL="0" indent="0" algn="just">
              <a:buNone/>
            </a:pPr>
            <a:endParaRPr lang="en-US" dirty="0"/>
          </a:p>
          <a:p>
            <a:pPr marL="0" indent="0" algn="just">
              <a:buNone/>
            </a:pPr>
            <a:endParaRPr lang="en-GB" dirty="0"/>
          </a:p>
          <a:p>
            <a:endParaRPr lang="en-GB" dirty="0"/>
          </a:p>
          <a:p>
            <a:pPr lvl="1"/>
            <a:endParaRPr lang="en-GB" dirty="0"/>
          </a:p>
        </p:txBody>
      </p:sp>
    </p:spTree>
    <p:extLst>
      <p:ext uri="{BB962C8B-B14F-4D97-AF65-F5344CB8AC3E}">
        <p14:creationId xmlns:p14="http://schemas.microsoft.com/office/powerpoint/2010/main" val="3828821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A8681-DDA4-4E87-860C-29ACC299D810}"/>
              </a:ext>
            </a:extLst>
          </p:cNvPr>
          <p:cNvSpPr>
            <a:spLocks noGrp="1"/>
          </p:cNvSpPr>
          <p:nvPr>
            <p:ph type="title"/>
          </p:nvPr>
        </p:nvSpPr>
        <p:spPr>
          <a:xfrm>
            <a:off x="1251678" y="382385"/>
            <a:ext cx="10178322" cy="902129"/>
          </a:xfrm>
        </p:spPr>
        <p:txBody>
          <a:bodyPr/>
          <a:lstStyle/>
          <a:p>
            <a:r>
              <a:rPr lang="en-GB" dirty="0"/>
              <a:t>Doctrinally:</a:t>
            </a:r>
          </a:p>
        </p:txBody>
      </p:sp>
      <p:sp>
        <p:nvSpPr>
          <p:cNvPr id="3" name="Content Placeholder 2">
            <a:extLst>
              <a:ext uri="{FF2B5EF4-FFF2-40B4-BE49-F238E27FC236}">
                <a16:creationId xmlns:a16="http://schemas.microsoft.com/office/drawing/2014/main" id="{212D414D-E29C-4AD5-917E-3FE078D857F7}"/>
              </a:ext>
            </a:extLst>
          </p:cNvPr>
          <p:cNvSpPr>
            <a:spLocks noGrp="1"/>
          </p:cNvSpPr>
          <p:nvPr>
            <p:ph idx="1"/>
          </p:nvPr>
        </p:nvSpPr>
        <p:spPr>
          <a:xfrm>
            <a:off x="1251678" y="1284515"/>
            <a:ext cx="10178322" cy="4595078"/>
          </a:xfrm>
        </p:spPr>
        <p:txBody>
          <a:bodyPr>
            <a:normAutofit/>
          </a:bodyPr>
          <a:lstStyle/>
          <a:p>
            <a:pPr marL="0" indent="0">
              <a:buNone/>
            </a:pPr>
            <a:r>
              <a:rPr lang="en-GB" dirty="0"/>
              <a:t>Within the text:</a:t>
            </a:r>
          </a:p>
          <a:p>
            <a:pPr marL="0" indent="0">
              <a:buNone/>
            </a:pPr>
            <a:endParaRPr lang="en-GB" dirty="0"/>
          </a:p>
          <a:p>
            <a:r>
              <a:rPr lang="en-GB" dirty="0"/>
              <a:t>Mention of </a:t>
            </a:r>
            <a:r>
              <a:rPr lang="en-GB" dirty="0" err="1"/>
              <a:t>Creatio</a:t>
            </a:r>
            <a:r>
              <a:rPr lang="en-GB" dirty="0"/>
              <a:t> ex nihilo: </a:t>
            </a:r>
          </a:p>
          <a:p>
            <a:pPr lvl="1"/>
            <a:r>
              <a:rPr lang="en-GB" dirty="0"/>
              <a:t>“</a:t>
            </a:r>
            <a:r>
              <a:rPr lang="en-US" dirty="0"/>
              <a:t>I beg you, my child, to look at the heaven and the earth and see everything that is in them, and recognize that God did not make them out of things that existed.”</a:t>
            </a:r>
          </a:p>
          <a:p>
            <a:pPr lvl="1" algn="r"/>
            <a:r>
              <a:rPr lang="en-US" dirty="0"/>
              <a:t>II Mac. 7:28</a:t>
            </a:r>
          </a:p>
          <a:p>
            <a:r>
              <a:rPr lang="en-GB" dirty="0"/>
              <a:t>Resurrection: </a:t>
            </a:r>
          </a:p>
          <a:p>
            <a:pPr lvl="1"/>
            <a:r>
              <a:rPr lang="en-US" dirty="0"/>
              <a:t>“Do not fear this butcher, but prove worthy of your brothers. Accept death, so that in God’s mercy I may get you back again along with your brothers.”</a:t>
            </a:r>
            <a:endParaRPr lang="en-GB" dirty="0"/>
          </a:p>
          <a:p>
            <a:pPr lvl="1" algn="r"/>
            <a:r>
              <a:rPr lang="en-GB" dirty="0"/>
              <a:t>II Mac. 7:2</a:t>
            </a:r>
          </a:p>
        </p:txBody>
      </p:sp>
    </p:spTree>
    <p:extLst>
      <p:ext uri="{BB962C8B-B14F-4D97-AF65-F5344CB8AC3E}">
        <p14:creationId xmlns:p14="http://schemas.microsoft.com/office/powerpoint/2010/main" val="1556036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586238-AAFD-4BB5-B44D-D1A4FDC5977A}"/>
              </a:ext>
            </a:extLst>
          </p:cNvPr>
          <p:cNvSpPr>
            <a:spLocks noGrp="1"/>
          </p:cNvSpPr>
          <p:nvPr>
            <p:ph idx="1"/>
          </p:nvPr>
        </p:nvSpPr>
        <p:spPr>
          <a:xfrm>
            <a:off x="1251678" y="342900"/>
            <a:ext cx="10178322" cy="6019800"/>
          </a:xfrm>
        </p:spPr>
        <p:txBody>
          <a:bodyPr>
            <a:normAutofit lnSpcReduction="10000"/>
          </a:bodyPr>
          <a:lstStyle/>
          <a:p>
            <a:pPr marL="0" indent="0" algn="ctr">
              <a:buNone/>
            </a:pPr>
            <a:r>
              <a:rPr lang="en-GB" sz="3200" dirty="0"/>
              <a:t>Bibliography</a:t>
            </a:r>
          </a:p>
          <a:p>
            <a:endParaRPr lang="en-US" dirty="0"/>
          </a:p>
          <a:p>
            <a:endParaRPr lang="en-US" dirty="0"/>
          </a:p>
          <a:p>
            <a:r>
              <a:rPr lang="en-US" dirty="0"/>
              <a:t>‘2 Maccabees – </a:t>
            </a:r>
            <a:r>
              <a:rPr lang="en-US" dirty="0" err="1"/>
              <a:t>Bibledex</a:t>
            </a:r>
            <a:r>
              <a:rPr lang="en-US" dirty="0"/>
              <a:t>’, </a:t>
            </a:r>
            <a:r>
              <a:rPr lang="en-US" dirty="0" err="1"/>
              <a:t>bibledex</a:t>
            </a:r>
            <a:r>
              <a:rPr lang="en-US" dirty="0"/>
              <a:t>, </a:t>
            </a:r>
            <a:r>
              <a:rPr lang="en-US" dirty="0" err="1"/>
              <a:t>Youtube</a:t>
            </a:r>
            <a:r>
              <a:rPr lang="en-US" dirty="0"/>
              <a:t>,  3</a:t>
            </a:r>
            <a:r>
              <a:rPr lang="en-US" baseline="30000" dirty="0"/>
              <a:t>rd</a:t>
            </a:r>
            <a:r>
              <a:rPr lang="en-US" dirty="0"/>
              <a:t> July 2010. </a:t>
            </a:r>
            <a:r>
              <a:rPr lang="en-US" dirty="0">
                <a:hlinkClick r:id="rId2"/>
              </a:rPr>
              <a:t>https://www.youtube.com/watch?v=upw_Z3-Z_-M&amp;feature=emb_title</a:t>
            </a:r>
            <a:r>
              <a:rPr lang="en-US" dirty="0"/>
              <a:t> [accessed 18</a:t>
            </a:r>
            <a:r>
              <a:rPr lang="en-US" baseline="30000" dirty="0"/>
              <a:t>th</a:t>
            </a:r>
            <a:r>
              <a:rPr lang="en-US" dirty="0"/>
              <a:t> June 2020]</a:t>
            </a:r>
          </a:p>
          <a:p>
            <a:r>
              <a:rPr lang="en-US" dirty="0"/>
              <a:t>Borchardt, Francis, ‘Reading Aid: 2 Maccabees and the History of Jason of Cyrene Reconsidered’, </a:t>
            </a:r>
            <a:r>
              <a:rPr lang="en-US" i="1" dirty="0"/>
              <a:t>Journal for the Study of Judaism</a:t>
            </a:r>
            <a:r>
              <a:rPr lang="en-US" dirty="0"/>
              <a:t>, 47 (2016), 71-87</a:t>
            </a:r>
            <a:endParaRPr lang="en-GB" dirty="0"/>
          </a:p>
          <a:p>
            <a:r>
              <a:rPr lang="en-GB" dirty="0"/>
              <a:t>Cohen, Shaye, </a:t>
            </a:r>
            <a:r>
              <a:rPr lang="en-GB" i="1" dirty="0"/>
              <a:t>From the Maccabees to the Mishnah, </a:t>
            </a:r>
            <a:r>
              <a:rPr lang="en-GB" dirty="0"/>
              <a:t>2</a:t>
            </a:r>
            <a:r>
              <a:rPr lang="en-GB" baseline="30000" dirty="0"/>
              <a:t>nd</a:t>
            </a:r>
            <a:r>
              <a:rPr lang="en-GB" dirty="0"/>
              <a:t> </a:t>
            </a:r>
            <a:r>
              <a:rPr lang="en-GB" dirty="0" err="1"/>
              <a:t>edn</a:t>
            </a:r>
            <a:r>
              <a:rPr lang="en-GB" dirty="0"/>
              <a:t>. (London: Westminster John Knox Press, 2006) </a:t>
            </a:r>
          </a:p>
          <a:p>
            <a:r>
              <a:rPr lang="en-US" dirty="0"/>
              <a:t>Himmelfarb, Martha, ‘Judaism and Hellenism in 2 Maccabees’, </a:t>
            </a:r>
            <a:r>
              <a:rPr lang="en-US" i="1" dirty="0"/>
              <a:t>Poetics Today</a:t>
            </a:r>
            <a:r>
              <a:rPr lang="en-US" dirty="0"/>
              <a:t>, 19.1 (1998), 19-40</a:t>
            </a:r>
            <a:endParaRPr lang="en-GB" dirty="0"/>
          </a:p>
          <a:p>
            <a:r>
              <a:rPr lang="en-US" dirty="0"/>
              <a:t>Williams, David S.,  ‘Recent research in 2 Maccabees’, </a:t>
            </a:r>
            <a:r>
              <a:rPr lang="en-US" i="1" dirty="0"/>
              <a:t>Currents in Biblical research</a:t>
            </a:r>
            <a:r>
              <a:rPr lang="en-US" dirty="0"/>
              <a:t>, 2.1 (2003), 69-83</a:t>
            </a:r>
          </a:p>
          <a:p>
            <a:pPr algn="ctr"/>
            <a:endParaRPr lang="en-US" dirty="0"/>
          </a:p>
          <a:p>
            <a:r>
              <a:rPr lang="en-US" dirty="0"/>
              <a:t>Bible Used: </a:t>
            </a:r>
            <a:r>
              <a:rPr lang="en-US" i="1" dirty="0"/>
              <a:t>New Revised Standard Version</a:t>
            </a:r>
          </a:p>
        </p:txBody>
      </p:sp>
    </p:spTree>
    <p:extLst>
      <p:ext uri="{BB962C8B-B14F-4D97-AF65-F5344CB8AC3E}">
        <p14:creationId xmlns:p14="http://schemas.microsoft.com/office/powerpoint/2010/main" val="3892132594"/>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Badge</Template>
  <TotalTime>10676</TotalTime>
  <Words>1402</Words>
  <Application>Microsoft Office PowerPoint</Application>
  <PresentationFormat>Widescreen</PresentationFormat>
  <Paragraphs>83</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Gill Sans MT</vt:lpstr>
      <vt:lpstr>Impact</vt:lpstr>
      <vt:lpstr>Times New Roman</vt:lpstr>
      <vt:lpstr>Badge</vt:lpstr>
      <vt:lpstr>PowerPoint Presentation</vt:lpstr>
      <vt:lpstr>Maccabees II</vt:lpstr>
      <vt:lpstr>Video:</vt:lpstr>
      <vt:lpstr>Overview  </vt:lpstr>
      <vt:lpstr>Historical Context</vt:lpstr>
      <vt:lpstr>Content and influences</vt:lpstr>
      <vt:lpstr>2 Maccabees: Purpose</vt:lpstr>
      <vt:lpstr>A note on interpreting ‘Purpose’</vt:lpstr>
      <vt:lpstr>Preface, Epilogue And (maybe) purpose  </vt:lpstr>
      <vt:lpstr>Doctrinally: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Darryl Milnes</dc:creator>
  <cp:lastModifiedBy>Darryl Milnes</cp:lastModifiedBy>
  <cp:revision>44</cp:revision>
  <dcterms:created xsi:type="dcterms:W3CDTF">2020-06-12T12:01:42Z</dcterms:created>
  <dcterms:modified xsi:type="dcterms:W3CDTF">2020-06-19T22:01:39Z</dcterms:modified>
</cp:coreProperties>
</file>