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notesMasterIdLst>
    <p:notesMasterId r:id="rId17"/>
  </p:notesMasterIdLst>
  <p:sldIdLst>
    <p:sldId id="256" r:id="rId2"/>
    <p:sldId id="279" r:id="rId3"/>
    <p:sldId id="259" r:id="rId4"/>
    <p:sldId id="260" r:id="rId5"/>
    <p:sldId id="264" r:id="rId6"/>
    <p:sldId id="270" r:id="rId7"/>
    <p:sldId id="263" r:id="rId8"/>
    <p:sldId id="286" r:id="rId9"/>
    <p:sldId id="277" r:id="rId10"/>
    <p:sldId id="284" r:id="rId11"/>
    <p:sldId id="266" r:id="rId12"/>
    <p:sldId id="272" r:id="rId13"/>
    <p:sldId id="273" r:id="rId14"/>
    <p:sldId id="274" r:id="rId15"/>
    <p:sldId id="27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DA34A5A-0BB7-448F-8F73-54D88FCAAA24}" v="78" dt="2024-02-22T13:04:13.63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29" autoAdjust="0"/>
    <p:restoredTop sz="94660"/>
  </p:normalViewPr>
  <p:slideViewPr>
    <p:cSldViewPr snapToGrid="0">
      <p:cViewPr varScale="1">
        <p:scale>
          <a:sx n="57" d="100"/>
          <a:sy n="57" d="100"/>
        </p:scale>
        <p:origin x="28" y="2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1B9F36-04B6-4549-A038-D26FA94E22F9}" type="datetimeFigureOut">
              <a:rPr lang="en-GB" smtClean="0"/>
              <a:t>20/02/2024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BCFAB1-D5CE-4DC8-9E58-80B966289DBC}" type="slidenum">
              <a:rPr lang="en-GB" smtClean="0"/>
              <a:t>‹#›</a:t>
            </a:fld>
            <a:endParaRPr lang="en-GB"/>
          </a:p>
        </p:txBody>
      </p:sp>
    </p:spTree>
    <p:extLst>
      <p:ext uri="{BB962C8B-B14F-4D97-AF65-F5344CB8AC3E}">
        <p14:creationId xmlns:p14="http://schemas.microsoft.com/office/powerpoint/2010/main" val="30749156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4BCFAB1-D5CE-4DC8-9E58-80B966289DBC}" type="slidenum">
              <a:rPr lang="en-GB" smtClean="0"/>
              <a:t>1</a:t>
            </a:fld>
            <a:endParaRPr lang="en-GB"/>
          </a:p>
        </p:txBody>
      </p:sp>
    </p:spTree>
    <p:extLst>
      <p:ext uri="{BB962C8B-B14F-4D97-AF65-F5344CB8AC3E}">
        <p14:creationId xmlns:p14="http://schemas.microsoft.com/office/powerpoint/2010/main" val="9319901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76185E-1591-3DB5-BF65-2C435105F5B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2D32761-81DC-AC8F-801C-1BA94D264B5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82A0741-A971-6339-FC8A-BA20CAFADA16}"/>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i="1" dirty="0">
              <a:solidFill>
                <a:srgbClr val="C00000"/>
              </a:solidFill>
              <a:ea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dirty="0">
                <a:solidFill>
                  <a:srgbClr val="C00000"/>
                </a:solidFill>
                <a:ea typeface="Calibri" panose="020F0502020204030204" pitchFamily="34" charset="0"/>
              </a:rPr>
              <a:t>I will be beginning our presentation</a:t>
            </a:r>
            <a:r>
              <a:rPr lang="en-US"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by exploring how the various theorists that pioneered, play based learning have influenced effective teaching and learning practices throughout the early year’s foundation phase settings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dirty="0">
                <a:solidFill>
                  <a:srgbClr val="C00000"/>
                </a:solidFill>
                <a:ea typeface="Calibri" panose="020F0502020204030204" pitchFamily="34" charset="0"/>
              </a:rPr>
              <a:t>The framework</a:t>
            </a:r>
            <a:r>
              <a:rPr lang="en-GB" sz="1200" i="1" dirty="0">
                <a:solidFill>
                  <a:srgbClr val="C00000"/>
                </a:solidFill>
                <a:effectLst/>
                <a:ea typeface="Calibri" panose="020F0502020204030204" pitchFamily="34" charset="0"/>
              </a:rPr>
              <a:t> </a:t>
            </a:r>
            <a:r>
              <a:rPr lang="en-GB" sz="1200" dirty="0">
                <a:effectLst/>
                <a:ea typeface="Calibri" panose="020F0502020204030204" pitchFamily="34" charset="0"/>
              </a:rPr>
              <a:t>promotes play based activities and is d</a:t>
            </a:r>
            <a:r>
              <a:rPr lang="en-GB" sz="1200" dirty="0">
                <a:ea typeface="Calibri" panose="020F0502020204030204" pitchFamily="34" charset="0"/>
              </a:rPr>
              <a:t>esigned to</a:t>
            </a:r>
            <a:r>
              <a:rPr lang="en-GB" sz="1200" dirty="0">
                <a:effectLst/>
                <a:ea typeface="Calibri" panose="020F0502020204030204" pitchFamily="34" charset="0"/>
              </a:rPr>
              <a:t> support and facilitate learning through continuous, enhanced, and focused provision. Activities constructed should vary between social and solitary and provide a rich learning environment.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00" dirty="0">
              <a:highlight>
                <a:srgbClr val="FFFF00"/>
              </a:highligh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00" dirty="0">
              <a:highlight>
                <a:srgbClr val="FFFF00"/>
              </a:highligh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highlight>
                  <a:srgbClr val="FFFF00"/>
                </a:highlight>
                <a:latin typeface="Times New Roman" panose="02020603050405020304" pitchFamily="18" charset="0"/>
                <a:ea typeface="Calibri" panose="020F0502020204030204" pitchFamily="34" charset="0"/>
                <a:cs typeface="Times New Roman" panose="02020603050405020304" pitchFamily="18" charset="0"/>
              </a:rPr>
              <a:t>After </a:t>
            </a:r>
            <a:r>
              <a:rPr lang="en-GB" sz="1200" kern="100" dirty="0" err="1">
                <a:highlight>
                  <a:srgbClr val="FFFF00"/>
                </a:highlight>
                <a:latin typeface="Times New Roman" panose="02020603050405020304" pitchFamily="18" charset="0"/>
                <a:ea typeface="Calibri" panose="020F0502020204030204" pitchFamily="34" charset="0"/>
                <a:cs typeface="Times New Roman" panose="02020603050405020304" pitchFamily="18" charset="0"/>
              </a:rPr>
              <a:t>estyn</a:t>
            </a:r>
            <a:r>
              <a:rPr lang="en-GB" sz="1200" kern="100" dirty="0">
                <a:highlight>
                  <a:srgbClr val="FFFF00"/>
                </a:highlight>
                <a:latin typeface="Times New Roman" panose="02020603050405020304" pitchFamily="18" charset="0"/>
                <a:ea typeface="Calibri" panose="020F0502020204030204" pitchFamily="34" charset="0"/>
                <a:cs typeface="Times New Roman" panose="02020603050405020304" pitchFamily="18"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00" dirty="0">
              <a:highlight>
                <a:srgbClr val="FFFF00"/>
              </a:highligh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highlight>
                  <a:srgbClr val="FFFF00"/>
                </a:highlight>
                <a:latin typeface="Times New Roman" panose="02020603050405020304" pitchFamily="18" charset="0"/>
                <a:ea typeface="Calibri" panose="020F0502020204030204" pitchFamily="34" charset="0"/>
                <a:cs typeface="Times New Roman" panose="02020603050405020304" pitchFamily="18" charset="0"/>
              </a:rPr>
              <a:t>This model is </a:t>
            </a:r>
            <a:r>
              <a:rPr lang="en-GB" sz="1200" kern="1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designed to support the child at current stage of learning as opposed to presumed age-related competencies. </a:t>
            </a:r>
          </a:p>
          <a:p>
            <a:endParaRPr lang="en-GB" dirty="0"/>
          </a:p>
        </p:txBody>
      </p:sp>
      <p:sp>
        <p:nvSpPr>
          <p:cNvPr id="4" name="Slide Number Placeholder 3">
            <a:extLst>
              <a:ext uri="{FF2B5EF4-FFF2-40B4-BE49-F238E27FC236}">
                <a16:creationId xmlns:a16="http://schemas.microsoft.com/office/drawing/2014/main" id="{277F3B4A-6548-75A3-88F2-DC1B0630462A}"/>
              </a:ext>
            </a:extLst>
          </p:cNvPr>
          <p:cNvSpPr>
            <a:spLocks noGrp="1"/>
          </p:cNvSpPr>
          <p:nvPr>
            <p:ph type="sldNum" sz="quarter" idx="5"/>
          </p:nvPr>
        </p:nvSpPr>
        <p:spPr/>
        <p:txBody>
          <a:bodyPr/>
          <a:lstStyle/>
          <a:p>
            <a:fld id="{24BCFAB1-D5CE-4DC8-9E58-80B966289DBC}" type="slidenum">
              <a:rPr lang="en-GB" smtClean="0"/>
              <a:t>2</a:t>
            </a:fld>
            <a:endParaRPr lang="en-GB"/>
          </a:p>
        </p:txBody>
      </p:sp>
    </p:spTree>
    <p:extLst>
      <p:ext uri="{BB962C8B-B14F-4D97-AF65-F5344CB8AC3E}">
        <p14:creationId xmlns:p14="http://schemas.microsoft.com/office/powerpoint/2010/main" val="538145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Froebelian principle of unity saw everything in the world as connected. That children are whole beings whose feelings and actions are related and that young children should be allowed to learn holistically. </a:t>
            </a:r>
          </a:p>
        </p:txBody>
      </p:sp>
      <p:sp>
        <p:nvSpPr>
          <p:cNvPr id="4" name="Slide Number Placeholder 3"/>
          <p:cNvSpPr>
            <a:spLocks noGrp="1"/>
          </p:cNvSpPr>
          <p:nvPr>
            <p:ph type="sldNum" sz="quarter" idx="5"/>
          </p:nvPr>
        </p:nvSpPr>
        <p:spPr/>
        <p:txBody>
          <a:bodyPr/>
          <a:lstStyle/>
          <a:p>
            <a:fld id="{24BCFAB1-D5CE-4DC8-9E58-80B966289DBC}" type="slidenum">
              <a:rPr lang="en-GB" smtClean="0"/>
              <a:t>3</a:t>
            </a:fld>
            <a:endParaRPr lang="en-GB"/>
          </a:p>
        </p:txBody>
      </p:sp>
    </p:spTree>
    <p:extLst>
      <p:ext uri="{BB962C8B-B14F-4D97-AF65-F5344CB8AC3E}">
        <p14:creationId xmlns:p14="http://schemas.microsoft.com/office/powerpoint/2010/main" val="8068245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Forebel</a:t>
            </a:r>
            <a:r>
              <a:rPr lang="en-GB" dirty="0"/>
              <a:t> </a:t>
            </a:r>
            <a:r>
              <a:rPr lang="en-GB" dirty="0" err="1"/>
              <a:t>belived</a:t>
            </a:r>
            <a:r>
              <a:rPr lang="en-GB" dirty="0"/>
              <a:t> that children learn through being immersed in nature. Froebel saw children as </a:t>
            </a:r>
            <a:r>
              <a:rPr lang="en-GB" dirty="0" err="1"/>
              <a:t>acrirve</a:t>
            </a:r>
            <a:r>
              <a:rPr lang="en-GB" dirty="0"/>
              <a:t> curious learners. The creation of the </a:t>
            </a:r>
            <a:r>
              <a:rPr lang="en-GB" dirty="0" err="1"/>
              <a:t>kindergarden</a:t>
            </a:r>
            <a:r>
              <a:rPr lang="en-GB" dirty="0"/>
              <a:t> was to provide a nurturing environment that a child may grow and develop at their own pace, free from pressures and this provided an alternative model of education contrasting with the traditional adult led learning practices.</a:t>
            </a:r>
          </a:p>
        </p:txBody>
      </p:sp>
      <p:sp>
        <p:nvSpPr>
          <p:cNvPr id="4" name="Slide Number Placeholder 3"/>
          <p:cNvSpPr>
            <a:spLocks noGrp="1"/>
          </p:cNvSpPr>
          <p:nvPr>
            <p:ph type="sldNum" sz="quarter" idx="5"/>
          </p:nvPr>
        </p:nvSpPr>
        <p:spPr/>
        <p:txBody>
          <a:bodyPr/>
          <a:lstStyle/>
          <a:p>
            <a:fld id="{24BCFAB1-D5CE-4DC8-9E58-80B966289DBC}" type="slidenum">
              <a:rPr lang="en-GB" smtClean="0"/>
              <a:t>4</a:t>
            </a:fld>
            <a:endParaRPr lang="en-GB"/>
          </a:p>
        </p:txBody>
      </p:sp>
    </p:spTree>
    <p:extLst>
      <p:ext uri="{BB962C8B-B14F-4D97-AF65-F5344CB8AC3E}">
        <p14:creationId xmlns:p14="http://schemas.microsoft.com/office/powerpoint/2010/main" val="12443007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dirty="0"/>
              <a:t>END ON </a:t>
            </a:r>
            <a:r>
              <a:rPr lang="en-GB" sz="1200" dirty="0"/>
              <a:t>The school has shared its success through training events and demonstrates an excellent example how to utilize outdoor areas to engage pupils in nature.</a:t>
            </a:r>
          </a:p>
          <a:p>
            <a:endParaRPr lang="en-GB" dirty="0"/>
          </a:p>
        </p:txBody>
      </p:sp>
      <p:sp>
        <p:nvSpPr>
          <p:cNvPr id="4" name="Slide Number Placeholder 3"/>
          <p:cNvSpPr>
            <a:spLocks noGrp="1"/>
          </p:cNvSpPr>
          <p:nvPr>
            <p:ph type="sldNum" sz="quarter" idx="5"/>
          </p:nvPr>
        </p:nvSpPr>
        <p:spPr/>
        <p:txBody>
          <a:bodyPr/>
          <a:lstStyle/>
          <a:p>
            <a:fld id="{24BCFAB1-D5CE-4DC8-9E58-80B966289DBC}" type="slidenum">
              <a:rPr lang="en-GB" smtClean="0"/>
              <a:t>5</a:t>
            </a:fld>
            <a:endParaRPr lang="en-GB"/>
          </a:p>
        </p:txBody>
      </p:sp>
    </p:spTree>
    <p:extLst>
      <p:ext uri="{BB962C8B-B14F-4D97-AF65-F5344CB8AC3E}">
        <p14:creationId xmlns:p14="http://schemas.microsoft.com/office/powerpoint/2010/main" val="7801870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handbook provides an example which aims to develop language literacy and communication skills- peg words…</a:t>
            </a:r>
          </a:p>
        </p:txBody>
      </p:sp>
      <p:sp>
        <p:nvSpPr>
          <p:cNvPr id="4" name="Slide Number Placeholder 3"/>
          <p:cNvSpPr>
            <a:spLocks noGrp="1"/>
          </p:cNvSpPr>
          <p:nvPr>
            <p:ph type="sldNum" sz="quarter" idx="5"/>
          </p:nvPr>
        </p:nvSpPr>
        <p:spPr/>
        <p:txBody>
          <a:bodyPr/>
          <a:lstStyle/>
          <a:p>
            <a:fld id="{24BCFAB1-D5CE-4DC8-9E58-80B966289DBC}" type="slidenum">
              <a:rPr lang="en-GB" smtClean="0"/>
              <a:t>6</a:t>
            </a:fld>
            <a:endParaRPr lang="en-GB"/>
          </a:p>
        </p:txBody>
      </p:sp>
    </p:spTree>
    <p:extLst>
      <p:ext uri="{BB962C8B-B14F-4D97-AF65-F5344CB8AC3E}">
        <p14:creationId xmlns:p14="http://schemas.microsoft.com/office/powerpoint/2010/main" val="25972825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is an excellent example of how to incorporate the Welsh language into the curriculum. The children not only developed their Welsh language skills but by matching the farmyard animal pictures to the names they are developing their reading and visual skills.</a:t>
            </a:r>
          </a:p>
          <a:p>
            <a:endParaRPr lang="en-GB" dirty="0"/>
          </a:p>
        </p:txBody>
      </p:sp>
      <p:sp>
        <p:nvSpPr>
          <p:cNvPr id="4" name="Slide Number Placeholder 3"/>
          <p:cNvSpPr>
            <a:spLocks noGrp="1"/>
          </p:cNvSpPr>
          <p:nvPr>
            <p:ph type="sldNum" sz="quarter" idx="5"/>
          </p:nvPr>
        </p:nvSpPr>
        <p:spPr/>
        <p:txBody>
          <a:bodyPr/>
          <a:lstStyle/>
          <a:p>
            <a:fld id="{24BCFAB1-D5CE-4DC8-9E58-80B966289DBC}" type="slidenum">
              <a:rPr lang="en-GB" smtClean="0"/>
              <a:t>8</a:t>
            </a:fld>
            <a:endParaRPr lang="en-GB"/>
          </a:p>
        </p:txBody>
      </p:sp>
    </p:spTree>
    <p:extLst>
      <p:ext uri="{BB962C8B-B14F-4D97-AF65-F5344CB8AC3E}">
        <p14:creationId xmlns:p14="http://schemas.microsoft.com/office/powerpoint/2010/main" val="39293292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latin typeface="Times New Roman" panose="02020603050405020304" pitchFamily="18" charset="0"/>
                <a:ea typeface="+mn-ea"/>
                <a:cs typeface="+mn-cs"/>
              </a:rPr>
              <a:t>) state that good foundation phase practice creates a consistent environment that allows child led learning both indoors and outdoors by incorporating activities that use creativity and imagination with numeracy, oracy, and literacy skills, this in turn will create a robust foundation for future learning.</a:t>
            </a:r>
          </a:p>
          <a:p>
            <a:endParaRPr lang="en-GB" dirty="0"/>
          </a:p>
        </p:txBody>
      </p:sp>
      <p:sp>
        <p:nvSpPr>
          <p:cNvPr id="4" name="Slide Number Placeholder 3"/>
          <p:cNvSpPr>
            <a:spLocks noGrp="1"/>
          </p:cNvSpPr>
          <p:nvPr>
            <p:ph type="sldNum" sz="quarter" idx="5"/>
          </p:nvPr>
        </p:nvSpPr>
        <p:spPr/>
        <p:txBody>
          <a:bodyPr/>
          <a:lstStyle/>
          <a:p>
            <a:fld id="{24BCFAB1-D5CE-4DC8-9E58-80B966289DBC}" type="slidenum">
              <a:rPr lang="en-GB" smtClean="0"/>
              <a:t>9</a:t>
            </a:fld>
            <a:endParaRPr lang="en-GB"/>
          </a:p>
        </p:txBody>
      </p:sp>
    </p:spTree>
    <p:extLst>
      <p:ext uri="{BB962C8B-B14F-4D97-AF65-F5344CB8AC3E}">
        <p14:creationId xmlns:p14="http://schemas.microsoft.com/office/powerpoint/2010/main" val="1071729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1" dirty="0" err="1">
                <a:solidFill>
                  <a:srgbClr val="283246"/>
                </a:solidFill>
                <a:effectLst/>
                <a:latin typeface="MADETommySoft-Light"/>
              </a:rPr>
              <a:t>Creativty</a:t>
            </a:r>
            <a:r>
              <a:rPr lang="en-GB" b="1" i="1" dirty="0">
                <a:solidFill>
                  <a:srgbClr val="283246"/>
                </a:solidFill>
                <a:effectLst/>
                <a:latin typeface="MADETommySoft-Light"/>
              </a:rPr>
              <a:t> </a:t>
            </a:r>
            <a:r>
              <a:rPr lang="en-GB" b="0" i="0" dirty="0">
                <a:solidFill>
                  <a:srgbClr val="283246"/>
                </a:solidFill>
                <a:effectLst/>
                <a:latin typeface="MADETommySoft-Light"/>
              </a:rPr>
              <a:t>Some of the gifts are soft and can be rolled, some are hard, some have flat sides and some can be balanced on others. The gifts are designed to allow the child to make connection in their learning.</a:t>
            </a:r>
            <a:endParaRPr lang="en-GB" dirty="0"/>
          </a:p>
          <a:p>
            <a:endParaRPr lang="en-GB" dirty="0"/>
          </a:p>
        </p:txBody>
      </p:sp>
      <p:sp>
        <p:nvSpPr>
          <p:cNvPr id="4" name="Slide Number Placeholder 3"/>
          <p:cNvSpPr>
            <a:spLocks noGrp="1"/>
          </p:cNvSpPr>
          <p:nvPr>
            <p:ph type="sldNum" sz="quarter" idx="5"/>
          </p:nvPr>
        </p:nvSpPr>
        <p:spPr/>
        <p:txBody>
          <a:bodyPr/>
          <a:lstStyle/>
          <a:p>
            <a:fld id="{24BCFAB1-D5CE-4DC8-9E58-80B966289DBC}" type="slidenum">
              <a:rPr lang="en-GB" smtClean="0"/>
              <a:t>10</a:t>
            </a:fld>
            <a:endParaRPr lang="en-GB"/>
          </a:p>
        </p:txBody>
      </p:sp>
    </p:spTree>
    <p:extLst>
      <p:ext uri="{BB962C8B-B14F-4D97-AF65-F5344CB8AC3E}">
        <p14:creationId xmlns:p14="http://schemas.microsoft.com/office/powerpoint/2010/main" val="6627973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structured</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with many schools now having playground areas which replace areas of nature that could otherwise be explored and limits the child’s freedom to explore and learn through their own creativity.</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u="sng" kern="1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What creativity is</a:t>
            </a:r>
            <a:endParaRPr lang="en-GB" sz="1800" kern="1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As teachers currently form their own ideas of what creativity in a child should look like, any approach to develop activities can vary greatly and to ensure professional development is met, to achieve effective teaching practices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4BCFAB1-D5CE-4DC8-9E58-80B966289DBC}" type="slidenum">
              <a:rPr lang="en-GB" smtClean="0"/>
              <a:t>11</a:t>
            </a:fld>
            <a:endParaRPr lang="en-GB"/>
          </a:p>
        </p:txBody>
      </p:sp>
    </p:spTree>
    <p:extLst>
      <p:ext uri="{BB962C8B-B14F-4D97-AF65-F5344CB8AC3E}">
        <p14:creationId xmlns:p14="http://schemas.microsoft.com/office/powerpoint/2010/main" val="26961556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57C3F-0FB2-4B2E-BA6A-FEEEFF1AF7E3}"/>
              </a:ext>
            </a:extLst>
          </p:cNvPr>
          <p:cNvSpPr>
            <a:spLocks noGrp="1"/>
          </p:cNvSpPr>
          <p:nvPr>
            <p:ph type="ctrTitle"/>
          </p:nvPr>
        </p:nvSpPr>
        <p:spPr>
          <a:xfrm>
            <a:off x="2057400" y="685801"/>
            <a:ext cx="8115300" cy="3046228"/>
          </a:xfrm>
        </p:spPr>
        <p:txBody>
          <a:bodyPr anchor="b">
            <a:normAutofit/>
          </a:bodyPr>
          <a:lstStyle>
            <a:lvl1pPr algn="ctr">
              <a:defRPr sz="3600" cap="all" spc="300" baseline="0"/>
            </a:lvl1pPr>
          </a:lstStyle>
          <a:p>
            <a:r>
              <a:rPr lang="en-US"/>
              <a:t>Click to edit Master title style</a:t>
            </a:r>
          </a:p>
        </p:txBody>
      </p:sp>
      <p:sp>
        <p:nvSpPr>
          <p:cNvPr id="3" name="Subtitle 2">
            <a:extLst>
              <a:ext uri="{FF2B5EF4-FFF2-40B4-BE49-F238E27FC236}">
                <a16:creationId xmlns:a16="http://schemas.microsoft.com/office/drawing/2014/main" id="{08583AE9-1CC1-4572-A6E5-E97F80E47661}"/>
              </a:ext>
            </a:extLst>
          </p:cNvPr>
          <p:cNvSpPr>
            <a:spLocks noGrp="1"/>
          </p:cNvSpPr>
          <p:nvPr>
            <p:ph type="subTitle" idx="1"/>
          </p:nvPr>
        </p:nvSpPr>
        <p:spPr>
          <a:xfrm>
            <a:off x="2057400" y="4114800"/>
            <a:ext cx="8115300" cy="2057400"/>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C04DE7C-68AB-403D-B9D8-7398C292C6DA}"/>
              </a:ext>
            </a:extLst>
          </p:cNvPr>
          <p:cNvSpPr>
            <a:spLocks noGrp="1"/>
          </p:cNvSpPr>
          <p:nvPr>
            <p:ph type="dt" sz="half" idx="10"/>
          </p:nvPr>
        </p:nvSpPr>
        <p:spPr/>
        <p:txBody>
          <a:bodyPr/>
          <a:lstStyle/>
          <a:p>
            <a:fld id="{23FEA57E-7C1A-457B-A4CD-5DCEB057B502}" type="datetime1">
              <a:rPr lang="en-US" smtClean="0"/>
              <a:t>2/20/2024</a:t>
            </a:fld>
            <a:endParaRPr lang="en-US"/>
          </a:p>
        </p:txBody>
      </p:sp>
      <p:sp>
        <p:nvSpPr>
          <p:cNvPr id="5" name="Footer Placeholder 4">
            <a:extLst>
              <a:ext uri="{FF2B5EF4-FFF2-40B4-BE49-F238E27FC236}">
                <a16:creationId xmlns:a16="http://schemas.microsoft.com/office/drawing/2014/main" id="{51003E50-6613-4D86-AA22-43B14E7279E9}"/>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03069AB5-A56D-471F-9236-EFA981E2EA03}"/>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9942352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9B412-EBAB-4569-B3D9-6B346BF837B2}"/>
              </a:ext>
            </a:extLst>
          </p:cNvPr>
          <p:cNvSpPr>
            <a:spLocks noGrp="1"/>
          </p:cNvSpPr>
          <p:nvPr>
            <p:ph type="title"/>
          </p:nvPr>
        </p:nvSpPr>
        <p:spPr>
          <a:xfrm>
            <a:off x="1371600" y="685800"/>
            <a:ext cx="9486900" cy="1371600"/>
          </a:xfrm>
        </p:spPr>
        <p:txBody>
          <a:bodyPr>
            <a:normAutofit/>
          </a:bodyPr>
          <a:lstStyle>
            <a:lvl1pPr algn="l">
              <a:defRPr sz="3200" cap="all" spc="300" baseline="0"/>
            </a:lvl1pPr>
          </a:lstStyle>
          <a:p>
            <a:r>
              <a:rPr lang="en-US"/>
              <a:t>Click to edit Master title style</a:t>
            </a:r>
          </a:p>
        </p:txBody>
      </p:sp>
      <p:sp>
        <p:nvSpPr>
          <p:cNvPr id="3" name="Content Placeholder 2">
            <a:extLst>
              <a:ext uri="{FF2B5EF4-FFF2-40B4-BE49-F238E27FC236}">
                <a16:creationId xmlns:a16="http://schemas.microsoft.com/office/drawing/2014/main" id="{95E7C8AE-B0F4-404F-BCAD-A14C18E50D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8AA9CAD-DAFB-4DE3-9C41-7FD03EA8D8DD}"/>
              </a:ext>
            </a:extLst>
          </p:cNvPr>
          <p:cNvSpPr>
            <a:spLocks noGrp="1"/>
          </p:cNvSpPr>
          <p:nvPr>
            <p:ph type="dt" sz="half" idx="10"/>
          </p:nvPr>
        </p:nvSpPr>
        <p:spPr/>
        <p:txBody>
          <a:bodyPr/>
          <a:lstStyle/>
          <a:p>
            <a:fld id="{201AF2CE-4F37-411C-A3EE-BBBE223265BF}" type="datetime1">
              <a:rPr lang="en-US" smtClean="0"/>
              <a:t>2/20/2024</a:t>
            </a:fld>
            <a:endParaRPr lang="en-US"/>
          </a:p>
        </p:txBody>
      </p:sp>
      <p:sp>
        <p:nvSpPr>
          <p:cNvPr id="5" name="Footer Placeholder 4">
            <a:extLst>
              <a:ext uri="{FF2B5EF4-FFF2-40B4-BE49-F238E27FC236}">
                <a16:creationId xmlns:a16="http://schemas.microsoft.com/office/drawing/2014/main" id="{8FCE3137-8136-46C5-AC2F-49E5F55E4C73}"/>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F1AB6EF-A0B1-4706-AE44-253A6B182D48}"/>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1986606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02F68-BF19-468D-B422-54B6D189FA58}"/>
              </a:ext>
            </a:extLst>
          </p:cNvPr>
          <p:cNvSpPr>
            <a:spLocks noGrp="1"/>
          </p:cNvSpPr>
          <p:nvPr>
            <p:ph type="title"/>
          </p:nvPr>
        </p:nvSpPr>
        <p:spPr>
          <a:xfrm>
            <a:off x="831850" y="1709738"/>
            <a:ext cx="10515600" cy="2774071"/>
          </a:xfrm>
        </p:spPr>
        <p:txBody>
          <a:bodyPr anchor="b">
            <a:normAutofit/>
          </a:bodyPr>
          <a:lstStyle>
            <a:lvl1pPr algn="ctr">
              <a:defRPr sz="5400"/>
            </a:lvl1pPr>
          </a:lstStyle>
          <a:p>
            <a:r>
              <a:rPr lang="en-US"/>
              <a:t>Click to edit Master title style</a:t>
            </a:r>
          </a:p>
        </p:txBody>
      </p:sp>
      <p:sp>
        <p:nvSpPr>
          <p:cNvPr id="3" name="Text Placeholder 2">
            <a:extLst>
              <a:ext uri="{FF2B5EF4-FFF2-40B4-BE49-F238E27FC236}">
                <a16:creationId xmlns:a16="http://schemas.microsoft.com/office/drawing/2014/main" id="{7BCBF7D7-84D4-4A39-B44E-9B029EEB1FE8}"/>
              </a:ext>
            </a:extLst>
          </p:cNvPr>
          <p:cNvSpPr>
            <a:spLocks noGrp="1"/>
          </p:cNvSpPr>
          <p:nvPr>
            <p:ph type="body" idx="1"/>
          </p:nvPr>
        </p:nvSpPr>
        <p:spPr>
          <a:xfrm>
            <a:off x="831850" y="4641624"/>
            <a:ext cx="10515600" cy="1448026"/>
          </a:xfrm>
        </p:spPr>
        <p:txBody>
          <a:bodyPr/>
          <a:lstStyle>
            <a:lvl1pPr marL="0" indent="0" algn="ctr">
              <a:buNone/>
              <a:defRPr sz="2400" i="1">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9E29709-D243-41E8-89FA-62FA7AEB52E1}"/>
              </a:ext>
            </a:extLst>
          </p:cNvPr>
          <p:cNvSpPr>
            <a:spLocks noGrp="1"/>
          </p:cNvSpPr>
          <p:nvPr>
            <p:ph type="dt" sz="half" idx="10"/>
          </p:nvPr>
        </p:nvSpPr>
        <p:spPr/>
        <p:txBody>
          <a:bodyPr/>
          <a:lstStyle/>
          <a:p>
            <a:fld id="{C96083D4-708C-4BB5-B4FD-30CE9FA12FD5}" type="datetime1">
              <a:rPr lang="en-US" smtClean="0"/>
              <a:t>2/20/2024</a:t>
            </a:fld>
            <a:endParaRPr lang="en-US"/>
          </a:p>
        </p:txBody>
      </p:sp>
      <p:sp>
        <p:nvSpPr>
          <p:cNvPr id="5" name="Footer Placeholder 4">
            <a:extLst>
              <a:ext uri="{FF2B5EF4-FFF2-40B4-BE49-F238E27FC236}">
                <a16:creationId xmlns:a16="http://schemas.microsoft.com/office/drawing/2014/main" id="{5AAB99C0-DC2A-4133-A10D-D43A1E05BB1A}"/>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98122EFD-A17E-47F5-8AC9-EFD6D813DBE7}"/>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5225337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C668D-BFBE-4765-A294-8303931B57C9}"/>
              </a:ext>
            </a:extLst>
          </p:cNvPr>
          <p:cNvSpPr>
            <a:spLocks noGrp="1"/>
          </p:cNvSpPr>
          <p:nvPr>
            <p:ph type="title"/>
          </p:nvPr>
        </p:nvSpPr>
        <p:spPr>
          <a:xfrm>
            <a:off x="1346071" y="566278"/>
            <a:ext cx="9512429" cy="965458"/>
          </a:xfrm>
        </p:spPr>
        <p:txBody>
          <a:bodyPr/>
          <a:lstStyle>
            <a:lvl1pPr algn="ctr">
              <a:defRPr cap="all" spc="300" baseline="0"/>
            </a:lvl1pPr>
          </a:lstStyle>
          <a:p>
            <a:r>
              <a:rPr lang="en-US"/>
              <a:t>Click to edit Master title style</a:t>
            </a:r>
          </a:p>
        </p:txBody>
      </p:sp>
      <p:sp>
        <p:nvSpPr>
          <p:cNvPr id="3" name="Content Placeholder 2">
            <a:extLst>
              <a:ext uri="{FF2B5EF4-FFF2-40B4-BE49-F238E27FC236}">
                <a16:creationId xmlns:a16="http://schemas.microsoft.com/office/drawing/2014/main" id="{61B3C212-F55F-4D0D-BFA7-F00A33CAA196}"/>
              </a:ext>
            </a:extLst>
          </p:cNvPr>
          <p:cNvSpPr>
            <a:spLocks noGrp="1"/>
          </p:cNvSpPr>
          <p:nvPr>
            <p:ph sz="half" idx="1"/>
          </p:nvPr>
        </p:nvSpPr>
        <p:spPr>
          <a:xfrm>
            <a:off x="909758" y="2057400"/>
            <a:ext cx="5031521"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154BDD7-2575-4E82-887D-DCAF9EB15924}"/>
              </a:ext>
            </a:extLst>
          </p:cNvPr>
          <p:cNvSpPr>
            <a:spLocks noGrp="1"/>
          </p:cNvSpPr>
          <p:nvPr>
            <p:ph sz="half" idx="2"/>
          </p:nvPr>
        </p:nvSpPr>
        <p:spPr>
          <a:xfrm>
            <a:off x="6265408" y="2057401"/>
            <a:ext cx="5016834" cy="41195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CAECC8-3C3A-4A5D-AB7A-1F99E5023D3F}"/>
              </a:ext>
            </a:extLst>
          </p:cNvPr>
          <p:cNvSpPr>
            <a:spLocks noGrp="1"/>
          </p:cNvSpPr>
          <p:nvPr>
            <p:ph type="dt" sz="half" idx="10"/>
          </p:nvPr>
        </p:nvSpPr>
        <p:spPr/>
        <p:txBody>
          <a:bodyPr/>
          <a:lstStyle/>
          <a:p>
            <a:fld id="{D0D239B2-65BC-4C2A-A62B-3EABFE9590E4}" type="datetime1">
              <a:rPr lang="en-US" smtClean="0"/>
              <a:t>2/20/2024</a:t>
            </a:fld>
            <a:endParaRPr lang="en-US"/>
          </a:p>
        </p:txBody>
      </p:sp>
      <p:sp>
        <p:nvSpPr>
          <p:cNvPr id="6" name="Footer Placeholder 5">
            <a:extLst>
              <a:ext uri="{FF2B5EF4-FFF2-40B4-BE49-F238E27FC236}">
                <a16:creationId xmlns:a16="http://schemas.microsoft.com/office/drawing/2014/main" id="{4447609B-ACA4-4323-9340-C7DB166D7A5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7409EA3-C5C7-4AC6-956A-DB9A3B4F314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160799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0CDE0-7431-4F05-AA47-F10EB46C9608}"/>
              </a:ext>
            </a:extLst>
          </p:cNvPr>
          <p:cNvSpPr>
            <a:spLocks noGrp="1"/>
          </p:cNvSpPr>
          <p:nvPr>
            <p:ph type="title"/>
          </p:nvPr>
        </p:nvSpPr>
        <p:spPr>
          <a:xfrm>
            <a:off x="839788" y="365126"/>
            <a:ext cx="10276552" cy="1149350"/>
          </a:xfrm>
        </p:spPr>
        <p:txBody>
          <a:bodyPr>
            <a:normAutofit/>
          </a:bodyPr>
          <a:lstStyle>
            <a:lvl1pPr algn="ctr">
              <a:defRPr sz="3200" cap="all" spc="300" baseline="0"/>
            </a:lvl1pPr>
          </a:lstStyle>
          <a:p>
            <a:r>
              <a:rPr lang="en-US"/>
              <a:t>Click to edit Master title style</a:t>
            </a:r>
          </a:p>
        </p:txBody>
      </p:sp>
      <p:sp>
        <p:nvSpPr>
          <p:cNvPr id="3" name="Text Placeholder 2">
            <a:extLst>
              <a:ext uri="{FF2B5EF4-FFF2-40B4-BE49-F238E27FC236}">
                <a16:creationId xmlns:a16="http://schemas.microsoft.com/office/drawing/2014/main" id="{06D9FFA7-D3EA-4CB8-A471-94235AD62592}"/>
              </a:ext>
            </a:extLst>
          </p:cNvPr>
          <p:cNvSpPr>
            <a:spLocks noGrp="1"/>
          </p:cNvSpPr>
          <p:nvPr>
            <p:ph type="body" idx="1"/>
          </p:nvPr>
        </p:nvSpPr>
        <p:spPr>
          <a:xfrm>
            <a:off x="839788" y="1681163"/>
            <a:ext cx="5157787" cy="823912"/>
          </a:xfrm>
        </p:spPr>
        <p:txBody>
          <a:bodyPr anchor="b"/>
          <a:lstStyle>
            <a:lvl1pPr marL="0" indent="0">
              <a:buNone/>
              <a:defRPr sz="2400" b="1"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05360D2-88E8-43C8-92D1-67AB23BBE26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5C768F6-20A1-47A1-90FE-903135EEFD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D555EC1-268F-4324-A003-3608AA0D84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55C8E4-FCB8-4E06-9C43-0ACD949A73D4}"/>
              </a:ext>
            </a:extLst>
          </p:cNvPr>
          <p:cNvSpPr>
            <a:spLocks noGrp="1"/>
          </p:cNvSpPr>
          <p:nvPr>
            <p:ph type="dt" sz="half" idx="10"/>
          </p:nvPr>
        </p:nvSpPr>
        <p:spPr/>
        <p:txBody>
          <a:bodyPr/>
          <a:lstStyle/>
          <a:p>
            <a:fld id="{85E05F5A-E4A3-476F-A89E-C2B73F2431E4}" type="datetime1">
              <a:rPr lang="en-US" smtClean="0"/>
              <a:t>2/20/2024</a:t>
            </a:fld>
            <a:endParaRPr lang="en-US"/>
          </a:p>
        </p:txBody>
      </p:sp>
      <p:sp>
        <p:nvSpPr>
          <p:cNvPr id="8" name="Footer Placeholder 7">
            <a:extLst>
              <a:ext uri="{FF2B5EF4-FFF2-40B4-BE49-F238E27FC236}">
                <a16:creationId xmlns:a16="http://schemas.microsoft.com/office/drawing/2014/main" id="{8B01C005-C973-4D82-942A-334F1D431A04}"/>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AAFB6186-6570-4DE8-8603-70B0A51DFE9C}"/>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42593886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5ADD3-88C8-4B01-8CC6-808C0E41605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2634E6A-1390-4101-B78E-7592313407D7}"/>
              </a:ext>
            </a:extLst>
          </p:cNvPr>
          <p:cNvSpPr>
            <a:spLocks noGrp="1"/>
          </p:cNvSpPr>
          <p:nvPr>
            <p:ph type="dt" sz="half" idx="10"/>
          </p:nvPr>
        </p:nvSpPr>
        <p:spPr/>
        <p:txBody>
          <a:bodyPr/>
          <a:lstStyle/>
          <a:p>
            <a:fld id="{E3761515-4A26-4F31-9F61-5A10B1FABBFC}" type="datetime1">
              <a:rPr lang="en-US" smtClean="0"/>
              <a:t>2/20/2024</a:t>
            </a:fld>
            <a:endParaRPr lang="en-US"/>
          </a:p>
        </p:txBody>
      </p:sp>
      <p:sp>
        <p:nvSpPr>
          <p:cNvPr id="4" name="Footer Placeholder 3">
            <a:extLst>
              <a:ext uri="{FF2B5EF4-FFF2-40B4-BE49-F238E27FC236}">
                <a16:creationId xmlns:a16="http://schemas.microsoft.com/office/drawing/2014/main" id="{88BC7B90-4C99-4653-872A-3572A02DAE9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3B03516-4D31-49D2-9488-33C734A7A4F6}"/>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1369545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0D8488-CF25-431B-A87A-AAF141BD0BBB}"/>
              </a:ext>
            </a:extLst>
          </p:cNvPr>
          <p:cNvSpPr>
            <a:spLocks noGrp="1"/>
          </p:cNvSpPr>
          <p:nvPr>
            <p:ph type="dt" sz="half" idx="10"/>
          </p:nvPr>
        </p:nvSpPr>
        <p:spPr/>
        <p:txBody>
          <a:bodyPr/>
          <a:lstStyle/>
          <a:p>
            <a:fld id="{4A75DC65-7D1F-4BAB-9695-F7E734143E14}" type="datetime1">
              <a:rPr lang="en-US" smtClean="0"/>
              <a:t>2/20/2024</a:t>
            </a:fld>
            <a:endParaRPr lang="en-US"/>
          </a:p>
        </p:txBody>
      </p:sp>
      <p:sp>
        <p:nvSpPr>
          <p:cNvPr id="3" name="Footer Placeholder 2">
            <a:extLst>
              <a:ext uri="{FF2B5EF4-FFF2-40B4-BE49-F238E27FC236}">
                <a16:creationId xmlns:a16="http://schemas.microsoft.com/office/drawing/2014/main" id="{8A2F58E5-C92D-4C64-B867-0576B1EADD06}"/>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89216797-ABEC-4FE0-AFDE-36107B96710D}"/>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5416714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8F2B0-990D-418E-9D10-2464E98669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6881131-AFFD-4339-9F30-D408B5105C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A7C47F4-7968-4698-8BD3-A583099FAA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12BC6F-3996-4B2B-B8F2-DD3A82CCF76B}"/>
              </a:ext>
            </a:extLst>
          </p:cNvPr>
          <p:cNvSpPr>
            <a:spLocks noGrp="1"/>
          </p:cNvSpPr>
          <p:nvPr>
            <p:ph type="dt" sz="half" idx="10"/>
          </p:nvPr>
        </p:nvSpPr>
        <p:spPr/>
        <p:txBody>
          <a:bodyPr/>
          <a:lstStyle/>
          <a:p>
            <a:fld id="{7E624077-BD55-4036-8E92-6558FDF3B653}" type="datetime1">
              <a:rPr lang="en-US" smtClean="0"/>
              <a:t>2/20/2024</a:t>
            </a:fld>
            <a:endParaRPr lang="en-US"/>
          </a:p>
        </p:txBody>
      </p:sp>
      <p:sp>
        <p:nvSpPr>
          <p:cNvPr id="6" name="Footer Placeholder 5">
            <a:extLst>
              <a:ext uri="{FF2B5EF4-FFF2-40B4-BE49-F238E27FC236}">
                <a16:creationId xmlns:a16="http://schemas.microsoft.com/office/drawing/2014/main" id="{EA832E66-581A-4CF2-A40A-4E24FAAC4AE4}"/>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E83B1C89-C625-4618-81A2-FB34E4DA071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9410781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1486F-443A-4F2D-AB1F-8B1F4C4DE7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3A21213-E7FB-406A-B8CD-735AAC7AD0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4F41A03-500E-49F7-8D99-A1EAFE4D34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91523D-69E9-4EAE-A610-B3A237B75842}"/>
              </a:ext>
            </a:extLst>
          </p:cNvPr>
          <p:cNvSpPr>
            <a:spLocks noGrp="1"/>
          </p:cNvSpPr>
          <p:nvPr>
            <p:ph type="dt" sz="half" idx="10"/>
          </p:nvPr>
        </p:nvSpPr>
        <p:spPr/>
        <p:txBody>
          <a:bodyPr/>
          <a:lstStyle/>
          <a:p>
            <a:fld id="{804225F2-7107-4609-BCC2-77C63064A5E8}" type="datetime1">
              <a:rPr lang="en-US" smtClean="0"/>
              <a:t>2/20/2024</a:t>
            </a:fld>
            <a:endParaRPr lang="en-US"/>
          </a:p>
        </p:txBody>
      </p:sp>
      <p:sp>
        <p:nvSpPr>
          <p:cNvPr id="6" name="Footer Placeholder 5">
            <a:extLst>
              <a:ext uri="{FF2B5EF4-FFF2-40B4-BE49-F238E27FC236}">
                <a16:creationId xmlns:a16="http://schemas.microsoft.com/office/drawing/2014/main" id="{4EDB852F-4134-4AB5-BA87-483B1E1ADD2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34C5CB-918E-4A09-8222-D36E37B63C0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4487364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2744C-12E6-455B-B646-2EA92DE0E9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D71C4D-C062-4EEE-9A9A-31ADCC5C87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44DC97-C26E-407A-9E29-68C52D547BDA}"/>
              </a:ext>
            </a:extLst>
          </p:cNvPr>
          <p:cNvSpPr>
            <a:spLocks noGrp="1"/>
          </p:cNvSpPr>
          <p:nvPr>
            <p:ph type="dt" sz="half" idx="10"/>
          </p:nvPr>
        </p:nvSpPr>
        <p:spPr/>
        <p:txBody>
          <a:bodyPr/>
          <a:lstStyle/>
          <a:p>
            <a:fld id="{11789749-A4CD-447F-8298-2B7988C91CEA}" type="datetime1">
              <a:rPr lang="en-US" smtClean="0"/>
              <a:t>2/20/2024</a:t>
            </a:fld>
            <a:endParaRPr lang="en-US"/>
          </a:p>
        </p:txBody>
      </p:sp>
      <p:sp>
        <p:nvSpPr>
          <p:cNvPr id="5" name="Footer Placeholder 4">
            <a:extLst>
              <a:ext uri="{FF2B5EF4-FFF2-40B4-BE49-F238E27FC236}">
                <a16:creationId xmlns:a16="http://schemas.microsoft.com/office/drawing/2014/main" id="{E72E9353-B771-47FF-975E-72337414E0ED}"/>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1EA5A858-B8B2-4364-A7D0-B2E8FAE0ADD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41600694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A6BABE-D80C-4F54-A03C-E1F9EBCA832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9285191-EF5B-48BE-AB5D-B7BA4C3D09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FA387A-1231-4FE3-8574-D4331A3432D2}"/>
              </a:ext>
            </a:extLst>
          </p:cNvPr>
          <p:cNvSpPr>
            <a:spLocks noGrp="1"/>
          </p:cNvSpPr>
          <p:nvPr>
            <p:ph type="dt" sz="half" idx="10"/>
          </p:nvPr>
        </p:nvSpPr>
        <p:spPr/>
        <p:txBody>
          <a:bodyPr/>
          <a:lstStyle/>
          <a:p>
            <a:fld id="{BA0444D3-C0BA-4587-A56C-581AB9F841BE}" type="datetime1">
              <a:rPr lang="en-US" smtClean="0"/>
              <a:t>2/20/2024</a:t>
            </a:fld>
            <a:endParaRPr lang="en-US"/>
          </a:p>
        </p:txBody>
      </p:sp>
      <p:sp>
        <p:nvSpPr>
          <p:cNvPr id="5" name="Footer Placeholder 4">
            <a:extLst>
              <a:ext uri="{FF2B5EF4-FFF2-40B4-BE49-F238E27FC236}">
                <a16:creationId xmlns:a16="http://schemas.microsoft.com/office/drawing/2014/main" id="{02F21559-4901-4AD3-ABE7-DF0235457312}"/>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D8F6C18E-B751-4E7B-9CD8-1BF44DAB80F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7248337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AA0686-7BAC-45C0-BA30-0D0CBCE5CE63}"/>
              </a:ext>
            </a:extLst>
          </p:cNvPr>
          <p:cNvSpPr>
            <a:spLocks noGrp="1"/>
          </p:cNvSpPr>
          <p:nvPr>
            <p:ph type="title"/>
          </p:nvPr>
        </p:nvSpPr>
        <p:spPr>
          <a:xfrm>
            <a:off x="1371600" y="685800"/>
            <a:ext cx="9486900" cy="1371600"/>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334202DE-82CD-407D-8C68-174B0CBB57F7}"/>
              </a:ext>
            </a:extLst>
          </p:cNvPr>
          <p:cNvSpPr>
            <a:spLocks noGrp="1"/>
          </p:cNvSpPr>
          <p:nvPr>
            <p:ph type="body" idx="1"/>
          </p:nvPr>
        </p:nvSpPr>
        <p:spPr>
          <a:xfrm>
            <a:off x="1371599" y="2254103"/>
            <a:ext cx="9486901" cy="391809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54AC9D-6E1B-46D3-959F-A068A1EDBDBA}"/>
              </a:ext>
            </a:extLst>
          </p:cNvPr>
          <p:cNvSpPr>
            <a:spLocks noGrp="1"/>
          </p:cNvSpPr>
          <p:nvPr>
            <p:ph type="dt" sz="half" idx="2"/>
          </p:nvPr>
        </p:nvSpPr>
        <p:spPr>
          <a:xfrm rot="5400000">
            <a:off x="9800022" y="3223751"/>
            <a:ext cx="4114801"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fld id="{D3FE42E8-8B57-452D-A122-4DCE9AC771EF}" type="datetime1">
              <a:rPr lang="en-US" smtClean="0"/>
              <a:t>2/20/2024</a:t>
            </a:fld>
            <a:endParaRPr lang="en-US"/>
          </a:p>
        </p:txBody>
      </p:sp>
      <p:sp>
        <p:nvSpPr>
          <p:cNvPr id="5" name="Footer Placeholder 4">
            <a:extLst>
              <a:ext uri="{FF2B5EF4-FFF2-40B4-BE49-F238E27FC236}">
                <a16:creationId xmlns:a16="http://schemas.microsoft.com/office/drawing/2014/main" id="{A5FC0015-9EFB-40F8-BC00-AC2483D60905}"/>
              </a:ext>
            </a:extLst>
          </p:cNvPr>
          <p:cNvSpPr>
            <a:spLocks noGrp="1"/>
          </p:cNvSpPr>
          <p:nvPr>
            <p:ph type="ftr" sz="quarter" idx="3"/>
          </p:nvPr>
        </p:nvSpPr>
        <p:spPr>
          <a:xfrm rot="5400000">
            <a:off x="-1708136" y="3223750"/>
            <a:ext cx="4114800"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r>
              <a:rPr lang="en-US"/>
              <a:t>Sample Footer Text</a:t>
            </a:r>
          </a:p>
        </p:txBody>
      </p:sp>
      <p:sp>
        <p:nvSpPr>
          <p:cNvPr id="6" name="Slide Number Placeholder 5">
            <a:extLst>
              <a:ext uri="{FF2B5EF4-FFF2-40B4-BE49-F238E27FC236}">
                <a16:creationId xmlns:a16="http://schemas.microsoft.com/office/drawing/2014/main" id="{E572C732-0E3E-49E0-A72E-D4C08CB4455A}"/>
              </a:ext>
            </a:extLst>
          </p:cNvPr>
          <p:cNvSpPr>
            <a:spLocks noGrp="1"/>
          </p:cNvSpPr>
          <p:nvPr>
            <p:ph type="sldNum" sz="quarter" idx="4"/>
          </p:nvPr>
        </p:nvSpPr>
        <p:spPr>
          <a:xfrm>
            <a:off x="11116340" y="6356350"/>
            <a:ext cx="871868" cy="365125"/>
          </a:xfrm>
          <a:prstGeom prst="rect">
            <a:avLst/>
          </a:prstGeom>
        </p:spPr>
        <p:txBody>
          <a:bodyPr vert="horz" lIns="91440" tIns="45720" rIns="91440" bIns="45720" rtlCol="0" anchor="ctr"/>
          <a:lstStyle>
            <a:lvl1pPr algn="r">
              <a:defRPr sz="900" spc="300">
                <a:solidFill>
                  <a:schemeClr val="tx2">
                    <a:lumMod val="75000"/>
                    <a:lumOff val="25000"/>
                  </a:schemeClr>
                </a:solidFill>
                <a:latin typeface="+mn-lt"/>
              </a:defRPr>
            </a:lvl1pPr>
          </a:lstStyle>
          <a:p>
            <a:fld id="{F8E28480-1C08-4458-AD97-0283E6FFD09D}" type="slidenum">
              <a:rPr lang="en-US" smtClean="0"/>
              <a:pPr/>
              <a:t>‹#›</a:t>
            </a:fld>
            <a:endParaRPr lang="en-US"/>
          </a:p>
        </p:txBody>
      </p:sp>
    </p:spTree>
    <p:extLst>
      <p:ext uri="{BB962C8B-B14F-4D97-AF65-F5344CB8AC3E}">
        <p14:creationId xmlns:p14="http://schemas.microsoft.com/office/powerpoint/2010/main" val="2639295017"/>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05" r:id="rId6"/>
    <p:sldLayoutId id="2147483701" r:id="rId7"/>
    <p:sldLayoutId id="2147483702" r:id="rId8"/>
    <p:sldLayoutId id="2147483703" r:id="rId9"/>
    <p:sldLayoutId id="2147483704" r:id="rId10"/>
    <p:sldLayoutId id="2147483706" r:id="rId11"/>
  </p:sldLayoutIdLst>
  <p:hf sldNum="0" hdr="0" ftr="0" dt="0"/>
  <p:txStyles>
    <p:titleStyle>
      <a:lvl1pPr algn="l" defTabSz="914400" rtl="0" eaLnBrk="1" latinLnBrk="0" hangingPunct="1">
        <a:lnSpc>
          <a:spcPct val="90000"/>
        </a:lnSpc>
        <a:spcBef>
          <a:spcPct val="0"/>
        </a:spcBef>
        <a:buNone/>
        <a:defRPr sz="3600" kern="120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70000"/>
        <a:buFont typeface="Arial" panose="020B0604020202020204" pitchFamily="34" charset="0"/>
        <a:buChar char="•"/>
        <a:defRPr sz="2400" kern="1200">
          <a:solidFill>
            <a:schemeClr val="tx2"/>
          </a:solidFill>
          <a:latin typeface="+mj-lt"/>
          <a:ea typeface="+mn-ea"/>
          <a:cs typeface="+mn-cs"/>
        </a:defRPr>
      </a:lvl1pPr>
      <a:lvl2pPr marL="685800" indent="-228600" algn="l" defTabSz="914400" rtl="0" eaLnBrk="1" latinLnBrk="0" hangingPunct="1">
        <a:lnSpc>
          <a:spcPct val="100000"/>
        </a:lnSpc>
        <a:spcBef>
          <a:spcPts val="500"/>
        </a:spcBef>
        <a:buSzPct val="70000"/>
        <a:buFont typeface="Arial" panose="020B0604020202020204" pitchFamily="34" charset="0"/>
        <a:buChar char="•"/>
        <a:defRPr sz="2000" kern="1200">
          <a:solidFill>
            <a:schemeClr val="tx2"/>
          </a:solidFill>
          <a:latin typeface="+mj-lt"/>
          <a:ea typeface="+mn-ea"/>
          <a:cs typeface="+mn-cs"/>
        </a:defRPr>
      </a:lvl2pPr>
      <a:lvl3pPr marL="1143000" indent="-228600" algn="l" defTabSz="914400" rtl="0" eaLnBrk="1" latinLnBrk="0" hangingPunct="1">
        <a:lnSpc>
          <a:spcPct val="100000"/>
        </a:lnSpc>
        <a:spcBef>
          <a:spcPts val="500"/>
        </a:spcBef>
        <a:buSzPct val="70000"/>
        <a:buFont typeface="Arial" panose="020B0604020202020204" pitchFamily="34" charset="0"/>
        <a:buChar char="•"/>
        <a:defRPr sz="1800" kern="1200">
          <a:solidFill>
            <a:schemeClr val="tx2"/>
          </a:solidFill>
          <a:latin typeface="+mj-lt"/>
          <a:ea typeface="+mn-ea"/>
          <a:cs typeface="+mn-cs"/>
        </a:defRPr>
      </a:lvl3pPr>
      <a:lvl4pPr marL="16002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4pPr>
      <a:lvl5pPr marL="20574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4.xml"/><Relationship Id="rId5" Type="http://schemas.openxmlformats.org/officeDocument/2006/relationships/image" Target="../media/image7.sv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0.sv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8.xml"/><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20.svg"/><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3" Type="http://schemas.openxmlformats.org/officeDocument/2006/relationships/hyperlink" Target="https://www.estyn.gov.wales/system/files/2022-01/Preparing%20for%20the%20Curriculum%20for%20Wales%20en.pdf" TargetMode="External"/><Relationship Id="rId2" Type="http://schemas.openxmlformats.org/officeDocument/2006/relationships/hyperlink" Target="https://www.estyn.gov.wales/effective-practice/school-environment-benefits-pupil-wellbeing" TargetMode="External"/><Relationship Id="rId1" Type="http://schemas.openxmlformats.org/officeDocument/2006/relationships/slideLayout" Target="../slideLayouts/slideLayout2.xml"/><Relationship Id="rId6" Type="http://schemas.openxmlformats.org/officeDocument/2006/relationships/hyperlink" Target="https://doi.org/10.1080/09575146.2013.852719" TargetMode="External"/><Relationship Id="rId5" Type="http://schemas.openxmlformats.org/officeDocument/2006/relationships/hyperlink" Target="https://www.froebel.org.uk/training-and-resources/froebels-gifts" TargetMode="External"/><Relationship Id="rId4" Type="http://schemas.openxmlformats.org/officeDocument/2006/relationships/hyperlink" Target="https://www.estyn.gov.wales/effective-practice/raising-welsh-language-standards" TargetMode="External"/></Relationships>
</file>

<file path=ppt/slides/_rels/slide13.xml.rels><?xml version="1.0" encoding="UTF-8" standalone="yes"?>
<Relationships xmlns="http://schemas.openxmlformats.org/package/2006/relationships"><Relationship Id="rId2" Type="http://schemas.openxmlformats.org/officeDocument/2006/relationships/hyperlink" Target="https://www.pacey.org.uk/working-in-childcare/inspiring-environments/ideas-and-inspiration/engaging-children-physically-ymgysylltu-plant-yn-g/" TargetMode="Externa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s://doi.org/10.1111/1471-3802.12368" TargetMode="External"/><Relationship Id="rId2" Type="http://schemas.openxmlformats.org/officeDocument/2006/relationships/hyperlink" Target="https://doi.org/10.1080/00467600500528065" TargetMode="External"/><Relationship Id="rId1" Type="http://schemas.openxmlformats.org/officeDocument/2006/relationships/slideLayout" Target="../slideLayouts/slideLayout7.xml"/><Relationship Id="rId5" Type="http://schemas.openxmlformats.org/officeDocument/2006/relationships/hyperlink" Target="https://hwb.gov.wales/storage/52aae98d-65ed-4065-9222-1a7876e150de/play-active-learning-overview-for-3-to-7-year-olds.pdf" TargetMode="External"/><Relationship Id="rId4" Type="http://schemas.openxmlformats.org/officeDocument/2006/relationships/hyperlink" Target="https://www.gov.wales/sites/default/files/publications/2018-02/foundation-phase-framework-revised-2015.pdf"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gov.wales/cymraeg-2050-welsh-language-strategy-action-plan-2023-2024-html" TargetMode="External"/><Relationship Id="rId2" Type="http://schemas.openxmlformats.org/officeDocument/2006/relationships/hyperlink" Target="https://www.gov.wales/sites/default/files/publications/2018-02/welsh-language-development.pdf" TargetMode="External"/><Relationship Id="rId1" Type="http://schemas.openxmlformats.org/officeDocument/2006/relationships/slideLayout" Target="../slideLayouts/slideLayout7.xml"/><Relationship Id="rId6" Type="http://schemas.openxmlformats.org/officeDocument/2006/relationships/hyperlink" Target="https://hwb.gov.wales/curriculum-for-wales/" TargetMode="External"/><Relationship Id="rId5" Type="http://schemas.openxmlformats.org/officeDocument/2006/relationships/hyperlink" Target="https://hwb.gov.wales/api/storage/031bbc2d-d2f8-429d-a944-5fc33484827d/a-quality-framework-for-early-childhood-play-learning-and-care-v1.pdf" TargetMode="External"/><Relationship Id="rId4" Type="http://schemas.openxmlformats.org/officeDocument/2006/relationships/hyperlink" Target="https://www.gov.wales/sites/default/files/publications/2018-02/foundation-phase-framework-revised-2015.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A121316-E4D0-41D7-9C79-9FF8F36D4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loured pencils inside a pencil holder which is on top of a wood table">
            <a:extLst>
              <a:ext uri="{FF2B5EF4-FFF2-40B4-BE49-F238E27FC236}">
                <a16:creationId xmlns:a16="http://schemas.microsoft.com/office/drawing/2014/main" id="{5CB09916-ECE5-0938-8877-1AB506B1C014}"/>
              </a:ext>
            </a:extLst>
          </p:cNvPr>
          <p:cNvPicPr>
            <a:picLocks noChangeAspect="1"/>
          </p:cNvPicPr>
          <p:nvPr/>
        </p:nvPicPr>
        <p:blipFill rotWithShape="1">
          <a:blip r:embed="rId3"/>
          <a:srcRect l="40667" r="-1" b="-1"/>
          <a:stretch/>
        </p:blipFill>
        <p:spPr>
          <a:xfrm>
            <a:off x="1" y="10"/>
            <a:ext cx="6096000" cy="6857990"/>
          </a:xfrm>
          <a:prstGeom prst="rect">
            <a:avLst/>
          </a:prstGeom>
        </p:spPr>
      </p:pic>
      <p:sp>
        <p:nvSpPr>
          <p:cNvPr id="11" name="Rectangle 10">
            <a:extLst>
              <a:ext uri="{FF2B5EF4-FFF2-40B4-BE49-F238E27FC236}">
                <a16:creationId xmlns:a16="http://schemas.microsoft.com/office/drawing/2014/main" id="{07EE0F9E-42CB-4AE4-971C-7BD191D5DC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1AEB967B-31A3-42E3-8382-73443D2640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7600" y="1371601"/>
            <a:ext cx="3390900" cy="41148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E823B7-E1F6-4D2E-30C2-618FD2F98213}"/>
              </a:ext>
            </a:extLst>
          </p:cNvPr>
          <p:cNvSpPr>
            <a:spLocks noGrp="1"/>
          </p:cNvSpPr>
          <p:nvPr>
            <p:ph type="ctrTitle"/>
          </p:nvPr>
        </p:nvSpPr>
        <p:spPr>
          <a:xfrm>
            <a:off x="7467599" y="1371599"/>
            <a:ext cx="3390902" cy="2360430"/>
          </a:xfrm>
        </p:spPr>
        <p:txBody>
          <a:bodyPr>
            <a:normAutofit fontScale="90000"/>
          </a:bodyPr>
          <a:lstStyle/>
          <a:p>
            <a:r>
              <a:rPr lang="en-GB" sz="2400" b="1" dirty="0">
                <a:effectLst/>
                <a:latin typeface="Aparajita" panose="020B0502040204020203" pitchFamily="18" charset="0"/>
                <a:ea typeface="Times New Roman" panose="02020603050405020304" pitchFamily="18" charset="0"/>
                <a:cs typeface="Aparajita" panose="020B0502040204020203" pitchFamily="18" charset="0"/>
              </a:rPr>
              <a:t>Demonstrate how learning theories can support effective teaching and learning</a:t>
            </a:r>
            <a:r>
              <a:rPr lang="en-GB" sz="1800" b="1" dirty="0">
                <a:effectLst/>
                <a:latin typeface="Arial" panose="020B0604020202020204" pitchFamily="34" charset="0"/>
                <a:ea typeface="Times New Roman" panose="02020603050405020304" pitchFamily="18" charset="0"/>
              </a:rPr>
              <a:t>. </a:t>
            </a:r>
            <a:br>
              <a:rPr lang="en-GB" sz="1800" b="1" dirty="0">
                <a:effectLst/>
                <a:latin typeface="Arial" panose="020B0604020202020204" pitchFamily="34" charset="0"/>
                <a:ea typeface="Times New Roman" panose="02020603050405020304" pitchFamily="18" charset="0"/>
              </a:rPr>
            </a:br>
            <a:r>
              <a:rPr lang="en-GB" sz="1800" b="1" dirty="0">
                <a:effectLst/>
                <a:latin typeface="Arial" panose="020B0604020202020204" pitchFamily="34" charset="0"/>
                <a:ea typeface="Times New Roman" panose="02020603050405020304" pitchFamily="18" charset="0"/>
              </a:rPr>
              <a:t>ECES4010</a:t>
            </a:r>
            <a:endParaRPr lang="en-GB" sz="3200" dirty="0"/>
          </a:p>
        </p:txBody>
      </p:sp>
      <p:sp>
        <p:nvSpPr>
          <p:cNvPr id="3" name="Subtitle 2">
            <a:extLst>
              <a:ext uri="{FF2B5EF4-FFF2-40B4-BE49-F238E27FC236}">
                <a16:creationId xmlns:a16="http://schemas.microsoft.com/office/drawing/2014/main" id="{9C5D1B9C-F694-F93B-7403-CEE55078122F}"/>
              </a:ext>
            </a:extLst>
          </p:cNvPr>
          <p:cNvSpPr>
            <a:spLocks noGrp="1"/>
          </p:cNvSpPr>
          <p:nvPr>
            <p:ph type="subTitle" idx="1"/>
          </p:nvPr>
        </p:nvSpPr>
        <p:spPr>
          <a:xfrm>
            <a:off x="7448550" y="3978729"/>
            <a:ext cx="3390900" cy="1349829"/>
          </a:xfrm>
        </p:spPr>
        <p:txBody>
          <a:bodyPr>
            <a:normAutofit fontScale="85000" lnSpcReduction="20000"/>
          </a:bodyPr>
          <a:lstStyle/>
          <a:p>
            <a:r>
              <a:rPr lang="en-GB" sz="2000" b="1" i="0" dirty="0">
                <a:effectLst/>
                <a:ea typeface="Times New Roman" panose="02020603050405020304" pitchFamily="18" charset="0"/>
              </a:rPr>
              <a:t>(ECES4010)</a:t>
            </a:r>
            <a:endParaRPr lang="en-GB" sz="2000" i="0" dirty="0"/>
          </a:p>
          <a:p>
            <a:r>
              <a:rPr lang="en-GB" sz="2000" dirty="0"/>
              <a:t>Alanna Earls: (</a:t>
            </a:r>
            <a:r>
              <a:rPr lang="en-GB" sz="1600" b="1" i="0" dirty="0">
                <a:effectLst/>
              </a:rPr>
              <a:t>1904250)</a:t>
            </a:r>
            <a:endParaRPr lang="en-GB" sz="2000" dirty="0"/>
          </a:p>
          <a:p>
            <a:r>
              <a:rPr lang="en-GB" sz="2000" dirty="0"/>
              <a:t>George Nicholas: (</a:t>
            </a:r>
            <a:r>
              <a:rPr lang="en-GB" sz="1600" b="1" i="0" dirty="0">
                <a:effectLst/>
              </a:rPr>
              <a:t>2303928)</a:t>
            </a:r>
            <a:endParaRPr lang="en-GB" sz="2000" dirty="0"/>
          </a:p>
          <a:p>
            <a:r>
              <a:rPr lang="en-GB" sz="2000" dirty="0"/>
              <a:t>Imogen Manning: (</a:t>
            </a:r>
            <a:r>
              <a:rPr lang="en-GB" sz="1600" b="1" i="0" dirty="0">
                <a:effectLst/>
              </a:rPr>
              <a:t>2317085)</a:t>
            </a:r>
          </a:p>
          <a:p>
            <a:endParaRPr lang="en-GB" sz="2000" dirty="0"/>
          </a:p>
          <a:p>
            <a:endParaRPr lang="en-GB" sz="2000" dirty="0"/>
          </a:p>
        </p:txBody>
      </p:sp>
      <p:sp>
        <p:nvSpPr>
          <p:cNvPr id="5" name="Minus Sign 4">
            <a:extLst>
              <a:ext uri="{FF2B5EF4-FFF2-40B4-BE49-F238E27FC236}">
                <a16:creationId xmlns:a16="http://schemas.microsoft.com/office/drawing/2014/main" id="{6D1A94B9-6B3B-8124-814A-06033C5E9078}"/>
              </a:ext>
            </a:extLst>
          </p:cNvPr>
          <p:cNvSpPr/>
          <p:nvPr/>
        </p:nvSpPr>
        <p:spPr>
          <a:xfrm>
            <a:off x="7674429" y="3732029"/>
            <a:ext cx="2993571" cy="88857"/>
          </a:xfrm>
          <a:prstGeom prst="mathMin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061645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0AC38A3-830A-8E91-BC65-89D5D1155E82}"/>
            </a:ext>
          </a:extLst>
        </p:cNvPr>
        <p:cNvGrpSpPr/>
        <p:nvPr/>
      </p:nvGrpSpPr>
      <p:grpSpPr>
        <a:xfrm>
          <a:off x="0" y="0"/>
          <a:ext cx="0" cy="0"/>
          <a:chOff x="0" y="0"/>
          <a:chExt cx="0" cy="0"/>
        </a:xfrm>
      </p:grpSpPr>
      <p:sp useBgFill="1">
        <p:nvSpPr>
          <p:cNvPr id="69" name="Rectangle 68">
            <a:extLst>
              <a:ext uri="{FF2B5EF4-FFF2-40B4-BE49-F238E27FC236}">
                <a16:creationId xmlns:a16="http://schemas.microsoft.com/office/drawing/2014/main" id="{B3E5064B-BAF4-48C7-8C2C-8219FF24A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8" name="Rectangle 67">
            <a:extLst>
              <a:ext uri="{FF2B5EF4-FFF2-40B4-BE49-F238E27FC236}">
                <a16:creationId xmlns:a16="http://schemas.microsoft.com/office/drawing/2014/main" id="{23E33EB3-397E-4C5F-B561-7FEE7C781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1" y="701040"/>
            <a:ext cx="10820400" cy="54711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671F02-FAF4-00E0-DC18-36F969370F4B}"/>
              </a:ext>
            </a:extLst>
          </p:cNvPr>
          <p:cNvSpPr>
            <a:spLocks noGrp="1"/>
          </p:cNvSpPr>
          <p:nvPr>
            <p:ph type="title"/>
          </p:nvPr>
        </p:nvSpPr>
        <p:spPr>
          <a:xfrm>
            <a:off x="2844727" y="509661"/>
            <a:ext cx="6393688" cy="813498"/>
          </a:xfrm>
        </p:spPr>
        <p:txBody>
          <a:bodyPr>
            <a:normAutofit/>
          </a:bodyPr>
          <a:lstStyle/>
          <a:p>
            <a:pPr algn="ctr"/>
            <a:r>
              <a:rPr lang="en-GB" b="1" dirty="0"/>
              <a:t>Early Years Education</a:t>
            </a:r>
          </a:p>
        </p:txBody>
      </p:sp>
      <p:sp>
        <p:nvSpPr>
          <p:cNvPr id="3" name="Content Placeholder 2">
            <a:extLst>
              <a:ext uri="{FF2B5EF4-FFF2-40B4-BE49-F238E27FC236}">
                <a16:creationId xmlns:a16="http://schemas.microsoft.com/office/drawing/2014/main" id="{7ED18618-939D-95E2-423D-DC1CF7BD8F27}"/>
              </a:ext>
            </a:extLst>
          </p:cNvPr>
          <p:cNvSpPr>
            <a:spLocks noGrp="1"/>
          </p:cNvSpPr>
          <p:nvPr>
            <p:ph idx="1"/>
          </p:nvPr>
        </p:nvSpPr>
        <p:spPr>
          <a:xfrm>
            <a:off x="685799" y="1514538"/>
            <a:ext cx="7685315" cy="4657662"/>
          </a:xfrm>
        </p:spPr>
        <p:txBody>
          <a:bodyPr>
            <a:normAutofit fontScale="32500" lnSpcReduction="20000"/>
          </a:bodyPr>
          <a:lstStyle/>
          <a:p>
            <a:pPr marL="0" indent="0" algn="just">
              <a:lnSpc>
                <a:spcPct val="120000"/>
              </a:lnSpc>
              <a:buNone/>
            </a:pPr>
            <a:r>
              <a:rPr lang="en-US" sz="6200" i="0" kern="1200" dirty="0">
                <a:effectLst/>
                <a:ea typeface="+mn-ea"/>
                <a:cs typeface="+mn-cs"/>
              </a:rPr>
              <a:t>Muij and Reynolds (2017, p.26) </a:t>
            </a:r>
            <a:r>
              <a:rPr lang="en-US" sz="6200" dirty="0"/>
              <a:t>state that </a:t>
            </a:r>
            <a:r>
              <a:rPr lang="en-US" sz="6200" i="0" kern="1200" dirty="0">
                <a:effectLst/>
                <a:ea typeface="+mn-ea"/>
                <a:cs typeface="+mn-cs"/>
              </a:rPr>
              <a:t>theorists who pioneered play-based learning have had a substantial influence on modern day pedagogy in early years settings. </a:t>
            </a:r>
          </a:p>
          <a:p>
            <a:pPr marL="0" indent="0" algn="just">
              <a:lnSpc>
                <a:spcPct val="120000"/>
              </a:lnSpc>
              <a:buNone/>
            </a:pPr>
            <a:r>
              <a:rPr lang="en-US" sz="6200" i="0" kern="1200" dirty="0" err="1">
                <a:effectLst/>
                <a:ea typeface="+mn-ea"/>
                <a:cs typeface="+mn-cs"/>
              </a:rPr>
              <a:t>Saracho</a:t>
            </a:r>
            <a:r>
              <a:rPr lang="en-US" sz="6200" i="0" kern="1200" dirty="0">
                <a:effectLst/>
                <a:ea typeface="+mn-ea"/>
                <a:cs typeface="+mn-cs"/>
              </a:rPr>
              <a:t> and Evans (2022, p.47) discuss </a:t>
            </a:r>
            <a:r>
              <a:rPr lang="en-US" sz="6200" dirty="0"/>
              <a:t>the holistic approach to childhood education that Froebel (1972) placed emphasis on. His ideology surrounding childhood development and the central importance of play whilst under guidance of a practitioner, whose role is to facilitate a nurturing learning environment, </a:t>
            </a:r>
            <a:r>
              <a:rPr lang="en-US" sz="6200" i="0" kern="1200" dirty="0">
                <a:effectLst/>
                <a:ea typeface="+mn-ea"/>
                <a:cs typeface="+mn-cs"/>
              </a:rPr>
              <a:t>hav</a:t>
            </a:r>
            <a:r>
              <a:rPr lang="en-US" sz="6200" dirty="0"/>
              <a:t>e been integrated into current early years education policy. </a:t>
            </a:r>
            <a:r>
              <a:rPr lang="en-GB" sz="6200" dirty="0">
                <a:effectLst/>
                <a:ea typeface="Calibri" panose="020F0502020204030204" pitchFamily="34" charset="0"/>
              </a:rPr>
              <a:t>Welsh government (2015) curriculum for Wales: Foundation phase Framework for practitioners.</a:t>
            </a:r>
          </a:p>
          <a:p>
            <a:pPr marL="0" indent="0">
              <a:lnSpc>
                <a:spcPct val="90000"/>
              </a:lnSpc>
              <a:buNone/>
            </a:pPr>
            <a:endParaRPr lang="en-GB" sz="6200" dirty="0">
              <a:effectLst/>
              <a:ea typeface="Calibri" panose="020F0502020204030204" pitchFamily="34" charset="0"/>
            </a:endParaRPr>
          </a:p>
          <a:p>
            <a:pPr marL="0" indent="0">
              <a:lnSpc>
                <a:spcPct val="90000"/>
              </a:lnSpc>
              <a:buNone/>
            </a:pPr>
            <a:endParaRPr lang="en-US" sz="1100" b="1" i="0" kern="1200" dirty="0">
              <a:effectLst/>
              <a:ea typeface="+mn-ea"/>
              <a:cs typeface="+mn-cs"/>
            </a:endParaRPr>
          </a:p>
          <a:p>
            <a:pPr marL="0" indent="0">
              <a:lnSpc>
                <a:spcPct val="90000"/>
              </a:lnSpc>
              <a:buNone/>
            </a:pPr>
            <a:r>
              <a:rPr lang="en-GB" sz="1100" b="1" kern="100" dirty="0">
                <a:ea typeface="Calibri" panose="020F0502020204030204" pitchFamily="34" charset="0"/>
                <a:cs typeface="Times New Roman" panose="02020603050405020304" pitchFamily="18" charset="0"/>
              </a:rPr>
              <a:t>         </a:t>
            </a:r>
            <a:endParaRPr lang="en-GB" sz="1100" b="1" kern="100" dirty="0">
              <a:effectLst/>
              <a:ea typeface="Calibri" panose="020F0502020204030204" pitchFamily="34" charset="0"/>
              <a:cs typeface="Times New Roman" panose="02020603050405020304" pitchFamily="18" charset="0"/>
            </a:endParaRPr>
          </a:p>
          <a:p>
            <a:pPr marL="0" indent="0">
              <a:lnSpc>
                <a:spcPct val="90000"/>
              </a:lnSpc>
              <a:buNone/>
            </a:pPr>
            <a:br>
              <a:rPr lang="en-GB" sz="1100" kern="100" dirty="0">
                <a:effectLst/>
                <a:ea typeface="Calibri" panose="020F0502020204030204" pitchFamily="34" charset="0"/>
                <a:cs typeface="Times New Roman" panose="02020603050405020304" pitchFamily="18" charset="0"/>
              </a:rPr>
            </a:br>
            <a:endParaRPr lang="en-GB" sz="1100" kern="100" dirty="0">
              <a:effectLst/>
              <a:ea typeface="Calibri" panose="020F0502020204030204" pitchFamily="34" charset="0"/>
              <a:cs typeface="Times New Roman" panose="02020603050405020304" pitchFamily="18" charset="0"/>
            </a:endParaRPr>
          </a:p>
          <a:p>
            <a:pPr marL="0" indent="0">
              <a:lnSpc>
                <a:spcPct val="90000"/>
              </a:lnSpc>
              <a:buNone/>
            </a:pPr>
            <a:endParaRPr lang="en-GB" sz="1100" b="1" dirty="0"/>
          </a:p>
        </p:txBody>
      </p:sp>
      <p:pic>
        <p:nvPicPr>
          <p:cNvPr id="10" name="Graphic 9" descr="Schoolhouse outline">
            <a:extLst>
              <a:ext uri="{FF2B5EF4-FFF2-40B4-BE49-F238E27FC236}">
                <a16:creationId xmlns:a16="http://schemas.microsoft.com/office/drawing/2014/main" id="{1D13BBEF-01D3-614D-EE03-93047D55446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477250" y="1673679"/>
            <a:ext cx="2705100" cy="2705100"/>
          </a:xfrm>
          <a:prstGeom prst="rect">
            <a:avLst/>
          </a:prstGeom>
        </p:spPr>
      </p:pic>
      <p:sp>
        <p:nvSpPr>
          <p:cNvPr id="11" name="TextBox 10">
            <a:extLst>
              <a:ext uri="{FF2B5EF4-FFF2-40B4-BE49-F238E27FC236}">
                <a16:creationId xmlns:a16="http://schemas.microsoft.com/office/drawing/2014/main" id="{EB5663D6-348D-B286-DDB6-F65BD882AC22}"/>
              </a:ext>
            </a:extLst>
          </p:cNvPr>
          <p:cNvSpPr txBox="1"/>
          <p:nvPr/>
        </p:nvSpPr>
        <p:spPr>
          <a:xfrm>
            <a:off x="685799" y="4882366"/>
            <a:ext cx="10711544" cy="1015663"/>
          </a:xfrm>
          <a:prstGeom prst="rect">
            <a:avLst/>
          </a:prstGeom>
          <a:noFill/>
        </p:spPr>
        <p:txBody>
          <a:bodyPr wrap="square" rtlCol="0">
            <a:spAutoFit/>
          </a:bodyPr>
          <a:lstStyle/>
          <a:p>
            <a:r>
              <a:rPr lang="en-GB" sz="2000" dirty="0">
                <a:latin typeface="+mj-lt"/>
              </a:rPr>
              <a:t> Estyn (2020) state that the introduction of the new curriculum marked a profound alteration in modern day pedagogy in early years settings, which saw the previous model of adult led learning and extensive assessments removed in favour of a more informal and nurturing child led learning environment.</a:t>
            </a:r>
          </a:p>
        </p:txBody>
      </p:sp>
    </p:spTree>
    <p:extLst>
      <p:ext uri="{BB962C8B-B14F-4D97-AF65-F5344CB8AC3E}">
        <p14:creationId xmlns:p14="http://schemas.microsoft.com/office/powerpoint/2010/main" val="1423865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EE8294-4110-44EB-8577-6CA8DF797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C45E44A-48F0-452E-94AB-C02C0355C6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76700" y="685800"/>
            <a:ext cx="7429500"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883FE1-45CC-1030-C7BE-18BA9C05F205}"/>
              </a:ext>
            </a:extLst>
          </p:cNvPr>
          <p:cNvSpPr>
            <a:spLocks noGrp="1"/>
          </p:cNvSpPr>
          <p:nvPr>
            <p:ph type="title"/>
          </p:nvPr>
        </p:nvSpPr>
        <p:spPr>
          <a:xfrm>
            <a:off x="4824211" y="4811486"/>
            <a:ext cx="6096000" cy="1219200"/>
          </a:xfrm>
        </p:spPr>
        <p:txBody>
          <a:bodyPr>
            <a:noAutofit/>
          </a:bodyPr>
          <a:lstStyle/>
          <a:p>
            <a:pPr algn="ctr"/>
            <a:r>
              <a:rPr lang="en-GB" sz="1400" dirty="0">
                <a:effectLst/>
                <a:latin typeface="Times New Roman" panose="02020603050405020304" pitchFamily="18" charset="0"/>
                <a:ea typeface="Calibri" panose="020F0502020204030204" pitchFamily="34" charset="0"/>
              </a:rPr>
              <a:t>The Froebel approach advocates hands on learning and sees the child as an autonomous learner and encourages the adult to observe the child and support their learning as an individual.</a:t>
            </a:r>
            <a:br>
              <a:rPr lang="en-GB" sz="1400" dirty="0">
                <a:effectLst/>
                <a:latin typeface="Times New Roman" panose="02020603050405020304" pitchFamily="18" charset="0"/>
                <a:ea typeface="Calibri" panose="020F0502020204030204" pitchFamily="34" charset="0"/>
              </a:rPr>
            </a:br>
            <a:endParaRPr lang="en-GB" sz="1800" dirty="0"/>
          </a:p>
        </p:txBody>
      </p:sp>
      <p:pic>
        <p:nvPicPr>
          <p:cNvPr id="5" name="Picture 4">
            <a:extLst>
              <a:ext uri="{FF2B5EF4-FFF2-40B4-BE49-F238E27FC236}">
                <a16:creationId xmlns:a16="http://schemas.microsoft.com/office/drawing/2014/main" id="{6DFB9B01-4599-5F9D-7383-0F82083BF212}"/>
              </a:ext>
            </a:extLst>
          </p:cNvPr>
          <p:cNvPicPr>
            <a:picLocks noChangeAspect="1"/>
          </p:cNvPicPr>
          <p:nvPr/>
        </p:nvPicPr>
        <p:blipFill rotWithShape="1">
          <a:blip r:embed="rId3"/>
          <a:srcRect l="40321" r="31866"/>
          <a:stretch/>
        </p:blipFill>
        <p:spPr>
          <a:xfrm>
            <a:off x="1" y="10"/>
            <a:ext cx="3390899" cy="6857990"/>
          </a:xfrm>
          <a:prstGeom prst="rect">
            <a:avLst/>
          </a:prstGeom>
        </p:spPr>
      </p:pic>
      <p:sp>
        <p:nvSpPr>
          <p:cNvPr id="3" name="Content Placeholder 2">
            <a:extLst>
              <a:ext uri="{FF2B5EF4-FFF2-40B4-BE49-F238E27FC236}">
                <a16:creationId xmlns:a16="http://schemas.microsoft.com/office/drawing/2014/main" id="{67208C1E-97B1-65DF-0806-2141077FD00A}"/>
              </a:ext>
            </a:extLst>
          </p:cNvPr>
          <p:cNvSpPr>
            <a:spLocks noGrp="1"/>
          </p:cNvSpPr>
          <p:nvPr>
            <p:ph idx="1"/>
          </p:nvPr>
        </p:nvSpPr>
        <p:spPr>
          <a:xfrm>
            <a:off x="4672977" y="1001486"/>
            <a:ext cx="6247233" cy="3341914"/>
          </a:xfrm>
        </p:spPr>
        <p:txBody>
          <a:bodyPr>
            <a:normAutofit fontScale="85000" lnSpcReduction="20000"/>
          </a:bodyPr>
          <a:lstStyle/>
          <a:p>
            <a:pPr marL="0" indent="0" algn="ctr">
              <a:lnSpc>
                <a:spcPct val="150000"/>
              </a:lnSpc>
              <a:buNone/>
            </a:pP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Tovey (2016, p.127) highlights the importance of outdoor play in early years development and the impact of Froebel (1896) who believed that children under the age of seven constructed their views and understanding of the world through play and emphasised the importance that </a:t>
            </a:r>
            <a:r>
              <a:rPr lang="en-GB" sz="2400" i="1" kern="100" dirty="0">
                <a:effectLst/>
                <a:latin typeface="Times New Roman" panose="02020603050405020304" pitchFamily="18" charset="0"/>
                <a:ea typeface="Calibri" panose="020F0502020204030204" pitchFamily="34" charset="0"/>
                <a:cs typeface="Times New Roman" panose="02020603050405020304" pitchFamily="18" charset="0"/>
              </a:rPr>
              <a:t>outdoor play</a:t>
            </a: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 has in early years development and the significant role that learning in nature provides when developing a concept of unity. </a:t>
            </a:r>
            <a:endParaRPr lang="en-GB" dirty="0"/>
          </a:p>
        </p:txBody>
      </p:sp>
      <p:sp>
        <p:nvSpPr>
          <p:cNvPr id="6" name="Minus Sign 5">
            <a:extLst>
              <a:ext uri="{FF2B5EF4-FFF2-40B4-BE49-F238E27FC236}">
                <a16:creationId xmlns:a16="http://schemas.microsoft.com/office/drawing/2014/main" id="{3DFB23F9-35D4-05B9-F6F8-2E6CA912A909}"/>
              </a:ext>
            </a:extLst>
          </p:cNvPr>
          <p:cNvSpPr/>
          <p:nvPr/>
        </p:nvSpPr>
        <p:spPr>
          <a:xfrm>
            <a:off x="4572000" y="4441371"/>
            <a:ext cx="6348210" cy="141515"/>
          </a:xfrm>
          <a:prstGeom prst="mathMin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700004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4D88A92C-0BD1-4D13-9480-9CA5056B10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F850E0BE-0A13-43E4-9007-A06960852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1"/>
            <a:ext cx="6118275"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C42EE8-A130-986B-081F-EDCBA5FD194B}"/>
              </a:ext>
            </a:extLst>
          </p:cNvPr>
          <p:cNvSpPr>
            <a:spLocks noGrp="1"/>
          </p:cNvSpPr>
          <p:nvPr>
            <p:ph type="title"/>
          </p:nvPr>
        </p:nvSpPr>
        <p:spPr>
          <a:xfrm>
            <a:off x="1171428" y="5687121"/>
            <a:ext cx="5212188" cy="313961"/>
          </a:xfrm>
        </p:spPr>
        <p:txBody>
          <a:bodyPr vert="horz" lIns="91440" tIns="45720" rIns="91440" bIns="45720" rtlCol="0" anchor="b">
            <a:noAutofit/>
          </a:bodyPr>
          <a:lstStyle/>
          <a:p>
            <a:br>
              <a:rPr lang="en-US" sz="1600" b="1" kern="1200" cap="all" spc="300" baseline="0">
                <a:solidFill>
                  <a:schemeClr val="tx2"/>
                </a:solidFill>
                <a:effectLst/>
                <a:latin typeface="+mj-lt"/>
                <a:ea typeface="+mj-ea"/>
                <a:cs typeface="+mj-cs"/>
              </a:rPr>
            </a:br>
            <a:endParaRPr lang="en-US" sz="1600" b="1" kern="1200" cap="all" spc="300" baseline="0">
              <a:solidFill>
                <a:schemeClr val="tx2"/>
              </a:solidFill>
              <a:latin typeface="+mj-lt"/>
              <a:ea typeface="+mj-ea"/>
              <a:cs typeface="+mj-cs"/>
            </a:endParaRPr>
          </a:p>
        </p:txBody>
      </p:sp>
      <p:sp>
        <p:nvSpPr>
          <p:cNvPr id="5" name="TextBox 4">
            <a:extLst>
              <a:ext uri="{FF2B5EF4-FFF2-40B4-BE49-F238E27FC236}">
                <a16:creationId xmlns:a16="http://schemas.microsoft.com/office/drawing/2014/main" id="{679DF581-B8E3-59C0-E54C-13D605A073DB}"/>
              </a:ext>
            </a:extLst>
          </p:cNvPr>
          <p:cNvSpPr txBox="1"/>
          <p:nvPr/>
        </p:nvSpPr>
        <p:spPr>
          <a:xfrm>
            <a:off x="750969" y="685800"/>
            <a:ext cx="6053105" cy="5402766"/>
          </a:xfrm>
          <a:prstGeom prst="rect">
            <a:avLst/>
          </a:prstGeom>
        </p:spPr>
        <p:txBody>
          <a:bodyPr vert="horz" lIns="91440" tIns="45720" rIns="91440" bIns="45720" rtlCol="0">
            <a:normAutofit fontScale="92500" lnSpcReduction="10000"/>
          </a:bodyPr>
          <a:lstStyle/>
          <a:p>
            <a:pPr algn="ctr">
              <a:spcAft>
                <a:spcPts val="600"/>
              </a:spcAft>
              <a:buSzPct val="70000"/>
            </a:pPr>
            <a:r>
              <a:rPr lang="en-US" sz="2000" dirty="0">
                <a:solidFill>
                  <a:schemeClr val="tx2"/>
                </a:solidFill>
                <a:latin typeface="+mj-lt"/>
              </a:rPr>
              <a:t>A key part of Froebel’s (1896) theory was that the most effective learning environment allows children to have the freedom to explore the world, whilst under the protection of an adult, who observes the child to gain a clear picture of them as an individual and tailor their teaching practices to facilitate that child’s individual development.</a:t>
            </a:r>
          </a:p>
          <a:p>
            <a:pPr algn="ctr">
              <a:spcAft>
                <a:spcPts val="600"/>
              </a:spcAft>
              <a:buSzPct val="70000"/>
            </a:pPr>
            <a:r>
              <a:rPr lang="en-US" sz="2000" dirty="0" err="1">
                <a:solidFill>
                  <a:schemeClr val="tx2"/>
                </a:solidFill>
                <a:latin typeface="+mj-lt"/>
              </a:rPr>
              <a:t>Maciver</a:t>
            </a:r>
            <a:r>
              <a:rPr lang="en-US" sz="2000" dirty="0">
                <a:solidFill>
                  <a:schemeClr val="tx2"/>
                </a:solidFill>
                <a:latin typeface="+mj-lt"/>
              </a:rPr>
              <a:t> (2015) highlights how the Froebelian approach to learning in the ‘</a:t>
            </a:r>
            <a:r>
              <a:rPr lang="en-US" sz="2000" b="1" i="1" dirty="0">
                <a:solidFill>
                  <a:schemeClr val="tx2"/>
                </a:solidFill>
                <a:latin typeface="+mj-lt"/>
              </a:rPr>
              <a:t>kindergarten’ </a:t>
            </a:r>
            <a:r>
              <a:rPr lang="en-US" sz="2000" dirty="0">
                <a:solidFill>
                  <a:schemeClr val="tx2"/>
                </a:solidFill>
                <a:latin typeface="+mj-lt"/>
              </a:rPr>
              <a:t>  has been adopted into early years practice in the UK. </a:t>
            </a:r>
          </a:p>
          <a:p>
            <a:pPr algn="ctr">
              <a:spcAft>
                <a:spcPts val="600"/>
              </a:spcAft>
              <a:buSzPct val="70000"/>
            </a:pPr>
            <a:endParaRPr lang="en-US" sz="2000" b="1" i="1" dirty="0">
              <a:solidFill>
                <a:schemeClr val="tx2"/>
              </a:solidFill>
              <a:latin typeface="+mj-lt"/>
            </a:endParaRPr>
          </a:p>
          <a:p>
            <a:pPr algn="ctr">
              <a:spcAft>
                <a:spcPts val="600"/>
              </a:spcAft>
              <a:buSzPct val="70000"/>
            </a:pPr>
            <a:endParaRPr lang="en-US" sz="2000" b="1" i="1" dirty="0">
              <a:solidFill>
                <a:schemeClr val="tx2"/>
              </a:solidFill>
              <a:latin typeface="+mj-lt"/>
            </a:endParaRPr>
          </a:p>
          <a:p>
            <a:pPr algn="ctr">
              <a:spcAft>
                <a:spcPts val="600"/>
              </a:spcAft>
              <a:buSzPct val="70000"/>
            </a:pPr>
            <a:endParaRPr lang="en-US" sz="1900" i="1" dirty="0">
              <a:solidFill>
                <a:schemeClr val="tx2"/>
              </a:solidFill>
              <a:latin typeface="+mj-lt"/>
            </a:endParaRPr>
          </a:p>
          <a:p>
            <a:pPr algn="ctr">
              <a:spcAft>
                <a:spcPts val="600"/>
              </a:spcAft>
              <a:buSzPct val="70000"/>
            </a:pPr>
            <a:br>
              <a:rPr lang="en-US" sz="1900" kern="1200" spc="300" baseline="0" dirty="0">
                <a:solidFill>
                  <a:schemeClr val="tx2"/>
                </a:solidFill>
                <a:effectLst/>
                <a:latin typeface="+mj-lt"/>
                <a:ea typeface="+mj-ea"/>
                <a:cs typeface="+mj-cs"/>
              </a:rPr>
            </a:br>
            <a:r>
              <a:rPr lang="en-US" sz="1900" kern="1200" spc="300" baseline="0" dirty="0">
                <a:solidFill>
                  <a:schemeClr val="tx2"/>
                </a:solidFill>
                <a:effectLst/>
                <a:latin typeface="+mj-lt"/>
                <a:ea typeface="+mj-ea"/>
                <a:cs typeface="+mj-cs"/>
              </a:rPr>
              <a:t>These principles of learning have been embedded within the </a:t>
            </a:r>
            <a:r>
              <a:rPr lang="en-US" sz="1900" spc="300" dirty="0">
                <a:solidFill>
                  <a:schemeClr val="tx2"/>
                </a:solidFill>
                <a:latin typeface="+mj-lt"/>
                <a:ea typeface="+mj-ea"/>
                <a:cs typeface="+mj-cs"/>
              </a:rPr>
              <a:t>W</a:t>
            </a:r>
            <a:r>
              <a:rPr lang="en-US" sz="1900" kern="1200" spc="300" baseline="0" dirty="0">
                <a:solidFill>
                  <a:schemeClr val="tx2"/>
                </a:solidFill>
                <a:effectLst/>
                <a:latin typeface="+mj-lt"/>
                <a:ea typeface="+mj-ea"/>
                <a:cs typeface="+mj-cs"/>
              </a:rPr>
              <a:t>elsh government new curriculum for </a:t>
            </a:r>
            <a:r>
              <a:rPr lang="en-US" sz="1900" spc="300" dirty="0">
                <a:solidFill>
                  <a:schemeClr val="tx2"/>
                </a:solidFill>
                <a:latin typeface="+mj-lt"/>
                <a:ea typeface="+mj-ea"/>
                <a:cs typeface="+mj-cs"/>
              </a:rPr>
              <a:t>W</a:t>
            </a:r>
            <a:r>
              <a:rPr lang="en-US" sz="1900" kern="1200" spc="300" baseline="0" dirty="0">
                <a:solidFill>
                  <a:schemeClr val="tx2"/>
                </a:solidFill>
                <a:effectLst/>
                <a:latin typeface="+mj-lt"/>
                <a:ea typeface="+mj-ea"/>
                <a:cs typeface="+mj-cs"/>
              </a:rPr>
              <a:t>ales (2022) which integrates outdoor learning within the educational guidance framework.</a:t>
            </a:r>
            <a:endParaRPr lang="en-US" sz="1900" i="1" dirty="0">
              <a:solidFill>
                <a:schemeClr val="tx2"/>
              </a:solidFill>
              <a:latin typeface="+mj-lt"/>
            </a:endParaRPr>
          </a:p>
        </p:txBody>
      </p:sp>
      <p:pic>
        <p:nvPicPr>
          <p:cNvPr id="24" name="Picture 23" descr="Child in garden">
            <a:extLst>
              <a:ext uri="{FF2B5EF4-FFF2-40B4-BE49-F238E27FC236}">
                <a16:creationId xmlns:a16="http://schemas.microsoft.com/office/drawing/2014/main" id="{431966E7-9A73-981A-02F6-3DD3CCFEC845}"/>
              </a:ext>
            </a:extLst>
          </p:cNvPr>
          <p:cNvPicPr>
            <a:picLocks noChangeAspect="1"/>
          </p:cNvPicPr>
          <p:nvPr/>
        </p:nvPicPr>
        <p:blipFill rotWithShape="1">
          <a:blip r:embed="rId3">
            <a:extLst>
              <a:ext uri="{28A0092B-C50C-407E-A947-70E740481C1C}">
                <a14:useLocalDpi xmlns:a14="http://schemas.microsoft.com/office/drawing/2010/main" val="0"/>
              </a:ext>
            </a:extLst>
          </a:blip>
          <a:srcRect l="16853" r="36818" b="-1"/>
          <a:stretch/>
        </p:blipFill>
        <p:spPr>
          <a:xfrm>
            <a:off x="7467600" y="10"/>
            <a:ext cx="4724400" cy="6857988"/>
          </a:xfrm>
          <a:prstGeom prst="rect">
            <a:avLst/>
          </a:prstGeom>
        </p:spPr>
      </p:pic>
      <p:sp>
        <p:nvSpPr>
          <p:cNvPr id="3" name="Content Placeholder 2">
            <a:extLst>
              <a:ext uri="{FF2B5EF4-FFF2-40B4-BE49-F238E27FC236}">
                <a16:creationId xmlns:a16="http://schemas.microsoft.com/office/drawing/2014/main" id="{C1C186D8-792E-920D-48E2-EFBCB82F30B3}"/>
              </a:ext>
            </a:extLst>
          </p:cNvPr>
          <p:cNvSpPr>
            <a:spLocks/>
          </p:cNvSpPr>
          <p:nvPr/>
        </p:nvSpPr>
        <p:spPr>
          <a:xfrm>
            <a:off x="824340" y="3289300"/>
            <a:ext cx="5979735" cy="3797780"/>
          </a:xfrm>
          <a:prstGeom prst="rect">
            <a:avLst/>
          </a:prstGeom>
        </p:spPr>
        <p:txBody>
          <a:bodyPr vert="horz" lIns="91440" tIns="45720" rIns="91440" bIns="45720" rtlCol="0">
            <a:normAutofit/>
          </a:bodyPr>
          <a:lstStyle/>
          <a:p>
            <a:pPr indent="-228600">
              <a:spcAft>
                <a:spcPts val="600"/>
              </a:spcAft>
              <a:buSzPct val="70000"/>
              <a:buFont typeface="Arial" panose="020B0604020202020204" pitchFamily="34" charset="0"/>
              <a:buChar char="•"/>
            </a:pPr>
            <a:endParaRPr lang="en-US" sz="2000">
              <a:solidFill>
                <a:schemeClr val="tx2"/>
              </a:solidFill>
              <a:latin typeface="+mj-lt"/>
            </a:endParaRPr>
          </a:p>
        </p:txBody>
      </p:sp>
      <p:sp>
        <p:nvSpPr>
          <p:cNvPr id="4" name="Content Placeholder 3">
            <a:extLst>
              <a:ext uri="{FF2B5EF4-FFF2-40B4-BE49-F238E27FC236}">
                <a16:creationId xmlns:a16="http://schemas.microsoft.com/office/drawing/2014/main" id="{DE8B7014-CE9F-31A6-2C19-8034571F11C8}"/>
              </a:ext>
            </a:extLst>
          </p:cNvPr>
          <p:cNvSpPr>
            <a:spLocks/>
          </p:cNvSpPr>
          <p:nvPr/>
        </p:nvSpPr>
        <p:spPr>
          <a:xfrm>
            <a:off x="10123212" y="6358272"/>
            <a:ext cx="4811988" cy="1010088"/>
          </a:xfrm>
          <a:prstGeom prst="rect">
            <a:avLst/>
          </a:prstGeom>
        </p:spPr>
        <p:txBody>
          <a:bodyPr/>
          <a:lstStyle/>
          <a:p>
            <a:pPr defTabSz="740664">
              <a:spcAft>
                <a:spcPts val="600"/>
              </a:spcAft>
            </a:pPr>
            <a:endParaRPr lang="en-GB"/>
          </a:p>
        </p:txBody>
      </p:sp>
      <p:pic>
        <p:nvPicPr>
          <p:cNvPr id="7" name="Graphic 6" descr="Watering pot with solid fill">
            <a:extLst>
              <a:ext uri="{FF2B5EF4-FFF2-40B4-BE49-F238E27FC236}">
                <a16:creationId xmlns:a16="http://schemas.microsoft.com/office/drawing/2014/main" id="{2D5CEE2F-754C-155C-4491-8A5259966729}"/>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416652" y="3362094"/>
            <a:ext cx="795110" cy="795110"/>
          </a:xfrm>
          <a:prstGeom prst="rect">
            <a:avLst/>
          </a:prstGeom>
        </p:spPr>
      </p:pic>
    </p:spTree>
    <p:extLst>
      <p:ext uri="{BB962C8B-B14F-4D97-AF65-F5344CB8AC3E}">
        <p14:creationId xmlns:p14="http://schemas.microsoft.com/office/powerpoint/2010/main" val="40882099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3129AE00-6D8C-41D7-8B33-B44A25E0D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F9E793DA-F1DD-4288-A72D-1AFC134DB2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1"/>
            <a:ext cx="7467601"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668B0F-0E17-8709-BF56-2AC381FF914D}"/>
              </a:ext>
            </a:extLst>
          </p:cNvPr>
          <p:cNvSpPr>
            <a:spLocks noGrp="1"/>
          </p:cNvSpPr>
          <p:nvPr>
            <p:ph type="title"/>
          </p:nvPr>
        </p:nvSpPr>
        <p:spPr>
          <a:xfrm>
            <a:off x="704634" y="272143"/>
            <a:ext cx="7609114" cy="979714"/>
          </a:xfrm>
        </p:spPr>
        <p:txBody>
          <a:bodyPr>
            <a:normAutofit/>
          </a:bodyPr>
          <a:lstStyle/>
          <a:p>
            <a:pPr algn="ctr"/>
            <a:br>
              <a:rPr lang="en-US" sz="3200" dirty="0"/>
            </a:br>
            <a:endParaRPr lang="en-GB" dirty="0"/>
          </a:p>
        </p:txBody>
      </p:sp>
      <p:pic>
        <p:nvPicPr>
          <p:cNvPr id="4" name="Picture 3" descr="Children learning outdoors">
            <a:extLst>
              <a:ext uri="{FF2B5EF4-FFF2-40B4-BE49-F238E27FC236}">
                <a16:creationId xmlns:a16="http://schemas.microsoft.com/office/drawing/2014/main" id="{CBC03EF1-AE76-A4FE-23AF-47C12A30549C}"/>
              </a:ext>
            </a:extLst>
          </p:cNvPr>
          <p:cNvPicPr>
            <a:picLocks noChangeAspect="1"/>
          </p:cNvPicPr>
          <p:nvPr/>
        </p:nvPicPr>
        <p:blipFill>
          <a:blip r:embed="rId3">
            <a:extLst>
              <a:ext uri="{28A0092B-C50C-407E-A947-70E740481C1C}">
                <a14:useLocalDpi xmlns:a14="http://schemas.microsoft.com/office/drawing/2010/main" val="0"/>
              </a:ext>
            </a:extLst>
          </a:blip>
          <a:srcRect l="30071" r="30071"/>
          <a:stretch/>
        </p:blipFill>
        <p:spPr>
          <a:xfrm>
            <a:off x="8474095" y="685801"/>
            <a:ext cx="3397211" cy="5486400"/>
          </a:xfrm>
          <a:prstGeom prst="rect">
            <a:avLst/>
          </a:prstGeom>
        </p:spPr>
      </p:pic>
      <p:sp>
        <p:nvSpPr>
          <p:cNvPr id="16" name="Content Placeholder 15">
            <a:extLst>
              <a:ext uri="{FF2B5EF4-FFF2-40B4-BE49-F238E27FC236}">
                <a16:creationId xmlns:a16="http://schemas.microsoft.com/office/drawing/2014/main" id="{86CFFAC6-9525-61DF-2E92-FBEF6775FECC}"/>
              </a:ext>
            </a:extLst>
          </p:cNvPr>
          <p:cNvSpPr>
            <a:spLocks noGrp="1"/>
          </p:cNvSpPr>
          <p:nvPr>
            <p:ph idx="1"/>
          </p:nvPr>
        </p:nvSpPr>
        <p:spPr>
          <a:xfrm>
            <a:off x="775391" y="32657"/>
            <a:ext cx="7378010" cy="5388430"/>
          </a:xfrm>
        </p:spPr>
        <p:txBody>
          <a:bodyPr>
            <a:normAutofit fontScale="92500" lnSpcReduction="10000"/>
          </a:bodyPr>
          <a:lstStyle/>
          <a:p>
            <a:pPr marL="0" indent="0" algn="just">
              <a:lnSpc>
                <a:spcPct val="110000"/>
              </a:lnSpc>
              <a:spcAft>
                <a:spcPts val="600"/>
              </a:spcAft>
              <a:buSzPct val="70000"/>
              <a:buNone/>
            </a:pPr>
            <a:br>
              <a:rPr lang="en-US" sz="2100" kern="1200" spc="300" baseline="0" dirty="0">
                <a:solidFill>
                  <a:schemeClr val="tx2"/>
                </a:solidFill>
                <a:effectLst/>
                <a:ea typeface="+mj-ea"/>
                <a:cs typeface="+mj-cs"/>
              </a:rPr>
            </a:br>
            <a:endParaRPr lang="en-US" sz="2100" dirty="0">
              <a:solidFill>
                <a:schemeClr val="tx2"/>
              </a:solidFill>
              <a:latin typeface="+mj-lt"/>
            </a:endParaRPr>
          </a:p>
          <a:p>
            <a:pPr marL="0" indent="0" algn="just" defTabSz="521208">
              <a:lnSpc>
                <a:spcPct val="110000"/>
              </a:lnSpc>
              <a:spcAft>
                <a:spcPts val="600"/>
              </a:spcAft>
              <a:buNone/>
            </a:pPr>
            <a:r>
              <a:rPr lang="en-GB" sz="2100" dirty="0">
                <a:latin typeface="+mj-lt"/>
              </a:rPr>
              <a:t>Waddington and Reed (2016) explores inclusion practices in mainstream schools and suggests that settings that adopt play-based learning and freedom to explore have been effective in the teaching and learning of children with additional learning needs, such as autism and attention deficit disorder. The model which treats the child as an individual, provides alternative educational approaches which help in developing self-regulation and can help modify behavioural issues which create barriers to learning in mainstream settings.</a:t>
            </a:r>
            <a:endParaRPr lang="en-GB" sz="2100" dirty="0"/>
          </a:p>
          <a:p>
            <a:pPr marL="0" indent="0" algn="just">
              <a:lnSpc>
                <a:spcPct val="110000"/>
              </a:lnSpc>
              <a:buNone/>
            </a:pPr>
            <a:r>
              <a:rPr lang="en-GB" sz="2100" dirty="0"/>
              <a:t>Estyn (2016) report of the effective learning environment created by a school in Wales who developed a forest school outdoor classroom within their grounds, which promoted pupil wellbeing and levels of attainment. </a:t>
            </a:r>
          </a:p>
          <a:p>
            <a:pPr marL="0" indent="0" algn="just">
              <a:lnSpc>
                <a:spcPct val="110000"/>
              </a:lnSpc>
              <a:buNone/>
            </a:pPr>
            <a:r>
              <a:rPr lang="en-GB" sz="2100" dirty="0"/>
              <a:t>The use of an outdoor art shed which is used to deliver regular lessons linked to the curriculum with resources from the school grounds have become an integral part of the school’s curriculum. </a:t>
            </a:r>
            <a:endParaRPr lang="en-GB" dirty="0"/>
          </a:p>
        </p:txBody>
      </p:sp>
      <p:pic>
        <p:nvPicPr>
          <p:cNvPr id="19" name="Graphic 18" descr="Plant outline">
            <a:extLst>
              <a:ext uri="{FF2B5EF4-FFF2-40B4-BE49-F238E27FC236}">
                <a16:creationId xmlns:a16="http://schemas.microsoft.com/office/drawing/2014/main" id="{7C7FD299-A3D2-D9F6-EDD1-FC1173E85E2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223657" y="5366658"/>
            <a:ext cx="707571" cy="707571"/>
          </a:xfrm>
          <a:prstGeom prst="rect">
            <a:avLst/>
          </a:prstGeom>
        </p:spPr>
      </p:pic>
    </p:spTree>
    <p:extLst>
      <p:ext uri="{BB962C8B-B14F-4D97-AF65-F5344CB8AC3E}">
        <p14:creationId xmlns:p14="http://schemas.microsoft.com/office/powerpoint/2010/main" val="37208176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D88A92C-0BD1-4D13-9480-9CA5056B10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850E0BE-0A13-43E4-9007-A06960852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1"/>
            <a:ext cx="6118275"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F35931-77E1-8AD3-FC24-F5B0019C2D17}"/>
              </a:ext>
            </a:extLst>
          </p:cNvPr>
          <p:cNvSpPr>
            <a:spLocks noGrp="1"/>
          </p:cNvSpPr>
          <p:nvPr>
            <p:ph type="title"/>
          </p:nvPr>
        </p:nvSpPr>
        <p:spPr>
          <a:xfrm>
            <a:off x="875792" y="264352"/>
            <a:ext cx="5628930" cy="1404257"/>
          </a:xfrm>
        </p:spPr>
        <p:txBody>
          <a:bodyPr>
            <a:normAutofit/>
          </a:bodyPr>
          <a:lstStyle/>
          <a:p>
            <a:pPr algn="ctr"/>
            <a:r>
              <a:rPr lang="en-GB" sz="2000" dirty="0"/>
              <a:t>Welsh Assembly Government (2015) foundation phase outdoor learning handbook</a:t>
            </a:r>
          </a:p>
        </p:txBody>
      </p:sp>
      <p:sp>
        <p:nvSpPr>
          <p:cNvPr id="3" name="Content Placeholder 2">
            <a:extLst>
              <a:ext uri="{FF2B5EF4-FFF2-40B4-BE49-F238E27FC236}">
                <a16:creationId xmlns:a16="http://schemas.microsoft.com/office/drawing/2014/main" id="{5B70E9BE-F6EE-822A-308A-D7D5ECD16D73}"/>
              </a:ext>
            </a:extLst>
          </p:cNvPr>
          <p:cNvSpPr>
            <a:spLocks noGrp="1"/>
          </p:cNvSpPr>
          <p:nvPr>
            <p:ph idx="1"/>
          </p:nvPr>
        </p:nvSpPr>
        <p:spPr>
          <a:xfrm>
            <a:off x="1130774" y="1800991"/>
            <a:ext cx="5118965" cy="3754499"/>
          </a:xfrm>
        </p:spPr>
        <p:txBody>
          <a:bodyPr>
            <a:normAutofit/>
          </a:bodyPr>
          <a:lstStyle/>
          <a:p>
            <a:pPr marL="0" indent="0" algn="ctr">
              <a:lnSpc>
                <a:spcPct val="90000"/>
              </a:lnSpc>
              <a:buNone/>
            </a:pPr>
            <a:r>
              <a:rPr lang="en-GB" sz="2000" dirty="0"/>
              <a:t>provides a comprehensive guide for practitioners on how to utilize an outdoor environment for effective learning. The guidance states that observing the child in both indoor and outdoor learning environments play a key role in everyday practice as it will allow practitioners to develop a greater understanding of the child’s individual skills and the areas in which they need help to develop further. </a:t>
            </a:r>
          </a:p>
          <a:p>
            <a:pPr>
              <a:lnSpc>
                <a:spcPct val="90000"/>
              </a:lnSpc>
            </a:pPr>
            <a:endParaRPr lang="en-GB" sz="2000" dirty="0"/>
          </a:p>
        </p:txBody>
      </p:sp>
      <p:pic>
        <p:nvPicPr>
          <p:cNvPr id="6" name="Picture 5">
            <a:extLst>
              <a:ext uri="{FF2B5EF4-FFF2-40B4-BE49-F238E27FC236}">
                <a16:creationId xmlns:a16="http://schemas.microsoft.com/office/drawing/2014/main" id="{E5DE5A18-F8AE-2E0D-789B-188EA8F21FE3}"/>
              </a:ext>
            </a:extLst>
          </p:cNvPr>
          <p:cNvPicPr>
            <a:picLocks noChangeAspect="1"/>
          </p:cNvPicPr>
          <p:nvPr/>
        </p:nvPicPr>
        <p:blipFill rotWithShape="1">
          <a:blip r:embed="rId3">
            <a:extLst>
              <a:ext uri="{28A0092B-C50C-407E-A947-70E740481C1C}">
                <a14:useLocalDpi xmlns:a14="http://schemas.microsoft.com/office/drawing/2010/main" val="0"/>
              </a:ext>
            </a:extLst>
          </a:blip>
          <a:srcRect l="73514" t="17079" r="6804" b="7098"/>
          <a:stretch/>
        </p:blipFill>
        <p:spPr>
          <a:xfrm>
            <a:off x="6986161" y="700088"/>
            <a:ext cx="4724400" cy="5457824"/>
          </a:xfrm>
          <a:prstGeom prst="rect">
            <a:avLst/>
          </a:prstGeom>
        </p:spPr>
      </p:pic>
      <p:sp>
        <p:nvSpPr>
          <p:cNvPr id="7" name="TextBox 6">
            <a:extLst>
              <a:ext uri="{FF2B5EF4-FFF2-40B4-BE49-F238E27FC236}">
                <a16:creationId xmlns:a16="http://schemas.microsoft.com/office/drawing/2014/main" id="{709EC75D-3744-A5F2-D18D-B0C6FCA57051}"/>
              </a:ext>
            </a:extLst>
          </p:cNvPr>
          <p:cNvSpPr txBox="1"/>
          <p:nvPr/>
        </p:nvSpPr>
        <p:spPr>
          <a:xfrm>
            <a:off x="1250767" y="4586969"/>
            <a:ext cx="6052962" cy="1570943"/>
          </a:xfrm>
          <a:prstGeom prst="rect">
            <a:avLst/>
          </a:prstGeom>
          <a:noFill/>
        </p:spPr>
        <p:txBody>
          <a:bodyPr wrap="square" rtlCol="0">
            <a:spAutoFit/>
          </a:bodyPr>
          <a:lstStyle/>
          <a:p>
            <a:pPr>
              <a:lnSpc>
                <a:spcPct val="107000"/>
              </a:lnSpc>
              <a:spcAft>
                <a:spcPts val="800"/>
              </a:spcAft>
            </a:pPr>
            <a:r>
              <a:rPr lang="en-GB" sz="1800" b="1" u="sng" kern="100">
                <a:effectLst/>
                <a:latin typeface="Times New Roman" panose="02020603050405020304" pitchFamily="18" charset="0"/>
                <a:ea typeface="Calibri" panose="020F0502020204030204" pitchFamily="34" charset="0"/>
                <a:cs typeface="Times New Roman" panose="02020603050405020304" pitchFamily="18" charset="0"/>
              </a:rPr>
              <a:t>Language, Literacy and Communication Skills</a:t>
            </a:r>
            <a:endParaRPr lang="en-GB" sz="1800" b="1" u="sng" kern="10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1800" i="1" kern="100">
                <a:effectLst/>
                <a:latin typeface="Times New Roman" panose="02020603050405020304" pitchFamily="18" charset="0"/>
                <a:ea typeface="Calibri" panose="020F0502020204030204" pitchFamily="34" charset="0"/>
                <a:cs typeface="Times New Roman" panose="02020603050405020304" pitchFamily="18" charset="0"/>
              </a:rPr>
              <a:t>Peg words on trees and bushes</a:t>
            </a:r>
            <a:endParaRPr lang="en-GB" sz="1800" i="1" kern="10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1800" i="1" kern="100">
                <a:effectLst/>
                <a:latin typeface="Times New Roman" panose="02020603050405020304" pitchFamily="18" charset="0"/>
                <a:ea typeface="Calibri" panose="020F0502020204030204" pitchFamily="34" charset="0"/>
                <a:cs typeface="Times New Roman" panose="02020603050405020304" pitchFamily="18" charset="0"/>
              </a:rPr>
              <a:t>Children go on a ‘word hunt’</a:t>
            </a:r>
            <a:endParaRPr lang="en-GB" sz="1800" i="1" kern="10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1800" i="1" kern="100">
                <a:effectLst/>
                <a:latin typeface="Times New Roman" panose="02020603050405020304" pitchFamily="18" charset="0"/>
                <a:ea typeface="Calibri" panose="020F0502020204030204" pitchFamily="34" charset="0"/>
                <a:cs typeface="Times New Roman" panose="02020603050405020304" pitchFamily="18" charset="0"/>
              </a:rPr>
              <a:t>Using the words found, create silly sentences. </a:t>
            </a:r>
            <a:endParaRPr lang="en-GB" sz="1800" i="1" kern="1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4E4D4016-6512-47EF-A1CC-DC91ECFB4DDE}"/>
              </a:ext>
            </a:extLst>
          </p:cNvPr>
          <p:cNvSpPr txBox="1"/>
          <p:nvPr/>
        </p:nvSpPr>
        <p:spPr>
          <a:xfrm>
            <a:off x="8937675" y="6201456"/>
            <a:ext cx="3014839" cy="276999"/>
          </a:xfrm>
          <a:prstGeom prst="rect">
            <a:avLst/>
          </a:prstGeom>
          <a:noFill/>
        </p:spPr>
        <p:txBody>
          <a:bodyPr wrap="square" rtlCol="0">
            <a:spAutoFit/>
          </a:bodyPr>
          <a:lstStyle/>
          <a:p>
            <a:r>
              <a:rPr lang="en-GB" sz="1200"/>
              <a:t>Image Source: Welsh Government (2015).</a:t>
            </a:r>
          </a:p>
        </p:txBody>
      </p:sp>
    </p:spTree>
    <p:extLst>
      <p:ext uri="{BB962C8B-B14F-4D97-AF65-F5344CB8AC3E}">
        <p14:creationId xmlns:p14="http://schemas.microsoft.com/office/powerpoint/2010/main" val="11659368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C6771E30-A604-493B-BC4C-1AA7665919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4B711382-B23B-E367-D3CD-1AB9A9A05523}"/>
              </a:ext>
            </a:extLst>
          </p:cNvPr>
          <p:cNvSpPr>
            <a:spLocks noGrp="1"/>
          </p:cNvSpPr>
          <p:nvPr>
            <p:ph type="title"/>
          </p:nvPr>
        </p:nvSpPr>
        <p:spPr>
          <a:xfrm>
            <a:off x="5410200" y="496047"/>
            <a:ext cx="6119904" cy="1027953"/>
          </a:xfrm>
        </p:spPr>
        <p:txBody>
          <a:bodyPr vert="horz" lIns="91440" tIns="45720" rIns="91440" bIns="45720" rtlCol="0">
            <a:normAutofit/>
          </a:bodyPr>
          <a:lstStyle/>
          <a:p>
            <a:pPr algn="ctr"/>
            <a:r>
              <a:rPr lang="en-US" kern="1200" cap="all" spc="300" baseline="0" dirty="0">
                <a:latin typeface="+mj-lt"/>
                <a:ea typeface="+mj-ea"/>
                <a:cs typeface="+mj-cs"/>
              </a:rPr>
              <a:t>Froebel and Steiner</a:t>
            </a:r>
          </a:p>
        </p:txBody>
      </p:sp>
      <p:sp>
        <p:nvSpPr>
          <p:cNvPr id="28" name="Rectangle 27">
            <a:extLst>
              <a:ext uri="{FF2B5EF4-FFF2-40B4-BE49-F238E27FC236}">
                <a16:creationId xmlns:a16="http://schemas.microsoft.com/office/drawing/2014/main" id="{913EDF91-3802-4360-909F-A0509363D4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7625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hildren decorating colourful eggs">
            <a:extLst>
              <a:ext uri="{FF2B5EF4-FFF2-40B4-BE49-F238E27FC236}">
                <a16:creationId xmlns:a16="http://schemas.microsoft.com/office/drawing/2014/main" id="{4783987F-AE99-0A4B-F3B3-57B0340D3070}"/>
              </a:ext>
            </a:extLst>
          </p:cNvPr>
          <p:cNvPicPr>
            <a:picLocks noChangeAspect="1"/>
          </p:cNvPicPr>
          <p:nvPr/>
        </p:nvPicPr>
        <p:blipFill rotWithShape="1">
          <a:blip r:embed="rId2">
            <a:extLst>
              <a:ext uri="{28A0092B-C50C-407E-A947-70E740481C1C}">
                <a14:useLocalDpi xmlns:a14="http://schemas.microsoft.com/office/drawing/2010/main" val="0"/>
              </a:ext>
            </a:extLst>
          </a:blip>
          <a:srcRect l="18628" r="36717"/>
          <a:stretch/>
        </p:blipFill>
        <p:spPr>
          <a:xfrm>
            <a:off x="685800" y="685800"/>
            <a:ext cx="3390900" cy="5486400"/>
          </a:xfrm>
          <a:prstGeom prst="rect">
            <a:avLst/>
          </a:prstGeom>
        </p:spPr>
      </p:pic>
      <p:sp>
        <p:nvSpPr>
          <p:cNvPr id="9" name="Content Placeholder 8">
            <a:extLst>
              <a:ext uri="{FF2B5EF4-FFF2-40B4-BE49-F238E27FC236}">
                <a16:creationId xmlns:a16="http://schemas.microsoft.com/office/drawing/2014/main" id="{EC7A95B2-3E3B-25CE-C391-AB717AF1DB9F}"/>
              </a:ext>
            </a:extLst>
          </p:cNvPr>
          <p:cNvSpPr>
            <a:spLocks noGrp="1"/>
          </p:cNvSpPr>
          <p:nvPr>
            <p:ph idx="1"/>
          </p:nvPr>
        </p:nvSpPr>
        <p:spPr>
          <a:xfrm>
            <a:off x="5364126" y="1817153"/>
            <a:ext cx="6165978" cy="4471451"/>
          </a:xfrm>
        </p:spPr>
        <p:txBody>
          <a:bodyPr>
            <a:normAutofit fontScale="92500" lnSpcReduction="10000"/>
          </a:bodyPr>
          <a:lstStyle/>
          <a:p>
            <a:pPr defTabSz="768096">
              <a:lnSpc>
                <a:spcPct val="90000"/>
              </a:lnSpc>
              <a:spcAft>
                <a:spcPts val="600"/>
              </a:spcAft>
            </a:pPr>
            <a:r>
              <a:rPr lang="en-GB" sz="2000" kern="100" dirty="0">
                <a:latin typeface="Times New Roman" panose="02020603050405020304" pitchFamily="18" charset="0"/>
                <a:ea typeface="+mn-ea"/>
                <a:cs typeface="Times New Roman" panose="02020603050405020304" pitchFamily="18" charset="0"/>
              </a:rPr>
              <a:t>Nicol and Taplin (2012, p.111) draw comparisons from Froebel’s views to the work of Steiner (1912) who also saw the adult acting as a mentor to the child, who were allowed to set their own agenda and to explore through their senses by embracing the elements. Steiners approach to effective learning saw great value in integrating creative skills with intellectual development. </a:t>
            </a:r>
          </a:p>
          <a:p>
            <a:pPr defTabSz="768096">
              <a:lnSpc>
                <a:spcPct val="90000"/>
              </a:lnSpc>
              <a:spcAft>
                <a:spcPts val="600"/>
              </a:spcAft>
            </a:pPr>
            <a:r>
              <a:rPr lang="en-GB" sz="2000" kern="1200" dirty="0">
                <a:latin typeface="Times New Roman" panose="02020603050405020304" pitchFamily="18" charset="0"/>
                <a:ea typeface="+mn-ea"/>
                <a:cs typeface="+mn-cs"/>
              </a:rPr>
              <a:t>Isaacs (2018, p.67) discuss the similarities between Steiner (1912) and Froebel (1896) who both theorised the importance of the learning environment of the child. Both </a:t>
            </a:r>
            <a:r>
              <a:rPr lang="en-GB" sz="2000" dirty="0">
                <a:latin typeface="Times New Roman" panose="02020603050405020304" pitchFamily="18" charset="0"/>
              </a:rPr>
              <a:t>theorists' </a:t>
            </a:r>
            <a:r>
              <a:rPr lang="en-GB" sz="2000" kern="1200" dirty="0">
                <a:latin typeface="Times New Roman" panose="02020603050405020304" pitchFamily="18" charset="0"/>
                <a:ea typeface="+mn-ea"/>
                <a:cs typeface="+mn-cs"/>
              </a:rPr>
              <a:t>view children as active learners who should be treated as individuals and nurtured in a rich learning environment. Models that promoted </a:t>
            </a:r>
            <a:r>
              <a:rPr lang="en-GB" sz="2000" dirty="0">
                <a:latin typeface="Times New Roman" panose="02020603050405020304" pitchFamily="18" charset="0"/>
              </a:rPr>
              <a:t>cross curricular learning through creativity </a:t>
            </a:r>
            <a:r>
              <a:rPr lang="en-GB" sz="2000" kern="1200" dirty="0">
                <a:latin typeface="Times New Roman" panose="02020603050405020304" pitchFamily="18" charset="0"/>
                <a:ea typeface="+mn-ea"/>
                <a:cs typeface="+mn-cs"/>
              </a:rPr>
              <a:t>were based on hands on learning, such as painting, music, gardening and cooking where intellectual developmental skills such as numeracy and language could be incorporated.</a:t>
            </a:r>
          </a:p>
          <a:p>
            <a:pPr defTabSz="768096">
              <a:lnSpc>
                <a:spcPct val="90000"/>
              </a:lnSpc>
              <a:spcAft>
                <a:spcPts val="600"/>
              </a:spcAft>
            </a:pPr>
            <a:endParaRPr lang="en-GB" sz="2000" kern="1200" dirty="0">
              <a:latin typeface="Times New Roman" panose="02020603050405020304" pitchFamily="18" charset="0"/>
              <a:ea typeface="+mn-ea"/>
              <a:cs typeface="+mn-cs"/>
            </a:endParaRPr>
          </a:p>
          <a:p>
            <a:pPr defTabSz="768096">
              <a:lnSpc>
                <a:spcPct val="90000"/>
              </a:lnSpc>
              <a:spcAft>
                <a:spcPts val="600"/>
              </a:spcAft>
            </a:pPr>
            <a:endParaRPr lang="en-GB" sz="2000" kern="100" dirty="0">
              <a:latin typeface="Calibri" panose="020F0502020204030204" pitchFamily="34" charset="0"/>
              <a:ea typeface="+mn-ea"/>
              <a:cs typeface="Times New Roman" panose="02020603050405020304" pitchFamily="18" charset="0"/>
            </a:endParaRPr>
          </a:p>
          <a:p>
            <a:pPr>
              <a:lnSpc>
                <a:spcPct val="90000"/>
              </a:lnSpc>
              <a:spcAft>
                <a:spcPts val="600"/>
              </a:spcAft>
            </a:pPr>
            <a:endParaRPr lang="en-GB" sz="2000" dirty="0"/>
          </a:p>
        </p:txBody>
      </p:sp>
      <p:sp>
        <p:nvSpPr>
          <p:cNvPr id="3" name="Content Placeholder 2">
            <a:extLst>
              <a:ext uri="{FF2B5EF4-FFF2-40B4-BE49-F238E27FC236}">
                <a16:creationId xmlns:a16="http://schemas.microsoft.com/office/drawing/2014/main" id="{89A5D006-C109-C54C-CB98-133D73C74DC4}"/>
              </a:ext>
            </a:extLst>
          </p:cNvPr>
          <p:cNvSpPr>
            <a:spLocks/>
          </p:cNvSpPr>
          <p:nvPr/>
        </p:nvSpPr>
        <p:spPr>
          <a:xfrm>
            <a:off x="12083661" y="4753708"/>
            <a:ext cx="4245359" cy="3475892"/>
          </a:xfrm>
          <a:prstGeom prst="rect">
            <a:avLst/>
          </a:prstGeom>
        </p:spPr>
        <p:txBody>
          <a:bodyPr/>
          <a:lstStyle/>
          <a:p>
            <a:pPr defTabSz="768096">
              <a:spcAft>
                <a:spcPts val="600"/>
              </a:spcAft>
            </a:pPr>
            <a:endParaRPr lang="en-GB"/>
          </a:p>
        </p:txBody>
      </p:sp>
    </p:spTree>
    <p:extLst>
      <p:ext uri="{BB962C8B-B14F-4D97-AF65-F5344CB8AC3E}">
        <p14:creationId xmlns:p14="http://schemas.microsoft.com/office/powerpoint/2010/main" val="28172688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7BA30B5-B051-4F5B-A4AE-7E19F4507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2C1B525-FD47-4FDC-A756-858A1D14CA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767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181DB2D-F78C-4246-8B09-841DCB5B5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2500" y="685798"/>
            <a:ext cx="6743700" cy="5486401"/>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kids feeding goats&#10;&#10;Description automatically generated">
            <a:extLst>
              <a:ext uri="{FF2B5EF4-FFF2-40B4-BE49-F238E27FC236}">
                <a16:creationId xmlns:a16="http://schemas.microsoft.com/office/drawing/2014/main" id="{F878C192-4DE9-DF0F-A01C-E42F5FDA732F}"/>
              </a:ext>
            </a:extLst>
          </p:cNvPr>
          <p:cNvPicPr>
            <a:picLocks noChangeAspect="1"/>
          </p:cNvPicPr>
          <p:nvPr/>
        </p:nvPicPr>
        <p:blipFill rotWithShape="1">
          <a:blip r:embed="rId3"/>
          <a:srcRect l="11517" t="3345" r="11517" b="22569"/>
          <a:stretch/>
        </p:blipFill>
        <p:spPr>
          <a:xfrm>
            <a:off x="185057" y="160087"/>
            <a:ext cx="3534110" cy="2857612"/>
          </a:xfrm>
          <a:prstGeom prst="rect">
            <a:avLst/>
          </a:prstGeom>
        </p:spPr>
      </p:pic>
      <p:sp>
        <p:nvSpPr>
          <p:cNvPr id="3" name="Content Placeholder 2">
            <a:extLst>
              <a:ext uri="{FF2B5EF4-FFF2-40B4-BE49-F238E27FC236}">
                <a16:creationId xmlns:a16="http://schemas.microsoft.com/office/drawing/2014/main" id="{97D4B3B4-FF42-D657-8E6C-ACE1EFBB914B}"/>
              </a:ext>
            </a:extLst>
          </p:cNvPr>
          <p:cNvSpPr>
            <a:spLocks noGrp="1"/>
          </p:cNvSpPr>
          <p:nvPr>
            <p:ph idx="1"/>
          </p:nvPr>
        </p:nvSpPr>
        <p:spPr>
          <a:xfrm>
            <a:off x="4992714" y="863371"/>
            <a:ext cx="6350200" cy="5189086"/>
          </a:xfrm>
        </p:spPr>
        <p:txBody>
          <a:bodyPr>
            <a:normAutofit/>
          </a:bodyPr>
          <a:lstStyle/>
          <a:p>
            <a:pPr marL="0" indent="0">
              <a:lnSpc>
                <a:spcPct val="90000"/>
              </a:lnSpc>
              <a:buNone/>
            </a:pPr>
            <a:r>
              <a:rPr lang="en-GB" sz="1800" dirty="0"/>
              <a:t>McMahon and dyer (2018, p.95) suggests that using cross curricular learning that links key areas of the curriculum with creative learning, will enable the practitioner to provide a more effective child centred teaching approach.</a:t>
            </a:r>
          </a:p>
          <a:p>
            <a:pPr marL="0" indent="0">
              <a:lnSpc>
                <a:spcPct val="90000"/>
              </a:lnSpc>
              <a:buNone/>
            </a:pPr>
            <a:endParaRPr lang="en-US" sz="1800" b="1" dirty="0"/>
          </a:p>
          <a:p>
            <a:pPr marL="0" indent="0">
              <a:lnSpc>
                <a:spcPct val="90000"/>
              </a:lnSpc>
              <a:buNone/>
            </a:pPr>
            <a:r>
              <a:rPr lang="en-US" sz="1800" b="1" dirty="0"/>
              <a:t>Welsh Government (2023) set out the updated </a:t>
            </a:r>
            <a:r>
              <a:rPr lang="en-US" sz="1800" b="1" dirty="0" err="1"/>
              <a:t>Cymraeg</a:t>
            </a:r>
            <a:r>
              <a:rPr lang="en-US" sz="1800" b="1" dirty="0"/>
              <a:t> 2050: Welsh Language strategy action plan 2023-2024 in a bid to facilitate and promote learning of the Welsh Language in Wales. </a:t>
            </a:r>
          </a:p>
          <a:p>
            <a:pPr marL="0" indent="0">
              <a:lnSpc>
                <a:spcPct val="90000"/>
              </a:lnSpc>
              <a:buNone/>
            </a:pPr>
            <a:endParaRPr lang="en-US" sz="1800" dirty="0"/>
          </a:p>
          <a:p>
            <a:pPr marL="0" indent="0">
              <a:lnSpc>
                <a:spcPct val="90000"/>
              </a:lnSpc>
              <a:buNone/>
            </a:pPr>
            <a:r>
              <a:rPr lang="en-US" sz="1800" dirty="0"/>
              <a:t>Welsh Assembly Government (2018)  Welsh Language Development guidance provided an example of an early year's class who took their outdoor learning lesson to a local farm. The children were introduced to a range of new sensory stimulus and the visit created many cross curricular links including social development and building on the children's knowledge of the environment and living things. </a:t>
            </a:r>
          </a:p>
          <a:p>
            <a:pPr>
              <a:lnSpc>
                <a:spcPct val="90000"/>
              </a:lnSpc>
            </a:pPr>
            <a:endParaRPr lang="en-GB" sz="1900" dirty="0"/>
          </a:p>
        </p:txBody>
      </p:sp>
      <p:pic>
        <p:nvPicPr>
          <p:cNvPr id="6" name="Picture 5">
            <a:extLst>
              <a:ext uri="{FF2B5EF4-FFF2-40B4-BE49-F238E27FC236}">
                <a16:creationId xmlns:a16="http://schemas.microsoft.com/office/drawing/2014/main" id="{0EC826DA-091E-519B-81D1-EBE5B5420BCD}"/>
              </a:ext>
            </a:extLst>
          </p:cNvPr>
          <p:cNvPicPr>
            <a:picLocks noChangeAspect="1"/>
          </p:cNvPicPr>
          <p:nvPr/>
        </p:nvPicPr>
        <p:blipFill rotWithShape="1">
          <a:blip r:embed="rId4"/>
          <a:srcRect l="5973" t="5975" r="9676" b="8661"/>
          <a:stretch/>
        </p:blipFill>
        <p:spPr>
          <a:xfrm>
            <a:off x="185057" y="3429000"/>
            <a:ext cx="3534110" cy="3135564"/>
          </a:xfrm>
          <a:prstGeom prst="rect">
            <a:avLst/>
          </a:prstGeom>
        </p:spPr>
      </p:pic>
    </p:spTree>
    <p:extLst>
      <p:ext uri="{BB962C8B-B14F-4D97-AF65-F5344CB8AC3E}">
        <p14:creationId xmlns:p14="http://schemas.microsoft.com/office/powerpoint/2010/main" val="13124692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2711C76-451D-6954-F562-C6693025C3D5}"/>
            </a:ext>
          </a:extLst>
        </p:cNvPr>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1BAFFE03-D83A-50F9-F107-17176F584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6F389A4-3B0D-3704-468B-D88360C0A0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7625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8CE15DE-18E0-545C-81A1-1DA1F2DCD3B4}"/>
              </a:ext>
            </a:extLst>
          </p:cNvPr>
          <p:cNvPicPr>
            <a:picLocks noChangeAspect="1"/>
          </p:cNvPicPr>
          <p:nvPr/>
        </p:nvPicPr>
        <p:blipFill rotWithShape="1">
          <a:blip r:embed="rId3">
            <a:extLst>
              <a:ext uri="{28A0092B-C50C-407E-A947-70E740481C1C}">
                <a14:useLocalDpi xmlns:a14="http://schemas.microsoft.com/office/drawing/2010/main" val="0"/>
              </a:ext>
            </a:extLst>
          </a:blip>
          <a:srcRect l="20195" t="8250" r="16701" b="13287"/>
          <a:stretch/>
        </p:blipFill>
        <p:spPr>
          <a:xfrm>
            <a:off x="685931" y="985157"/>
            <a:ext cx="3243943" cy="3254829"/>
          </a:xfrm>
          <a:prstGeom prst="rect">
            <a:avLst/>
          </a:prstGeom>
        </p:spPr>
      </p:pic>
      <p:sp>
        <p:nvSpPr>
          <p:cNvPr id="9" name="Content Placeholder 8">
            <a:extLst>
              <a:ext uri="{FF2B5EF4-FFF2-40B4-BE49-F238E27FC236}">
                <a16:creationId xmlns:a16="http://schemas.microsoft.com/office/drawing/2014/main" id="{74679FD8-1B94-0EC7-2625-5FE77BBFC78F}"/>
              </a:ext>
            </a:extLst>
          </p:cNvPr>
          <p:cNvSpPr>
            <a:spLocks noGrp="1"/>
          </p:cNvSpPr>
          <p:nvPr>
            <p:ph idx="1"/>
          </p:nvPr>
        </p:nvSpPr>
        <p:spPr>
          <a:xfrm>
            <a:off x="5340091" y="511629"/>
            <a:ext cx="6165978" cy="5867399"/>
          </a:xfrm>
        </p:spPr>
        <p:txBody>
          <a:bodyPr>
            <a:noAutofit/>
          </a:bodyPr>
          <a:lstStyle/>
          <a:p>
            <a:pPr defTabSz="768096">
              <a:lnSpc>
                <a:spcPct val="90000"/>
              </a:lnSpc>
              <a:spcAft>
                <a:spcPts val="600"/>
              </a:spcAft>
            </a:pPr>
            <a:endParaRPr lang="en-GB" sz="2000" kern="100" dirty="0">
              <a:ea typeface="+mn-ea"/>
              <a:cs typeface="Times New Roman" panose="02020603050405020304" pitchFamily="18" charset="0"/>
            </a:endParaRPr>
          </a:p>
          <a:p>
            <a:pPr marL="0" indent="0">
              <a:buNone/>
            </a:pPr>
            <a:r>
              <a:rPr lang="en-GB" sz="2000" kern="1200" dirty="0">
                <a:ea typeface="+mn-ea"/>
                <a:cs typeface="+mn-cs"/>
              </a:rPr>
              <a:t>Nicol (2010) </a:t>
            </a:r>
            <a:r>
              <a:rPr lang="en-GB" sz="2000" dirty="0"/>
              <a:t>States that t</a:t>
            </a:r>
            <a:r>
              <a:rPr lang="en-GB" sz="2000" kern="1200" dirty="0">
                <a:ea typeface="+mn-ea"/>
                <a:cs typeface="+mn-cs"/>
              </a:rPr>
              <a:t>he collaboration of the Steiner Waldorf Education (1919) promoted creativity through freedom of play by providing an environment rich in sensory experiences, with simple natural toys which allows the child to develop their own spontaneous play.</a:t>
            </a:r>
            <a:r>
              <a:rPr lang="en-GB" sz="2000" dirty="0"/>
              <a:t>  Foundation phase s</a:t>
            </a:r>
            <a:r>
              <a:rPr lang="en-GB" sz="2000" kern="1200" dirty="0">
                <a:ea typeface="+mn-ea"/>
                <a:cs typeface="+mn-cs"/>
              </a:rPr>
              <a:t>ettings that integrate these methods within the curriculum, promote child led play through imagination and exploration which are enhanced through natural resources both indoor and outdoor. </a:t>
            </a:r>
          </a:p>
          <a:p>
            <a:pPr marL="0" indent="0">
              <a:buNone/>
            </a:pPr>
            <a:r>
              <a:rPr lang="en-GB" sz="1800" kern="1200" dirty="0">
                <a:ea typeface="+mn-ea"/>
                <a:cs typeface="+mn-cs"/>
              </a:rPr>
              <a:t>These values underpin the key principles of early years foundation stage practices. Welsh Assembly Government DCELLS framework (2008)</a:t>
            </a:r>
          </a:p>
          <a:p>
            <a:pPr marL="0" indent="0">
              <a:buNone/>
            </a:pPr>
            <a:r>
              <a:rPr lang="en-GB" sz="2000" dirty="0"/>
              <a:t>PACEY (No date) provide practical examples of how to use natural resources within a foundation phase setting to create an effective learning environment. </a:t>
            </a:r>
          </a:p>
          <a:p>
            <a:pPr marL="0" indent="0">
              <a:buNone/>
            </a:pPr>
            <a:endParaRPr lang="en-GB" sz="2000" dirty="0"/>
          </a:p>
        </p:txBody>
      </p:sp>
      <p:sp>
        <p:nvSpPr>
          <p:cNvPr id="3" name="Content Placeholder 2">
            <a:extLst>
              <a:ext uri="{FF2B5EF4-FFF2-40B4-BE49-F238E27FC236}">
                <a16:creationId xmlns:a16="http://schemas.microsoft.com/office/drawing/2014/main" id="{441698D2-B2E5-8A09-D3F0-6B69FEE615E9}"/>
              </a:ext>
            </a:extLst>
          </p:cNvPr>
          <p:cNvSpPr>
            <a:spLocks/>
          </p:cNvSpPr>
          <p:nvPr/>
        </p:nvSpPr>
        <p:spPr>
          <a:xfrm>
            <a:off x="12083661" y="4753708"/>
            <a:ext cx="4245359" cy="3475892"/>
          </a:xfrm>
          <a:prstGeom prst="rect">
            <a:avLst/>
          </a:prstGeom>
        </p:spPr>
        <p:txBody>
          <a:bodyPr/>
          <a:lstStyle/>
          <a:p>
            <a:pPr defTabSz="768096">
              <a:spcAft>
                <a:spcPts val="600"/>
              </a:spcAft>
            </a:pPr>
            <a:endParaRPr lang="en-GB"/>
          </a:p>
        </p:txBody>
      </p:sp>
      <p:sp>
        <p:nvSpPr>
          <p:cNvPr id="2" name="TextBox 1">
            <a:extLst>
              <a:ext uri="{FF2B5EF4-FFF2-40B4-BE49-F238E27FC236}">
                <a16:creationId xmlns:a16="http://schemas.microsoft.com/office/drawing/2014/main" id="{7FA52D17-0E58-C318-928E-55C5F5DCACE4}"/>
              </a:ext>
            </a:extLst>
          </p:cNvPr>
          <p:cNvSpPr txBox="1"/>
          <p:nvPr/>
        </p:nvSpPr>
        <p:spPr>
          <a:xfrm>
            <a:off x="685931" y="4377650"/>
            <a:ext cx="3755572" cy="230832"/>
          </a:xfrm>
          <a:prstGeom prst="rect">
            <a:avLst/>
          </a:prstGeom>
          <a:noFill/>
        </p:spPr>
        <p:txBody>
          <a:bodyPr wrap="square" rtlCol="0">
            <a:spAutoFit/>
          </a:bodyPr>
          <a:lstStyle/>
          <a:p>
            <a:r>
              <a:rPr lang="en-GB" sz="900" dirty="0"/>
              <a:t>Image Source: PACEY (No Date).</a:t>
            </a:r>
          </a:p>
        </p:txBody>
      </p:sp>
      <p:sp>
        <p:nvSpPr>
          <p:cNvPr id="8" name="TextBox 7">
            <a:extLst>
              <a:ext uri="{FF2B5EF4-FFF2-40B4-BE49-F238E27FC236}">
                <a16:creationId xmlns:a16="http://schemas.microsoft.com/office/drawing/2014/main" id="{3AFD25EE-8070-D2C6-F87A-55A47C84A7AC}"/>
              </a:ext>
            </a:extLst>
          </p:cNvPr>
          <p:cNvSpPr txBox="1"/>
          <p:nvPr/>
        </p:nvSpPr>
        <p:spPr>
          <a:xfrm>
            <a:off x="557561" y="5073805"/>
            <a:ext cx="3612995" cy="830997"/>
          </a:xfrm>
          <a:prstGeom prst="rect">
            <a:avLst/>
          </a:prstGeom>
          <a:noFill/>
        </p:spPr>
        <p:txBody>
          <a:bodyPr wrap="square" rtlCol="0">
            <a:spAutoFit/>
          </a:bodyPr>
          <a:lstStyle/>
          <a:p>
            <a:r>
              <a:rPr lang="en-GB" sz="1600" dirty="0">
                <a:latin typeface="+mj-lt"/>
              </a:rPr>
              <a:t>The use of wooden planks provides children an opportunity to practice their coordination and balance skills</a:t>
            </a:r>
          </a:p>
        </p:txBody>
      </p:sp>
    </p:spTree>
    <p:extLst>
      <p:ext uri="{BB962C8B-B14F-4D97-AF65-F5344CB8AC3E}">
        <p14:creationId xmlns:p14="http://schemas.microsoft.com/office/powerpoint/2010/main" val="4089549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AFAAB919-2CB3-4C63-AEB9-FC71BF0E67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9CBFFF93-F6E6-406C-AAA2-49F85E4C90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487" y="685800"/>
            <a:ext cx="7452913" cy="5486401"/>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32546713-DF96-41B2-8180-3EEC5B8023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2794E3E-966D-43D0-B426-D33988B92C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74676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047D3B-C276-B3BA-868D-F17DDB8F670E}"/>
              </a:ext>
            </a:extLst>
          </p:cNvPr>
          <p:cNvSpPr>
            <a:spLocks noGrp="1"/>
          </p:cNvSpPr>
          <p:nvPr>
            <p:ph type="title"/>
          </p:nvPr>
        </p:nvSpPr>
        <p:spPr>
          <a:xfrm>
            <a:off x="400913" y="482895"/>
            <a:ext cx="6285925" cy="919042"/>
          </a:xfrm>
        </p:spPr>
        <p:txBody>
          <a:bodyPr vert="horz" lIns="91440" tIns="45720" rIns="91440" bIns="45720" rtlCol="0" anchor="b">
            <a:normAutofit/>
          </a:bodyPr>
          <a:lstStyle/>
          <a:p>
            <a:pPr algn="ctr"/>
            <a:r>
              <a:rPr lang="en-US" kern="1200" cap="all" spc="300" baseline="0" dirty="0">
                <a:solidFill>
                  <a:schemeClr val="tx2"/>
                </a:solidFill>
                <a:latin typeface="+mj-lt"/>
                <a:ea typeface="+mj-ea"/>
                <a:cs typeface="+mj-cs"/>
              </a:rPr>
              <a:t>FROEBELS GIFTS</a:t>
            </a:r>
          </a:p>
        </p:txBody>
      </p:sp>
      <p:sp>
        <p:nvSpPr>
          <p:cNvPr id="5" name="Text Placeholder 4">
            <a:extLst>
              <a:ext uri="{FF2B5EF4-FFF2-40B4-BE49-F238E27FC236}">
                <a16:creationId xmlns:a16="http://schemas.microsoft.com/office/drawing/2014/main" id="{38CFD03B-B62B-43CD-230B-FA8938B2C1BC}"/>
              </a:ext>
            </a:extLst>
          </p:cNvPr>
          <p:cNvSpPr>
            <a:spLocks noGrp="1"/>
          </p:cNvSpPr>
          <p:nvPr>
            <p:ph type="body" sz="half" idx="2"/>
          </p:nvPr>
        </p:nvSpPr>
        <p:spPr>
          <a:xfrm>
            <a:off x="114109" y="1861458"/>
            <a:ext cx="7467599" cy="4996540"/>
          </a:xfrm>
        </p:spPr>
        <p:txBody>
          <a:bodyPr vert="horz" lIns="91440" tIns="45720" rIns="91440" bIns="45720" rtlCol="0">
            <a:normAutofit/>
          </a:bodyPr>
          <a:lstStyle/>
          <a:p>
            <a:r>
              <a:rPr lang="en-US" sz="2000" dirty="0"/>
              <a:t>Valkanova and Brehony (2006) explore the creation of Froebel's (1896) Gifts. Just as Steiner (1919) encouraged use of natural resources to support learning, Froebel (1896) use of educational materials were specifically designed for young children to encourage open ended play through exploration and creativity. </a:t>
            </a:r>
          </a:p>
          <a:p>
            <a:r>
              <a:rPr lang="en-US" sz="2000" dirty="0"/>
              <a:t>The practitioner plays an important role by observing the child as an individual and assists the child in their understanding by demonstrating connections, such as shapes, language or equations. </a:t>
            </a:r>
          </a:p>
          <a:p>
            <a:r>
              <a:rPr lang="en-US" sz="2000" cap="none" dirty="0"/>
              <a:t>A key aspect of </a:t>
            </a:r>
            <a:r>
              <a:rPr lang="en-US" sz="2000" dirty="0"/>
              <a:t>the </a:t>
            </a:r>
            <a:r>
              <a:rPr lang="en-US" sz="2000" cap="none" dirty="0"/>
              <a:t>Froebel (1896) approach is the importance of reflective practice amongst early year educators. Thi</a:t>
            </a:r>
            <a:r>
              <a:rPr lang="en-US" sz="2000" dirty="0"/>
              <a:t>s is demonstrated in the Welsh Government (2023) A Quality Framework for Early Childhood Play, Learning and Care in Wales, to ensure continued quality improvement.</a:t>
            </a:r>
            <a:endParaRPr lang="en-US" sz="2000" cap="none" dirty="0"/>
          </a:p>
          <a:p>
            <a:pPr indent="-228600">
              <a:buFont typeface="Arial" panose="020B0604020202020204" pitchFamily="34" charset="0"/>
              <a:buChar char="•"/>
            </a:pPr>
            <a:endParaRPr lang="en-US" dirty="0"/>
          </a:p>
        </p:txBody>
      </p:sp>
      <p:pic>
        <p:nvPicPr>
          <p:cNvPr id="6" name="Content Placeholder 5">
            <a:extLst>
              <a:ext uri="{FF2B5EF4-FFF2-40B4-BE49-F238E27FC236}">
                <a16:creationId xmlns:a16="http://schemas.microsoft.com/office/drawing/2014/main" id="{89006FD0-7E43-EA9A-2550-3ED6EDAB7017}"/>
              </a:ext>
            </a:extLst>
          </p:cNvPr>
          <p:cNvPicPr>
            <a:picLocks noGrp="1" noChangeAspect="1"/>
          </p:cNvPicPr>
          <p:nvPr>
            <p:ph idx="1"/>
          </p:nvPr>
        </p:nvPicPr>
        <p:blipFill>
          <a:blip r:embed="rId3"/>
          <a:srcRect r="25751" b="1"/>
          <a:stretch>
            <a:fillRect/>
          </a:stretch>
        </p:blipFill>
        <p:spPr>
          <a:xfrm>
            <a:off x="8153400" y="685801"/>
            <a:ext cx="3352800" cy="2743200"/>
          </a:xfrm>
          <a:prstGeom prst="rect">
            <a:avLst/>
          </a:prstGeom>
        </p:spPr>
      </p:pic>
      <p:pic>
        <p:nvPicPr>
          <p:cNvPr id="7" name="Picture 6">
            <a:extLst>
              <a:ext uri="{FF2B5EF4-FFF2-40B4-BE49-F238E27FC236}">
                <a16:creationId xmlns:a16="http://schemas.microsoft.com/office/drawing/2014/main" id="{099BA432-598D-C788-DB57-B297A4A2C496}"/>
              </a:ext>
            </a:extLst>
          </p:cNvPr>
          <p:cNvPicPr>
            <a:picLocks noChangeAspect="1"/>
          </p:cNvPicPr>
          <p:nvPr/>
        </p:nvPicPr>
        <p:blipFill>
          <a:blip r:embed="rId4"/>
          <a:srcRect r="12914" b="-3"/>
          <a:stretch>
            <a:fillRect/>
          </a:stretch>
        </p:blipFill>
        <p:spPr>
          <a:xfrm>
            <a:off x="8153400" y="3429000"/>
            <a:ext cx="3352800" cy="2743200"/>
          </a:xfrm>
          <a:prstGeom prst="rect">
            <a:avLst/>
          </a:prstGeom>
        </p:spPr>
      </p:pic>
      <p:sp>
        <p:nvSpPr>
          <p:cNvPr id="8" name="TextBox 7">
            <a:extLst>
              <a:ext uri="{FF2B5EF4-FFF2-40B4-BE49-F238E27FC236}">
                <a16:creationId xmlns:a16="http://schemas.microsoft.com/office/drawing/2014/main" id="{8AEC9F90-9C3A-608E-0632-90DEB58684C7}"/>
              </a:ext>
            </a:extLst>
          </p:cNvPr>
          <p:cNvSpPr txBox="1"/>
          <p:nvPr/>
        </p:nvSpPr>
        <p:spPr>
          <a:xfrm>
            <a:off x="9701561" y="6468884"/>
            <a:ext cx="2477711" cy="276999"/>
          </a:xfrm>
          <a:prstGeom prst="rect">
            <a:avLst/>
          </a:prstGeom>
          <a:noFill/>
        </p:spPr>
        <p:txBody>
          <a:bodyPr wrap="square" rtlCol="0">
            <a:spAutoFit/>
          </a:bodyPr>
          <a:lstStyle/>
          <a:p>
            <a:r>
              <a:rPr lang="en-GB" sz="1200">
                <a:solidFill>
                  <a:schemeClr val="accent1">
                    <a:lumMod val="75000"/>
                  </a:schemeClr>
                </a:solidFill>
              </a:rPr>
              <a:t>Image Source: (Froebel Trust: 2023).</a:t>
            </a:r>
            <a:endParaRPr lang="en-GB" sz="1200" dirty="0">
              <a:solidFill>
                <a:schemeClr val="accent1">
                  <a:lumMod val="75000"/>
                </a:schemeClr>
              </a:solidFill>
            </a:endParaRPr>
          </a:p>
        </p:txBody>
      </p:sp>
    </p:spTree>
    <p:extLst>
      <p:ext uri="{BB962C8B-B14F-4D97-AF65-F5344CB8AC3E}">
        <p14:creationId xmlns:p14="http://schemas.microsoft.com/office/powerpoint/2010/main" val="29149905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1BF31E91-413B-4228-A084-DEA389C835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5422666B-0080-40D6-8D7E-FC8EAF5E89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105098"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A0350FA-7171-FA7D-ACDC-32FD7D19811F}"/>
              </a:ext>
            </a:extLst>
          </p:cNvPr>
          <p:cNvSpPr>
            <a:spLocks noGrp="1"/>
          </p:cNvSpPr>
          <p:nvPr>
            <p:ph idx="1"/>
          </p:nvPr>
        </p:nvSpPr>
        <p:spPr>
          <a:xfrm>
            <a:off x="660224" y="1179913"/>
            <a:ext cx="4784651" cy="5580116"/>
          </a:xfrm>
        </p:spPr>
        <p:txBody>
          <a:bodyPr>
            <a:normAutofit fontScale="85000" lnSpcReduction="10000"/>
          </a:bodyPr>
          <a:lstStyle/>
          <a:p>
            <a:pPr marL="0" indent="0">
              <a:lnSpc>
                <a:spcPct val="110000"/>
              </a:lnSpc>
              <a:buNone/>
            </a:pPr>
            <a:r>
              <a:rPr lang="en-GB" sz="1900" dirty="0" err="1">
                <a:effectLst/>
                <a:ea typeface="Calibri" panose="020F0502020204030204" pitchFamily="34" charset="0"/>
              </a:rPr>
              <a:t>Tinney</a:t>
            </a:r>
            <a:r>
              <a:rPr lang="en-GB" sz="1900" dirty="0">
                <a:effectLst/>
                <a:ea typeface="Calibri" panose="020F0502020204030204" pitchFamily="34" charset="0"/>
              </a:rPr>
              <a:t> (2023, p.47) state that policy in Wales has been developed from underpinning philosophies by theorists that endorsed learning through play, but criticizes its lack of consistency in practice, claiming that there is a lack of understanding amongst practitioners as to what open ended play should entail. </a:t>
            </a:r>
          </a:p>
          <a:p>
            <a:pPr marL="0" indent="0">
              <a:lnSpc>
                <a:spcPct val="110000"/>
              </a:lnSpc>
              <a:buNone/>
            </a:pPr>
            <a:endParaRPr lang="en-GB" sz="1900" kern="100" dirty="0">
              <a:ea typeface="Calibri" panose="020F0502020204030204" pitchFamily="34" charset="0"/>
              <a:cs typeface="Times New Roman" panose="02020603050405020304" pitchFamily="18" charset="0"/>
            </a:endParaRPr>
          </a:p>
          <a:p>
            <a:pPr marL="0" indent="0" algn="ctr">
              <a:lnSpc>
                <a:spcPct val="110000"/>
              </a:lnSpc>
              <a:buNone/>
            </a:pPr>
            <a:r>
              <a:rPr lang="en-GB" sz="1900" b="1" i="1" kern="100" dirty="0">
                <a:effectLst/>
                <a:ea typeface="Calibri" panose="020F0502020204030204" pitchFamily="34" charset="0"/>
                <a:cs typeface="Times New Roman" panose="02020603050405020304" pitchFamily="18" charset="0"/>
              </a:rPr>
              <a:t>Outdoor learning has become more structured</a:t>
            </a:r>
            <a:r>
              <a:rPr lang="en-GB" sz="1900" b="1" i="1" kern="100" dirty="0">
                <a:ea typeface="Calibri" panose="020F0502020204030204" pitchFamily="34" charset="0"/>
                <a:cs typeface="Times New Roman" panose="02020603050405020304" pitchFamily="18" charset="0"/>
              </a:rPr>
              <a:t>.</a:t>
            </a:r>
            <a:endParaRPr lang="en-GB" sz="1900" b="1" i="1" kern="100" dirty="0">
              <a:effectLst/>
              <a:ea typeface="Calibri" panose="020F0502020204030204" pitchFamily="34" charset="0"/>
              <a:cs typeface="Times New Roman" panose="02020603050405020304" pitchFamily="18" charset="0"/>
            </a:endParaRPr>
          </a:p>
          <a:p>
            <a:pPr marL="0" indent="0">
              <a:lnSpc>
                <a:spcPct val="110000"/>
              </a:lnSpc>
              <a:buNone/>
            </a:pPr>
            <a:endParaRPr lang="en-GB" sz="1900" kern="100" dirty="0">
              <a:effectLst/>
              <a:ea typeface="Calibri" panose="020F0502020204030204" pitchFamily="34" charset="0"/>
              <a:cs typeface="Times New Roman" panose="02020603050405020304" pitchFamily="18" charset="0"/>
            </a:endParaRPr>
          </a:p>
          <a:p>
            <a:pPr marL="0" indent="0">
              <a:lnSpc>
                <a:spcPct val="110000"/>
              </a:lnSpc>
              <a:buNone/>
            </a:pPr>
            <a:endParaRPr lang="en-GB" sz="1900" kern="100" dirty="0">
              <a:ea typeface="Calibri" panose="020F0502020204030204" pitchFamily="34" charset="0"/>
              <a:cs typeface="Times New Roman" panose="02020603050405020304" pitchFamily="18" charset="0"/>
            </a:endParaRPr>
          </a:p>
          <a:p>
            <a:pPr marL="0" indent="0">
              <a:lnSpc>
                <a:spcPct val="110000"/>
              </a:lnSpc>
              <a:buNone/>
            </a:pPr>
            <a:endParaRPr lang="en-GB" sz="1900" kern="100" dirty="0">
              <a:effectLst/>
              <a:ea typeface="Calibri" panose="020F0502020204030204" pitchFamily="34" charset="0"/>
              <a:cs typeface="Times New Roman" panose="02020603050405020304" pitchFamily="18" charset="0"/>
            </a:endParaRPr>
          </a:p>
          <a:p>
            <a:pPr marL="0" indent="0">
              <a:lnSpc>
                <a:spcPct val="110000"/>
              </a:lnSpc>
              <a:buNone/>
            </a:pPr>
            <a:endParaRPr lang="en-GB" sz="1900" kern="100" dirty="0">
              <a:effectLst/>
              <a:ea typeface="Calibri" panose="020F0502020204030204" pitchFamily="34" charset="0"/>
              <a:cs typeface="Times New Roman" panose="02020603050405020304" pitchFamily="18" charset="0"/>
            </a:endParaRPr>
          </a:p>
          <a:p>
            <a:pPr marL="0" indent="0">
              <a:lnSpc>
                <a:spcPct val="110000"/>
              </a:lnSpc>
              <a:buNone/>
            </a:pPr>
            <a:r>
              <a:rPr lang="en-GB" sz="1900" kern="100" dirty="0">
                <a:effectLst/>
                <a:ea typeface="Calibri" panose="020F0502020204030204" pitchFamily="34" charset="0"/>
                <a:cs typeface="Times New Roman" panose="02020603050405020304" pitchFamily="18" charset="0"/>
              </a:rPr>
              <a:t>This is also noted in the work of </a:t>
            </a:r>
            <a:r>
              <a:rPr lang="en-GB" sz="1900" kern="100" dirty="0">
                <a:effectLst/>
                <a:ea typeface="Arial" panose="020B0604020202020204" pitchFamily="34" charset="0"/>
                <a:cs typeface="Times New Roman" panose="02020603050405020304" pitchFamily="18" charset="0"/>
              </a:rPr>
              <a:t>Arthur and Peterson (2012, p. 150.) who question the lack of consistency within policy documents as to what creativity is.</a:t>
            </a:r>
          </a:p>
          <a:p>
            <a:pPr marL="0" indent="0">
              <a:lnSpc>
                <a:spcPct val="110000"/>
              </a:lnSpc>
              <a:buNone/>
            </a:pPr>
            <a:r>
              <a:rPr lang="en-GB" sz="1900" kern="100" dirty="0">
                <a:effectLst/>
                <a:ea typeface="Arial" panose="020B0604020202020204" pitchFamily="34" charset="0"/>
                <a:cs typeface="Times New Roman" panose="02020603050405020304" pitchFamily="18" charset="0"/>
              </a:rPr>
              <a:t>It is suggested that terminology for creativity in policy documents be altered to provide universally coherent guidance that enhances teaching and learning practices. </a:t>
            </a:r>
            <a:endParaRPr lang="en-GB" sz="1900" kern="100" dirty="0">
              <a:effectLst/>
              <a:ea typeface="Calibri" panose="020F0502020204030204" pitchFamily="34" charset="0"/>
              <a:cs typeface="Times New Roman" panose="02020603050405020304" pitchFamily="18" charset="0"/>
            </a:endParaRPr>
          </a:p>
          <a:p>
            <a:pPr>
              <a:lnSpc>
                <a:spcPct val="90000"/>
              </a:lnSpc>
            </a:pPr>
            <a:endParaRPr lang="en-GB" sz="1500" dirty="0"/>
          </a:p>
        </p:txBody>
      </p:sp>
      <p:pic>
        <p:nvPicPr>
          <p:cNvPr id="18" name="Picture 17" descr="Parent and child watering plant">
            <a:extLst>
              <a:ext uri="{FF2B5EF4-FFF2-40B4-BE49-F238E27FC236}">
                <a16:creationId xmlns:a16="http://schemas.microsoft.com/office/drawing/2014/main" id="{26B0D1DC-7A30-284A-B35C-EDF5E4546BB0}"/>
              </a:ext>
            </a:extLst>
          </p:cNvPr>
          <p:cNvPicPr>
            <a:picLocks noChangeAspect="1"/>
          </p:cNvPicPr>
          <p:nvPr/>
        </p:nvPicPr>
        <p:blipFill rotWithShape="1">
          <a:blip r:embed="rId3">
            <a:extLst>
              <a:ext uri="{28A0092B-C50C-407E-A947-70E740481C1C}">
                <a14:useLocalDpi xmlns:a14="http://schemas.microsoft.com/office/drawing/2010/main" val="0"/>
              </a:ext>
            </a:extLst>
          </a:blip>
          <a:srcRect l="27603" r="17389" b="-2"/>
          <a:stretch/>
        </p:blipFill>
        <p:spPr>
          <a:xfrm>
            <a:off x="7467601" y="1371600"/>
            <a:ext cx="3390900" cy="4114801"/>
          </a:xfrm>
          <a:prstGeom prst="rect">
            <a:avLst/>
          </a:prstGeom>
        </p:spPr>
      </p:pic>
      <p:sp>
        <p:nvSpPr>
          <p:cNvPr id="20" name="TextBox 19">
            <a:extLst>
              <a:ext uri="{FF2B5EF4-FFF2-40B4-BE49-F238E27FC236}">
                <a16:creationId xmlns:a16="http://schemas.microsoft.com/office/drawing/2014/main" id="{050D4CDB-5E32-6A02-C21E-4E6AC6C5EF93}"/>
              </a:ext>
            </a:extLst>
          </p:cNvPr>
          <p:cNvSpPr txBox="1"/>
          <p:nvPr/>
        </p:nvSpPr>
        <p:spPr>
          <a:xfrm>
            <a:off x="1665514" y="454863"/>
            <a:ext cx="5638800" cy="461665"/>
          </a:xfrm>
          <a:prstGeom prst="rect">
            <a:avLst/>
          </a:prstGeom>
          <a:noFill/>
        </p:spPr>
        <p:txBody>
          <a:bodyPr wrap="square" rtlCol="0">
            <a:spAutoFit/>
          </a:bodyPr>
          <a:lstStyle/>
          <a:p>
            <a:r>
              <a:rPr lang="en-GB" sz="2400" b="1" dirty="0">
                <a:latin typeface="+mj-lt"/>
              </a:rPr>
              <a:t>Improving Practice</a:t>
            </a:r>
          </a:p>
        </p:txBody>
      </p:sp>
      <p:pic>
        <p:nvPicPr>
          <p:cNvPr id="22" name="Graphic 21" descr="Playground outline">
            <a:extLst>
              <a:ext uri="{FF2B5EF4-FFF2-40B4-BE49-F238E27FC236}">
                <a16:creationId xmlns:a16="http://schemas.microsoft.com/office/drawing/2014/main" id="{F65A23AC-8F07-F7B1-540A-E3617665FD71}"/>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2551805" y="3755571"/>
            <a:ext cx="1001487" cy="1001487"/>
          </a:xfrm>
          <a:prstGeom prst="rect">
            <a:avLst/>
          </a:prstGeom>
        </p:spPr>
      </p:pic>
    </p:spTree>
    <p:extLst>
      <p:ext uri="{BB962C8B-B14F-4D97-AF65-F5344CB8AC3E}">
        <p14:creationId xmlns:p14="http://schemas.microsoft.com/office/powerpoint/2010/main" val="7151382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D6FD194-4C01-D858-24D8-10000F783CC6}"/>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84223C8-7867-845A-77CC-F79F89D2D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994DAD0-3329-E9AD-423A-24172B73D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6373F9A0-56F4-7940-9437-8F9AA2642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61F91B-6B6D-BAB6-01E5-6CCA46BB868E}"/>
              </a:ext>
            </a:extLst>
          </p:cNvPr>
          <p:cNvSpPr>
            <a:spLocks noGrp="1"/>
          </p:cNvSpPr>
          <p:nvPr>
            <p:ph type="title"/>
          </p:nvPr>
        </p:nvSpPr>
        <p:spPr>
          <a:xfrm>
            <a:off x="1183820" y="324296"/>
            <a:ext cx="9486901" cy="923002"/>
          </a:xfrm>
        </p:spPr>
        <p:txBody>
          <a:bodyPr anchor="b">
            <a:normAutofit/>
          </a:bodyPr>
          <a:lstStyle/>
          <a:p>
            <a:pPr algn="ctr"/>
            <a:r>
              <a:rPr lang="en-GB"/>
              <a:t>Reference list</a:t>
            </a:r>
          </a:p>
        </p:txBody>
      </p:sp>
      <p:sp>
        <p:nvSpPr>
          <p:cNvPr id="3" name="Content Placeholder 2">
            <a:extLst>
              <a:ext uri="{FF2B5EF4-FFF2-40B4-BE49-F238E27FC236}">
                <a16:creationId xmlns:a16="http://schemas.microsoft.com/office/drawing/2014/main" id="{51C35D7B-A6D7-DA16-8625-421261F6B0F6}"/>
              </a:ext>
            </a:extLst>
          </p:cNvPr>
          <p:cNvSpPr>
            <a:spLocks noGrp="1"/>
          </p:cNvSpPr>
          <p:nvPr>
            <p:ph idx="1"/>
          </p:nvPr>
        </p:nvSpPr>
        <p:spPr>
          <a:xfrm>
            <a:off x="685800" y="1247298"/>
            <a:ext cx="10646229" cy="4816045"/>
          </a:xfrm>
        </p:spPr>
        <p:txBody>
          <a:bodyPr>
            <a:normAutofit lnSpcReduction="10000"/>
          </a:bodyPr>
          <a:lstStyle/>
          <a:p>
            <a:pPr marL="342900" lvl="0" indent="-342900">
              <a:lnSpc>
                <a:spcPct val="107000"/>
              </a:lnSpc>
              <a:spcAft>
                <a:spcPts val="800"/>
              </a:spcAft>
              <a:buFont typeface="Symbol" panose="05050102010706020507" pitchFamily="18" charset="2"/>
              <a:buChar char=""/>
            </a:pPr>
            <a:r>
              <a:rPr lang="en-GB" sz="1600" kern="100" dirty="0">
                <a:effectLst/>
                <a:latin typeface="Times New Roman" panose="02020603050405020304" pitchFamily="18" charset="0"/>
                <a:ea typeface="Times New Roman" panose="02020603050405020304" pitchFamily="18" charset="0"/>
                <a:cs typeface="Times New Roman" panose="02020603050405020304" pitchFamily="18" charset="0"/>
              </a:rPr>
              <a:t>Arthur, J. and Peterson, A. (2012) </a:t>
            </a:r>
            <a:r>
              <a:rPr lang="en-GB" sz="1600" i="1" kern="100" dirty="0">
                <a:effectLst/>
                <a:latin typeface="Times New Roman" panose="02020603050405020304" pitchFamily="18" charset="0"/>
                <a:ea typeface="Times New Roman" panose="02020603050405020304" pitchFamily="18" charset="0"/>
                <a:cs typeface="Times New Roman" panose="02020603050405020304" pitchFamily="18" charset="0"/>
              </a:rPr>
              <a:t>The Routledge Companion to Education. </a:t>
            </a:r>
            <a:r>
              <a:rPr lang="en-GB" sz="1600" kern="100" dirty="0">
                <a:effectLst/>
                <a:latin typeface="Times New Roman" panose="02020603050405020304" pitchFamily="18" charset="0"/>
                <a:ea typeface="Times New Roman" panose="02020603050405020304" pitchFamily="18" charset="0"/>
                <a:cs typeface="Times New Roman" panose="02020603050405020304" pitchFamily="18" charset="0"/>
              </a:rPr>
              <a:t>Abington: Routledge.</a:t>
            </a:r>
            <a:endParaRPr lang="en-GB" sz="16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600" kern="100" dirty="0">
                <a:effectLst/>
                <a:latin typeface="Times New Roman" panose="02020603050405020304" pitchFamily="18" charset="0"/>
                <a:ea typeface="Times New Roman" panose="02020603050405020304" pitchFamily="18" charset="0"/>
                <a:cs typeface="Times New Roman" panose="02020603050405020304" pitchFamily="18" charset="0"/>
              </a:rPr>
              <a:t>Estyn (2016) </a:t>
            </a:r>
            <a:r>
              <a:rPr lang="en-GB" sz="1600" i="1" kern="100" dirty="0">
                <a:effectLst/>
                <a:latin typeface="Times New Roman" panose="02020603050405020304" pitchFamily="18" charset="0"/>
                <a:ea typeface="Times New Roman" panose="02020603050405020304" pitchFamily="18" charset="0"/>
                <a:cs typeface="Times New Roman" panose="02020603050405020304" pitchFamily="18" charset="0"/>
              </a:rPr>
              <a:t>A School Environment That Benefits Pupil Wellbeing.</a:t>
            </a:r>
            <a:r>
              <a:rPr lang="en-GB" sz="1600" kern="10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600" u="sng" kern="100"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A school environment that benefits pupil wellbeing | Estyn (</a:t>
            </a:r>
            <a:r>
              <a:rPr lang="en-GB" sz="1600" u="sng" kern="100" dirty="0" err="1">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gov.wales</a:t>
            </a:r>
            <a:r>
              <a:rPr lang="en-GB" sz="1600" u="sng" kern="100"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a:t>
            </a:r>
            <a:r>
              <a:rPr lang="en-GB" sz="1600" kern="100" dirty="0">
                <a:effectLst/>
                <a:latin typeface="Times New Roman" panose="02020603050405020304" pitchFamily="18" charset="0"/>
                <a:ea typeface="Times New Roman" panose="02020603050405020304" pitchFamily="18" charset="0"/>
                <a:cs typeface="Times New Roman" panose="02020603050405020304" pitchFamily="18" charset="0"/>
              </a:rPr>
              <a:t> (Accessed: 08 February 2024).</a:t>
            </a:r>
            <a:endParaRPr lang="en-GB" sz="16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600" kern="100" dirty="0">
                <a:effectLst/>
                <a:latin typeface="Times New Roman" panose="02020603050405020304" pitchFamily="18" charset="0"/>
                <a:ea typeface="Times New Roman" panose="02020603050405020304" pitchFamily="18" charset="0"/>
                <a:cs typeface="Times New Roman" panose="02020603050405020304" pitchFamily="18" charset="0"/>
              </a:rPr>
              <a:t>Estyn (2020) </a:t>
            </a:r>
            <a:r>
              <a:rPr lang="en-GB" sz="1600" i="1" kern="100" dirty="0">
                <a:effectLst/>
                <a:latin typeface="Times New Roman" panose="02020603050405020304" pitchFamily="18" charset="0"/>
                <a:ea typeface="Times New Roman" panose="02020603050405020304" pitchFamily="18" charset="0"/>
                <a:cs typeface="Times New Roman" panose="02020603050405020304" pitchFamily="18" charset="0"/>
              </a:rPr>
              <a:t>Preparing For The New Curriculum of Wales: Case Studies and Cameos from Secondary, All-Age and Special Schools. </a:t>
            </a:r>
            <a:r>
              <a:rPr lang="en-GB" sz="1600" kern="100" dirty="0">
                <a:effectLst/>
                <a:latin typeface="Times New Roman" panose="02020603050405020304" pitchFamily="18" charset="0"/>
                <a:ea typeface="Times New Roman" panose="02020603050405020304" pitchFamily="18" charset="0"/>
                <a:cs typeface="Times New Roman" panose="02020603050405020304" pitchFamily="18" charset="0"/>
              </a:rPr>
              <a:t>Available at: </a:t>
            </a:r>
            <a:r>
              <a:rPr lang="en-GB" sz="1600" u="sng" kern="100"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Preparing for the Curriculum for Wales en.pdf (</a:t>
            </a:r>
            <a:r>
              <a:rPr lang="en-GB" sz="1600" u="sng" kern="100" dirty="0" err="1">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gov.wales</a:t>
            </a:r>
            <a:r>
              <a:rPr lang="en-GB" sz="1600" u="sng" kern="100"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a:t>
            </a:r>
            <a:r>
              <a:rPr lang="en-GB" sz="1600" kern="100" dirty="0">
                <a:effectLst/>
                <a:latin typeface="Times New Roman" panose="02020603050405020304" pitchFamily="18" charset="0"/>
                <a:ea typeface="Times New Roman" panose="02020603050405020304" pitchFamily="18" charset="0"/>
                <a:cs typeface="Times New Roman" panose="02020603050405020304" pitchFamily="18" charset="0"/>
              </a:rPr>
              <a:t> (Accessed: 08 February 2024).</a:t>
            </a:r>
            <a:endParaRPr lang="en-GB" sz="16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600" kern="100" dirty="0">
                <a:effectLst/>
                <a:latin typeface="Times New Roman" panose="02020603050405020304" pitchFamily="18" charset="0"/>
                <a:ea typeface="Times New Roman" panose="02020603050405020304" pitchFamily="18" charset="0"/>
                <a:cs typeface="Times New Roman" panose="02020603050405020304" pitchFamily="18" charset="0"/>
              </a:rPr>
              <a:t>Estyn (2020) </a:t>
            </a:r>
            <a:r>
              <a:rPr lang="en-GB" sz="1600" i="1" kern="100" dirty="0">
                <a:effectLst/>
                <a:latin typeface="Times New Roman" panose="02020603050405020304" pitchFamily="18" charset="0"/>
                <a:ea typeface="Times New Roman" panose="02020603050405020304" pitchFamily="18" charset="0"/>
                <a:cs typeface="Times New Roman" panose="02020603050405020304" pitchFamily="18" charset="0"/>
              </a:rPr>
              <a:t>Raising Welsh Language Standards. </a:t>
            </a:r>
            <a:r>
              <a:rPr lang="en-GB" sz="1600" kern="100" dirty="0">
                <a:effectLst/>
                <a:latin typeface="Times New Roman" panose="02020603050405020304" pitchFamily="18" charset="0"/>
                <a:ea typeface="Times New Roman" panose="02020603050405020304" pitchFamily="18" charset="0"/>
                <a:cs typeface="Times New Roman" panose="02020603050405020304" pitchFamily="18" charset="0"/>
              </a:rPr>
              <a:t>Available at: </a:t>
            </a:r>
            <a:r>
              <a:rPr lang="en-GB" sz="1600" u="sng" kern="100"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Raising Welsh language standards | Estyn (</a:t>
            </a:r>
            <a:r>
              <a:rPr lang="en-GB" sz="1600" u="sng" kern="100" dirty="0" err="1">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gov.wales</a:t>
            </a:r>
            <a:r>
              <a:rPr lang="en-GB" sz="1600" u="sng" kern="100"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a:t>
            </a:r>
            <a:r>
              <a:rPr lang="en-GB" sz="1600" kern="100" dirty="0">
                <a:effectLst/>
                <a:latin typeface="Times New Roman" panose="02020603050405020304" pitchFamily="18" charset="0"/>
                <a:ea typeface="Times New Roman" panose="02020603050405020304" pitchFamily="18" charset="0"/>
                <a:cs typeface="Times New Roman" panose="02020603050405020304" pitchFamily="18" charset="0"/>
              </a:rPr>
              <a:t> (Accessed: 19 February 2024).</a:t>
            </a:r>
            <a:endParaRPr lang="en-GB" sz="16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Froebel, F. (1896)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Friedrich Froebel's Education by Development: The Second Part of the Pedagogics of The Kindergarten.</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New York: Appleton.</a:t>
            </a:r>
          </a:p>
          <a:p>
            <a:pPr marL="342900" indent="-342900">
              <a:lnSpc>
                <a:spcPct val="107000"/>
              </a:lnSpc>
              <a:spcAft>
                <a:spcPts val="800"/>
              </a:spcAft>
              <a:buFont typeface="Symbol" panose="05050102010706020507" pitchFamily="18" charset="2"/>
              <a:buChar char=""/>
            </a:pPr>
            <a:r>
              <a:rPr lang="en-GB" sz="1800" kern="100"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Froebel Trust (2023) </a:t>
            </a:r>
            <a:r>
              <a:rPr lang="en-GB" sz="1800" i="1" kern="100"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Training and Resources: Froebel's Gifts. </a:t>
            </a:r>
            <a:r>
              <a:rPr lang="en-GB" sz="1800" kern="100"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8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5"/>
              </a:rPr>
              <a:t>Froebel Trust | Froebel's Gifts</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(Accessed on: 21 February 2024).</a:t>
            </a:r>
          </a:p>
          <a:p>
            <a:pPr marL="342900" indent="-342900">
              <a:lnSpc>
                <a:spcPct val="107000"/>
              </a:lnSpc>
              <a:spcAft>
                <a:spcPts val="800"/>
              </a:spcAft>
              <a:buFont typeface="Symbol" panose="05050102010706020507" pitchFamily="18" charset="2"/>
              <a:buChar char=""/>
            </a:pPr>
            <a:r>
              <a:rPr lang="en-GB" sz="1600" dirty="0" err="1">
                <a:solidFill>
                  <a:schemeClr val="tx1"/>
                </a:solidFill>
                <a:effectLst/>
                <a:latin typeface="Times New Roman" panose="02020603050405020304" pitchFamily="18" charset="0"/>
                <a:ea typeface="Times New Roman" panose="02020603050405020304" pitchFamily="18" charset="0"/>
              </a:rPr>
              <a:t>Maciver</a:t>
            </a:r>
            <a:r>
              <a:rPr lang="en-GB" sz="1600" dirty="0">
                <a:solidFill>
                  <a:schemeClr val="tx1"/>
                </a:solidFill>
                <a:effectLst/>
                <a:latin typeface="Times New Roman" panose="02020603050405020304" pitchFamily="18" charset="0"/>
                <a:ea typeface="Times New Roman" panose="02020603050405020304" pitchFamily="18" charset="0"/>
              </a:rPr>
              <a:t>, T. (2013) ‘Early Childhood Practice: Froebel Today’ </a:t>
            </a:r>
            <a:r>
              <a:rPr lang="en-GB" sz="1600" i="1" dirty="0">
                <a:solidFill>
                  <a:schemeClr val="tx1"/>
                </a:solidFill>
                <a:effectLst/>
                <a:latin typeface="Times New Roman" panose="02020603050405020304" pitchFamily="18" charset="0"/>
                <a:ea typeface="Times New Roman" panose="02020603050405020304" pitchFamily="18" charset="0"/>
              </a:rPr>
              <a:t>Early Years an International Research Journal, </a:t>
            </a:r>
            <a:r>
              <a:rPr lang="en-GB" sz="1600" dirty="0">
                <a:solidFill>
                  <a:schemeClr val="tx1"/>
                </a:solidFill>
                <a:effectLst/>
                <a:latin typeface="Times New Roman" panose="02020603050405020304" pitchFamily="18" charset="0"/>
                <a:ea typeface="Times New Roman" panose="02020603050405020304" pitchFamily="18" charset="0"/>
              </a:rPr>
              <a:t>33(4), pp. 426-427. Available at: </a:t>
            </a:r>
            <a:r>
              <a:rPr lang="en-GB" sz="1600" u="none" strike="noStrike" dirty="0">
                <a:solidFill>
                  <a:schemeClr val="tx1"/>
                </a:solidFill>
                <a:effectLst/>
                <a:latin typeface="Open Sans" panose="020B0606030504020204" pitchFamily="34" charset="0"/>
                <a:ea typeface="Times New Roman" panose="02020603050405020304" pitchFamily="18" charset="0"/>
                <a:hlinkClick r:id="rId6">
                  <a:extLst>
                    <a:ext uri="{A12FA001-AC4F-418D-AE19-62706E023703}">
                      <ahyp:hlinkClr xmlns:ahyp="http://schemas.microsoft.com/office/drawing/2018/hyperlinkcolor" val="tx"/>
                    </a:ext>
                  </a:extLst>
                </a:hlinkClick>
              </a:rPr>
              <a:t>https://doi.org/10.1080/09575146.2013.852719</a:t>
            </a:r>
            <a:endParaRPr lang="en-GB" sz="1600" u="none" strike="noStrike" dirty="0">
              <a:solidFill>
                <a:schemeClr val="tx1"/>
              </a:solidFill>
              <a:effectLst/>
              <a:latin typeface="Open Sans" panose="020B0606030504020204" pitchFamily="34"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617972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EFF9146B-4CCD-4CDB-AB9C-458005307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18AC14E1-1ECF-1141-E905-1ECD9376E871}"/>
              </a:ext>
            </a:extLst>
          </p:cNvPr>
          <p:cNvSpPr txBox="1"/>
          <p:nvPr/>
        </p:nvSpPr>
        <p:spPr>
          <a:xfrm>
            <a:off x="685800" y="685799"/>
            <a:ext cx="10820400" cy="6041571"/>
          </a:xfrm>
          <a:prstGeom prst="rect">
            <a:avLst/>
          </a:prstGeom>
        </p:spPr>
        <p:txBody>
          <a:bodyPr vert="horz" lIns="91440" tIns="45720" rIns="91440" bIns="45720" rtlCol="0">
            <a:normAutofit/>
          </a:bodyPr>
          <a:lstStyle/>
          <a:p>
            <a:pPr marL="342900" indent="-228600">
              <a:lnSpc>
                <a:spcPct val="160000"/>
              </a:lnSpc>
              <a:spcAft>
                <a:spcPts val="800"/>
              </a:spcAft>
              <a:buSzPct val="70000"/>
              <a:buFont typeface="Arial" panose="020B0604020202020204" pitchFamily="34" charset="0"/>
              <a:buChar char="•"/>
            </a:pPr>
            <a:r>
              <a:rPr lang="en-GB" sz="1800" kern="100" dirty="0">
                <a:effectLst/>
                <a:latin typeface="Times New Roman" panose="02020603050405020304" pitchFamily="18" charset="0"/>
                <a:ea typeface="Times New Roman" panose="02020603050405020304" pitchFamily="18" charset="0"/>
                <a:cs typeface="Times New Roman" panose="02020603050405020304" pitchFamily="18" charset="0"/>
              </a:rPr>
              <a:t>McMahon, S. and Dyer, M. (2018) </a:t>
            </a:r>
            <a:r>
              <a:rPr lang="en-GB" sz="1800" i="1" kern="100" dirty="0">
                <a:effectLst/>
                <a:latin typeface="Times New Roman" panose="02020603050405020304" pitchFamily="18" charset="0"/>
                <a:ea typeface="Times New Roman" panose="02020603050405020304" pitchFamily="18" charset="0"/>
                <a:cs typeface="Times New Roman" panose="02020603050405020304" pitchFamily="18" charset="0"/>
              </a:rPr>
              <a:t>Advanced Work-Based Practice in The Early Years. A Guide for Students. </a:t>
            </a:r>
            <a:r>
              <a:rPr lang="en-GB" sz="1800" kern="100" dirty="0">
                <a:effectLst/>
                <a:latin typeface="Times New Roman" panose="02020603050405020304" pitchFamily="18" charset="0"/>
                <a:ea typeface="Times New Roman" panose="02020603050405020304" pitchFamily="18" charset="0"/>
                <a:cs typeface="Times New Roman" panose="02020603050405020304" pitchFamily="18" charset="0"/>
              </a:rPr>
              <a:t>1 edn. London: Routledge. </a:t>
            </a:r>
            <a:endParaRPr lang="en-US" sz="1600" dirty="0">
              <a:solidFill>
                <a:schemeClr val="tx2"/>
              </a:solidFill>
              <a:effectLst/>
              <a:latin typeface="Times New Roman" panose="02020603050405020304" pitchFamily="18" charset="0"/>
              <a:cs typeface="Times New Roman" panose="02020603050405020304" pitchFamily="18" charset="0"/>
            </a:endParaRPr>
          </a:p>
          <a:p>
            <a:pPr marL="342900" lvl="0" indent="-228600">
              <a:lnSpc>
                <a:spcPct val="160000"/>
              </a:lnSpc>
              <a:spcAft>
                <a:spcPts val="800"/>
              </a:spcAft>
              <a:buSzPct val="70000"/>
              <a:buFont typeface="Arial" panose="020B0604020202020204" pitchFamily="34" charset="0"/>
              <a:buChar char="•"/>
            </a:pPr>
            <a:r>
              <a:rPr lang="en-US" sz="1600" dirty="0">
                <a:solidFill>
                  <a:schemeClr val="tx2"/>
                </a:solidFill>
                <a:effectLst/>
                <a:latin typeface="Times New Roman" panose="02020603050405020304" pitchFamily="18" charset="0"/>
                <a:cs typeface="Times New Roman" panose="02020603050405020304" pitchFamily="18" charset="0"/>
              </a:rPr>
              <a:t>Muiji, D. and Reynolds, D. (2017) </a:t>
            </a:r>
            <a:r>
              <a:rPr lang="en-US" sz="1600" i="1" dirty="0">
                <a:solidFill>
                  <a:schemeClr val="tx2"/>
                </a:solidFill>
                <a:effectLst/>
                <a:latin typeface="Times New Roman" panose="02020603050405020304" pitchFamily="18" charset="0"/>
                <a:cs typeface="Times New Roman" panose="02020603050405020304" pitchFamily="18" charset="0"/>
              </a:rPr>
              <a:t>Effective Teaching and Practice. </a:t>
            </a:r>
            <a:r>
              <a:rPr lang="en-US" sz="1600" dirty="0">
                <a:solidFill>
                  <a:schemeClr val="tx2"/>
                </a:solidFill>
                <a:effectLst/>
                <a:latin typeface="Times New Roman" panose="02020603050405020304" pitchFamily="18" charset="0"/>
                <a:cs typeface="Times New Roman" panose="02020603050405020304" pitchFamily="18" charset="0"/>
              </a:rPr>
              <a:t>5 edn. London: Sage Publications.</a:t>
            </a:r>
          </a:p>
          <a:p>
            <a:pPr marL="342900" indent="-228600">
              <a:lnSpc>
                <a:spcPct val="160000"/>
              </a:lnSpc>
              <a:spcAft>
                <a:spcPts val="800"/>
              </a:spcAft>
              <a:buSzPct val="70000"/>
              <a:buFont typeface="Arial" panose="020B0604020202020204" pitchFamily="34" charset="0"/>
              <a:buChar char="•"/>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Nicol, J. (2010)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Bringing the Steiner Waldorf Approach to Your Early Years Practice. </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2 edn. London: Routledge.</a:t>
            </a:r>
            <a:endParaRPr lang="en-US" sz="1600" dirty="0">
              <a:solidFill>
                <a:schemeClr val="tx2"/>
              </a:solidFill>
              <a:effectLst/>
              <a:latin typeface="Times New Roman" panose="02020603050405020304" pitchFamily="18" charset="0"/>
              <a:cs typeface="Times New Roman" panose="02020603050405020304" pitchFamily="18" charset="0"/>
            </a:endParaRPr>
          </a:p>
          <a:p>
            <a:pPr marL="342900" lvl="0" indent="-228600">
              <a:lnSpc>
                <a:spcPct val="160000"/>
              </a:lnSpc>
              <a:spcAft>
                <a:spcPts val="800"/>
              </a:spcAft>
              <a:buSzPct val="70000"/>
              <a:buFont typeface="Arial" panose="020B0604020202020204" pitchFamily="34" charset="0"/>
              <a:buChar char="•"/>
            </a:pPr>
            <a:r>
              <a:rPr lang="en-US" sz="1600" dirty="0">
                <a:solidFill>
                  <a:schemeClr val="tx2"/>
                </a:solidFill>
                <a:effectLst/>
                <a:latin typeface="Times New Roman" panose="02020603050405020304" pitchFamily="18" charset="0"/>
                <a:cs typeface="Times New Roman" panose="02020603050405020304" pitchFamily="18" charset="0"/>
              </a:rPr>
              <a:t>Nicol, J. and Taplin, J.T. (2012) </a:t>
            </a:r>
            <a:r>
              <a:rPr lang="en-US" sz="1600" i="1" dirty="0">
                <a:solidFill>
                  <a:schemeClr val="tx2"/>
                </a:solidFill>
                <a:effectLst/>
                <a:latin typeface="Times New Roman" panose="02020603050405020304" pitchFamily="18" charset="0"/>
                <a:cs typeface="Times New Roman" panose="02020603050405020304" pitchFamily="18" charset="0"/>
              </a:rPr>
              <a:t>Understanding the Steiner Waldorf Approach: Early Years Education and Practice. </a:t>
            </a:r>
            <a:r>
              <a:rPr lang="en-US" sz="1600" dirty="0">
                <a:solidFill>
                  <a:schemeClr val="tx2"/>
                </a:solidFill>
                <a:effectLst/>
                <a:latin typeface="Times New Roman" panose="02020603050405020304" pitchFamily="18" charset="0"/>
                <a:cs typeface="Times New Roman" panose="02020603050405020304" pitchFamily="18" charset="0"/>
              </a:rPr>
              <a:t>1 edn. London: Routledge.</a:t>
            </a:r>
          </a:p>
          <a:p>
            <a:pPr marL="342900" lvl="0" indent="-228600">
              <a:lnSpc>
                <a:spcPct val="160000"/>
              </a:lnSpc>
              <a:spcAft>
                <a:spcPts val="800"/>
              </a:spcAft>
              <a:buSzPct val="70000"/>
              <a:buFont typeface="Arial" panose="020B0604020202020204" pitchFamily="34" charset="0"/>
              <a:buChar char="•"/>
            </a:pPr>
            <a:r>
              <a:rPr lang="en-US" sz="1600" dirty="0">
                <a:solidFill>
                  <a:schemeClr val="tx2"/>
                </a:solidFill>
                <a:effectLst/>
                <a:latin typeface="Times New Roman" panose="02020603050405020304" pitchFamily="18" charset="0"/>
                <a:cs typeface="Times New Roman" panose="02020603050405020304" pitchFamily="18" charset="0"/>
              </a:rPr>
              <a:t>PACEY (No </a:t>
            </a:r>
            <a:r>
              <a:rPr lang="en-US" sz="1600" dirty="0">
                <a:solidFill>
                  <a:schemeClr val="tx2"/>
                </a:solidFill>
                <a:latin typeface="Times New Roman" panose="02020603050405020304" pitchFamily="18" charset="0"/>
                <a:cs typeface="Times New Roman" panose="02020603050405020304" pitchFamily="18" charset="0"/>
              </a:rPr>
              <a:t>Da</a:t>
            </a:r>
            <a:r>
              <a:rPr lang="en-US" sz="1600" dirty="0">
                <a:solidFill>
                  <a:schemeClr val="tx2"/>
                </a:solidFill>
                <a:effectLst/>
                <a:latin typeface="Times New Roman" panose="02020603050405020304" pitchFamily="18" charset="0"/>
                <a:cs typeface="Times New Roman" panose="02020603050405020304" pitchFamily="18" charset="0"/>
              </a:rPr>
              <a:t>te) </a:t>
            </a:r>
            <a:r>
              <a:rPr lang="en-US" sz="1600" i="1" dirty="0">
                <a:solidFill>
                  <a:schemeClr val="tx2"/>
                </a:solidFill>
                <a:effectLst/>
                <a:latin typeface="Times New Roman" panose="02020603050405020304" pitchFamily="18" charset="0"/>
                <a:cs typeface="Times New Roman" panose="02020603050405020304" pitchFamily="18" charset="0"/>
              </a:rPr>
              <a:t>Engaging Children Physically. </a:t>
            </a:r>
            <a:r>
              <a:rPr lang="en-US" sz="1600" dirty="0">
                <a:solidFill>
                  <a:schemeClr val="tx2"/>
                </a:solidFill>
                <a:effectLst/>
                <a:latin typeface="Times New Roman" panose="02020603050405020304" pitchFamily="18" charset="0"/>
                <a:cs typeface="Times New Roman" panose="02020603050405020304" pitchFamily="18" charset="0"/>
              </a:rPr>
              <a:t>Available at: </a:t>
            </a:r>
            <a:r>
              <a:rPr lang="en-GB" sz="1600" dirty="0">
                <a:latin typeface="Times New Roman" panose="02020603050405020304" pitchFamily="18" charset="0"/>
                <a:cs typeface="Times New Roman" panose="02020603050405020304" pitchFamily="18" charset="0"/>
                <a:hlinkClick r:id="rId2"/>
              </a:rPr>
              <a:t>Ideas and inspiration | PACEY</a:t>
            </a:r>
            <a:r>
              <a:rPr lang="en-GB" sz="1600" dirty="0">
                <a:latin typeface="Times New Roman" panose="02020603050405020304" pitchFamily="18" charset="0"/>
                <a:cs typeface="Times New Roman" panose="02020603050405020304" pitchFamily="18" charset="0"/>
              </a:rPr>
              <a:t> (Accessed: 20 February 2023).</a:t>
            </a:r>
            <a:endParaRPr lang="en-GB" kern="1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228600">
              <a:lnSpc>
                <a:spcPct val="160000"/>
              </a:lnSpc>
              <a:spcAft>
                <a:spcPts val="800"/>
              </a:spcAft>
              <a:buSzPct val="70000"/>
              <a:buFont typeface="Arial" panose="020B0604020202020204" pitchFamily="34" charset="0"/>
              <a:buChar char="•"/>
            </a:pPr>
            <a:r>
              <a:rPr lang="en-GB" sz="1800" b="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Saracho, O.N. and Evans, R. (2022) </a:t>
            </a:r>
            <a:r>
              <a:rPr lang="en-GB" sz="1800" b="0" i="1" dirty="0">
                <a:solidFill>
                  <a:srgbClr val="212529"/>
                </a:solidFill>
                <a:effectLst/>
                <a:latin typeface="Times New Roman" panose="02020603050405020304" pitchFamily="18" charset="0"/>
                <a:ea typeface="Times New Roman" panose="02020603050405020304" pitchFamily="18" charset="0"/>
                <a:cs typeface="Times New Roman" panose="02020603050405020304" pitchFamily="18" charset="0"/>
              </a:rPr>
              <a:t>The Influence of Theorists and Pioneers on Early Childhood Education.</a:t>
            </a:r>
            <a:r>
              <a:rPr lang="en-GB" sz="1800" b="0" dirty="0">
                <a:solidFill>
                  <a:srgbClr val="212529"/>
                </a:solidFill>
                <a:effectLst/>
                <a:latin typeface="Times New Roman" panose="02020603050405020304" pitchFamily="18" charset="0"/>
                <a:ea typeface="Times New Roman" panose="02020603050405020304" pitchFamily="18" charset="0"/>
                <a:cs typeface="Times New Roman" panose="02020603050405020304" pitchFamily="18" charset="0"/>
              </a:rPr>
              <a:t> 1 edn. New York: Routledge. </a:t>
            </a:r>
          </a:p>
          <a:p>
            <a:pPr marL="342900" lvl="0" indent="-228600">
              <a:lnSpc>
                <a:spcPct val="160000"/>
              </a:lnSpc>
              <a:spcAft>
                <a:spcPts val="800"/>
              </a:spcAft>
              <a:buSzPct val="70000"/>
              <a:buFont typeface="Arial" panose="020B0604020202020204" pitchFamily="34" charset="0"/>
              <a:buChar char="•"/>
            </a:pPr>
            <a:r>
              <a:rPr lang="en-GB" dirty="0">
                <a:solidFill>
                  <a:srgbClr val="212529"/>
                </a:solidFill>
                <a:latin typeface="Times New Roman" panose="02020603050405020304" pitchFamily="18" charset="0"/>
                <a:ea typeface="Times New Roman" panose="02020603050405020304" pitchFamily="18" charset="0"/>
                <a:cs typeface="Times New Roman" panose="02020603050405020304" pitchFamily="18" charset="0"/>
              </a:rPr>
              <a:t>Steiner, R. (1919) </a:t>
            </a:r>
            <a:r>
              <a:rPr lang="en-GB" i="1" dirty="0">
                <a:solidFill>
                  <a:srgbClr val="212529"/>
                </a:solidFill>
                <a:latin typeface="Times New Roman" panose="02020603050405020304" pitchFamily="18" charset="0"/>
                <a:ea typeface="Times New Roman" panose="02020603050405020304" pitchFamily="18" charset="0"/>
                <a:cs typeface="Times New Roman" panose="02020603050405020304" pitchFamily="18" charset="0"/>
              </a:rPr>
              <a:t>Practical Advice to Teachers. </a:t>
            </a:r>
            <a:r>
              <a:rPr lang="en-GB" dirty="0">
                <a:solidFill>
                  <a:srgbClr val="212529"/>
                </a:solidFill>
                <a:latin typeface="Times New Roman" panose="02020603050405020304" pitchFamily="18" charset="0"/>
                <a:ea typeface="Times New Roman" panose="02020603050405020304" pitchFamily="18" charset="0"/>
                <a:cs typeface="Times New Roman" panose="02020603050405020304" pitchFamily="18" charset="0"/>
              </a:rPr>
              <a:t>London: Rudolf Steiner Press.</a:t>
            </a:r>
            <a:endParaRPr lang="en-GB" sz="1800" b="0" dirty="0">
              <a:solidFill>
                <a:srgbClr val="212529"/>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228600">
              <a:lnSpc>
                <a:spcPct val="160000"/>
              </a:lnSpc>
              <a:spcAft>
                <a:spcPts val="800"/>
              </a:spcAft>
              <a:buSzPct val="70000"/>
              <a:buFont typeface="Arial" panose="020B0604020202020204" pitchFamily="34" charset="0"/>
              <a:buChar char="•"/>
            </a:pPr>
            <a:endParaRPr lang="en-US" sz="1600" dirty="0">
              <a:solidFill>
                <a:schemeClr val="tx2"/>
              </a:solidFill>
              <a:effectLst/>
              <a:latin typeface="Times New Roman" panose="02020603050405020304" pitchFamily="18" charset="0"/>
              <a:cs typeface="Times New Roman" panose="02020603050405020304" pitchFamily="18" charset="0"/>
            </a:endParaRPr>
          </a:p>
          <a:p>
            <a:pPr indent="-228600">
              <a:lnSpc>
                <a:spcPct val="90000"/>
              </a:lnSpc>
              <a:buSzPct val="70000"/>
              <a:buFont typeface="Arial" panose="020B0604020202020204" pitchFamily="34" charset="0"/>
              <a:buChar char="•"/>
            </a:pPr>
            <a:endParaRPr lang="en-US" sz="1100" dirty="0">
              <a:solidFill>
                <a:schemeClr val="tx2"/>
              </a:solidFill>
              <a:latin typeface="+mj-lt"/>
            </a:endParaRPr>
          </a:p>
        </p:txBody>
      </p:sp>
    </p:spTree>
    <p:extLst>
      <p:ext uri="{BB962C8B-B14F-4D97-AF65-F5344CB8AC3E}">
        <p14:creationId xmlns:p14="http://schemas.microsoft.com/office/powerpoint/2010/main" val="35110329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782CC49-369A-E1C0-C460-03A47428F1F1}"/>
            </a:ext>
          </a:extLst>
        </p:cNvPr>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D2A2C3F-C046-050F-3E6F-E91AB43E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02ECFB74-030B-9A89-005C-8FDF059CF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79E29FD-E104-38D6-07DB-D35BD1581C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E8031209-96A0-29A6-C44A-1EEF7A56222A}"/>
              </a:ext>
            </a:extLst>
          </p:cNvPr>
          <p:cNvSpPr txBox="1"/>
          <p:nvPr/>
        </p:nvSpPr>
        <p:spPr>
          <a:xfrm>
            <a:off x="685800" y="685800"/>
            <a:ext cx="10820400" cy="5965370"/>
          </a:xfrm>
          <a:prstGeom prst="rect">
            <a:avLst/>
          </a:prstGeom>
        </p:spPr>
        <p:txBody>
          <a:bodyPr vert="horz" lIns="91440" tIns="45720" rIns="91440" bIns="45720" rtlCol="0">
            <a:normAutofit/>
          </a:bodyPr>
          <a:lstStyle/>
          <a:p>
            <a:pPr indent="-228600">
              <a:lnSpc>
                <a:spcPct val="90000"/>
              </a:lnSpc>
              <a:buSzPct val="70000"/>
              <a:buFont typeface="Arial" panose="020B0604020202020204" pitchFamily="34" charset="0"/>
              <a:buChar char="•"/>
            </a:pPr>
            <a:endParaRPr lang="en-US" sz="1100">
              <a:solidFill>
                <a:schemeClr val="tx2"/>
              </a:solidFill>
              <a:latin typeface="+mj-lt"/>
            </a:endParaRPr>
          </a:p>
        </p:txBody>
      </p:sp>
      <p:sp>
        <p:nvSpPr>
          <p:cNvPr id="3" name="TextBox 2">
            <a:extLst>
              <a:ext uri="{FF2B5EF4-FFF2-40B4-BE49-F238E27FC236}">
                <a16:creationId xmlns:a16="http://schemas.microsoft.com/office/drawing/2014/main" id="{C805179D-B1D2-8483-5640-E4842CC7523C}"/>
              </a:ext>
            </a:extLst>
          </p:cNvPr>
          <p:cNvSpPr txBox="1"/>
          <p:nvPr/>
        </p:nvSpPr>
        <p:spPr>
          <a:xfrm>
            <a:off x="772886" y="206830"/>
            <a:ext cx="10417629" cy="6808018"/>
          </a:xfrm>
          <a:prstGeom prst="rect">
            <a:avLst/>
          </a:prstGeom>
          <a:noFill/>
        </p:spPr>
        <p:txBody>
          <a:bodyPr wrap="square" rtlCol="0">
            <a:spAutoFit/>
          </a:bodyPr>
          <a:lstStyle/>
          <a:p>
            <a:pPr marL="114300">
              <a:lnSpc>
                <a:spcPct val="160000"/>
              </a:lnSpc>
              <a:spcAft>
                <a:spcPts val="800"/>
              </a:spcAft>
              <a:buSzPct val="70000"/>
            </a:pPr>
            <a:endParaRPr lang="en-GB" sz="1600" kern="1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a:p>
            <a:pPr marL="342900" lvl="0" indent="-228600">
              <a:lnSpc>
                <a:spcPct val="160000"/>
              </a:lnSpc>
              <a:spcAft>
                <a:spcPts val="800"/>
              </a:spcAft>
              <a:buSzPct val="70000"/>
              <a:buFont typeface="Arial" panose="020B0604020202020204" pitchFamily="34" charset="0"/>
              <a:buChar char="•"/>
            </a:pPr>
            <a:r>
              <a:rPr lang="en-US" sz="1600" dirty="0" err="1">
                <a:solidFill>
                  <a:schemeClr val="tx2"/>
                </a:solidFill>
                <a:effectLst/>
                <a:latin typeface="Times New Roman" panose="02020603050405020304" pitchFamily="18" charset="0"/>
                <a:cs typeface="Times New Roman" panose="02020603050405020304" pitchFamily="18" charset="0"/>
              </a:rPr>
              <a:t>Tinney</a:t>
            </a:r>
            <a:r>
              <a:rPr lang="en-US" sz="1600" dirty="0">
                <a:solidFill>
                  <a:schemeClr val="tx2"/>
                </a:solidFill>
                <a:effectLst/>
                <a:latin typeface="Times New Roman" panose="02020603050405020304" pitchFamily="18" charset="0"/>
                <a:cs typeface="Times New Roman" panose="02020603050405020304" pitchFamily="18" charset="0"/>
              </a:rPr>
              <a:t>, G. (2023) </a:t>
            </a:r>
            <a:r>
              <a:rPr lang="en-US" sz="1600" i="1" dirty="0">
                <a:solidFill>
                  <a:schemeClr val="tx2"/>
                </a:solidFill>
                <a:effectLst/>
                <a:latin typeface="Times New Roman" panose="02020603050405020304" pitchFamily="18" charset="0"/>
                <a:cs typeface="Times New Roman" panose="02020603050405020304" pitchFamily="18" charset="0"/>
              </a:rPr>
              <a:t>Nature, Ecology and Early Years Education</a:t>
            </a:r>
            <a:r>
              <a:rPr lang="en-US" sz="1600" dirty="0">
                <a:solidFill>
                  <a:schemeClr val="tx2"/>
                </a:solidFill>
                <a:effectLst/>
                <a:latin typeface="Times New Roman" panose="02020603050405020304" pitchFamily="18" charset="0"/>
                <a:cs typeface="Times New Roman" panose="02020603050405020304" pitchFamily="18" charset="0"/>
              </a:rPr>
              <a:t>. Sophia Centre Press</a:t>
            </a:r>
            <a:r>
              <a:rPr lang="en-US" sz="1600" i="1" dirty="0">
                <a:solidFill>
                  <a:schemeClr val="tx2"/>
                </a:solidFill>
                <a:effectLst/>
                <a:latin typeface="Times New Roman" panose="02020603050405020304" pitchFamily="18" charset="0"/>
                <a:cs typeface="Times New Roman" panose="02020603050405020304" pitchFamily="18" charset="0"/>
              </a:rPr>
              <a:t>.</a:t>
            </a:r>
            <a:endParaRPr lang="en-GB" sz="1600" kern="1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a:p>
            <a:pPr marL="342900" indent="-228600">
              <a:lnSpc>
                <a:spcPct val="160000"/>
              </a:lnSpc>
              <a:spcAft>
                <a:spcPts val="800"/>
              </a:spcAft>
              <a:buSzPct val="70000"/>
              <a:buFont typeface="Arial" panose="020B0604020202020204" pitchFamily="34" charset="0"/>
              <a:buChar char="•"/>
            </a:pPr>
            <a:r>
              <a:rPr lang="en-US" sz="1600" dirty="0">
                <a:solidFill>
                  <a:schemeClr val="tx2"/>
                </a:solidFill>
                <a:effectLst/>
                <a:latin typeface="Times New Roman" panose="02020603050405020304" pitchFamily="18" charset="0"/>
                <a:cs typeface="Times New Roman" panose="02020603050405020304" pitchFamily="18" charset="0"/>
              </a:rPr>
              <a:t>Tovey, H. (2016) </a:t>
            </a:r>
            <a:r>
              <a:rPr lang="en-US" sz="1600" i="1" dirty="0">
                <a:solidFill>
                  <a:schemeClr val="tx2"/>
                </a:solidFill>
                <a:effectLst/>
                <a:latin typeface="Times New Roman" panose="02020603050405020304" pitchFamily="18" charset="0"/>
                <a:cs typeface="Times New Roman" panose="02020603050405020304" pitchFamily="18" charset="0"/>
              </a:rPr>
              <a:t>Bringing the Froebel Approach to your Early Years Practice.</a:t>
            </a:r>
            <a:r>
              <a:rPr lang="en-US" sz="1600" dirty="0">
                <a:solidFill>
                  <a:schemeClr val="tx2"/>
                </a:solidFill>
                <a:effectLst/>
                <a:latin typeface="Times New Roman" panose="02020603050405020304" pitchFamily="18" charset="0"/>
                <a:cs typeface="Times New Roman" panose="02020603050405020304" pitchFamily="18" charset="0"/>
              </a:rPr>
              <a:t> London: Routledge.</a:t>
            </a:r>
          </a:p>
          <a:p>
            <a:pPr marL="342900" indent="-228600">
              <a:lnSpc>
                <a:spcPct val="160000"/>
              </a:lnSpc>
              <a:spcAft>
                <a:spcPts val="800"/>
              </a:spcAft>
              <a:buSzPct val="70000"/>
              <a:buFont typeface="Arial" panose="020B0604020202020204" pitchFamily="34" charset="0"/>
              <a:buChar char="•"/>
            </a:pP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Valkonova</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Y. and Brehony, K. (2006) ‘</a:t>
            </a:r>
            <a:r>
              <a:rPr lang="en-GB" sz="1600" kern="100"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The Gifts and ‘Contributions’: Friedrich Froebel and Russian Education (1850–1929), </a:t>
            </a:r>
            <a:r>
              <a:rPr lang="en-GB" sz="1600" i="1" kern="100"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History of Education, </a:t>
            </a:r>
            <a:r>
              <a:rPr lang="en-GB" sz="1600" kern="100"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35(2), pp.189-207. Available at: DOI: </a:t>
            </a:r>
            <a:r>
              <a:rPr lang="en-GB" sz="1600" u="sng" kern="100"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hlinkClick r:id="rId2"/>
              </a:rPr>
              <a:t>10.1080/00467600500528065</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US" sz="1600" dirty="0">
              <a:solidFill>
                <a:schemeClr val="tx2"/>
              </a:solidFill>
              <a:effectLst/>
              <a:latin typeface="Times New Roman" panose="02020603050405020304" pitchFamily="18" charset="0"/>
              <a:cs typeface="Times New Roman" panose="02020603050405020304" pitchFamily="18" charset="0"/>
            </a:endParaRPr>
          </a:p>
          <a:p>
            <a:pPr marL="342900" indent="-228600">
              <a:lnSpc>
                <a:spcPct val="160000"/>
              </a:lnSpc>
              <a:spcAft>
                <a:spcPts val="800"/>
              </a:spcAft>
              <a:buSzPct val="70000"/>
              <a:buFont typeface="Arial" panose="020B0604020202020204" pitchFamily="34" charset="0"/>
              <a:buChar char="•"/>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Waddington, E.M. and Reed, P. (2016) ‘Comparison of The Effects of Mainstream and Special Schools on National Curriculum Outcomes in Children with Autism Spectrum Disorder: An Archive-Based Analysis’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Journal of Research in Special Educational Needs, </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17(2), pp. 132-142. Available at: </a:t>
            </a:r>
            <a:r>
              <a:rPr lang="en-GB" sz="1600" b="1" u="none" strike="noStrike"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https://doi.org/10.1111/1471-3802.12368</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US" sz="1600" dirty="0">
              <a:solidFill>
                <a:schemeClr val="tx2"/>
              </a:solidFill>
              <a:effectLst/>
              <a:latin typeface="Times New Roman" panose="02020603050405020304" pitchFamily="18" charset="0"/>
              <a:cs typeface="Times New Roman" panose="02020603050405020304" pitchFamily="18" charset="0"/>
            </a:endParaRPr>
          </a:p>
          <a:p>
            <a:pPr marL="342900" indent="-228600">
              <a:lnSpc>
                <a:spcPct val="160000"/>
              </a:lnSpc>
              <a:spcAft>
                <a:spcPts val="800"/>
              </a:spcAft>
              <a:buSzPct val="70000"/>
              <a:buFont typeface="Arial" panose="020B0604020202020204" pitchFamily="34" charset="0"/>
              <a:buChar char="•"/>
            </a:pPr>
            <a:r>
              <a:rPr lang="en-US" sz="1600" dirty="0">
                <a:solidFill>
                  <a:schemeClr val="tx2"/>
                </a:solidFill>
                <a:effectLst/>
                <a:latin typeface="Times New Roman" panose="02020603050405020304" pitchFamily="18" charset="0"/>
                <a:cs typeface="Times New Roman" panose="02020603050405020304" pitchFamily="18" charset="0"/>
              </a:rPr>
              <a:t>Welsh Assembly Government (2015) </a:t>
            </a:r>
            <a:r>
              <a:rPr lang="en-US" sz="1600" i="1" dirty="0">
                <a:solidFill>
                  <a:schemeClr val="tx2"/>
                </a:solidFill>
                <a:effectLst/>
                <a:latin typeface="Times New Roman" panose="02020603050405020304" pitchFamily="18" charset="0"/>
                <a:cs typeface="Times New Roman" panose="02020603050405020304" pitchFamily="18" charset="0"/>
              </a:rPr>
              <a:t>Foundation Phase Outdoor Learning Environment. </a:t>
            </a:r>
            <a:r>
              <a:rPr lang="en-US" sz="1600" dirty="0">
                <a:solidFill>
                  <a:schemeClr val="tx2"/>
                </a:solidFill>
                <a:effectLst/>
                <a:latin typeface="Times New Roman" panose="02020603050405020304" pitchFamily="18" charset="0"/>
                <a:cs typeface="Times New Roman" panose="02020603050405020304" pitchFamily="18" charset="0"/>
              </a:rPr>
              <a:t>Available at: </a:t>
            </a:r>
            <a:r>
              <a:rPr lang="en-US" sz="1600" u="sng" dirty="0">
                <a:solidFill>
                  <a:schemeClr val="tx2"/>
                </a:solidFill>
                <a:effectLst/>
                <a:latin typeface="Times New Roman" panose="02020603050405020304" pitchFamily="18" charset="0"/>
                <a:cs typeface="Times New Roman" panose="02020603050405020304" pitchFamily="18" charset="0"/>
                <a:hlinkClick r:id="rId4"/>
              </a:rPr>
              <a:t>foundation-phase-framework-revised-2015.pdf (</a:t>
            </a:r>
            <a:r>
              <a:rPr lang="en-US" sz="1600" u="sng" dirty="0" err="1">
                <a:solidFill>
                  <a:schemeClr val="tx2"/>
                </a:solidFill>
                <a:effectLst/>
                <a:latin typeface="Times New Roman" panose="02020603050405020304" pitchFamily="18" charset="0"/>
                <a:cs typeface="Times New Roman" panose="02020603050405020304" pitchFamily="18" charset="0"/>
                <a:hlinkClick r:id="rId4"/>
              </a:rPr>
              <a:t>gov.wales</a:t>
            </a:r>
            <a:r>
              <a:rPr lang="en-US" sz="1600" u="sng" dirty="0">
                <a:solidFill>
                  <a:schemeClr val="tx2"/>
                </a:solidFill>
                <a:effectLst/>
                <a:latin typeface="Times New Roman" panose="02020603050405020304" pitchFamily="18" charset="0"/>
                <a:cs typeface="Times New Roman" panose="02020603050405020304" pitchFamily="18" charset="0"/>
                <a:hlinkClick r:id="rId4"/>
              </a:rPr>
              <a:t>)</a:t>
            </a:r>
            <a:r>
              <a:rPr lang="en-US" sz="1600" dirty="0">
                <a:solidFill>
                  <a:schemeClr val="tx2"/>
                </a:solidFill>
                <a:effectLst/>
                <a:latin typeface="Times New Roman" panose="02020603050405020304" pitchFamily="18" charset="0"/>
                <a:cs typeface="Times New Roman" panose="02020603050405020304" pitchFamily="18" charset="0"/>
              </a:rPr>
              <a:t> (Accessed: 05 February 2024). </a:t>
            </a:r>
          </a:p>
          <a:p>
            <a:pPr marL="342900" indent="-228600">
              <a:lnSpc>
                <a:spcPct val="160000"/>
              </a:lnSpc>
              <a:spcAft>
                <a:spcPts val="800"/>
              </a:spcAft>
              <a:buSzPct val="70000"/>
              <a:buFont typeface="Arial" panose="020B0604020202020204" pitchFamily="34" charset="0"/>
              <a:buChar char="•"/>
            </a:pPr>
            <a:r>
              <a:rPr lang="en-US" sz="1600" dirty="0">
                <a:solidFill>
                  <a:schemeClr val="tx2"/>
                </a:solidFill>
                <a:effectLst/>
                <a:latin typeface="Times New Roman" panose="02020603050405020304" pitchFamily="18" charset="0"/>
                <a:cs typeface="Times New Roman" panose="02020603050405020304" pitchFamily="18" charset="0"/>
              </a:rPr>
              <a:t>Welsh Assembly Government DCELLS (2008) </a:t>
            </a:r>
            <a:r>
              <a:rPr lang="en-US" sz="1600" i="1" dirty="0">
                <a:solidFill>
                  <a:schemeClr val="tx2"/>
                </a:solidFill>
                <a:effectLst/>
                <a:latin typeface="Times New Roman" panose="02020603050405020304" pitchFamily="18" charset="0"/>
                <a:cs typeface="Times New Roman" panose="02020603050405020304" pitchFamily="18" charset="0"/>
              </a:rPr>
              <a:t>Framework for Childrens Learning 3–7-year-olds in Wales. </a:t>
            </a:r>
            <a:r>
              <a:rPr lang="en-US" sz="1600" dirty="0">
                <a:solidFill>
                  <a:schemeClr val="tx2"/>
                </a:solidFill>
                <a:effectLst/>
                <a:latin typeface="Times New Roman" panose="02020603050405020304" pitchFamily="18" charset="0"/>
                <a:cs typeface="Times New Roman" panose="02020603050405020304" pitchFamily="18" charset="0"/>
              </a:rPr>
              <a:t>Available at: </a:t>
            </a:r>
            <a:r>
              <a:rPr lang="en-US" sz="1600" u="sng" dirty="0">
                <a:solidFill>
                  <a:schemeClr val="tx2"/>
                </a:solidFill>
                <a:effectLst/>
                <a:latin typeface="Times New Roman" panose="02020603050405020304" pitchFamily="18" charset="0"/>
                <a:cs typeface="Times New Roman" panose="02020603050405020304" pitchFamily="18" charset="0"/>
                <a:hlinkClick r:id="rId5"/>
              </a:rPr>
              <a:t>play-active-learning-overview-for-3-to-7-year-olds.pdf (</a:t>
            </a:r>
            <a:r>
              <a:rPr lang="en-US" sz="1600" u="sng" dirty="0" err="1">
                <a:solidFill>
                  <a:schemeClr val="tx2"/>
                </a:solidFill>
                <a:effectLst/>
                <a:latin typeface="Times New Roman" panose="02020603050405020304" pitchFamily="18" charset="0"/>
                <a:cs typeface="Times New Roman" panose="02020603050405020304" pitchFamily="18" charset="0"/>
                <a:hlinkClick r:id="rId5"/>
              </a:rPr>
              <a:t>gov.wales</a:t>
            </a:r>
            <a:r>
              <a:rPr lang="en-US" sz="1600" u="sng" dirty="0">
                <a:solidFill>
                  <a:schemeClr val="tx2"/>
                </a:solidFill>
                <a:effectLst/>
                <a:latin typeface="Times New Roman" panose="02020603050405020304" pitchFamily="18" charset="0"/>
                <a:cs typeface="Times New Roman" panose="02020603050405020304" pitchFamily="18" charset="0"/>
                <a:hlinkClick r:id="rId5"/>
              </a:rPr>
              <a:t>)</a:t>
            </a:r>
            <a:r>
              <a:rPr lang="en-US" sz="1600" dirty="0">
                <a:solidFill>
                  <a:schemeClr val="tx2"/>
                </a:solidFill>
                <a:effectLst/>
                <a:latin typeface="Times New Roman" panose="02020603050405020304" pitchFamily="18" charset="0"/>
                <a:cs typeface="Times New Roman" panose="02020603050405020304" pitchFamily="18" charset="0"/>
              </a:rPr>
              <a:t> (Accessed: 05 February 2024)</a:t>
            </a:r>
            <a:endParaRPr lang="en-US" sz="1600" dirty="0">
              <a:solidFill>
                <a:schemeClr val="tx2"/>
              </a:solidFill>
              <a:latin typeface="Times New Roman" panose="02020603050405020304" pitchFamily="18" charset="0"/>
              <a:cs typeface="Times New Roman" panose="02020603050405020304" pitchFamily="18" charset="0"/>
            </a:endParaRPr>
          </a:p>
          <a:p>
            <a:pPr marL="342900" indent="-228600">
              <a:lnSpc>
                <a:spcPct val="160000"/>
              </a:lnSpc>
              <a:spcAft>
                <a:spcPts val="800"/>
              </a:spcAft>
              <a:buSzPct val="70000"/>
              <a:buFont typeface="Arial" panose="020B0604020202020204" pitchFamily="34" charset="0"/>
              <a:buChar char="•"/>
            </a:pPr>
            <a:endParaRPr lang="en-US" sz="1600" dirty="0">
              <a:solidFill>
                <a:schemeClr val="tx2"/>
              </a:solidFill>
              <a:effectLst/>
              <a:latin typeface="Times New Roman" panose="02020603050405020304" pitchFamily="18" charset="0"/>
              <a:cs typeface="Times New Roman" panose="02020603050405020304" pitchFamily="18" charset="0"/>
            </a:endParaRPr>
          </a:p>
          <a:p>
            <a:pPr marL="342900" indent="-228600">
              <a:lnSpc>
                <a:spcPct val="160000"/>
              </a:lnSpc>
              <a:spcAft>
                <a:spcPts val="800"/>
              </a:spcAft>
              <a:buSzPct val="70000"/>
              <a:buFont typeface="Arial" panose="020B0604020202020204" pitchFamily="34" charset="0"/>
              <a:buChar char="•"/>
            </a:pPr>
            <a:endParaRPr lang="en-US" sz="1600" dirty="0">
              <a:solidFill>
                <a:schemeClr val="tx2"/>
              </a:solidFill>
              <a:effectLst/>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0118073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339B777-A267-1B12-981D-F2B226C3BC0E}"/>
            </a:ext>
          </a:extLst>
        </p:cNvPr>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CC83E005-47BF-CBD9-F750-5B56FEA05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05379378-32A2-35BA-E453-ACCD39C5AC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6FED219C-CA4A-F174-41CB-89EB82EE39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2853EBC4-1513-BC8C-C8D9-A6FE696C7E35}"/>
              </a:ext>
            </a:extLst>
          </p:cNvPr>
          <p:cNvSpPr txBox="1"/>
          <p:nvPr/>
        </p:nvSpPr>
        <p:spPr>
          <a:xfrm>
            <a:off x="685800" y="685800"/>
            <a:ext cx="10820400" cy="5965370"/>
          </a:xfrm>
          <a:prstGeom prst="rect">
            <a:avLst/>
          </a:prstGeom>
        </p:spPr>
        <p:txBody>
          <a:bodyPr vert="horz" lIns="91440" tIns="45720" rIns="91440" bIns="45720" rtlCol="0">
            <a:normAutofit/>
          </a:bodyPr>
          <a:lstStyle/>
          <a:p>
            <a:pPr indent="-228600">
              <a:lnSpc>
                <a:spcPct val="90000"/>
              </a:lnSpc>
              <a:buSzPct val="70000"/>
              <a:buFont typeface="Arial" panose="020B0604020202020204" pitchFamily="34" charset="0"/>
              <a:buChar char="•"/>
            </a:pPr>
            <a:endParaRPr lang="en-US" sz="1100">
              <a:solidFill>
                <a:schemeClr val="tx2"/>
              </a:solidFill>
              <a:latin typeface="+mj-lt"/>
            </a:endParaRPr>
          </a:p>
        </p:txBody>
      </p:sp>
      <p:sp>
        <p:nvSpPr>
          <p:cNvPr id="4" name="TextBox 3">
            <a:extLst>
              <a:ext uri="{FF2B5EF4-FFF2-40B4-BE49-F238E27FC236}">
                <a16:creationId xmlns:a16="http://schemas.microsoft.com/office/drawing/2014/main" id="{032CC19F-744F-BFB7-7309-0FC433911BF8}"/>
              </a:ext>
            </a:extLst>
          </p:cNvPr>
          <p:cNvSpPr txBox="1"/>
          <p:nvPr/>
        </p:nvSpPr>
        <p:spPr>
          <a:xfrm>
            <a:off x="936171" y="1045029"/>
            <a:ext cx="10450286" cy="5367623"/>
          </a:xfrm>
          <a:prstGeom prst="rect">
            <a:avLst/>
          </a:prstGeom>
          <a:noFill/>
        </p:spPr>
        <p:txBody>
          <a:bodyPr wrap="square" rtlCol="0">
            <a:spAutoFit/>
          </a:bodyPr>
          <a:lstStyle/>
          <a:p>
            <a:pPr marL="342900" lvl="0" indent="-228600">
              <a:lnSpc>
                <a:spcPct val="160000"/>
              </a:lnSpc>
              <a:spcAft>
                <a:spcPts val="800"/>
              </a:spcAft>
              <a:buSzPct val="70000"/>
              <a:buFont typeface="Arial" panose="020B0604020202020204" pitchFamily="34" charset="0"/>
              <a:buChar char="•"/>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Welsh Assembly Government (2018) </a:t>
            </a:r>
            <a:r>
              <a:rPr lang="en-US" sz="1600" i="1" kern="100" dirty="0">
                <a:effectLst/>
                <a:latin typeface="Times New Roman" panose="02020603050405020304" pitchFamily="18" charset="0"/>
                <a:ea typeface="Calibri" panose="020F0502020204030204" pitchFamily="34" charset="0"/>
                <a:cs typeface="Times New Roman" panose="02020603050405020304" pitchFamily="18" charset="0"/>
              </a:rPr>
              <a:t>Welsh Language Development Guidance.</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6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2"/>
              </a:rPr>
              <a:t>welsh-language-development.pdf (</a:t>
            </a:r>
            <a:r>
              <a:rPr lang="en-GB" sz="1600" u="sng" kern="100" dirty="0" err="1">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2"/>
              </a:rPr>
              <a:t>gov.wales</a:t>
            </a:r>
            <a:r>
              <a:rPr lang="en-GB" sz="16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2"/>
              </a:rPr>
              <a:t>)</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(Accessed: 21 February 2024).</a:t>
            </a:r>
            <a:endParaRPr lang="en-GB" sz="1600" kern="1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228600">
              <a:lnSpc>
                <a:spcPct val="160000"/>
              </a:lnSpc>
              <a:spcAft>
                <a:spcPts val="800"/>
              </a:spcAft>
              <a:buSzPct val="70000"/>
              <a:buFont typeface="Arial" panose="020B0604020202020204" pitchFamily="34" charset="0"/>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Welsh Government (2023) </a:t>
            </a:r>
            <a:r>
              <a:rPr lang="en-GB" sz="1600" i="1" dirty="0">
                <a:effectLst/>
                <a:latin typeface="Times New Roman" panose="02020603050405020304" pitchFamily="18" charset="0"/>
                <a:ea typeface="Calibri" panose="020F0502020204030204" pitchFamily="34" charset="0"/>
                <a:cs typeface="Times New Roman" panose="02020603050405020304" pitchFamily="18" charset="0"/>
              </a:rPr>
              <a:t>Cymraeg 2050: Welsh Language Strategy Action Plan 2023 to 2024.</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6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3"/>
              </a:rPr>
              <a:t>Cymraeg 2050: Welsh language strategy action plan 2023 to 2024 [HTML] | GOV.WALES</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 (Accessed: 21 February 2024).</a:t>
            </a:r>
            <a:r>
              <a:rPr lang="en-GB" sz="1600" dirty="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 to </a:t>
            </a:r>
            <a:endParaRPr lang="en-US" sz="1600" dirty="0">
              <a:solidFill>
                <a:schemeClr val="tx2"/>
              </a:solidFill>
              <a:effectLst/>
              <a:latin typeface="Times New Roman" panose="02020603050405020304" pitchFamily="18" charset="0"/>
              <a:cs typeface="Times New Roman" panose="02020603050405020304" pitchFamily="18" charset="0"/>
            </a:endParaRPr>
          </a:p>
          <a:p>
            <a:pPr marL="342900" lvl="0" indent="-228600">
              <a:lnSpc>
                <a:spcPct val="160000"/>
              </a:lnSpc>
              <a:spcAft>
                <a:spcPts val="800"/>
              </a:spcAft>
              <a:buSzPct val="70000"/>
              <a:buFont typeface="Arial" panose="020B0604020202020204" pitchFamily="34" charset="0"/>
              <a:buChar char="•"/>
            </a:pPr>
            <a:r>
              <a:rPr lang="en-US" sz="1600" dirty="0">
                <a:solidFill>
                  <a:schemeClr val="tx2"/>
                </a:solidFill>
                <a:effectLst/>
                <a:latin typeface="Times New Roman" panose="02020603050405020304" pitchFamily="18" charset="0"/>
                <a:cs typeface="Times New Roman" panose="02020603050405020304" pitchFamily="18" charset="0"/>
              </a:rPr>
              <a:t>Welsh Government (2015) </a:t>
            </a:r>
            <a:r>
              <a:rPr lang="en-US" sz="1600" i="1" dirty="0">
                <a:solidFill>
                  <a:schemeClr val="tx2"/>
                </a:solidFill>
                <a:effectLst/>
                <a:latin typeface="Times New Roman" panose="02020603050405020304" pitchFamily="18" charset="0"/>
                <a:cs typeface="Times New Roman" panose="02020603050405020304" pitchFamily="18" charset="0"/>
              </a:rPr>
              <a:t>Curriculum for Wales: Foundation Phase Framework. </a:t>
            </a:r>
            <a:r>
              <a:rPr lang="en-US" sz="1600" dirty="0">
                <a:solidFill>
                  <a:schemeClr val="tx2"/>
                </a:solidFill>
                <a:effectLst/>
                <a:latin typeface="Times New Roman" panose="02020603050405020304" pitchFamily="18" charset="0"/>
                <a:cs typeface="Times New Roman" panose="02020603050405020304" pitchFamily="18" charset="0"/>
              </a:rPr>
              <a:t>Available at: </a:t>
            </a:r>
            <a:r>
              <a:rPr lang="en-US" sz="1600" u="sng" dirty="0">
                <a:solidFill>
                  <a:schemeClr val="tx2"/>
                </a:solidFill>
                <a:effectLst/>
                <a:latin typeface="Times New Roman" panose="02020603050405020304" pitchFamily="18" charset="0"/>
                <a:cs typeface="Times New Roman" panose="02020603050405020304" pitchFamily="18" charset="0"/>
                <a:hlinkClick r:id="rId4"/>
              </a:rPr>
              <a:t>foundation-phase-framework-revised-2015.pdf (</a:t>
            </a:r>
            <a:r>
              <a:rPr lang="en-US" sz="1600" u="sng" dirty="0" err="1">
                <a:solidFill>
                  <a:schemeClr val="tx2"/>
                </a:solidFill>
                <a:effectLst/>
                <a:latin typeface="Times New Roman" panose="02020603050405020304" pitchFamily="18" charset="0"/>
                <a:cs typeface="Times New Roman" panose="02020603050405020304" pitchFamily="18" charset="0"/>
                <a:hlinkClick r:id="rId4"/>
              </a:rPr>
              <a:t>gov.wales</a:t>
            </a:r>
            <a:r>
              <a:rPr lang="en-US" sz="1600" u="sng" dirty="0">
                <a:solidFill>
                  <a:schemeClr val="tx2"/>
                </a:solidFill>
                <a:effectLst/>
                <a:latin typeface="Times New Roman" panose="02020603050405020304" pitchFamily="18" charset="0"/>
                <a:cs typeface="Times New Roman" panose="02020603050405020304" pitchFamily="18" charset="0"/>
                <a:hlinkClick r:id="rId4"/>
              </a:rPr>
              <a:t>)</a:t>
            </a:r>
            <a:r>
              <a:rPr lang="en-US" sz="1600" dirty="0">
                <a:solidFill>
                  <a:schemeClr val="tx2"/>
                </a:solidFill>
                <a:effectLst/>
                <a:latin typeface="Times New Roman" panose="02020603050405020304" pitchFamily="18" charset="0"/>
                <a:cs typeface="Times New Roman" panose="02020603050405020304" pitchFamily="18" charset="0"/>
              </a:rPr>
              <a:t> (Accessed: 05 February 2024).</a:t>
            </a:r>
          </a:p>
          <a:p>
            <a:pPr marL="342900" lvl="0" indent="-228600">
              <a:lnSpc>
                <a:spcPct val="160000"/>
              </a:lnSpc>
              <a:spcAft>
                <a:spcPts val="800"/>
              </a:spcAft>
              <a:buSzPct val="70000"/>
              <a:buFont typeface="Arial" panose="020B0604020202020204" pitchFamily="34" charset="0"/>
              <a:buChar char="•"/>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Welsh Government (2023)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A Quality Framework for Early Childhood Play, Learning and Care in Wales. </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6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5"/>
              </a:rPr>
              <a:t>a-quality-framework-for-early-childhood-play-learning-and-care-v1.pdf (</a:t>
            </a:r>
            <a:r>
              <a:rPr lang="en-GB" sz="1600" u="sng" kern="100" dirty="0" err="1">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5"/>
              </a:rPr>
              <a:t>gov.wales</a:t>
            </a:r>
            <a:r>
              <a:rPr lang="en-GB" sz="16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5"/>
              </a:rPr>
              <a:t>)</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(Accessed: 21 February 2024).</a:t>
            </a:r>
          </a:p>
          <a:p>
            <a:pPr marL="342900" lvl="0" indent="-228600">
              <a:lnSpc>
                <a:spcPct val="160000"/>
              </a:lnSpc>
              <a:spcAft>
                <a:spcPts val="800"/>
              </a:spcAft>
              <a:buSzPct val="70000"/>
              <a:buFont typeface="Arial" panose="020B0604020202020204" pitchFamily="34" charset="0"/>
              <a:buChar char="•"/>
            </a:pPr>
            <a:r>
              <a:rPr lang="en-GB" sz="1600" kern="100" dirty="0">
                <a:latin typeface="Times New Roman" panose="02020603050405020304" pitchFamily="18" charset="0"/>
                <a:ea typeface="Calibri" panose="020F0502020204030204" pitchFamily="34" charset="0"/>
                <a:cs typeface="Times New Roman" panose="02020603050405020304" pitchFamily="18" charset="0"/>
              </a:rPr>
              <a:t>Welsh Government (2022) </a:t>
            </a:r>
            <a:r>
              <a:rPr lang="en-GB" sz="1600" i="1" kern="100" dirty="0">
                <a:latin typeface="Times New Roman" panose="02020603050405020304" pitchFamily="18" charset="0"/>
                <a:ea typeface="Calibri" panose="020F0502020204030204" pitchFamily="34" charset="0"/>
                <a:cs typeface="Times New Roman" panose="02020603050405020304" pitchFamily="18" charset="0"/>
              </a:rPr>
              <a:t>New Curriculum for Wales</a:t>
            </a:r>
            <a:r>
              <a:rPr lang="en-GB" sz="1600" kern="100" dirty="0">
                <a:latin typeface="Times New Roman" panose="02020603050405020304" pitchFamily="18" charset="0"/>
                <a:ea typeface="Calibri" panose="020F0502020204030204" pitchFamily="34" charset="0"/>
                <a:cs typeface="Times New Roman" panose="02020603050405020304" pitchFamily="18" charset="0"/>
              </a:rPr>
              <a:t>. Available at: </a:t>
            </a:r>
            <a:r>
              <a:rPr lang="en-GB" sz="1600" dirty="0">
                <a:latin typeface="Times New Roman" panose="02020603050405020304" pitchFamily="18" charset="0"/>
                <a:cs typeface="Times New Roman" panose="02020603050405020304" pitchFamily="18" charset="0"/>
                <a:hlinkClick r:id="rId6"/>
              </a:rPr>
              <a:t>Curriculum for Wales - Hwb (</a:t>
            </a:r>
            <a:r>
              <a:rPr lang="en-GB" sz="1600" dirty="0" err="1">
                <a:latin typeface="Times New Roman" panose="02020603050405020304" pitchFamily="18" charset="0"/>
                <a:cs typeface="Times New Roman" panose="02020603050405020304" pitchFamily="18" charset="0"/>
                <a:hlinkClick r:id="rId6"/>
              </a:rPr>
              <a:t>gov.wales</a:t>
            </a:r>
            <a:r>
              <a:rPr lang="en-GB" sz="1600" dirty="0">
                <a:latin typeface="Times New Roman" panose="02020603050405020304" pitchFamily="18" charset="0"/>
                <a:cs typeface="Times New Roman" panose="02020603050405020304" pitchFamily="18" charset="0"/>
                <a:hlinkClick r:id="rId6"/>
              </a:rPr>
              <a:t>)</a:t>
            </a:r>
            <a:r>
              <a:rPr lang="en-GB" sz="1600" dirty="0">
                <a:latin typeface="Times New Roman" panose="02020603050405020304" pitchFamily="18" charset="0"/>
                <a:cs typeface="Times New Roman" panose="02020603050405020304" pitchFamily="18" charset="0"/>
              </a:rPr>
              <a:t>.  (Accessed: 18 February 2024).</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114300" lvl="0">
              <a:lnSpc>
                <a:spcPct val="160000"/>
              </a:lnSpc>
              <a:spcAft>
                <a:spcPts val="800"/>
              </a:spcAft>
              <a:buSzPct val="70000"/>
            </a:pPr>
            <a:endParaRPr lang="en-US" sz="1800" dirty="0">
              <a:solidFill>
                <a:schemeClr val="tx2"/>
              </a:solidFill>
              <a:effectLst/>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34894412"/>
      </p:ext>
    </p:extLst>
  </p:cSld>
  <p:clrMapOvr>
    <a:masterClrMapping/>
  </p:clrMapOvr>
</p:sld>
</file>

<file path=ppt/theme/theme1.xml><?xml version="1.0" encoding="utf-8"?>
<a:theme xmlns:a="http://schemas.openxmlformats.org/drawingml/2006/main" name="ClassicFrameVTI">
  <a:themeElements>
    <a:clrScheme name="AnalogousFromRegularSeed_2SEEDS">
      <a:dk1>
        <a:srgbClr val="000000"/>
      </a:dk1>
      <a:lt1>
        <a:srgbClr val="FFFFFF"/>
      </a:lt1>
      <a:dk2>
        <a:srgbClr val="1B2F2E"/>
      </a:dk2>
      <a:lt2>
        <a:srgbClr val="F3F1F0"/>
      </a:lt2>
      <a:accent1>
        <a:srgbClr val="3B9EB1"/>
      </a:accent1>
      <a:accent2>
        <a:srgbClr val="46B196"/>
      </a:accent2>
      <a:accent3>
        <a:srgbClr val="4D7EC3"/>
      </a:accent3>
      <a:accent4>
        <a:srgbClr val="B13B3E"/>
      </a:accent4>
      <a:accent5>
        <a:srgbClr val="C37B4D"/>
      </a:accent5>
      <a:accent6>
        <a:srgbClr val="B19A3B"/>
      </a:accent6>
      <a:hlink>
        <a:srgbClr val="C05944"/>
      </a:hlink>
      <a:folHlink>
        <a:srgbClr val="7F7F7F"/>
      </a:folHlink>
    </a:clrScheme>
    <a:fontScheme name="Goudy and Gill Sans">
      <a:majorFont>
        <a:latin typeface="Goudy Old Style"/>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lassicFrameVTI" id="{4FA2A165-EC65-4FB0-B019-8C8876A1D8E3}" vid="{9D78F1F1-8226-42FD-A1A3-975EDF6D60F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4173</TotalTime>
  <Words>2671</Words>
  <Application>Microsoft Office PowerPoint</Application>
  <PresentationFormat>Widescreen</PresentationFormat>
  <Paragraphs>121</Paragraphs>
  <Slides>15</Slides>
  <Notes>10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15</vt:i4>
      </vt:variant>
    </vt:vector>
  </HeadingPairs>
  <TitlesOfParts>
    <vt:vector size="25" baseType="lpstr">
      <vt:lpstr>Aparajita</vt:lpstr>
      <vt:lpstr>Arial</vt:lpstr>
      <vt:lpstr>Calibri</vt:lpstr>
      <vt:lpstr>Gill Sans MT</vt:lpstr>
      <vt:lpstr>Goudy Old Style</vt:lpstr>
      <vt:lpstr>MADETommySoft-Light</vt:lpstr>
      <vt:lpstr>Open Sans</vt:lpstr>
      <vt:lpstr>Symbol</vt:lpstr>
      <vt:lpstr>Times New Roman</vt:lpstr>
      <vt:lpstr>ClassicFrameVTI</vt:lpstr>
      <vt:lpstr>Demonstrate how learning theories can support effective teaching and learning.  ECES4010</vt:lpstr>
      <vt:lpstr>Early Years Education</vt:lpstr>
      <vt:lpstr>The Froebel approach advocates hands on learning and sees the child as an autonomous learner and encourages the adult to observe the child and support their learning as an individual. </vt:lpstr>
      <vt:lpstr> </vt:lpstr>
      <vt:lpstr> </vt:lpstr>
      <vt:lpstr>Welsh Assembly Government (2015) foundation phase outdoor learning handbook</vt:lpstr>
      <vt:lpstr>Froebel and Steiner</vt:lpstr>
      <vt:lpstr>PowerPoint Presentation</vt:lpstr>
      <vt:lpstr>PowerPoint Presentation</vt:lpstr>
      <vt:lpstr>FROEBELS GIFTS</vt:lpstr>
      <vt:lpstr>PowerPoint Presentation</vt:lpstr>
      <vt:lpstr>Reference list</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Teaching and learning practice</dc:title>
  <dc:creator>Alanna Earls</dc:creator>
  <cp:lastModifiedBy>Alanna Earls</cp:lastModifiedBy>
  <cp:revision>4</cp:revision>
  <dcterms:created xsi:type="dcterms:W3CDTF">2024-02-19T10:06:33Z</dcterms:created>
  <dcterms:modified xsi:type="dcterms:W3CDTF">2024-02-23T09:18:09Z</dcterms:modified>
</cp:coreProperties>
</file>