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6" r:id="rId2"/>
    <p:sldId id="259" r:id="rId3"/>
    <p:sldId id="345" r:id="rId4"/>
    <p:sldId id="258" r:id="rId5"/>
    <p:sldId id="267" r:id="rId6"/>
    <p:sldId id="260" r:id="rId7"/>
    <p:sldId id="262" r:id="rId8"/>
    <p:sldId id="257" r:id="rId9"/>
    <p:sldId id="268" r:id="rId10"/>
    <p:sldId id="285" r:id="rId11"/>
    <p:sldId id="264" r:id="rId12"/>
    <p:sldId id="327" r:id="rId13"/>
    <p:sldId id="326" r:id="rId14"/>
    <p:sldId id="325" r:id="rId15"/>
    <p:sldId id="328" r:id="rId16"/>
    <p:sldId id="330" r:id="rId17"/>
    <p:sldId id="331" r:id="rId18"/>
    <p:sldId id="332" r:id="rId19"/>
    <p:sldId id="344" r:id="rId20"/>
    <p:sldId id="333" r:id="rId21"/>
    <p:sldId id="334" r:id="rId22"/>
    <p:sldId id="336" r:id="rId23"/>
    <p:sldId id="337" r:id="rId24"/>
    <p:sldId id="338" r:id="rId25"/>
    <p:sldId id="341" r:id="rId26"/>
    <p:sldId id="339" r:id="rId27"/>
    <p:sldId id="340" r:id="rId28"/>
    <p:sldId id="342" r:id="rId29"/>
    <p:sldId id="343"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6CD4A0E-3C76-4D2D-B97C-B5E529F4D140}"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9374162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CD4A0E-3C76-4D2D-B97C-B5E529F4D140}"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6241614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CD4A0E-3C76-4D2D-B97C-B5E529F4D140}"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379908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6CD4A0E-3C76-4D2D-B97C-B5E529F4D140}" type="datetimeFigureOut">
              <a:rPr lang="en-GB" smtClean="0"/>
              <a:t>07/10/2020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970756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6CD4A0E-3C76-4D2D-B97C-B5E529F4D140}" type="datetimeFigureOut">
              <a:rPr lang="en-GB" smtClean="0"/>
              <a:t>07/10/2020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211480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6CD4A0E-3C76-4D2D-B97C-B5E529F4D140}" type="datetimeFigureOut">
              <a:rPr lang="en-GB" smtClean="0"/>
              <a:t>07/10/2020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4210217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CD4A0E-3C76-4D2D-B97C-B5E529F4D140}" type="datetimeFigureOut">
              <a:rPr lang="en-GB" smtClean="0"/>
              <a:t>07/10/2020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202125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6CD4A0E-3C76-4D2D-B97C-B5E529F4D140}" type="datetimeFigureOut">
              <a:rPr lang="en-GB" smtClean="0"/>
              <a:t>07/10/2020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177681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6CD4A0E-3C76-4D2D-B97C-B5E529F4D140}" type="datetimeFigureOut">
              <a:rPr lang="en-GB" smtClean="0"/>
              <a:t>07/10/2020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404285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CD4A0E-3C76-4D2D-B97C-B5E529F4D140}"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065429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CD4A0E-3C76-4D2D-B97C-B5E529F4D140}"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3786120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CD4A0E-3C76-4D2D-B97C-B5E529F4D140}" type="datetimeFigureOut">
              <a:rPr lang="en-GB" smtClean="0"/>
              <a:t>07/10/2020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B2BCC3-3C63-42AF-BF5F-C2DE09D4AA87}" type="slidenum">
              <a:rPr lang="en-GB" smtClean="0"/>
              <a:t>‹#›</a:t>
            </a:fld>
            <a:endParaRPr lang="en-GB"/>
          </a:p>
        </p:txBody>
      </p:sp>
    </p:spTree>
    <p:extLst>
      <p:ext uri="{BB962C8B-B14F-4D97-AF65-F5344CB8AC3E}">
        <p14:creationId xmlns:p14="http://schemas.microsoft.com/office/powerpoint/2010/main" val="426336346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7.jpg"/><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9.jp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0.jp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1.jpe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hyperlink" Target="https://www.britsoccrim.org/pgrposterprize/" TargetMode="Externa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image" Target="../media/image13.jpe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image" Target="../media/image18.jpeg"/></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F4F87-030E-4A07-9F34-0D42D9B9B5EA}"/>
              </a:ext>
            </a:extLst>
          </p:cNvPr>
          <p:cNvSpPr>
            <a:spLocks noGrp="1"/>
          </p:cNvSpPr>
          <p:nvPr>
            <p:ph type="ctrTitle"/>
          </p:nvPr>
        </p:nvSpPr>
        <p:spPr>
          <a:xfrm>
            <a:off x="484814" y="640080"/>
            <a:ext cx="3659246" cy="2850319"/>
          </a:xfrm>
        </p:spPr>
        <p:txBody>
          <a:bodyPr>
            <a:normAutofit/>
          </a:bodyPr>
          <a:lstStyle/>
          <a:p>
            <a:r>
              <a:rPr lang="en-GB" sz="3400" dirty="0">
                <a:solidFill>
                  <a:srgbClr val="FFFFFF"/>
                </a:solidFill>
              </a:rPr>
              <a:t>The Criminal Justice System, Youth Justice &amp; Prison System in England and Wales</a:t>
            </a:r>
          </a:p>
        </p:txBody>
      </p:sp>
      <p:sp>
        <p:nvSpPr>
          <p:cNvPr id="3" name="Subtitle 2">
            <a:extLst>
              <a:ext uri="{FF2B5EF4-FFF2-40B4-BE49-F238E27FC236}">
                <a16:creationId xmlns:a16="http://schemas.microsoft.com/office/drawing/2014/main" id="{F7BF20C6-6E15-4359-ABC0-B9B4B3F86F38}"/>
              </a:ext>
            </a:extLst>
          </p:cNvPr>
          <p:cNvSpPr>
            <a:spLocks noGrp="1"/>
          </p:cNvSpPr>
          <p:nvPr>
            <p:ph type="subTitle" idx="1"/>
          </p:nvPr>
        </p:nvSpPr>
        <p:spPr>
          <a:xfrm>
            <a:off x="484814" y="3812134"/>
            <a:ext cx="3659246" cy="2349823"/>
          </a:xfrm>
        </p:spPr>
        <p:txBody>
          <a:bodyPr>
            <a:normAutofit/>
          </a:bodyPr>
          <a:lstStyle/>
          <a:p>
            <a:r>
              <a:rPr lang="en-GB" sz="2200" dirty="0">
                <a:solidFill>
                  <a:srgbClr val="FFFFFF"/>
                </a:solidFill>
              </a:rPr>
              <a:t>Level 7</a:t>
            </a:r>
          </a:p>
          <a:p>
            <a:r>
              <a:rPr lang="en-GB" sz="2200" dirty="0" err="1">
                <a:solidFill>
                  <a:srgbClr val="FFFFFF"/>
                </a:solidFill>
              </a:rPr>
              <a:t>Dr.</a:t>
            </a:r>
            <a:r>
              <a:rPr lang="en-GB" sz="2200" dirty="0">
                <a:solidFill>
                  <a:srgbClr val="FFFFFF"/>
                </a:solidFill>
              </a:rPr>
              <a:t> Claudine Young</a:t>
            </a:r>
          </a:p>
        </p:txBody>
      </p:sp>
      <p:pic>
        <p:nvPicPr>
          <p:cNvPr id="26" name="Picture 3">
            <a:extLst>
              <a:ext uri="{FF2B5EF4-FFF2-40B4-BE49-F238E27FC236}">
                <a16:creationId xmlns:a16="http://schemas.microsoft.com/office/drawing/2014/main" id="{550D9BB0-F5DA-4FB5-8498-453B4ABD9BF7}"/>
              </a:ext>
            </a:extLst>
          </p:cNvPr>
          <p:cNvPicPr>
            <a:picLocks noChangeAspect="1"/>
          </p:cNvPicPr>
          <p:nvPr/>
        </p:nvPicPr>
        <p:blipFill rotWithShape="1">
          <a:blip r:embed="rId2"/>
          <a:srcRect l="6320" r="11311" b="-2"/>
          <a:stretch/>
        </p:blipFill>
        <p:spPr>
          <a:xfrm>
            <a:off x="4635095" y="10"/>
            <a:ext cx="7556889" cy="6857990"/>
          </a:xfrm>
          <a:prstGeom prst="rect">
            <a:avLst/>
          </a:prstGeom>
        </p:spPr>
      </p:pic>
    </p:spTree>
    <p:extLst>
      <p:ext uri="{BB962C8B-B14F-4D97-AF65-F5344CB8AC3E}">
        <p14:creationId xmlns:p14="http://schemas.microsoft.com/office/powerpoint/2010/main" val="2982395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59AE206-7EBA-4D33-8BC9-9D8158553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BFF344A-F2F4-4D36-B465-CBC5742CD03D}"/>
              </a:ext>
            </a:extLst>
          </p:cNvPr>
          <p:cNvSpPr>
            <a:spLocks noGrp="1"/>
          </p:cNvSpPr>
          <p:nvPr>
            <p:ph type="ctrTitle"/>
          </p:nvPr>
        </p:nvSpPr>
        <p:spPr>
          <a:xfrm>
            <a:off x="838199" y="4525347"/>
            <a:ext cx="6801321" cy="1737360"/>
          </a:xfrm>
        </p:spPr>
        <p:txBody>
          <a:bodyPr anchor="ctr">
            <a:noAutofit/>
          </a:bodyPr>
          <a:lstStyle/>
          <a:p>
            <a:pPr algn="r"/>
            <a:r>
              <a:rPr lang="en-GB" sz="4400" dirty="0"/>
              <a:t>Module Lecturer &amp; Contact</a:t>
            </a:r>
            <a:br>
              <a:rPr lang="en-GB" sz="4400" dirty="0"/>
            </a:br>
            <a:br>
              <a:rPr lang="en-GB" sz="4400" dirty="0"/>
            </a:br>
            <a:r>
              <a:rPr lang="en-GB" sz="4400" dirty="0" err="1"/>
              <a:t>Dr.</a:t>
            </a:r>
            <a:r>
              <a:rPr lang="en-GB" sz="4400" dirty="0"/>
              <a:t> Claudine Young</a:t>
            </a:r>
          </a:p>
        </p:txBody>
      </p:sp>
      <p:sp>
        <p:nvSpPr>
          <p:cNvPr id="3" name="Subtitle 2">
            <a:extLst>
              <a:ext uri="{FF2B5EF4-FFF2-40B4-BE49-F238E27FC236}">
                <a16:creationId xmlns:a16="http://schemas.microsoft.com/office/drawing/2014/main" id="{27BE63DC-2876-46E6-839F-A7D539D971FE}"/>
              </a:ext>
            </a:extLst>
          </p:cNvPr>
          <p:cNvSpPr>
            <a:spLocks noGrp="1"/>
          </p:cNvSpPr>
          <p:nvPr>
            <p:ph type="subTitle" idx="1"/>
          </p:nvPr>
        </p:nvSpPr>
        <p:spPr>
          <a:xfrm>
            <a:off x="7961258" y="4525347"/>
            <a:ext cx="3480771" cy="1737360"/>
          </a:xfrm>
        </p:spPr>
        <p:txBody>
          <a:bodyPr anchor="ctr">
            <a:normAutofit/>
          </a:bodyPr>
          <a:lstStyle/>
          <a:p>
            <a:pPr algn="l"/>
            <a:r>
              <a:rPr lang="en-GB" sz="2800" dirty="0"/>
              <a:t>c.young@uwtsd.ac.uk</a:t>
            </a:r>
          </a:p>
        </p:txBody>
      </p:sp>
      <p:sp>
        <p:nvSpPr>
          <p:cNvPr id="10" name="Oval 9">
            <a:extLst>
              <a:ext uri="{FF2B5EF4-FFF2-40B4-BE49-F238E27FC236}">
                <a16:creationId xmlns:a16="http://schemas.microsoft.com/office/drawing/2014/main" id="{6437D937-A7F1-4011-92B4-328E5BE1B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567" y="620480"/>
            <a:ext cx="2243800" cy="2243796"/>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Oval 11">
            <a:extLst>
              <a:ext uri="{FF2B5EF4-FFF2-40B4-BE49-F238E27FC236}">
                <a16:creationId xmlns:a16="http://schemas.microsoft.com/office/drawing/2014/main" id="{B672F332-AF08-46C6-94F0-77684310D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5001" y="2466604"/>
            <a:ext cx="962395" cy="96239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34244EF8-D73A-40E1-BE73-D46E6B4B0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5829" y="2327988"/>
            <a:ext cx="293695" cy="29369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Freeform: Shape 15">
            <a:extLst>
              <a:ext uri="{FF2B5EF4-FFF2-40B4-BE49-F238E27FC236}">
                <a16:creationId xmlns:a16="http://schemas.microsoft.com/office/drawing/2014/main" id="{AB84D7E8-4ECB-42D7-ADBF-01689B0F2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113" y="0"/>
            <a:ext cx="5699887" cy="405924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9E8E38ED-369A-44C2-B635-0BED0E48A6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00392" y="4525347"/>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Recorded Sound">
            <a:hlinkClick r:id="" action="ppaction://media"/>
            <a:extLst>
              <a:ext uri="{FF2B5EF4-FFF2-40B4-BE49-F238E27FC236}">
                <a16:creationId xmlns:a16="http://schemas.microsoft.com/office/drawing/2014/main" id="{FEAE9800-C1B9-4F7E-A228-79F90D7C9B9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234229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05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5D9F3-78BF-4189-8E5B-EE8D80D01BD4}"/>
              </a:ext>
            </a:extLst>
          </p:cNvPr>
          <p:cNvSpPr>
            <a:spLocks noGrp="1"/>
          </p:cNvSpPr>
          <p:nvPr>
            <p:ph type="title"/>
          </p:nvPr>
        </p:nvSpPr>
        <p:spPr>
          <a:xfrm>
            <a:off x="655320" y="365125"/>
            <a:ext cx="5120114" cy="1692794"/>
          </a:xfrm>
        </p:spPr>
        <p:txBody>
          <a:bodyPr>
            <a:normAutofit/>
          </a:bodyPr>
          <a:lstStyle/>
          <a:p>
            <a:r>
              <a:rPr lang="en-GB" dirty="0"/>
              <a:t>Outline of this lecture:</a:t>
            </a:r>
          </a:p>
        </p:txBody>
      </p:sp>
      <p:cxnSp>
        <p:nvCxnSpPr>
          <p:cNvPr id="71" name="Straight Arrow Connector 7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3ED6931-3301-432C-9DA5-7F3666F2E1A4}"/>
              </a:ext>
            </a:extLst>
          </p:cNvPr>
          <p:cNvSpPr>
            <a:spLocks noGrp="1"/>
          </p:cNvSpPr>
          <p:nvPr>
            <p:ph idx="1"/>
          </p:nvPr>
        </p:nvSpPr>
        <p:spPr>
          <a:xfrm>
            <a:off x="655321" y="2575034"/>
            <a:ext cx="5120113" cy="3462228"/>
          </a:xfrm>
        </p:spPr>
        <p:txBody>
          <a:bodyPr>
            <a:normAutofit/>
          </a:bodyPr>
          <a:lstStyle/>
          <a:p>
            <a:r>
              <a:rPr lang="en-GB" dirty="0"/>
              <a:t>Working as a group</a:t>
            </a:r>
          </a:p>
          <a:p>
            <a:r>
              <a:rPr lang="en-GB" dirty="0"/>
              <a:t>What to expect every week</a:t>
            </a:r>
          </a:p>
          <a:p>
            <a:r>
              <a:rPr lang="en-GB" dirty="0"/>
              <a:t>What is expected of you at this level</a:t>
            </a:r>
          </a:p>
          <a:p>
            <a:r>
              <a:rPr lang="en-GB" dirty="0"/>
              <a:t>Module’s aims</a:t>
            </a:r>
          </a:p>
          <a:p>
            <a:r>
              <a:rPr lang="en-GB" dirty="0"/>
              <a:t>Learning outcomes</a:t>
            </a:r>
          </a:p>
          <a:p>
            <a:r>
              <a:rPr lang="en-GB" dirty="0"/>
              <a:t>Assignments</a:t>
            </a:r>
          </a:p>
        </p:txBody>
      </p:sp>
      <p:pic>
        <p:nvPicPr>
          <p:cNvPr id="7170" name="Picture 2" descr="Student Accommodation and Legionella Risks | GES Water">
            <a:extLst>
              <a:ext uri="{FF2B5EF4-FFF2-40B4-BE49-F238E27FC236}">
                <a16:creationId xmlns:a16="http://schemas.microsoft.com/office/drawing/2014/main" id="{0FA52266-E50B-4FE3-89D0-504E030AD2B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891" r="21892"/>
          <a:stretch/>
        </p:blipFill>
        <p:spPr bwMode="auto">
          <a:xfrm>
            <a:off x="5878849" y="10"/>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A0BB8D28-E5F6-416C-B79C-5D0D641BEC6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019891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82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0740D-2E0D-47B7-A462-762D15F2870D}"/>
              </a:ext>
            </a:extLst>
          </p:cNvPr>
          <p:cNvSpPr>
            <a:spLocks noGrp="1"/>
          </p:cNvSpPr>
          <p:nvPr>
            <p:ph type="title"/>
          </p:nvPr>
        </p:nvSpPr>
        <p:spPr>
          <a:xfrm>
            <a:off x="4965430" y="629268"/>
            <a:ext cx="6586491" cy="1286160"/>
          </a:xfrm>
        </p:spPr>
        <p:txBody>
          <a:bodyPr vert="horz" lIns="91440" tIns="45720" rIns="91440" bIns="45720" rtlCol="0" anchor="b">
            <a:normAutofit/>
          </a:bodyPr>
          <a:lstStyle/>
          <a:p>
            <a:r>
              <a:rPr lang="en-US" sz="4400" dirty="0"/>
              <a:t>Group goals:</a:t>
            </a:r>
          </a:p>
        </p:txBody>
      </p:sp>
      <p:sp>
        <p:nvSpPr>
          <p:cNvPr id="4" name="Text Placeholder 3">
            <a:extLst>
              <a:ext uri="{FF2B5EF4-FFF2-40B4-BE49-F238E27FC236}">
                <a16:creationId xmlns:a16="http://schemas.microsoft.com/office/drawing/2014/main" id="{E86EA2F2-CB77-491E-B540-B0A5BEE1C14C}"/>
              </a:ext>
            </a:extLst>
          </p:cNvPr>
          <p:cNvSpPr>
            <a:spLocks noGrp="1"/>
          </p:cNvSpPr>
          <p:nvPr>
            <p:ph type="body" sz="half" idx="2"/>
          </p:nvPr>
        </p:nvSpPr>
        <p:spPr>
          <a:xfrm>
            <a:off x="4965431" y="2438400"/>
            <a:ext cx="6586489" cy="3785419"/>
          </a:xfrm>
        </p:spPr>
        <p:txBody>
          <a:bodyPr vert="horz" lIns="91440" tIns="45720" rIns="91440" bIns="45720" rtlCol="0">
            <a:normAutofit/>
          </a:bodyPr>
          <a:lstStyle/>
          <a:p>
            <a:pPr marL="457200" indent="-228600">
              <a:buFont typeface="Arial" panose="020B0604020202020204" pitchFamily="34" charset="0"/>
              <a:buChar char="•"/>
            </a:pPr>
            <a:r>
              <a:rPr lang="en-US" sz="2800" dirty="0"/>
              <a:t>Critical thinking</a:t>
            </a:r>
          </a:p>
          <a:p>
            <a:pPr marL="457200" indent="-228600">
              <a:buFont typeface="Arial" panose="020B0604020202020204" pitchFamily="34" charset="0"/>
              <a:buChar char="•"/>
            </a:pPr>
            <a:r>
              <a:rPr lang="en-US" sz="2800" dirty="0"/>
              <a:t>Creativity</a:t>
            </a:r>
          </a:p>
          <a:p>
            <a:pPr marL="457200" indent="-228600">
              <a:buFont typeface="Arial" panose="020B0604020202020204" pitchFamily="34" charset="0"/>
              <a:buChar char="•"/>
            </a:pPr>
            <a:r>
              <a:rPr lang="en-US" sz="2800" dirty="0"/>
              <a:t>Awaken your genius</a:t>
            </a:r>
          </a:p>
          <a:p>
            <a:pPr marL="457200" indent="-228600">
              <a:buFont typeface="Arial" panose="020B0604020202020204" pitchFamily="34" charset="0"/>
              <a:buChar char="•"/>
            </a:pPr>
            <a:r>
              <a:rPr lang="en-US" sz="2800" dirty="0"/>
              <a:t>Make connections</a:t>
            </a:r>
          </a:p>
          <a:p>
            <a:pPr marL="457200" indent="-228600">
              <a:buFont typeface="Arial" panose="020B0604020202020204" pitchFamily="34" charset="0"/>
              <a:buChar char="•"/>
            </a:pPr>
            <a:r>
              <a:rPr lang="en-US" sz="2800" dirty="0"/>
              <a:t>Inspire each other</a:t>
            </a:r>
          </a:p>
          <a:p>
            <a:pPr marL="457200" indent="-228600">
              <a:buFont typeface="Arial" panose="020B0604020202020204" pitchFamily="34" charset="0"/>
              <a:buChar char="•"/>
            </a:pPr>
            <a:r>
              <a:rPr lang="en-US" sz="2800" dirty="0"/>
              <a:t>Respect different views &amp; perspectives</a:t>
            </a:r>
          </a:p>
        </p:txBody>
      </p:sp>
      <p:pic>
        <p:nvPicPr>
          <p:cNvPr id="6" name="Picture Placeholder 5" descr="A close up of a light&#10;&#10;Description automatically generated">
            <a:extLst>
              <a:ext uri="{FF2B5EF4-FFF2-40B4-BE49-F238E27FC236}">
                <a16:creationId xmlns:a16="http://schemas.microsoft.com/office/drawing/2014/main" id="{F7B93A09-06F4-4130-B035-98266FEDB217}"/>
              </a:ext>
            </a:extLst>
          </p:cNvPr>
          <p:cNvPicPr>
            <a:picLocks noGrp="1" noChangeAspect="1"/>
          </p:cNvPicPr>
          <p:nvPr>
            <p:ph type="pic" idx="1"/>
          </p:nvPr>
        </p:nvPicPr>
        <p:blipFill rotWithShape="1">
          <a:blip r:embed="rId4">
            <a:extLst>
              <a:ext uri="{28A0092B-C50C-407E-A947-70E740481C1C}">
                <a14:useLocalDpi xmlns:a14="http://schemas.microsoft.com/office/drawing/2010/main" val="0"/>
              </a:ext>
            </a:extLst>
          </a:blip>
          <a:srcRect l="26054" r="28826" b="-1"/>
          <a:stretch/>
        </p:blipFill>
        <p:spPr>
          <a:xfrm>
            <a:off x="20" y="10"/>
            <a:ext cx="4635571" cy="6857990"/>
          </a:xfrm>
          <a:prstGeom prst="rect">
            <a:avLst/>
          </a:prstGeom>
          <a:effectLst/>
        </p:spPr>
      </p:pic>
      <p:cxnSp>
        <p:nvCxnSpPr>
          <p:cNvPr id="1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FEB29"/>
            </a:solidFill>
          </a:ln>
        </p:spPr>
        <p:style>
          <a:lnRef idx="1">
            <a:schemeClr val="accent1"/>
          </a:lnRef>
          <a:fillRef idx="0">
            <a:schemeClr val="accent1"/>
          </a:fillRef>
          <a:effectRef idx="0">
            <a:schemeClr val="accent1"/>
          </a:effectRef>
          <a:fontRef idx="minor">
            <a:schemeClr val="tx1"/>
          </a:fontRef>
        </p:style>
      </p:cxnSp>
      <p:pic>
        <p:nvPicPr>
          <p:cNvPr id="3" name="Recorded Sound">
            <a:hlinkClick r:id="" action="ppaction://media"/>
            <a:extLst>
              <a:ext uri="{FF2B5EF4-FFF2-40B4-BE49-F238E27FC236}">
                <a16:creationId xmlns:a16="http://schemas.microsoft.com/office/drawing/2014/main" id="{EB6E50E5-3D00-4074-BF63-354090408D9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256720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25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75AD5-CA66-41C6-81F7-2A81298CE2C5}"/>
              </a:ext>
            </a:extLst>
          </p:cNvPr>
          <p:cNvSpPr>
            <a:spLocks noGrp="1"/>
          </p:cNvSpPr>
          <p:nvPr>
            <p:ph type="title"/>
          </p:nvPr>
        </p:nvSpPr>
        <p:spPr>
          <a:xfrm>
            <a:off x="655320" y="365125"/>
            <a:ext cx="5120114" cy="1692794"/>
          </a:xfrm>
        </p:spPr>
        <p:txBody>
          <a:bodyPr>
            <a:normAutofit/>
          </a:bodyPr>
          <a:lstStyle/>
          <a:p>
            <a:r>
              <a:rPr lang="en-GB"/>
              <a:t>Needs – please let me know if:</a:t>
            </a:r>
          </a:p>
        </p:txBody>
      </p:sp>
      <p:cxnSp>
        <p:nvCxnSpPr>
          <p:cNvPr id="19" name="Straight Arrow Connector 1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1C2F83-1D59-422A-BAFA-3AA33BE20282}"/>
              </a:ext>
            </a:extLst>
          </p:cNvPr>
          <p:cNvSpPr>
            <a:spLocks noGrp="1"/>
          </p:cNvSpPr>
          <p:nvPr>
            <p:ph idx="1"/>
          </p:nvPr>
        </p:nvSpPr>
        <p:spPr>
          <a:xfrm>
            <a:off x="655321" y="2316480"/>
            <a:ext cx="5120113" cy="3720782"/>
          </a:xfrm>
        </p:spPr>
        <p:txBody>
          <a:bodyPr>
            <a:noAutofit/>
          </a:bodyPr>
          <a:lstStyle/>
          <a:p>
            <a:r>
              <a:rPr lang="en-GB" dirty="0"/>
              <a:t>You’re struggling with any of the material in any way</a:t>
            </a:r>
          </a:p>
          <a:p>
            <a:r>
              <a:rPr lang="en-GB" dirty="0"/>
              <a:t>You can’t make your lecture for any reason e.g. illness/family issues</a:t>
            </a:r>
          </a:p>
          <a:p>
            <a:r>
              <a:rPr lang="en-GB" dirty="0"/>
              <a:t>You need to talk about difficulties with the assessment</a:t>
            </a:r>
          </a:p>
          <a:p>
            <a:r>
              <a:rPr lang="en-GB" dirty="0"/>
              <a:t>You need extra support with anything</a:t>
            </a:r>
          </a:p>
        </p:txBody>
      </p:sp>
      <p:pic>
        <p:nvPicPr>
          <p:cNvPr id="5" name="Picture 4" descr="A picture containing text, man&#10;&#10;Description automatically generated">
            <a:extLst>
              <a:ext uri="{FF2B5EF4-FFF2-40B4-BE49-F238E27FC236}">
                <a16:creationId xmlns:a16="http://schemas.microsoft.com/office/drawing/2014/main" id="{E42F7DB7-E178-47A5-892A-035C51676FC7}"/>
              </a:ext>
            </a:extLst>
          </p:cNvPr>
          <p:cNvPicPr>
            <a:picLocks noChangeAspect="1"/>
          </p:cNvPicPr>
          <p:nvPr/>
        </p:nvPicPr>
        <p:blipFill rotWithShape="1">
          <a:blip r:embed="rId4">
            <a:extLst>
              <a:ext uri="{28A0092B-C50C-407E-A947-70E740481C1C}">
                <a14:useLocalDpi xmlns:a14="http://schemas.microsoft.com/office/drawing/2010/main" val="0"/>
              </a:ext>
            </a:extLst>
          </a:blip>
          <a:srcRect l="21152" r="17400"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pic>
        <p:nvPicPr>
          <p:cNvPr id="4" name="Recorded Sound">
            <a:hlinkClick r:id="" action="ppaction://media"/>
            <a:extLst>
              <a:ext uri="{FF2B5EF4-FFF2-40B4-BE49-F238E27FC236}">
                <a16:creationId xmlns:a16="http://schemas.microsoft.com/office/drawing/2014/main" id="{0DE52B2D-EC6F-4914-88C3-37BABF75DD0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044099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01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18">
            <a:extLst>
              <a:ext uri="{FF2B5EF4-FFF2-40B4-BE49-F238E27FC236}">
                <a16:creationId xmlns:a16="http://schemas.microsoft.com/office/drawing/2014/main" id="{99899462-FC16-43B0-966B-FCA263450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654295" y="478232"/>
            <a:ext cx="7034121" cy="5918673"/>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50F164-DDEE-4D6B-B9F2-382104B787D9}"/>
              </a:ext>
            </a:extLst>
          </p:cNvPr>
          <p:cNvSpPr>
            <a:spLocks noGrp="1"/>
          </p:cNvSpPr>
          <p:nvPr>
            <p:ph type="title"/>
          </p:nvPr>
        </p:nvSpPr>
        <p:spPr>
          <a:xfrm>
            <a:off x="5297762" y="1053711"/>
            <a:ext cx="5638994" cy="1424446"/>
          </a:xfrm>
        </p:spPr>
        <p:txBody>
          <a:bodyPr>
            <a:normAutofit/>
          </a:bodyPr>
          <a:lstStyle/>
          <a:p>
            <a:r>
              <a:rPr lang="en-GB" dirty="0">
                <a:solidFill>
                  <a:srgbClr val="FFFFFF"/>
                </a:solidFill>
              </a:rPr>
              <a:t>Every week:</a:t>
            </a:r>
          </a:p>
        </p:txBody>
      </p:sp>
      <p:pic>
        <p:nvPicPr>
          <p:cNvPr id="7" name="Picture 6" descr="A person sitting at a table using a computer&#10;&#10;Description automatically generated">
            <a:extLst>
              <a:ext uri="{FF2B5EF4-FFF2-40B4-BE49-F238E27FC236}">
                <a16:creationId xmlns:a16="http://schemas.microsoft.com/office/drawing/2014/main" id="{A776F350-741D-473A-9FA2-2F25FDEAFEF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1886" y="646168"/>
            <a:ext cx="3662730" cy="2454029"/>
          </a:xfrm>
          <a:prstGeom prst="rect">
            <a:avLst/>
          </a:prstGeom>
        </p:spPr>
      </p:pic>
      <p:cxnSp>
        <p:nvCxnSpPr>
          <p:cNvPr id="43" name="Straight Connector 20">
            <a:extLst>
              <a:ext uri="{FF2B5EF4-FFF2-40B4-BE49-F238E27FC236}">
                <a16:creationId xmlns:a16="http://schemas.microsoft.com/office/drawing/2014/main" id="{AAFEA932-2DF1-410C-A00A-7A1E7DBF75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30098" y="2639023"/>
            <a:ext cx="4562441"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pic>
        <p:nvPicPr>
          <p:cNvPr id="5" name="Picture 4" descr="A person using a computer sitting on top of a desk&#10;&#10;Description automatically generated">
            <a:extLst>
              <a:ext uri="{FF2B5EF4-FFF2-40B4-BE49-F238E27FC236}">
                <a16:creationId xmlns:a16="http://schemas.microsoft.com/office/drawing/2014/main" id="{826806C2-6B75-4064-BAB0-D52CDC8CD80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81886" y="3903822"/>
            <a:ext cx="3662730" cy="2161010"/>
          </a:xfrm>
          <a:prstGeom prst="rect">
            <a:avLst/>
          </a:prstGeom>
        </p:spPr>
      </p:pic>
      <p:sp>
        <p:nvSpPr>
          <p:cNvPr id="3" name="Content Placeholder 2">
            <a:extLst>
              <a:ext uri="{FF2B5EF4-FFF2-40B4-BE49-F238E27FC236}">
                <a16:creationId xmlns:a16="http://schemas.microsoft.com/office/drawing/2014/main" id="{537C91B4-2AAF-42FC-B180-00DB4C28B4C5}"/>
              </a:ext>
            </a:extLst>
          </p:cNvPr>
          <p:cNvSpPr>
            <a:spLocks noGrp="1"/>
          </p:cNvSpPr>
          <p:nvPr>
            <p:ph idx="1"/>
          </p:nvPr>
        </p:nvSpPr>
        <p:spPr>
          <a:xfrm>
            <a:off x="5297762" y="2799889"/>
            <a:ext cx="5747187" cy="2987543"/>
          </a:xfrm>
        </p:spPr>
        <p:txBody>
          <a:bodyPr anchor="t">
            <a:noAutofit/>
          </a:bodyPr>
          <a:lstStyle/>
          <a:p>
            <a:r>
              <a:rPr lang="en-GB" sz="3600" dirty="0">
                <a:solidFill>
                  <a:srgbClr val="FFFFFF"/>
                </a:solidFill>
              </a:rPr>
              <a:t>Lecture</a:t>
            </a:r>
          </a:p>
          <a:p>
            <a:r>
              <a:rPr lang="en-GB" sz="3600" dirty="0">
                <a:solidFill>
                  <a:srgbClr val="FFFFFF"/>
                </a:solidFill>
              </a:rPr>
              <a:t>Online tutorial/seminar/discussion</a:t>
            </a:r>
          </a:p>
          <a:p>
            <a:r>
              <a:rPr lang="en-GB" sz="3600" dirty="0">
                <a:solidFill>
                  <a:srgbClr val="FFFFFF"/>
                </a:solidFill>
              </a:rPr>
              <a:t>Q&amp;As</a:t>
            </a:r>
          </a:p>
        </p:txBody>
      </p:sp>
      <p:pic>
        <p:nvPicPr>
          <p:cNvPr id="4" name="Recorded Sound">
            <a:hlinkClick r:id="" action="ppaction://media"/>
            <a:extLst>
              <a:ext uri="{FF2B5EF4-FFF2-40B4-BE49-F238E27FC236}">
                <a16:creationId xmlns:a16="http://schemas.microsoft.com/office/drawing/2014/main" id="{0BAD6DD5-A99C-4B0F-A4BD-0EDC3F1F97B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594583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82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7">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E57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F64A2F1-9F9D-436F-820B-B3A9E9EA7C3B}"/>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sz="4400">
                <a:solidFill>
                  <a:srgbClr val="FFFFFF"/>
                </a:solidFill>
              </a:rPr>
              <a:t>Private study/reading expectations:</a:t>
            </a:r>
          </a:p>
        </p:txBody>
      </p:sp>
      <p:pic>
        <p:nvPicPr>
          <p:cNvPr id="6" name="Picture Placeholder 5" descr="A person standing in front of a building&#10;&#10;Description automatically generated">
            <a:extLst>
              <a:ext uri="{FF2B5EF4-FFF2-40B4-BE49-F238E27FC236}">
                <a16:creationId xmlns:a16="http://schemas.microsoft.com/office/drawing/2014/main" id="{3CF6F9BF-671C-49A1-AE5E-33182BA55488}"/>
              </a:ext>
            </a:extLst>
          </p:cNvPr>
          <p:cNvPicPr>
            <a:picLocks noGrp="1" noChangeAspect="1"/>
          </p:cNvPicPr>
          <p:nvPr>
            <p:ph type="pic" idx="1"/>
          </p:nvPr>
        </p:nvPicPr>
        <p:blipFill rotWithShape="1">
          <a:blip r:embed="rId4">
            <a:extLst>
              <a:ext uri="{28A0092B-C50C-407E-A947-70E740481C1C}">
                <a14:useLocalDpi xmlns:a14="http://schemas.microsoft.com/office/drawing/2010/main" val="0"/>
              </a:ext>
            </a:extLst>
          </a:blip>
          <a:srcRect r="1" b="18897"/>
          <a:stretch/>
        </p:blipFill>
        <p:spPr>
          <a:xfrm>
            <a:off x="327547" y="321733"/>
            <a:ext cx="7058306" cy="4107392"/>
          </a:xfrm>
          <a:prstGeom prst="rect">
            <a:avLst/>
          </a:prstGeom>
        </p:spPr>
      </p:pic>
      <p:sp>
        <p:nvSpPr>
          <p:cNvPr id="20" name="Rectangle 19">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 Placeholder 3">
            <a:extLst>
              <a:ext uri="{FF2B5EF4-FFF2-40B4-BE49-F238E27FC236}">
                <a16:creationId xmlns:a16="http://schemas.microsoft.com/office/drawing/2014/main" id="{3377F558-23C0-4C02-A076-CB5A05F988B4}"/>
              </a:ext>
            </a:extLst>
          </p:cNvPr>
          <p:cNvSpPr>
            <a:spLocks noGrp="1"/>
          </p:cNvSpPr>
          <p:nvPr>
            <p:ph type="body" sz="half" idx="2"/>
          </p:nvPr>
        </p:nvSpPr>
        <p:spPr>
          <a:xfrm>
            <a:off x="8029319" y="917725"/>
            <a:ext cx="3424739" cy="4852362"/>
          </a:xfrm>
        </p:spPr>
        <p:txBody>
          <a:bodyPr vert="horz" lIns="91440" tIns="45720" rIns="91440" bIns="45720" rtlCol="0" anchor="ctr">
            <a:normAutofit/>
          </a:bodyPr>
          <a:lstStyle/>
          <a:p>
            <a:pPr indent="-228600">
              <a:buFont typeface="Arial" panose="020B0604020202020204" pitchFamily="34" charset="0"/>
              <a:buChar char="•"/>
            </a:pPr>
            <a:r>
              <a:rPr lang="en-US" sz="2000" dirty="0">
                <a:solidFill>
                  <a:srgbClr val="FFFFFF"/>
                </a:solidFill>
              </a:rPr>
              <a:t>225 hours</a:t>
            </a:r>
          </a:p>
          <a:p>
            <a:pPr indent="-228600">
              <a:buFont typeface="Arial" panose="020B0604020202020204" pitchFamily="34" charset="0"/>
              <a:buChar char="•"/>
            </a:pPr>
            <a:r>
              <a:rPr lang="en-US" sz="2000" dirty="0">
                <a:solidFill>
                  <a:srgbClr val="FFFFFF"/>
                </a:solidFill>
              </a:rPr>
              <a:t>75% of the time required for this module</a:t>
            </a:r>
          </a:p>
          <a:p>
            <a:pPr indent="-228600">
              <a:buFont typeface="Arial" panose="020B0604020202020204" pitchFamily="34" charset="0"/>
              <a:buChar char="•"/>
            </a:pPr>
            <a:r>
              <a:rPr lang="en-US" sz="2000" dirty="0">
                <a:solidFill>
                  <a:srgbClr val="FFFFFF"/>
                </a:solidFill>
              </a:rPr>
              <a:t>Core reading list</a:t>
            </a:r>
          </a:p>
          <a:p>
            <a:pPr indent="-228600">
              <a:buFont typeface="Arial" panose="020B0604020202020204" pitchFamily="34" charset="0"/>
              <a:buChar char="•"/>
            </a:pPr>
            <a:r>
              <a:rPr lang="en-US" sz="2000" dirty="0">
                <a:solidFill>
                  <a:srgbClr val="FFFFFF"/>
                </a:solidFill>
              </a:rPr>
              <a:t>Supplementary reading lists</a:t>
            </a:r>
          </a:p>
          <a:p>
            <a:pPr indent="-228600">
              <a:buFont typeface="Arial" panose="020B0604020202020204" pitchFamily="34" charset="0"/>
              <a:buChar char="•"/>
            </a:pPr>
            <a:r>
              <a:rPr lang="en-US" sz="2000" dirty="0">
                <a:solidFill>
                  <a:srgbClr val="FFFFFF"/>
                </a:solidFill>
              </a:rPr>
              <a:t>Set reading every week to generate discussion</a:t>
            </a:r>
          </a:p>
          <a:p>
            <a:pPr indent="-228600">
              <a:buFont typeface="Arial" panose="020B0604020202020204" pitchFamily="34" charset="0"/>
              <a:buChar char="•"/>
            </a:pPr>
            <a:r>
              <a:rPr lang="en-US" sz="2000" dirty="0">
                <a:solidFill>
                  <a:srgbClr val="FFFFFF"/>
                </a:solidFill>
              </a:rPr>
              <a:t>Meet up online outside of lectures and discuss content</a:t>
            </a:r>
          </a:p>
          <a:p>
            <a:pPr indent="-228600">
              <a:buFont typeface="Arial" panose="020B0604020202020204" pitchFamily="34" charset="0"/>
              <a:buChar char="•"/>
            </a:pPr>
            <a:r>
              <a:rPr lang="en-US" sz="2000" dirty="0">
                <a:solidFill>
                  <a:srgbClr val="FFFFFF"/>
                </a:solidFill>
              </a:rPr>
              <a:t>Email if you’re struggling with any of the information or concepts</a:t>
            </a:r>
          </a:p>
        </p:txBody>
      </p:sp>
      <p:pic>
        <p:nvPicPr>
          <p:cNvPr id="3" name="Recorded Sound">
            <a:hlinkClick r:id="" action="ppaction://media"/>
            <a:extLst>
              <a:ext uri="{FF2B5EF4-FFF2-40B4-BE49-F238E27FC236}">
                <a16:creationId xmlns:a16="http://schemas.microsoft.com/office/drawing/2014/main" id="{A483450B-DD5D-4325-8E23-4135590BC1A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020159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34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39557E-1243-4C1B-A0E3-BD287362EBED}"/>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Main aims of the module:</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6087A50-9F85-4FDC-AC57-D2655E48A5BE}"/>
              </a:ext>
            </a:extLst>
          </p:cNvPr>
          <p:cNvSpPr>
            <a:spLocks noGrp="1"/>
          </p:cNvSpPr>
          <p:nvPr>
            <p:ph idx="1"/>
          </p:nvPr>
        </p:nvSpPr>
        <p:spPr>
          <a:xfrm>
            <a:off x="4976031" y="963876"/>
            <a:ext cx="6377769" cy="5278303"/>
          </a:xfrm>
        </p:spPr>
        <p:txBody>
          <a:bodyPr anchor="ctr">
            <a:normAutofit/>
          </a:bodyPr>
          <a:lstStyle/>
          <a:p>
            <a:r>
              <a:rPr lang="en-GB" sz="2200" dirty="0"/>
              <a:t>Offer a critical insight into and facilitate an holistic understanding of the Criminal Justice System of England and Wales</a:t>
            </a:r>
          </a:p>
          <a:p>
            <a:r>
              <a:rPr lang="en-GB" sz="2200" dirty="0"/>
              <a:t>Public opinion and the CJS</a:t>
            </a:r>
          </a:p>
          <a:p>
            <a:r>
              <a:rPr lang="en-GB" sz="2200" dirty="0"/>
              <a:t>Describe the role of the courts &amp; judges</a:t>
            </a:r>
          </a:p>
          <a:p>
            <a:r>
              <a:rPr lang="en-GB" sz="2200" dirty="0"/>
              <a:t>Explore issues around youth justice</a:t>
            </a:r>
          </a:p>
          <a:p>
            <a:r>
              <a:rPr lang="en-GB" sz="2200" dirty="0"/>
              <a:t>Encourage evaluation of the prison service</a:t>
            </a:r>
          </a:p>
          <a:p>
            <a:r>
              <a:rPr lang="en-GB" sz="2200" dirty="0"/>
              <a:t>Look at reoffending and the rehabilitation of offenders</a:t>
            </a:r>
          </a:p>
          <a:p>
            <a:r>
              <a:rPr lang="en-GB" sz="2200" dirty="0"/>
              <a:t>Analyse the role of victims in the CJS</a:t>
            </a:r>
          </a:p>
          <a:p>
            <a:r>
              <a:rPr lang="en-GB" sz="2200" dirty="0"/>
              <a:t>Discuss restorative justice and practices</a:t>
            </a:r>
          </a:p>
          <a:p>
            <a:r>
              <a:rPr lang="en-GB" sz="2200" dirty="0"/>
              <a:t>Engage with contemporary issues in criminal justice</a:t>
            </a:r>
          </a:p>
          <a:p>
            <a:endParaRPr lang="en-GB" sz="2200" dirty="0"/>
          </a:p>
        </p:txBody>
      </p:sp>
      <p:pic>
        <p:nvPicPr>
          <p:cNvPr id="4" name="Recorded Sound">
            <a:hlinkClick r:id="" action="ppaction://media"/>
            <a:extLst>
              <a:ext uri="{FF2B5EF4-FFF2-40B4-BE49-F238E27FC236}">
                <a16:creationId xmlns:a16="http://schemas.microsoft.com/office/drawing/2014/main" id="{7B818B62-52CE-4A91-A764-8F08851C4FB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480211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226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5A38B-CC20-41C8-9FB2-0EA0B9B77B5A}"/>
              </a:ext>
            </a:extLst>
          </p:cNvPr>
          <p:cNvSpPr>
            <a:spLocks noGrp="1"/>
          </p:cNvSpPr>
          <p:nvPr>
            <p:ph type="title"/>
          </p:nvPr>
        </p:nvSpPr>
        <p:spPr>
          <a:xfrm>
            <a:off x="655320" y="365125"/>
            <a:ext cx="5120114" cy="1692794"/>
          </a:xfrm>
        </p:spPr>
        <p:txBody>
          <a:bodyPr>
            <a:normAutofit/>
          </a:bodyPr>
          <a:lstStyle/>
          <a:p>
            <a:r>
              <a:rPr lang="en-GB" dirty="0"/>
              <a:t>Learning outcomes:</a:t>
            </a:r>
          </a:p>
        </p:txBody>
      </p:sp>
      <p:cxnSp>
        <p:nvCxnSpPr>
          <p:cNvPr id="12" name="Straight Arrow Connector 11">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1ECCA1-1814-40E8-985C-56670193E7EF}"/>
              </a:ext>
            </a:extLst>
          </p:cNvPr>
          <p:cNvSpPr>
            <a:spLocks noGrp="1"/>
          </p:cNvSpPr>
          <p:nvPr>
            <p:ph idx="1"/>
          </p:nvPr>
        </p:nvSpPr>
        <p:spPr>
          <a:xfrm>
            <a:off x="655321" y="2575034"/>
            <a:ext cx="5120113" cy="3462228"/>
          </a:xfrm>
        </p:spPr>
        <p:txBody>
          <a:bodyPr>
            <a:noAutofit/>
          </a:bodyPr>
          <a:lstStyle/>
          <a:p>
            <a:r>
              <a:rPr lang="en-GB" sz="2400" dirty="0"/>
              <a:t>Demonstrate a critical understanding of the theoretical, strategic and policy issues surrounding the criminal justice system</a:t>
            </a:r>
          </a:p>
          <a:p>
            <a:r>
              <a:rPr lang="en-GB" sz="2400" dirty="0"/>
              <a:t>Critically evaluate the management of crime within adult crime, youth crime and the prison service</a:t>
            </a:r>
          </a:p>
          <a:p>
            <a:r>
              <a:rPr lang="en-GB" sz="2400" dirty="0"/>
              <a:t>Systematically analyse the methods and reforms to tackle reoffending and reduce crime in England and Wales.</a:t>
            </a:r>
          </a:p>
        </p:txBody>
      </p:sp>
      <p:pic>
        <p:nvPicPr>
          <p:cNvPr id="7" name="Picture 6" descr="A picture containing indoor, table, plate, sitting&#10;&#10;Description automatically generated">
            <a:extLst>
              <a:ext uri="{FF2B5EF4-FFF2-40B4-BE49-F238E27FC236}">
                <a16:creationId xmlns:a16="http://schemas.microsoft.com/office/drawing/2014/main" id="{469364E4-D7CE-4747-AD03-16FAAC57753D}"/>
              </a:ext>
            </a:extLst>
          </p:cNvPr>
          <p:cNvPicPr>
            <a:picLocks noChangeAspect="1"/>
          </p:cNvPicPr>
          <p:nvPr/>
        </p:nvPicPr>
        <p:blipFill rotWithShape="1">
          <a:blip r:embed="rId4">
            <a:extLst>
              <a:ext uri="{28A0092B-C50C-407E-A947-70E740481C1C}">
                <a14:useLocalDpi xmlns:a14="http://schemas.microsoft.com/office/drawing/2010/main" val="0"/>
              </a:ext>
            </a:extLst>
          </a:blip>
          <a:srcRect l="21752" r="2" b="2"/>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pic>
        <p:nvPicPr>
          <p:cNvPr id="4" name="Recorded Sound">
            <a:hlinkClick r:id="" action="ppaction://media"/>
            <a:extLst>
              <a:ext uri="{FF2B5EF4-FFF2-40B4-BE49-F238E27FC236}">
                <a16:creationId xmlns:a16="http://schemas.microsoft.com/office/drawing/2014/main" id="{E8063EBA-A26F-47ED-BDEC-EAABCD9B9D1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888591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3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83318-A2BE-4E9E-B0F5-D9AF4054B67F}"/>
              </a:ext>
            </a:extLst>
          </p:cNvPr>
          <p:cNvSpPr>
            <a:spLocks noGrp="1"/>
          </p:cNvSpPr>
          <p:nvPr>
            <p:ph type="title"/>
          </p:nvPr>
        </p:nvSpPr>
        <p:spPr/>
        <p:txBody>
          <a:bodyPr/>
          <a:lstStyle/>
          <a:p>
            <a:r>
              <a:rPr lang="en-GB" dirty="0"/>
              <a:t>Invitation ~</a:t>
            </a:r>
          </a:p>
        </p:txBody>
      </p:sp>
      <p:sp>
        <p:nvSpPr>
          <p:cNvPr id="3" name="Content Placeholder 2">
            <a:extLst>
              <a:ext uri="{FF2B5EF4-FFF2-40B4-BE49-F238E27FC236}">
                <a16:creationId xmlns:a16="http://schemas.microsoft.com/office/drawing/2014/main" id="{9B836386-936B-4CA0-864D-892E2E0E8373}"/>
              </a:ext>
            </a:extLst>
          </p:cNvPr>
          <p:cNvSpPr>
            <a:spLocks noGrp="1"/>
          </p:cNvSpPr>
          <p:nvPr>
            <p:ph idx="1"/>
          </p:nvPr>
        </p:nvSpPr>
        <p:spPr/>
        <p:txBody>
          <a:bodyPr/>
          <a:lstStyle/>
          <a:p>
            <a:r>
              <a:rPr lang="en-GB" sz="3200" dirty="0"/>
              <a:t>To think about what </a:t>
            </a:r>
            <a:r>
              <a:rPr lang="en-GB" sz="3200" dirty="0">
                <a:solidFill>
                  <a:srgbClr val="FFFF00"/>
                </a:solidFill>
              </a:rPr>
              <a:t>YOU</a:t>
            </a:r>
            <a:r>
              <a:rPr lang="en-GB" sz="3200" dirty="0"/>
              <a:t> want from the module</a:t>
            </a:r>
          </a:p>
          <a:p>
            <a:r>
              <a:rPr lang="en-GB" sz="3200" dirty="0"/>
              <a:t>To let me know about any particular aspects of the Criminal Justice System, Youth Justice or Prisons that you would like to learn more about, or any specific contemporary issues you are interested in</a:t>
            </a:r>
          </a:p>
          <a:p>
            <a:r>
              <a:rPr lang="en-GB" sz="3200" dirty="0"/>
              <a:t>Speak up if there is anything that isn’t on the module outline that you think should be there</a:t>
            </a:r>
            <a:r>
              <a:rPr lang="en-GB" dirty="0"/>
              <a:t> </a:t>
            </a:r>
          </a:p>
        </p:txBody>
      </p:sp>
      <p:pic>
        <p:nvPicPr>
          <p:cNvPr id="4" name="Recorded Sound">
            <a:hlinkClick r:id="" action="ppaction://media"/>
            <a:extLst>
              <a:ext uri="{FF2B5EF4-FFF2-40B4-BE49-F238E27FC236}">
                <a16:creationId xmlns:a16="http://schemas.microsoft.com/office/drawing/2014/main" id="{5EC48A17-4E5D-4A11-AA08-F57ACB744DA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784125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1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F0132-5D2B-4071-982D-7FCC2E9B5A7D}"/>
              </a:ext>
            </a:extLst>
          </p:cNvPr>
          <p:cNvSpPr>
            <a:spLocks noGrp="1"/>
          </p:cNvSpPr>
          <p:nvPr>
            <p:ph type="title"/>
          </p:nvPr>
        </p:nvSpPr>
        <p:spPr/>
        <p:txBody>
          <a:bodyPr>
            <a:normAutofit/>
          </a:bodyPr>
          <a:lstStyle/>
          <a:p>
            <a:r>
              <a:rPr lang="en-GB" sz="4800" dirty="0"/>
              <a:t>Assessment/coursework:</a:t>
            </a:r>
          </a:p>
        </p:txBody>
      </p:sp>
      <p:sp>
        <p:nvSpPr>
          <p:cNvPr id="3" name="TextBox 2">
            <a:extLst>
              <a:ext uri="{FF2B5EF4-FFF2-40B4-BE49-F238E27FC236}">
                <a16:creationId xmlns:a16="http://schemas.microsoft.com/office/drawing/2014/main" id="{D094D8BF-65A1-49C3-BF63-25F94D47B9D4}"/>
              </a:ext>
            </a:extLst>
          </p:cNvPr>
          <p:cNvSpPr txBox="1"/>
          <p:nvPr/>
        </p:nvSpPr>
        <p:spPr>
          <a:xfrm>
            <a:off x="947616" y="4142792"/>
            <a:ext cx="4862804" cy="646331"/>
          </a:xfrm>
          <a:prstGeom prst="rect">
            <a:avLst/>
          </a:prstGeom>
          <a:noFill/>
        </p:spPr>
        <p:txBody>
          <a:bodyPr wrap="square" rtlCol="0">
            <a:spAutoFit/>
          </a:bodyPr>
          <a:lstStyle/>
          <a:p>
            <a:r>
              <a:rPr lang="en-GB" sz="3600" dirty="0"/>
              <a:t>One 3,000 word essay</a:t>
            </a:r>
          </a:p>
        </p:txBody>
      </p:sp>
      <p:sp>
        <p:nvSpPr>
          <p:cNvPr id="4" name="TextBox 3">
            <a:extLst>
              <a:ext uri="{FF2B5EF4-FFF2-40B4-BE49-F238E27FC236}">
                <a16:creationId xmlns:a16="http://schemas.microsoft.com/office/drawing/2014/main" id="{64B3B828-CFDA-47FD-910E-201D9149EF98}"/>
              </a:ext>
            </a:extLst>
          </p:cNvPr>
          <p:cNvSpPr txBox="1"/>
          <p:nvPr/>
        </p:nvSpPr>
        <p:spPr>
          <a:xfrm>
            <a:off x="838200" y="1573532"/>
            <a:ext cx="5805196" cy="646331"/>
          </a:xfrm>
          <a:prstGeom prst="rect">
            <a:avLst/>
          </a:prstGeom>
          <a:noFill/>
        </p:spPr>
        <p:txBody>
          <a:bodyPr wrap="square" rtlCol="0">
            <a:spAutoFit/>
          </a:bodyPr>
          <a:lstStyle/>
          <a:p>
            <a:r>
              <a:rPr lang="en-GB" sz="3600" dirty="0"/>
              <a:t>Portfolio consisting of 2 items</a:t>
            </a:r>
          </a:p>
        </p:txBody>
      </p:sp>
      <p:sp>
        <p:nvSpPr>
          <p:cNvPr id="5" name="TextBox 4">
            <a:extLst>
              <a:ext uri="{FF2B5EF4-FFF2-40B4-BE49-F238E27FC236}">
                <a16:creationId xmlns:a16="http://schemas.microsoft.com/office/drawing/2014/main" id="{02D2751B-9686-42BB-858F-7E6A90E7CCE2}"/>
              </a:ext>
            </a:extLst>
          </p:cNvPr>
          <p:cNvSpPr txBox="1"/>
          <p:nvPr/>
        </p:nvSpPr>
        <p:spPr>
          <a:xfrm>
            <a:off x="1217981" y="2659509"/>
            <a:ext cx="5719665"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Academic poster</a:t>
            </a:r>
          </a:p>
          <a:p>
            <a:pPr marL="457200" indent="-457200">
              <a:buFont typeface="Arial" panose="020B0604020202020204" pitchFamily="34" charset="0"/>
              <a:buChar char="•"/>
            </a:pPr>
            <a:r>
              <a:rPr lang="en-GB" sz="2800" dirty="0"/>
              <a:t>Book/article review</a:t>
            </a:r>
          </a:p>
        </p:txBody>
      </p:sp>
      <p:sp>
        <p:nvSpPr>
          <p:cNvPr id="6" name="TextBox 5">
            <a:extLst>
              <a:ext uri="{FF2B5EF4-FFF2-40B4-BE49-F238E27FC236}">
                <a16:creationId xmlns:a16="http://schemas.microsoft.com/office/drawing/2014/main" id="{A0E0CE4A-19A7-48D1-8E4D-659DC9E93A3E}"/>
              </a:ext>
            </a:extLst>
          </p:cNvPr>
          <p:cNvSpPr txBox="1"/>
          <p:nvPr/>
        </p:nvSpPr>
        <p:spPr>
          <a:xfrm>
            <a:off x="4367460" y="5536545"/>
            <a:ext cx="3457079" cy="923330"/>
          </a:xfrm>
          <a:prstGeom prst="rect">
            <a:avLst/>
          </a:prstGeom>
          <a:noFill/>
        </p:spPr>
        <p:txBody>
          <a:bodyPr wrap="square" rtlCol="0">
            <a:spAutoFit/>
          </a:bodyPr>
          <a:lstStyle/>
          <a:p>
            <a:r>
              <a:rPr lang="en-GB" sz="5400" dirty="0"/>
              <a:t>NO EXAM!</a:t>
            </a:r>
          </a:p>
        </p:txBody>
      </p:sp>
      <p:pic>
        <p:nvPicPr>
          <p:cNvPr id="8" name="Picture 7" descr="A cup of coffee on a table&#10;&#10;Description automatically generated">
            <a:extLst>
              <a:ext uri="{FF2B5EF4-FFF2-40B4-BE49-F238E27FC236}">
                <a16:creationId xmlns:a16="http://schemas.microsoft.com/office/drawing/2014/main" id="{AE2E5C4A-F3D4-4A9C-8304-56C21F6DE5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25795" y="3223968"/>
            <a:ext cx="3457079" cy="2303819"/>
          </a:xfrm>
          <a:prstGeom prst="rect">
            <a:avLst/>
          </a:prstGeom>
        </p:spPr>
      </p:pic>
      <p:sp>
        <p:nvSpPr>
          <p:cNvPr id="9" name="TextBox 8">
            <a:extLst>
              <a:ext uri="{FF2B5EF4-FFF2-40B4-BE49-F238E27FC236}">
                <a16:creationId xmlns:a16="http://schemas.microsoft.com/office/drawing/2014/main" id="{ED2991A1-89C2-4ACB-8EDF-27BA67B5187C}"/>
              </a:ext>
            </a:extLst>
          </p:cNvPr>
          <p:cNvSpPr txBox="1"/>
          <p:nvPr/>
        </p:nvSpPr>
        <p:spPr>
          <a:xfrm>
            <a:off x="7718825" y="1852196"/>
            <a:ext cx="3549445" cy="1200329"/>
          </a:xfrm>
          <a:prstGeom prst="rect">
            <a:avLst/>
          </a:prstGeom>
          <a:noFill/>
        </p:spPr>
        <p:txBody>
          <a:bodyPr wrap="square" rtlCol="0">
            <a:spAutoFit/>
          </a:bodyPr>
          <a:lstStyle/>
          <a:p>
            <a:r>
              <a:rPr lang="en-GB" dirty="0"/>
              <a:t>The coursework briefs, essay writing tips, poster samples &amp; other resources – check out the Moodle pages.</a:t>
            </a:r>
          </a:p>
        </p:txBody>
      </p:sp>
      <p:pic>
        <p:nvPicPr>
          <p:cNvPr id="10" name="Recorded Sound">
            <a:hlinkClick r:id="" action="ppaction://media"/>
            <a:extLst>
              <a:ext uri="{FF2B5EF4-FFF2-40B4-BE49-F238E27FC236}">
                <a16:creationId xmlns:a16="http://schemas.microsoft.com/office/drawing/2014/main" id="{D2447782-63CF-4831-A8D0-CF19C3B82A7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971825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438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FD755-0EEC-4864-9640-DE02EAEC7704}"/>
              </a:ext>
            </a:extLst>
          </p:cNvPr>
          <p:cNvSpPr>
            <a:spLocks noGrp="1"/>
          </p:cNvSpPr>
          <p:nvPr>
            <p:ph type="title"/>
          </p:nvPr>
        </p:nvSpPr>
        <p:spPr/>
        <p:txBody>
          <a:bodyPr>
            <a:normAutofit/>
          </a:bodyPr>
          <a:lstStyle/>
          <a:p>
            <a:r>
              <a:rPr lang="en-GB" sz="5400" b="1" dirty="0"/>
              <a:t>Why create a poster?</a:t>
            </a:r>
          </a:p>
        </p:txBody>
      </p:sp>
      <p:sp>
        <p:nvSpPr>
          <p:cNvPr id="4" name="TextBox 3">
            <a:extLst>
              <a:ext uri="{FF2B5EF4-FFF2-40B4-BE49-F238E27FC236}">
                <a16:creationId xmlns:a16="http://schemas.microsoft.com/office/drawing/2014/main" id="{47C2554C-E0C5-4F80-9873-5B83CD08A24B}"/>
              </a:ext>
            </a:extLst>
          </p:cNvPr>
          <p:cNvSpPr txBox="1"/>
          <p:nvPr/>
        </p:nvSpPr>
        <p:spPr>
          <a:xfrm>
            <a:off x="838200" y="1904214"/>
            <a:ext cx="8303443" cy="3139321"/>
          </a:xfrm>
          <a:prstGeom prst="rect">
            <a:avLst/>
          </a:prstGeom>
          <a:noFill/>
        </p:spPr>
        <p:txBody>
          <a:bodyPr wrap="square">
            <a:spAutoFit/>
          </a:bodyPr>
          <a:lstStyle/>
          <a:p>
            <a:pPr marL="0" indent="0">
              <a:buNone/>
            </a:pPr>
            <a:r>
              <a:rPr lang="en-US" altLang="en-US" sz="5400" dirty="0"/>
              <a:t>Three Main Purposes:</a:t>
            </a:r>
          </a:p>
          <a:p>
            <a:pPr marL="685800" indent="-685800">
              <a:buFont typeface="Arial" panose="020B0604020202020204" pitchFamily="34" charset="0"/>
              <a:buChar char="•"/>
            </a:pPr>
            <a:r>
              <a:rPr lang="en-US" altLang="en-US" sz="4800" dirty="0"/>
              <a:t>Inform</a:t>
            </a:r>
          </a:p>
          <a:p>
            <a:pPr marL="685800" indent="-685800">
              <a:buFont typeface="Arial" panose="020B0604020202020204" pitchFamily="34" charset="0"/>
              <a:buChar char="•"/>
            </a:pPr>
            <a:r>
              <a:rPr lang="en-US" altLang="en-US" sz="4800" dirty="0"/>
              <a:t>Persuade</a:t>
            </a:r>
          </a:p>
          <a:p>
            <a:pPr marL="685800" indent="-685800">
              <a:buFont typeface="Arial" panose="020B0604020202020204" pitchFamily="34" charset="0"/>
              <a:buChar char="•"/>
            </a:pPr>
            <a:r>
              <a:rPr lang="en-US" altLang="en-US" sz="4800" dirty="0"/>
              <a:t>Educate</a:t>
            </a:r>
            <a:endParaRPr lang="en-GB" sz="4800" dirty="0"/>
          </a:p>
        </p:txBody>
      </p:sp>
      <p:pic>
        <p:nvPicPr>
          <p:cNvPr id="5" name="Recorded Sound">
            <a:hlinkClick r:id="" action="ppaction://media"/>
            <a:extLst>
              <a:ext uri="{FF2B5EF4-FFF2-40B4-BE49-F238E27FC236}">
                <a16:creationId xmlns:a16="http://schemas.microsoft.com/office/drawing/2014/main" id="{555F5B6C-B86E-4174-A878-1C73AC7CA51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pic>
        <p:nvPicPr>
          <p:cNvPr id="2050" name="Picture 2" descr="Question Mark Response - Free image on Pixabay">
            <a:extLst>
              <a:ext uri="{FF2B5EF4-FFF2-40B4-BE49-F238E27FC236}">
                <a16:creationId xmlns:a16="http://schemas.microsoft.com/office/drawing/2014/main" id="{AC000DA3-71CF-4029-9E16-8428E21D2B0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94503" y="1767576"/>
            <a:ext cx="3808624" cy="38086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9436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14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BF6C1-2314-4547-98D7-B0EEE18CE84C}"/>
              </a:ext>
            </a:extLst>
          </p:cNvPr>
          <p:cNvSpPr>
            <a:spLocks noGrp="1"/>
          </p:cNvSpPr>
          <p:nvPr>
            <p:ph type="title"/>
          </p:nvPr>
        </p:nvSpPr>
        <p:spPr>
          <a:xfrm>
            <a:off x="341723" y="229168"/>
            <a:ext cx="10515600" cy="1325563"/>
          </a:xfrm>
        </p:spPr>
        <p:txBody>
          <a:bodyPr/>
          <a:lstStyle/>
          <a:p>
            <a:r>
              <a:rPr lang="en-GB" dirty="0"/>
              <a:t>Academic posters</a:t>
            </a:r>
          </a:p>
        </p:txBody>
      </p:sp>
      <p:sp>
        <p:nvSpPr>
          <p:cNvPr id="3" name="TextBox 2">
            <a:extLst>
              <a:ext uri="{FF2B5EF4-FFF2-40B4-BE49-F238E27FC236}">
                <a16:creationId xmlns:a16="http://schemas.microsoft.com/office/drawing/2014/main" id="{3F92C28A-8C66-471D-B95F-16352A64E9C1}"/>
              </a:ext>
            </a:extLst>
          </p:cNvPr>
          <p:cNvSpPr txBox="1"/>
          <p:nvPr/>
        </p:nvSpPr>
        <p:spPr>
          <a:xfrm>
            <a:off x="94267" y="1554731"/>
            <a:ext cx="5505256" cy="4401205"/>
          </a:xfrm>
          <a:prstGeom prst="rect">
            <a:avLst/>
          </a:prstGeom>
          <a:noFill/>
        </p:spPr>
        <p:txBody>
          <a:bodyPr wrap="square" rtlCol="0">
            <a:spAutoFit/>
          </a:bodyPr>
          <a:lstStyle/>
          <a:p>
            <a:pPr marL="457200" indent="-457200">
              <a:buFont typeface="Arial" panose="020B0604020202020204" pitchFamily="34" charset="0"/>
              <a:buChar char="•"/>
            </a:pPr>
            <a:r>
              <a:rPr lang="en-GB" sz="4000" dirty="0"/>
              <a:t>Widely used at conferences</a:t>
            </a:r>
          </a:p>
          <a:p>
            <a:pPr marL="457200" indent="-457200">
              <a:buFont typeface="Arial" panose="020B0604020202020204" pitchFamily="34" charset="0"/>
              <a:buChar char="•"/>
            </a:pPr>
            <a:r>
              <a:rPr lang="en-GB" sz="4000" dirty="0"/>
              <a:t>Get research ‘out there’</a:t>
            </a:r>
          </a:p>
          <a:p>
            <a:pPr marL="457200" indent="-457200">
              <a:buFont typeface="Arial" panose="020B0604020202020204" pitchFamily="34" charset="0"/>
              <a:buChar char="•"/>
            </a:pPr>
            <a:r>
              <a:rPr lang="en-GB" sz="4000" dirty="0"/>
              <a:t>Generate discussion</a:t>
            </a:r>
          </a:p>
          <a:p>
            <a:pPr marL="457200" indent="-457200">
              <a:buFont typeface="Arial" panose="020B0604020202020204" pitchFamily="34" charset="0"/>
              <a:buChar char="•"/>
            </a:pPr>
            <a:r>
              <a:rPr lang="en-GB" sz="4000" dirty="0"/>
              <a:t>Transferable skill</a:t>
            </a:r>
          </a:p>
          <a:p>
            <a:pPr marL="457200" indent="-457200">
              <a:buFont typeface="Arial" panose="020B0604020202020204" pitchFamily="34" charset="0"/>
              <a:buChar char="•"/>
            </a:pPr>
            <a:r>
              <a:rPr lang="en-GB" sz="4000" dirty="0"/>
              <a:t>Large – stand 10’ away</a:t>
            </a:r>
          </a:p>
        </p:txBody>
      </p:sp>
      <p:pic>
        <p:nvPicPr>
          <p:cNvPr id="1026" name="Picture 2" descr="PhD | What Works Centre for Crime Reduction">
            <a:extLst>
              <a:ext uri="{FF2B5EF4-FFF2-40B4-BE49-F238E27FC236}">
                <a16:creationId xmlns:a16="http://schemas.microsoft.com/office/drawing/2014/main" id="{61D571F3-8C55-444B-8734-E7D98267BD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99523" y="1210805"/>
            <a:ext cx="6498210" cy="459650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58CAB07-697A-428E-A64A-5D565C98A6AD}"/>
              </a:ext>
            </a:extLst>
          </p:cNvPr>
          <p:cNvSpPr txBox="1"/>
          <p:nvPr/>
        </p:nvSpPr>
        <p:spPr>
          <a:xfrm>
            <a:off x="6679209" y="535321"/>
            <a:ext cx="4425570" cy="369332"/>
          </a:xfrm>
          <a:prstGeom prst="rect">
            <a:avLst/>
          </a:prstGeom>
          <a:noFill/>
        </p:spPr>
        <p:txBody>
          <a:bodyPr wrap="none" rtlCol="0">
            <a:spAutoFit/>
          </a:bodyPr>
          <a:lstStyle/>
          <a:p>
            <a:r>
              <a:rPr lang="en-GB" dirty="0">
                <a:hlinkClick r:id="rId5"/>
              </a:rPr>
              <a:t>https://www.britsoccrim.org/pgrposterprize/</a:t>
            </a:r>
            <a:endParaRPr lang="en-GB" dirty="0"/>
          </a:p>
        </p:txBody>
      </p:sp>
      <p:pic>
        <p:nvPicPr>
          <p:cNvPr id="5" name="Recorded Sound">
            <a:hlinkClick r:id="" action="ppaction://media"/>
            <a:extLst>
              <a:ext uri="{FF2B5EF4-FFF2-40B4-BE49-F238E27FC236}">
                <a16:creationId xmlns:a16="http://schemas.microsoft.com/office/drawing/2014/main" id="{CB25AA17-2581-4140-9012-59D5C53FCA7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597332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301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E1F15-23FA-41EB-8B2D-FD14696C9276}"/>
              </a:ext>
            </a:extLst>
          </p:cNvPr>
          <p:cNvSpPr>
            <a:spLocks noGrp="1"/>
          </p:cNvSpPr>
          <p:nvPr>
            <p:ph type="title"/>
          </p:nvPr>
        </p:nvSpPr>
        <p:spPr>
          <a:xfrm>
            <a:off x="838200" y="-105197"/>
            <a:ext cx="10515600" cy="1325563"/>
          </a:xfrm>
        </p:spPr>
        <p:txBody>
          <a:bodyPr/>
          <a:lstStyle/>
          <a:p>
            <a:r>
              <a:rPr lang="en-GB" dirty="0"/>
              <a:t>Academic posters </a:t>
            </a:r>
            <a:r>
              <a:rPr lang="en-GB" dirty="0" err="1"/>
              <a:t>contd</a:t>
            </a:r>
            <a:r>
              <a:rPr lang="en-GB" dirty="0"/>
              <a:t>….</a:t>
            </a:r>
          </a:p>
        </p:txBody>
      </p:sp>
      <p:sp>
        <p:nvSpPr>
          <p:cNvPr id="4" name="TextBox 3">
            <a:extLst>
              <a:ext uri="{FF2B5EF4-FFF2-40B4-BE49-F238E27FC236}">
                <a16:creationId xmlns:a16="http://schemas.microsoft.com/office/drawing/2014/main" id="{8490C10E-37F8-41DE-A350-A66032761A5E}"/>
              </a:ext>
            </a:extLst>
          </p:cNvPr>
          <p:cNvSpPr txBox="1"/>
          <p:nvPr/>
        </p:nvSpPr>
        <p:spPr>
          <a:xfrm>
            <a:off x="622170" y="1220366"/>
            <a:ext cx="11161336" cy="5139869"/>
          </a:xfrm>
          <a:prstGeom prst="rect">
            <a:avLst/>
          </a:prstGeom>
          <a:noFill/>
        </p:spPr>
        <p:txBody>
          <a:bodyPr wrap="square">
            <a:spAutoFit/>
          </a:bodyPr>
          <a:lstStyle/>
          <a:p>
            <a:pPr marL="342900" lvl="0" indent="-342900" algn="just">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Times New Roman" panose="02020603050405020304" pitchFamily="18" charset="0"/>
                <a:cs typeface="Calibri" panose="020F0502020204030204" pitchFamily="34" charset="0"/>
              </a:rPr>
              <a:t>Title is short and is attention grabbing/gets peoples’ interest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Times New Roman" panose="02020603050405020304" pitchFamily="18" charset="0"/>
                <a:cs typeface="Calibri" panose="020F0502020204030204" pitchFamily="34" charset="0"/>
              </a:rPr>
              <a:t>A maximum word count of 1000 words + references (to be included in a separate text box)</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Times New Roman" panose="02020603050405020304" pitchFamily="18" charset="0"/>
                <a:cs typeface="Calibri" panose="020F0502020204030204" pitchFamily="34" charset="0"/>
              </a:rPr>
              <a:t>Text is clear and to the point – if it doesn’t add value, don’t use it!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Times New Roman" panose="02020603050405020304" pitchFamily="18" charset="0"/>
                <a:cs typeface="Calibri" panose="020F0502020204030204" pitchFamily="34" charset="0"/>
              </a:rPr>
              <a:t>Use of bullets, numbering, and headlines make it easy to read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Times New Roman" panose="02020603050405020304" pitchFamily="18" charset="0"/>
                <a:cs typeface="Calibri" panose="020F0502020204030204" pitchFamily="34" charset="0"/>
              </a:rPr>
              <a:t>Consistent and clean layout, using sub-headings</a:t>
            </a:r>
          </a:p>
          <a:p>
            <a:pPr marL="342900" indent="-342900" algn="just">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Times New Roman" panose="02020603050405020304" pitchFamily="18" charset="0"/>
                <a:cs typeface="Calibri" panose="020F0502020204030204" pitchFamily="34" charset="0"/>
              </a:rPr>
              <a:t>Includes acknowledgments, your name and institutional affiliation</a:t>
            </a:r>
          </a:p>
          <a:p>
            <a:pPr marL="342900" lvl="0" indent="-342900" algn="just">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Times New Roman" panose="02020603050405020304" pitchFamily="18" charset="0"/>
                <a:cs typeface="Calibri" panose="020F0502020204030204" pitchFamily="34" charset="0"/>
              </a:rPr>
              <a:t>Clarity and brevity of language with accompanying graphics highlighting the poster’s main points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gn="just">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Times New Roman" panose="02020603050405020304" pitchFamily="18" charset="0"/>
                <a:cs typeface="Calibri" panose="020F0502020204030204" pitchFamily="34" charset="0"/>
              </a:rPr>
              <a:t>Elaboration of specific aspects of topic by use of diagrams and graphs where appropriate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Recorded Sound">
            <a:hlinkClick r:id="" action="ppaction://media"/>
            <a:extLst>
              <a:ext uri="{FF2B5EF4-FFF2-40B4-BE49-F238E27FC236}">
                <a16:creationId xmlns:a16="http://schemas.microsoft.com/office/drawing/2014/main" id="{5DE3B7C2-5B94-4401-A90E-F5DD6FB97F6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216028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342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718E-CB55-4CA9-8513-B1C06E94D86E}"/>
              </a:ext>
            </a:extLst>
          </p:cNvPr>
          <p:cNvSpPr>
            <a:spLocks noGrp="1"/>
          </p:cNvSpPr>
          <p:nvPr>
            <p:ph type="title"/>
          </p:nvPr>
        </p:nvSpPr>
        <p:spPr>
          <a:xfrm>
            <a:off x="838200" y="723344"/>
            <a:ext cx="10515600" cy="1325563"/>
          </a:xfrm>
        </p:spPr>
        <p:txBody>
          <a:bodyPr>
            <a:normAutofit fontScale="90000"/>
          </a:bodyPr>
          <a:lstStyle/>
          <a:p>
            <a:r>
              <a:rPr lang="en-GB" dirty="0"/>
              <a:t>Academic posters </a:t>
            </a:r>
            <a:r>
              <a:rPr lang="en-GB" dirty="0" err="1"/>
              <a:t>contd</a:t>
            </a:r>
            <a:r>
              <a:rPr lang="en-GB" dirty="0"/>
              <a:t>…</a:t>
            </a:r>
            <a:br>
              <a:rPr lang="en-GB" dirty="0"/>
            </a:br>
            <a:br>
              <a:rPr lang="en-GB" dirty="0"/>
            </a:br>
            <a:r>
              <a:rPr lang="en-GB" dirty="0"/>
              <a:t>Why use images/graphs/charts?</a:t>
            </a:r>
          </a:p>
        </p:txBody>
      </p:sp>
      <p:sp>
        <p:nvSpPr>
          <p:cNvPr id="3" name="Content Placeholder 2">
            <a:extLst>
              <a:ext uri="{FF2B5EF4-FFF2-40B4-BE49-F238E27FC236}">
                <a16:creationId xmlns:a16="http://schemas.microsoft.com/office/drawing/2014/main" id="{76E13438-3797-4A2B-8E0C-9C3E753688F9}"/>
              </a:ext>
            </a:extLst>
          </p:cNvPr>
          <p:cNvSpPr>
            <a:spLocks noGrp="1"/>
          </p:cNvSpPr>
          <p:nvPr>
            <p:ph idx="1"/>
          </p:nvPr>
        </p:nvSpPr>
        <p:spPr>
          <a:xfrm>
            <a:off x="796172" y="2617476"/>
            <a:ext cx="10599656" cy="3104594"/>
          </a:xfrm>
        </p:spPr>
        <p:txBody>
          <a:bodyPr>
            <a:normAutofit fontScale="92500" lnSpcReduction="20000"/>
          </a:bodyPr>
          <a:lstStyle/>
          <a:p>
            <a:r>
              <a:rPr lang="en-GB" altLang="en-US" dirty="0"/>
              <a:t>To make, explain or identify a point</a:t>
            </a:r>
          </a:p>
          <a:p>
            <a:r>
              <a:rPr lang="en-GB" altLang="en-US" dirty="0"/>
              <a:t>To emphasize, clarify or reinforce a point</a:t>
            </a:r>
          </a:p>
          <a:p>
            <a:r>
              <a:rPr lang="en-US" altLang="en-US" dirty="0"/>
              <a:t>Add variety</a:t>
            </a:r>
          </a:p>
          <a:p>
            <a:r>
              <a:rPr lang="en-US" altLang="en-US" dirty="0"/>
              <a:t>Lasting impact</a:t>
            </a:r>
          </a:p>
          <a:p>
            <a:r>
              <a:rPr lang="en-US" altLang="en-US" dirty="0"/>
              <a:t>Enhance understanding</a:t>
            </a:r>
          </a:p>
          <a:p>
            <a:r>
              <a:rPr lang="en-GB" altLang="en-US" dirty="0"/>
              <a:t>We remember – </a:t>
            </a:r>
          </a:p>
          <a:p>
            <a:pPr lvl="1"/>
            <a:r>
              <a:rPr lang="en-GB" altLang="en-US" dirty="0"/>
              <a:t>10% of what we read</a:t>
            </a:r>
          </a:p>
          <a:p>
            <a:pPr lvl="1"/>
            <a:r>
              <a:rPr lang="en-GB" altLang="en-US" dirty="0"/>
              <a:t>30% of what we see</a:t>
            </a:r>
          </a:p>
          <a:p>
            <a:endParaRPr lang="en-GB" dirty="0"/>
          </a:p>
        </p:txBody>
      </p:sp>
      <p:pic>
        <p:nvPicPr>
          <p:cNvPr id="5" name="Recorded Sound">
            <a:hlinkClick r:id="" action="ppaction://media"/>
            <a:extLst>
              <a:ext uri="{FF2B5EF4-FFF2-40B4-BE49-F238E27FC236}">
                <a16:creationId xmlns:a16="http://schemas.microsoft.com/office/drawing/2014/main" id="{61DD1698-1DCC-4F0E-94C9-F5AC243A13B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738874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150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75865-5D5E-4718-8387-A3303BEEF416}"/>
              </a:ext>
            </a:extLst>
          </p:cNvPr>
          <p:cNvSpPr>
            <a:spLocks noGrp="1"/>
          </p:cNvSpPr>
          <p:nvPr>
            <p:ph type="title"/>
          </p:nvPr>
        </p:nvSpPr>
        <p:spPr/>
        <p:txBody>
          <a:bodyPr/>
          <a:lstStyle/>
          <a:p>
            <a:pPr algn="ctr"/>
            <a:r>
              <a:rPr lang="en-GB" dirty="0"/>
              <a:t>Use of Colour – the red/blue conflict</a:t>
            </a:r>
          </a:p>
        </p:txBody>
      </p:sp>
      <p:sp>
        <p:nvSpPr>
          <p:cNvPr id="4" name="Rectangle 17">
            <a:extLst>
              <a:ext uri="{FF2B5EF4-FFF2-40B4-BE49-F238E27FC236}">
                <a16:creationId xmlns:a16="http://schemas.microsoft.com/office/drawing/2014/main" id="{B2D67C77-741F-4865-A8F1-EF875C3AB25F}"/>
              </a:ext>
            </a:extLst>
          </p:cNvPr>
          <p:cNvSpPr>
            <a:spLocks noChangeArrowheads="1"/>
          </p:cNvSpPr>
          <p:nvPr/>
        </p:nvSpPr>
        <p:spPr bwMode="auto">
          <a:xfrm>
            <a:off x="2530311" y="1811517"/>
            <a:ext cx="6858000" cy="2057400"/>
          </a:xfrm>
          <a:prstGeom prst="rect">
            <a:avLst/>
          </a:prstGeom>
          <a:solidFill>
            <a:srgbClr val="0070C0"/>
          </a:solidFill>
          <a:ln w="9525">
            <a:solidFill>
              <a:schemeClr val="bg1"/>
            </a:solidFill>
            <a:miter lim="800000"/>
            <a:headEnd/>
            <a:tailEnd/>
          </a:ln>
        </p:spPr>
        <p:txBody>
          <a:bodyPr wrap="none" anchor="ctr"/>
          <a:lstStyle>
            <a:lvl1pPr>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algn="ctr">
              <a:spcBef>
                <a:spcPct val="0"/>
              </a:spcBef>
              <a:buClrTx/>
              <a:buSzTx/>
              <a:buFontTx/>
              <a:buNone/>
            </a:pPr>
            <a:r>
              <a:rPr lang="en-US" altLang="en-US" sz="3200" dirty="0">
                <a:solidFill>
                  <a:srgbClr val="FF0000"/>
                </a:solidFill>
                <a:latin typeface="Tahoma" panose="020B0604030504040204" pitchFamily="34" charset="0"/>
              </a:rPr>
              <a:t>Red letters on blue background</a:t>
            </a:r>
          </a:p>
          <a:p>
            <a:pPr algn="ctr">
              <a:spcBef>
                <a:spcPct val="0"/>
              </a:spcBef>
              <a:buClrTx/>
              <a:buSzTx/>
              <a:buFontTx/>
              <a:buNone/>
            </a:pPr>
            <a:r>
              <a:rPr lang="en-US" altLang="en-US" sz="3200" dirty="0">
                <a:solidFill>
                  <a:srgbClr val="FF0000"/>
                </a:solidFill>
                <a:latin typeface="Tahoma" panose="020B0604030504040204" pitchFamily="34" charset="0"/>
              </a:rPr>
              <a:t>creates “flicker effect”</a:t>
            </a:r>
          </a:p>
        </p:txBody>
      </p:sp>
      <p:sp>
        <p:nvSpPr>
          <p:cNvPr id="6" name="Rectangle 18">
            <a:extLst>
              <a:ext uri="{FF2B5EF4-FFF2-40B4-BE49-F238E27FC236}">
                <a16:creationId xmlns:a16="http://schemas.microsoft.com/office/drawing/2014/main" id="{8996847D-E9F0-4698-8494-648B43E7996D}"/>
              </a:ext>
            </a:extLst>
          </p:cNvPr>
          <p:cNvSpPr>
            <a:spLocks noChangeArrowheads="1"/>
          </p:cNvSpPr>
          <p:nvPr/>
        </p:nvSpPr>
        <p:spPr bwMode="auto">
          <a:xfrm>
            <a:off x="2530311" y="4201212"/>
            <a:ext cx="6858000" cy="2057400"/>
          </a:xfrm>
          <a:prstGeom prst="rect">
            <a:avLst/>
          </a:prstGeom>
          <a:solidFill>
            <a:srgbClr val="FF0000"/>
          </a:solidFill>
          <a:ln w="9525">
            <a:solidFill>
              <a:schemeClr val="bg1"/>
            </a:solidFill>
            <a:miter lim="800000"/>
            <a:headEnd/>
            <a:tailEnd/>
          </a:ln>
        </p:spPr>
        <p:txBody>
          <a:bodyPr wrap="none" anchor="ctr"/>
          <a:lstStyle>
            <a:lvl1pPr>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algn="ctr">
              <a:spcBef>
                <a:spcPct val="0"/>
              </a:spcBef>
              <a:buClrTx/>
              <a:buSzTx/>
              <a:buFontTx/>
              <a:buNone/>
            </a:pPr>
            <a:r>
              <a:rPr lang="en-US" altLang="en-US" sz="3200" dirty="0">
                <a:solidFill>
                  <a:srgbClr val="0070C0"/>
                </a:solidFill>
                <a:latin typeface="Tahoma" panose="020B0604030504040204" pitchFamily="34" charset="0"/>
              </a:rPr>
              <a:t>Blue letters on red background</a:t>
            </a:r>
          </a:p>
          <a:p>
            <a:pPr algn="ctr">
              <a:spcBef>
                <a:spcPct val="0"/>
              </a:spcBef>
              <a:buClrTx/>
              <a:buSzTx/>
              <a:buFontTx/>
              <a:buNone/>
            </a:pPr>
            <a:r>
              <a:rPr lang="en-US" altLang="en-US" sz="3200" dirty="0">
                <a:solidFill>
                  <a:srgbClr val="0070C0"/>
                </a:solidFill>
                <a:latin typeface="Tahoma" panose="020B0604030504040204" pitchFamily="34" charset="0"/>
              </a:rPr>
              <a:t>just as awful!</a:t>
            </a:r>
          </a:p>
        </p:txBody>
      </p:sp>
      <p:pic>
        <p:nvPicPr>
          <p:cNvPr id="9" name="Recorded Sound">
            <a:hlinkClick r:id="" action="ppaction://media"/>
            <a:extLst>
              <a:ext uri="{FF2B5EF4-FFF2-40B4-BE49-F238E27FC236}">
                <a16:creationId xmlns:a16="http://schemas.microsoft.com/office/drawing/2014/main" id="{4281A8C5-7031-4638-8A6B-9412A4CF51E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130760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183"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4135E-B0B9-4B0D-A00E-481E7A56B74E}"/>
              </a:ext>
            </a:extLst>
          </p:cNvPr>
          <p:cNvSpPr>
            <a:spLocks noGrp="1"/>
          </p:cNvSpPr>
          <p:nvPr>
            <p:ph type="title"/>
          </p:nvPr>
        </p:nvSpPr>
        <p:spPr/>
        <p:txBody>
          <a:bodyPr/>
          <a:lstStyle/>
          <a:p>
            <a:pPr algn="ctr"/>
            <a:r>
              <a:rPr lang="en-GB" dirty="0"/>
              <a:t>Low contrast</a:t>
            </a:r>
          </a:p>
        </p:txBody>
      </p:sp>
      <p:sp>
        <p:nvSpPr>
          <p:cNvPr id="4" name="Rectangle 17">
            <a:extLst>
              <a:ext uri="{FF2B5EF4-FFF2-40B4-BE49-F238E27FC236}">
                <a16:creationId xmlns:a16="http://schemas.microsoft.com/office/drawing/2014/main" id="{BDAD2AC0-B3BC-4617-BF16-6F861E2C896E}"/>
              </a:ext>
            </a:extLst>
          </p:cNvPr>
          <p:cNvSpPr>
            <a:spLocks noChangeArrowheads="1"/>
          </p:cNvSpPr>
          <p:nvPr/>
        </p:nvSpPr>
        <p:spPr bwMode="auto">
          <a:xfrm>
            <a:off x="1219200" y="2133600"/>
            <a:ext cx="3429000" cy="1447800"/>
          </a:xfrm>
          <a:prstGeom prst="rect">
            <a:avLst/>
          </a:prstGeom>
          <a:solidFill>
            <a:srgbClr val="FFFF00"/>
          </a:solidFill>
          <a:ln w="9525">
            <a:solidFill>
              <a:schemeClr val="bg1"/>
            </a:solidFill>
            <a:miter lim="800000"/>
            <a:headEnd/>
            <a:tailEnd/>
          </a:ln>
        </p:spPr>
        <p:txBody>
          <a:bodyPr wrap="none" anchor="ctr"/>
          <a:lstStyle>
            <a:lvl1pPr>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algn="ctr">
              <a:spcBef>
                <a:spcPct val="0"/>
              </a:spcBef>
              <a:buClrTx/>
              <a:buSzTx/>
              <a:buFontTx/>
              <a:buNone/>
            </a:pPr>
            <a:r>
              <a:rPr lang="en-US" altLang="en-US" sz="3200" dirty="0">
                <a:latin typeface="Tahoma" panose="020B0604030504040204" pitchFamily="34" charset="0"/>
              </a:rPr>
              <a:t>White on yellow</a:t>
            </a:r>
          </a:p>
        </p:txBody>
      </p:sp>
      <p:sp>
        <p:nvSpPr>
          <p:cNvPr id="6" name="Rectangle 18">
            <a:extLst>
              <a:ext uri="{FF2B5EF4-FFF2-40B4-BE49-F238E27FC236}">
                <a16:creationId xmlns:a16="http://schemas.microsoft.com/office/drawing/2014/main" id="{01FF1785-BFA8-4DD5-B889-6DDF52E66E73}"/>
              </a:ext>
            </a:extLst>
          </p:cNvPr>
          <p:cNvSpPr>
            <a:spLocks noChangeArrowheads="1"/>
          </p:cNvSpPr>
          <p:nvPr/>
        </p:nvSpPr>
        <p:spPr bwMode="auto">
          <a:xfrm>
            <a:off x="6960909" y="2133600"/>
            <a:ext cx="3429000" cy="1447800"/>
          </a:xfrm>
          <a:prstGeom prst="rect">
            <a:avLst/>
          </a:prstGeom>
          <a:solidFill>
            <a:schemeClr val="tx1"/>
          </a:solidFill>
          <a:ln w="9525">
            <a:solidFill>
              <a:schemeClr val="bg1"/>
            </a:solidFill>
            <a:miter lim="800000"/>
            <a:headEnd/>
            <a:tailEnd/>
          </a:ln>
        </p:spPr>
        <p:txBody>
          <a:bodyPr wrap="none" anchor="ctr"/>
          <a:lstStyle>
            <a:lvl1pPr>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algn="ctr">
              <a:spcBef>
                <a:spcPct val="0"/>
              </a:spcBef>
              <a:buClrTx/>
              <a:buSzTx/>
              <a:buFontTx/>
              <a:buNone/>
            </a:pPr>
            <a:r>
              <a:rPr lang="en-US" altLang="en-US" sz="3200" dirty="0">
                <a:solidFill>
                  <a:srgbClr val="FFFF00"/>
                </a:solidFill>
                <a:latin typeface="Tahoma" panose="020B0604030504040204" pitchFamily="34" charset="0"/>
              </a:rPr>
              <a:t>Yellow on white</a:t>
            </a:r>
          </a:p>
        </p:txBody>
      </p:sp>
      <p:sp>
        <p:nvSpPr>
          <p:cNvPr id="8" name="Rectangle 19">
            <a:extLst>
              <a:ext uri="{FF2B5EF4-FFF2-40B4-BE49-F238E27FC236}">
                <a16:creationId xmlns:a16="http://schemas.microsoft.com/office/drawing/2014/main" id="{43E08FFB-DF4C-4E0D-9C47-C010E02AEBC0}"/>
              </a:ext>
            </a:extLst>
          </p:cNvPr>
          <p:cNvSpPr>
            <a:spLocks noChangeArrowheads="1"/>
          </p:cNvSpPr>
          <p:nvPr/>
        </p:nvSpPr>
        <p:spPr bwMode="auto">
          <a:xfrm>
            <a:off x="1219200" y="4216138"/>
            <a:ext cx="3429000" cy="1447800"/>
          </a:xfrm>
          <a:prstGeom prst="rect">
            <a:avLst/>
          </a:prstGeom>
          <a:solidFill>
            <a:srgbClr val="0033CC"/>
          </a:solidFill>
          <a:ln w="9525">
            <a:solidFill>
              <a:schemeClr val="bg1"/>
            </a:solidFill>
            <a:miter lim="800000"/>
            <a:headEnd/>
            <a:tailEnd/>
          </a:ln>
        </p:spPr>
        <p:txBody>
          <a:bodyPr wrap="none" anchor="ctr"/>
          <a:lstStyle>
            <a:lvl1pPr>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algn="ctr">
              <a:spcBef>
                <a:spcPct val="0"/>
              </a:spcBef>
              <a:buClrTx/>
              <a:buSzTx/>
              <a:buFontTx/>
              <a:buNone/>
            </a:pPr>
            <a:r>
              <a:rPr lang="en-US" altLang="en-US" sz="3200" dirty="0">
                <a:solidFill>
                  <a:srgbClr val="000000"/>
                </a:solidFill>
                <a:latin typeface="Tahoma" panose="020B0604030504040204" pitchFamily="34" charset="0"/>
              </a:rPr>
              <a:t>Black on blue</a:t>
            </a:r>
          </a:p>
        </p:txBody>
      </p:sp>
      <p:sp>
        <p:nvSpPr>
          <p:cNvPr id="10" name="Rectangle 20">
            <a:extLst>
              <a:ext uri="{FF2B5EF4-FFF2-40B4-BE49-F238E27FC236}">
                <a16:creationId xmlns:a16="http://schemas.microsoft.com/office/drawing/2014/main" id="{293DE9A3-FC54-48CB-BC26-D65B5BB4E599}"/>
              </a:ext>
            </a:extLst>
          </p:cNvPr>
          <p:cNvSpPr>
            <a:spLocks noChangeArrowheads="1"/>
          </p:cNvSpPr>
          <p:nvPr/>
        </p:nvSpPr>
        <p:spPr bwMode="auto">
          <a:xfrm>
            <a:off x="6960909" y="4216138"/>
            <a:ext cx="3429000" cy="1447800"/>
          </a:xfrm>
          <a:prstGeom prst="rect">
            <a:avLst/>
          </a:prstGeom>
          <a:solidFill>
            <a:srgbClr val="000000"/>
          </a:solidFill>
          <a:ln w="9525">
            <a:solidFill>
              <a:schemeClr val="bg1"/>
            </a:solidFill>
            <a:miter lim="800000"/>
            <a:headEnd/>
            <a:tailEnd/>
          </a:ln>
        </p:spPr>
        <p:txBody>
          <a:bodyPr wrap="none" anchor="ctr"/>
          <a:lstStyle>
            <a:lvl1pPr>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algn="ctr">
              <a:spcBef>
                <a:spcPct val="0"/>
              </a:spcBef>
              <a:buClrTx/>
              <a:buSzTx/>
              <a:buFontTx/>
              <a:buNone/>
            </a:pPr>
            <a:r>
              <a:rPr lang="en-US" altLang="en-US" sz="3200" dirty="0">
                <a:solidFill>
                  <a:srgbClr val="0033CC"/>
                </a:solidFill>
                <a:latin typeface="Tahoma" panose="020B0604030504040204" pitchFamily="34" charset="0"/>
              </a:rPr>
              <a:t>Blue on black</a:t>
            </a:r>
          </a:p>
        </p:txBody>
      </p:sp>
    </p:spTree>
    <p:extLst>
      <p:ext uri="{BB962C8B-B14F-4D97-AF65-F5344CB8AC3E}">
        <p14:creationId xmlns:p14="http://schemas.microsoft.com/office/powerpoint/2010/main" val="11647896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17ACF-71AA-4980-9141-53F254DCEBAE}"/>
              </a:ext>
            </a:extLst>
          </p:cNvPr>
          <p:cNvSpPr>
            <a:spLocks noGrp="1"/>
          </p:cNvSpPr>
          <p:nvPr>
            <p:ph type="title"/>
          </p:nvPr>
        </p:nvSpPr>
        <p:spPr/>
        <p:txBody>
          <a:bodyPr/>
          <a:lstStyle/>
          <a:p>
            <a:r>
              <a:rPr lang="en-GB" dirty="0"/>
              <a:t>Substantive content: what should you include on the poster?</a:t>
            </a:r>
          </a:p>
        </p:txBody>
      </p:sp>
      <p:sp>
        <p:nvSpPr>
          <p:cNvPr id="3" name="Content Placeholder 2">
            <a:extLst>
              <a:ext uri="{FF2B5EF4-FFF2-40B4-BE49-F238E27FC236}">
                <a16:creationId xmlns:a16="http://schemas.microsoft.com/office/drawing/2014/main" id="{311173E8-99BD-480F-8692-1A9D2429BA5D}"/>
              </a:ext>
            </a:extLst>
          </p:cNvPr>
          <p:cNvSpPr>
            <a:spLocks noGrp="1"/>
          </p:cNvSpPr>
          <p:nvPr>
            <p:ph idx="1"/>
          </p:nvPr>
        </p:nvSpPr>
        <p:spPr/>
        <p:txBody>
          <a:bodyPr/>
          <a:lstStyle/>
          <a:p>
            <a:pPr algn="just">
              <a:lnSpc>
                <a:spcPct val="107000"/>
              </a:lnSpc>
              <a:spcAft>
                <a:spcPts val="800"/>
              </a:spcAft>
            </a:pPr>
            <a:r>
              <a:rPr lang="en-GB" sz="3200" dirty="0">
                <a:effectLst/>
                <a:latin typeface="Calibri" panose="020F0502020204030204" pitchFamily="34" charset="0"/>
                <a:ea typeface="Times New Roman" panose="02020603050405020304" pitchFamily="18" charset="0"/>
                <a:cs typeface="Calibri" panose="020F0502020204030204" pitchFamily="34" charset="0"/>
              </a:rPr>
              <a:t>Introduction to the chosen subject area providing contextual knowledge to the audience, usually includes references to scholarly material that falls in the subject domain.</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750"/>
              </a:spcAft>
            </a:pPr>
            <a:r>
              <a:rPr lang="en-GB" sz="3200" dirty="0">
                <a:effectLst/>
                <a:latin typeface="Calibri" panose="020F0502020204030204" pitchFamily="34" charset="0"/>
                <a:ea typeface="Times New Roman" panose="02020603050405020304" pitchFamily="18" charset="0"/>
                <a:cs typeface="Calibri" panose="020F0502020204030204" pitchFamily="34" charset="0"/>
              </a:rPr>
              <a:t>Identification of gaps in the research and literature, critical analysis and the justification of importance of the question/area of interest.</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4" name="Recorded Sound">
            <a:hlinkClick r:id="" action="ppaction://media"/>
            <a:extLst>
              <a:ext uri="{FF2B5EF4-FFF2-40B4-BE49-F238E27FC236}">
                <a16:creationId xmlns:a16="http://schemas.microsoft.com/office/drawing/2014/main" id="{992C05E6-1E41-408C-9068-838C317025B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647814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38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531AA-4941-4AFB-9BF4-1F0FA78F6187}"/>
              </a:ext>
            </a:extLst>
          </p:cNvPr>
          <p:cNvSpPr>
            <a:spLocks noGrp="1"/>
          </p:cNvSpPr>
          <p:nvPr>
            <p:ph type="title"/>
          </p:nvPr>
        </p:nvSpPr>
        <p:spPr/>
        <p:txBody>
          <a:bodyPr/>
          <a:lstStyle/>
          <a:p>
            <a:r>
              <a:rPr lang="en-GB" dirty="0"/>
              <a:t>How the poster will be marked – things to bear in mind</a:t>
            </a:r>
          </a:p>
        </p:txBody>
      </p:sp>
      <p:sp>
        <p:nvSpPr>
          <p:cNvPr id="3" name="Content Placeholder 2">
            <a:extLst>
              <a:ext uri="{FF2B5EF4-FFF2-40B4-BE49-F238E27FC236}">
                <a16:creationId xmlns:a16="http://schemas.microsoft.com/office/drawing/2014/main" id="{6917CEE9-B5E0-44C2-8643-D45D2D0723CF}"/>
              </a:ext>
            </a:extLst>
          </p:cNvPr>
          <p:cNvSpPr>
            <a:spLocks noGrp="1"/>
          </p:cNvSpPr>
          <p:nvPr>
            <p:ph idx="1"/>
          </p:nvPr>
        </p:nvSpPr>
        <p:spPr/>
        <p:txBody>
          <a:bodyPr/>
          <a:lstStyle/>
          <a:p>
            <a:r>
              <a:rPr lang="en-GB" dirty="0"/>
              <a:t>Marks will be given for:</a:t>
            </a:r>
          </a:p>
          <a:p>
            <a:r>
              <a:rPr lang="en-GB" dirty="0"/>
              <a:t>Relevant choice of topic – cannot be too broad</a:t>
            </a:r>
          </a:p>
          <a:p>
            <a:r>
              <a:rPr lang="en-GB" dirty="0"/>
              <a:t>Substantive content and use of available literature</a:t>
            </a:r>
          </a:p>
          <a:p>
            <a:r>
              <a:rPr lang="en-GB" dirty="0"/>
              <a:t>Impact and overall layout</a:t>
            </a:r>
          </a:p>
          <a:p>
            <a:r>
              <a:rPr lang="en-GB" dirty="0"/>
              <a:t>Use of graphs/charts and images</a:t>
            </a:r>
          </a:p>
          <a:p>
            <a:r>
              <a:rPr lang="en-GB" dirty="0"/>
              <a:t>Use of colour and suitable font</a:t>
            </a:r>
          </a:p>
          <a:p>
            <a:r>
              <a:rPr lang="en-GB" dirty="0"/>
              <a:t>Correct referencing of sources – textual and visual</a:t>
            </a:r>
          </a:p>
        </p:txBody>
      </p:sp>
      <p:pic>
        <p:nvPicPr>
          <p:cNvPr id="4" name="Recorded Sound">
            <a:hlinkClick r:id="" action="ppaction://media"/>
            <a:extLst>
              <a:ext uri="{FF2B5EF4-FFF2-40B4-BE49-F238E27FC236}">
                <a16:creationId xmlns:a16="http://schemas.microsoft.com/office/drawing/2014/main" id="{D4DA1BFB-2971-4668-A1CF-BFF8D6EAD36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458299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316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D81C22-2FEC-4329-B660-BE0081480A95}"/>
              </a:ext>
            </a:extLst>
          </p:cNvPr>
          <p:cNvSpPr>
            <a:spLocks noGrp="1"/>
          </p:cNvSpPr>
          <p:nvPr>
            <p:ph type="title"/>
          </p:nvPr>
        </p:nvSpPr>
        <p:spPr>
          <a:xfrm>
            <a:off x="589560" y="856180"/>
            <a:ext cx="4560584" cy="1128068"/>
          </a:xfrm>
        </p:spPr>
        <p:txBody>
          <a:bodyPr anchor="ctr">
            <a:normAutofit/>
          </a:bodyPr>
          <a:lstStyle/>
          <a:p>
            <a:r>
              <a:rPr lang="en-GB" sz="3700"/>
              <a:t>The Book/Article Review</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1F7B51-5C82-4021-AA6D-C34549B2ACE2}"/>
              </a:ext>
            </a:extLst>
          </p:cNvPr>
          <p:cNvSpPr>
            <a:spLocks noGrp="1"/>
          </p:cNvSpPr>
          <p:nvPr>
            <p:ph idx="1"/>
          </p:nvPr>
        </p:nvSpPr>
        <p:spPr>
          <a:xfrm>
            <a:off x="590719" y="2330505"/>
            <a:ext cx="4559425" cy="3979585"/>
          </a:xfrm>
        </p:spPr>
        <p:txBody>
          <a:bodyPr anchor="ctr">
            <a:noAutofit/>
          </a:bodyPr>
          <a:lstStyle/>
          <a:p>
            <a:r>
              <a:rPr lang="en-GB" dirty="0"/>
              <a:t>Approx. 2000 words</a:t>
            </a:r>
          </a:p>
          <a:p>
            <a:r>
              <a:rPr lang="en-GB" dirty="0"/>
              <a:t>Must be on a scholarly text</a:t>
            </a:r>
          </a:p>
          <a:p>
            <a:r>
              <a:rPr lang="en-GB" dirty="0"/>
              <a:t>Short book or book chapter</a:t>
            </a:r>
          </a:p>
          <a:p>
            <a:r>
              <a:rPr lang="en-GB" dirty="0"/>
              <a:t>Long article (more than 6 pages) from a peer reviewed journal </a:t>
            </a:r>
          </a:p>
          <a:p>
            <a:r>
              <a:rPr lang="en-GB" dirty="0"/>
              <a:t>It is often easier to read something longer as there is more to discuss!</a:t>
            </a:r>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Vector illustration of Cartoon book worm Wall Mural • Pixers® • We live to  change">
            <a:extLst>
              <a:ext uri="{FF2B5EF4-FFF2-40B4-BE49-F238E27FC236}">
                <a16:creationId xmlns:a16="http://schemas.microsoft.com/office/drawing/2014/main" id="{EA07D0E2-D6DD-4EDB-B5D7-5A422DD4F0D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062" r="4" b="4"/>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4AC1C79C-FDEF-4A28-82C2-EDDD54E3461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895981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51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C8A76-7181-4329-9BBE-ECC83DE2ADA8}"/>
              </a:ext>
            </a:extLst>
          </p:cNvPr>
          <p:cNvSpPr>
            <a:spLocks noGrp="1"/>
          </p:cNvSpPr>
          <p:nvPr>
            <p:ph type="title"/>
          </p:nvPr>
        </p:nvSpPr>
        <p:spPr/>
        <p:txBody>
          <a:bodyPr/>
          <a:lstStyle/>
          <a:p>
            <a:r>
              <a:rPr lang="en-GB" dirty="0"/>
              <a:t>What is a critical review?</a:t>
            </a:r>
          </a:p>
        </p:txBody>
      </p:sp>
      <p:sp>
        <p:nvSpPr>
          <p:cNvPr id="3" name="Content Placeholder 2">
            <a:extLst>
              <a:ext uri="{FF2B5EF4-FFF2-40B4-BE49-F238E27FC236}">
                <a16:creationId xmlns:a16="http://schemas.microsoft.com/office/drawing/2014/main" id="{A4F519BC-D8F0-4CB6-9047-2A8D583D064A}"/>
              </a:ext>
            </a:extLst>
          </p:cNvPr>
          <p:cNvSpPr>
            <a:spLocks noGrp="1"/>
          </p:cNvSpPr>
          <p:nvPr>
            <p:ph idx="1"/>
          </p:nvPr>
        </p:nvSpPr>
        <p:spPr/>
        <p:txBody>
          <a:bodyPr>
            <a:normAutofit/>
          </a:bodyPr>
          <a:lstStyle/>
          <a:p>
            <a:r>
              <a:rPr lang="en-GB" sz="4000" dirty="0"/>
              <a:t>Summarises</a:t>
            </a:r>
          </a:p>
          <a:p>
            <a:r>
              <a:rPr lang="en-GB" sz="4000" dirty="0"/>
              <a:t>Questions the content</a:t>
            </a:r>
          </a:p>
          <a:p>
            <a:r>
              <a:rPr lang="en-GB" sz="4000" dirty="0"/>
              <a:t>Evaluates</a:t>
            </a:r>
          </a:p>
          <a:p>
            <a:r>
              <a:rPr lang="en-GB" sz="4000" dirty="0"/>
              <a:t>Analyses</a:t>
            </a:r>
          </a:p>
          <a:p>
            <a:r>
              <a:rPr lang="en-GB" sz="4000" dirty="0"/>
              <a:t>Situates it in the context of wider literature</a:t>
            </a:r>
          </a:p>
          <a:p>
            <a:r>
              <a:rPr lang="en-GB" sz="4000" dirty="0"/>
              <a:t>Demonstrates a close reading of the text</a:t>
            </a:r>
          </a:p>
        </p:txBody>
      </p:sp>
      <p:pic>
        <p:nvPicPr>
          <p:cNvPr id="4" name="Recorded Sound">
            <a:hlinkClick r:id="" action="ppaction://media"/>
            <a:extLst>
              <a:ext uri="{FF2B5EF4-FFF2-40B4-BE49-F238E27FC236}">
                <a16:creationId xmlns:a16="http://schemas.microsoft.com/office/drawing/2014/main" id="{8B0E43ED-24D6-4273-8306-BCF972F8104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432089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7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8ADB2-F23E-43A1-A525-959700A3ACEA}"/>
              </a:ext>
            </a:extLst>
          </p:cNvPr>
          <p:cNvSpPr>
            <a:spLocks noGrp="1"/>
          </p:cNvSpPr>
          <p:nvPr>
            <p:ph type="title"/>
          </p:nvPr>
        </p:nvSpPr>
        <p:spPr>
          <a:xfrm>
            <a:off x="655320" y="365125"/>
            <a:ext cx="5120114" cy="1692794"/>
          </a:xfrm>
        </p:spPr>
        <p:txBody>
          <a:bodyPr>
            <a:normAutofit/>
          </a:bodyPr>
          <a:lstStyle/>
          <a:p>
            <a:r>
              <a:rPr lang="en-GB" dirty="0"/>
              <a:t>How to structure your review</a:t>
            </a:r>
          </a:p>
        </p:txBody>
      </p:sp>
      <p:cxnSp>
        <p:nvCxnSpPr>
          <p:cNvPr id="73" name="Straight Arrow Connector 72">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2567DC1-E1BD-4583-9F96-491A9CB0840D}"/>
              </a:ext>
            </a:extLst>
          </p:cNvPr>
          <p:cNvSpPr>
            <a:spLocks noGrp="1"/>
          </p:cNvSpPr>
          <p:nvPr>
            <p:ph idx="1"/>
          </p:nvPr>
        </p:nvSpPr>
        <p:spPr>
          <a:xfrm>
            <a:off x="655321" y="2575034"/>
            <a:ext cx="5120113" cy="3462228"/>
          </a:xfrm>
        </p:spPr>
        <p:txBody>
          <a:bodyPr>
            <a:noAutofit/>
          </a:bodyPr>
          <a:lstStyle/>
          <a:p>
            <a:r>
              <a:rPr lang="en-GB" sz="3200" dirty="0"/>
              <a:t>Introduction</a:t>
            </a:r>
          </a:p>
          <a:p>
            <a:r>
              <a:rPr lang="en-GB" sz="3200" dirty="0"/>
              <a:t>Summary</a:t>
            </a:r>
          </a:p>
          <a:p>
            <a:r>
              <a:rPr lang="en-GB" sz="3200" dirty="0"/>
              <a:t>Main body – critical reviewing – appraisal or criticism? Strengths and weaknesses. Situate in wider literature if possible. </a:t>
            </a:r>
          </a:p>
          <a:p>
            <a:r>
              <a:rPr lang="en-GB" sz="3200" dirty="0"/>
              <a:t>Conclusion</a:t>
            </a:r>
          </a:p>
        </p:txBody>
      </p:sp>
      <p:pic>
        <p:nvPicPr>
          <p:cNvPr id="4100" name="Picture 4" descr="Detective, Searching, Man, Search, Magnifying">
            <a:extLst>
              <a:ext uri="{FF2B5EF4-FFF2-40B4-BE49-F238E27FC236}">
                <a16:creationId xmlns:a16="http://schemas.microsoft.com/office/drawing/2014/main" id="{52A71986-6A75-4129-B68D-FAF8A1DE706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015"/>
          <a:stretch/>
        </p:blipFill>
        <p:spPr bwMode="auto">
          <a:xfrm>
            <a:off x="5878849" y="10"/>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BF5A8877-BBBC-4C05-9BE8-DCFF72BEB54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735559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662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8B385-4400-44F3-A9E0-FF654AD4C646}"/>
              </a:ext>
            </a:extLst>
          </p:cNvPr>
          <p:cNvSpPr>
            <a:spLocks noGrp="1"/>
          </p:cNvSpPr>
          <p:nvPr>
            <p:ph type="title"/>
          </p:nvPr>
        </p:nvSpPr>
        <p:spPr>
          <a:xfrm>
            <a:off x="838200" y="122989"/>
            <a:ext cx="10515600" cy="1325563"/>
          </a:xfrm>
        </p:spPr>
        <p:txBody>
          <a:bodyPr/>
          <a:lstStyle/>
          <a:p>
            <a:r>
              <a:rPr lang="en-GB" dirty="0"/>
              <a:t>How do you find a suitable text?</a:t>
            </a:r>
          </a:p>
        </p:txBody>
      </p:sp>
      <p:sp>
        <p:nvSpPr>
          <p:cNvPr id="3" name="Content Placeholder 2">
            <a:extLst>
              <a:ext uri="{FF2B5EF4-FFF2-40B4-BE49-F238E27FC236}">
                <a16:creationId xmlns:a16="http://schemas.microsoft.com/office/drawing/2014/main" id="{76C44C64-7263-47EB-87A1-811EF5D1FF51}"/>
              </a:ext>
            </a:extLst>
          </p:cNvPr>
          <p:cNvSpPr>
            <a:spLocks noGrp="1"/>
          </p:cNvSpPr>
          <p:nvPr>
            <p:ph idx="1"/>
          </p:nvPr>
        </p:nvSpPr>
        <p:spPr>
          <a:xfrm>
            <a:off x="838200" y="1253331"/>
            <a:ext cx="10515600" cy="4351338"/>
          </a:xfrm>
        </p:spPr>
        <p:txBody>
          <a:bodyPr/>
          <a:lstStyle/>
          <a:p>
            <a:r>
              <a:rPr lang="en-GB" dirty="0"/>
              <a:t>Reading lists from this module</a:t>
            </a:r>
          </a:p>
          <a:p>
            <a:r>
              <a:rPr lang="en-GB" dirty="0"/>
              <a:t>Any suitable textbooks you may have at home that are published by an academic publishing house </a:t>
            </a:r>
          </a:p>
          <a:p>
            <a:r>
              <a:rPr lang="en-GB" dirty="0"/>
              <a:t>UWTSD library resource (online)</a:t>
            </a:r>
          </a:p>
          <a:p>
            <a:r>
              <a:rPr lang="en-GB" dirty="0"/>
              <a:t>A peer reviewed journal</a:t>
            </a:r>
          </a:p>
          <a:p>
            <a:r>
              <a:rPr lang="en-GB" dirty="0"/>
              <a:t>If in doubt – ask for help</a:t>
            </a:r>
          </a:p>
          <a:p>
            <a:r>
              <a:rPr lang="en-GB" dirty="0"/>
              <a:t>It’s a good idea to email me with your choice of text </a:t>
            </a:r>
          </a:p>
        </p:txBody>
      </p:sp>
      <p:pic>
        <p:nvPicPr>
          <p:cNvPr id="5126" name="Picture 6" descr="SAGE Publishing acquires journal portfolio from international independent  publisher, Wichtig | STM Publishing News">
            <a:extLst>
              <a:ext uri="{FF2B5EF4-FFF2-40B4-BE49-F238E27FC236}">
                <a16:creationId xmlns:a16="http://schemas.microsoft.com/office/drawing/2014/main" id="{F50CE88D-B7AC-4D35-9C7B-000D43CE01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67055" y="4667354"/>
            <a:ext cx="2650524" cy="1933323"/>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Oxford University Press (OUP) - Academic Publishing - Homepage">
            <a:extLst>
              <a:ext uri="{FF2B5EF4-FFF2-40B4-BE49-F238E27FC236}">
                <a16:creationId xmlns:a16="http://schemas.microsoft.com/office/drawing/2014/main" id="{188A3D78-0A03-4663-A628-C949F9AE32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833" y="4775158"/>
            <a:ext cx="3338933" cy="1717717"/>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Reading List Policy | University of Wales Trinity Saint David">
            <a:extLst>
              <a:ext uri="{FF2B5EF4-FFF2-40B4-BE49-F238E27FC236}">
                <a16:creationId xmlns:a16="http://schemas.microsoft.com/office/drawing/2014/main" id="{1DA82AB6-2F8F-4E38-99A6-6BC47FB88E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19701" y="4746362"/>
            <a:ext cx="5097419" cy="17753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35416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48" name="Rectangle 7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B746DD-252A-4014-BE54-2A28CB22D0E5}"/>
              </a:ext>
            </a:extLst>
          </p:cNvPr>
          <p:cNvSpPr>
            <a:spLocks noGrp="1"/>
          </p:cNvSpPr>
          <p:nvPr>
            <p:ph type="title"/>
          </p:nvPr>
        </p:nvSpPr>
        <p:spPr>
          <a:xfrm>
            <a:off x="793662" y="386930"/>
            <a:ext cx="10066122" cy="1298448"/>
          </a:xfrm>
        </p:spPr>
        <p:txBody>
          <a:bodyPr anchor="b">
            <a:normAutofit/>
          </a:bodyPr>
          <a:lstStyle/>
          <a:p>
            <a:r>
              <a:rPr lang="en-GB" sz="4800"/>
              <a:t>The essay</a:t>
            </a:r>
          </a:p>
        </p:txBody>
      </p:sp>
      <p:sp>
        <p:nvSpPr>
          <p:cNvPr id="6149" name="Rectangle 7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0" name="Rectangle 7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336C36-419A-4458-B4FD-F73576CEB707}"/>
              </a:ext>
            </a:extLst>
          </p:cNvPr>
          <p:cNvSpPr>
            <a:spLocks noGrp="1"/>
          </p:cNvSpPr>
          <p:nvPr>
            <p:ph idx="1"/>
          </p:nvPr>
        </p:nvSpPr>
        <p:spPr>
          <a:xfrm>
            <a:off x="666750" y="2599508"/>
            <a:ext cx="4657809" cy="4075795"/>
          </a:xfrm>
        </p:spPr>
        <p:txBody>
          <a:bodyPr anchor="ctr">
            <a:normAutofit lnSpcReduction="10000"/>
          </a:bodyPr>
          <a:lstStyle/>
          <a:p>
            <a:r>
              <a:rPr lang="en-GB" dirty="0"/>
              <a:t>3000 words</a:t>
            </a:r>
          </a:p>
          <a:p>
            <a:r>
              <a:rPr lang="en-GB" dirty="0"/>
              <a:t>Approx. 10 questions to choose from</a:t>
            </a:r>
          </a:p>
          <a:p>
            <a:r>
              <a:rPr lang="en-GB" dirty="0"/>
              <a:t>Academic language</a:t>
            </a:r>
          </a:p>
          <a:p>
            <a:r>
              <a:rPr lang="en-GB" dirty="0"/>
              <a:t>Introduction </a:t>
            </a:r>
          </a:p>
          <a:p>
            <a:r>
              <a:rPr lang="en-GB" dirty="0"/>
              <a:t>Main body – discussion </a:t>
            </a:r>
          </a:p>
          <a:p>
            <a:r>
              <a:rPr lang="en-GB" dirty="0"/>
              <a:t>Conclusions </a:t>
            </a:r>
          </a:p>
          <a:p>
            <a:r>
              <a:rPr lang="en-GB" dirty="0"/>
              <a:t>List of sources (the Reference List)</a:t>
            </a:r>
            <a:r>
              <a:rPr lang="en-GB" sz="2000" dirty="0"/>
              <a:t> </a:t>
            </a:r>
          </a:p>
          <a:p>
            <a:endParaRPr lang="en-GB" sz="2000" dirty="0"/>
          </a:p>
        </p:txBody>
      </p:sp>
      <p:pic>
        <p:nvPicPr>
          <p:cNvPr id="6146" name="Picture 2" descr="How to Write an Essay">
            <a:extLst>
              <a:ext uri="{FF2B5EF4-FFF2-40B4-BE49-F238E27FC236}">
                <a16:creationId xmlns:a16="http://schemas.microsoft.com/office/drawing/2014/main" id="{AB608E7C-FC5D-42F1-8D9C-32FE6855666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42" r="613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6151" name="Rectangle 7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Recorded Sound">
            <a:hlinkClick r:id="" action="ppaction://media"/>
            <a:extLst>
              <a:ext uri="{FF2B5EF4-FFF2-40B4-BE49-F238E27FC236}">
                <a16:creationId xmlns:a16="http://schemas.microsoft.com/office/drawing/2014/main" id="{A5CAFB47-0EFB-4F7E-A98B-21F95DE8DA6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888903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79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43DA9-B279-4090-83C1-BBFB0AE2274A}"/>
              </a:ext>
            </a:extLst>
          </p:cNvPr>
          <p:cNvSpPr>
            <a:spLocks noGrp="1"/>
          </p:cNvSpPr>
          <p:nvPr>
            <p:ph type="title"/>
          </p:nvPr>
        </p:nvSpPr>
        <p:spPr/>
        <p:txBody>
          <a:bodyPr/>
          <a:lstStyle/>
          <a:p>
            <a:pPr algn="ctr"/>
            <a:r>
              <a:rPr lang="en-GB" dirty="0"/>
              <a:t>How to organise your essay’s word count</a:t>
            </a:r>
          </a:p>
        </p:txBody>
      </p:sp>
      <p:pic>
        <p:nvPicPr>
          <p:cNvPr id="4" name="Content Placeholder 3">
            <a:extLst>
              <a:ext uri="{FF2B5EF4-FFF2-40B4-BE49-F238E27FC236}">
                <a16:creationId xmlns:a16="http://schemas.microsoft.com/office/drawing/2014/main" id="{4FE6F628-7906-46F3-B6D6-CE2A42B28F2B}"/>
              </a:ext>
            </a:extLst>
          </p:cNvPr>
          <p:cNvPicPr>
            <a:picLocks noGrp="1"/>
          </p:cNvPicPr>
          <p:nvPr>
            <p:ph idx="1"/>
          </p:nvPr>
        </p:nvPicPr>
        <p:blipFill rotWithShape="1">
          <a:blip r:embed="rId2"/>
          <a:srcRect l="25593" t="38410" r="11091" b="18160"/>
          <a:stretch/>
        </p:blipFill>
        <p:spPr bwMode="auto">
          <a:xfrm>
            <a:off x="1271321" y="2139775"/>
            <a:ext cx="9649358" cy="372303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8567483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3907D-CEA5-4A33-B43E-4A79EBEBDC1A}"/>
              </a:ext>
            </a:extLst>
          </p:cNvPr>
          <p:cNvSpPr>
            <a:spLocks noGrp="1"/>
          </p:cNvSpPr>
          <p:nvPr>
            <p:ph type="title"/>
          </p:nvPr>
        </p:nvSpPr>
        <p:spPr/>
        <p:txBody>
          <a:bodyPr/>
          <a:lstStyle/>
          <a:p>
            <a:r>
              <a:rPr lang="en-GB" dirty="0"/>
              <a:t>Task analysis – what do you need to do?</a:t>
            </a:r>
          </a:p>
        </p:txBody>
      </p:sp>
      <p:sp>
        <p:nvSpPr>
          <p:cNvPr id="3" name="Content Placeholder 2">
            <a:extLst>
              <a:ext uri="{FF2B5EF4-FFF2-40B4-BE49-F238E27FC236}">
                <a16:creationId xmlns:a16="http://schemas.microsoft.com/office/drawing/2014/main" id="{877CB160-E783-4822-8468-F83028DF1B1F}"/>
              </a:ext>
            </a:extLst>
          </p:cNvPr>
          <p:cNvSpPr>
            <a:spLocks noGrp="1"/>
          </p:cNvSpPr>
          <p:nvPr>
            <p:ph idx="1"/>
          </p:nvPr>
        </p:nvSpPr>
        <p:spPr/>
        <p:txBody>
          <a:bodyPr>
            <a:normAutofit fontScale="77500" lnSpcReduction="20000"/>
          </a:bodyPr>
          <a:lstStyle/>
          <a:p>
            <a:pPr marL="0" indent="0">
              <a:buNone/>
            </a:pPr>
            <a:r>
              <a:rPr lang="en-GB" sz="2800" b="1" dirty="0"/>
              <a:t>Define</a:t>
            </a:r>
            <a:r>
              <a:rPr lang="en-GB" sz="2800" dirty="0"/>
              <a:t> 			give a definition</a:t>
            </a:r>
          </a:p>
          <a:p>
            <a:pPr marL="0" indent="0">
              <a:buNone/>
            </a:pPr>
            <a:r>
              <a:rPr lang="en-GB" sz="2800" b="1" dirty="0"/>
              <a:t>Outline</a:t>
            </a:r>
            <a:r>
              <a:rPr lang="en-GB" sz="2800" dirty="0"/>
              <a:t> 		 describe the main features</a:t>
            </a:r>
          </a:p>
          <a:p>
            <a:pPr marL="0" indent="0">
              <a:buNone/>
            </a:pPr>
            <a:r>
              <a:rPr lang="en-GB" sz="2800" b="1" dirty="0"/>
              <a:t>Compare</a:t>
            </a:r>
            <a:r>
              <a:rPr lang="en-GB" sz="2800" dirty="0"/>
              <a:t> 		examine the similarities</a:t>
            </a:r>
          </a:p>
          <a:p>
            <a:pPr marL="0" indent="0">
              <a:buNone/>
            </a:pPr>
            <a:r>
              <a:rPr lang="en-GB" sz="2800" b="1" dirty="0"/>
              <a:t>Contrast</a:t>
            </a:r>
            <a:r>
              <a:rPr lang="en-GB" sz="2800" dirty="0"/>
              <a:t> 		look at the differences</a:t>
            </a:r>
          </a:p>
          <a:p>
            <a:pPr marL="0" indent="0">
              <a:buNone/>
            </a:pPr>
            <a:r>
              <a:rPr lang="en-GB" sz="2800" b="1" dirty="0"/>
              <a:t>Evaluate</a:t>
            </a:r>
            <a:r>
              <a:rPr lang="en-GB" sz="2800" dirty="0"/>
              <a:t>		 consider the value</a:t>
            </a:r>
          </a:p>
          <a:p>
            <a:pPr marL="0" indent="0">
              <a:buNone/>
            </a:pPr>
            <a:r>
              <a:rPr lang="en-GB" sz="2800" b="1" dirty="0"/>
              <a:t>Trace</a:t>
            </a:r>
            <a:r>
              <a:rPr lang="en-GB" sz="2800" dirty="0"/>
              <a:t> 			describe the main features</a:t>
            </a:r>
          </a:p>
          <a:p>
            <a:pPr marL="0" indent="0">
              <a:buNone/>
            </a:pPr>
            <a:r>
              <a:rPr lang="en-GB" sz="2800" b="1" dirty="0"/>
              <a:t>Illustrate</a:t>
            </a:r>
            <a:r>
              <a:rPr lang="en-GB" sz="2800" dirty="0"/>
              <a:t> 		give examples</a:t>
            </a:r>
          </a:p>
          <a:p>
            <a:pPr marL="0" indent="0">
              <a:buNone/>
            </a:pPr>
            <a:r>
              <a:rPr lang="en-GB" sz="2800" b="1" dirty="0"/>
              <a:t>Describe</a:t>
            </a:r>
            <a:r>
              <a:rPr lang="en-GB" sz="2800" dirty="0"/>
              <a:t> 		give a detailed account</a:t>
            </a:r>
          </a:p>
          <a:p>
            <a:pPr marL="0" indent="0">
              <a:buNone/>
            </a:pPr>
            <a:r>
              <a:rPr lang="en-GB" sz="2800" b="1" dirty="0"/>
              <a:t>Examine/Analyse</a:t>
            </a:r>
            <a:r>
              <a:rPr lang="en-GB" sz="2800" dirty="0"/>
              <a:t> 	divide into sections and discuss each critically</a:t>
            </a:r>
          </a:p>
          <a:p>
            <a:pPr marL="0" indent="0">
              <a:buNone/>
            </a:pPr>
            <a:r>
              <a:rPr lang="en-GB" sz="2800" b="1" dirty="0"/>
              <a:t>State </a:t>
            </a:r>
            <a:r>
              <a:rPr lang="en-GB" sz="2800" dirty="0"/>
              <a:t>			give a clear and simple account</a:t>
            </a:r>
          </a:p>
          <a:p>
            <a:pPr marL="0" indent="0">
              <a:buNone/>
            </a:pPr>
            <a:r>
              <a:rPr lang="en-GB" sz="2800" b="1" dirty="0"/>
              <a:t>Suggest</a:t>
            </a:r>
            <a:r>
              <a:rPr lang="en-GB" sz="2800" dirty="0"/>
              <a:t> 		 make a proposal and support it</a:t>
            </a:r>
          </a:p>
          <a:p>
            <a:pPr marL="0" indent="0">
              <a:buNone/>
            </a:pPr>
            <a:r>
              <a:rPr lang="en-GB" sz="2800" b="1" dirty="0"/>
              <a:t>Summarise </a:t>
            </a:r>
            <a:r>
              <a:rPr lang="en-GB" sz="2800" dirty="0"/>
              <a:t>		deal with a complex subject by giving the main points</a:t>
            </a:r>
          </a:p>
          <a:p>
            <a:endParaRPr lang="en-GB" dirty="0"/>
          </a:p>
        </p:txBody>
      </p:sp>
    </p:spTree>
    <p:extLst>
      <p:ext uri="{BB962C8B-B14F-4D97-AF65-F5344CB8AC3E}">
        <p14:creationId xmlns:p14="http://schemas.microsoft.com/office/powerpoint/2010/main" val="11739383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4E724-1DD9-42BA-A08B-84E0F3FFA33A}"/>
              </a:ext>
            </a:extLst>
          </p:cNvPr>
          <p:cNvSpPr>
            <a:spLocks noGrp="1"/>
          </p:cNvSpPr>
          <p:nvPr>
            <p:ph type="title"/>
          </p:nvPr>
        </p:nvSpPr>
        <p:spPr/>
        <p:txBody>
          <a:bodyPr/>
          <a:lstStyle/>
          <a:p>
            <a:r>
              <a:rPr lang="en-GB" dirty="0"/>
              <a:t>Referencing</a:t>
            </a:r>
          </a:p>
        </p:txBody>
      </p:sp>
      <p:sp>
        <p:nvSpPr>
          <p:cNvPr id="3" name="Content Placeholder 2">
            <a:extLst>
              <a:ext uri="{FF2B5EF4-FFF2-40B4-BE49-F238E27FC236}">
                <a16:creationId xmlns:a16="http://schemas.microsoft.com/office/drawing/2014/main" id="{17359E8F-F5A5-4A86-AFF3-2AA9CD4FB80A}"/>
              </a:ext>
            </a:extLst>
          </p:cNvPr>
          <p:cNvSpPr>
            <a:spLocks noGrp="1"/>
          </p:cNvSpPr>
          <p:nvPr>
            <p:ph idx="1"/>
          </p:nvPr>
        </p:nvSpPr>
        <p:spPr/>
        <p:txBody>
          <a:bodyPr/>
          <a:lstStyle/>
          <a:p>
            <a:r>
              <a:rPr lang="en-GB" dirty="0"/>
              <a:t>List of all the sources you have used to inform and develop the essay</a:t>
            </a:r>
          </a:p>
          <a:p>
            <a:r>
              <a:rPr lang="en-GB" dirty="0"/>
              <a:t>In text referencing should be used appropriately – direct quotations short and paraphrasing/describing/summarising a text should also be referenced</a:t>
            </a:r>
          </a:p>
          <a:p>
            <a:r>
              <a:rPr lang="en-GB" dirty="0"/>
              <a:t>The Reference List is in alphabetical order (by author’s surname) </a:t>
            </a:r>
          </a:p>
          <a:p>
            <a:r>
              <a:rPr lang="en-GB" dirty="0"/>
              <a:t>Harvard style</a:t>
            </a:r>
          </a:p>
          <a:p>
            <a:r>
              <a:rPr lang="en-GB" dirty="0"/>
              <a:t> See the UWTSD Library Referencing Guide for how to set out your reference list. </a:t>
            </a:r>
          </a:p>
          <a:p>
            <a:endParaRPr lang="en-GB" dirty="0"/>
          </a:p>
        </p:txBody>
      </p:sp>
      <p:pic>
        <p:nvPicPr>
          <p:cNvPr id="4" name="Recorded Sound">
            <a:hlinkClick r:id="" action="ppaction://media"/>
            <a:extLst>
              <a:ext uri="{FF2B5EF4-FFF2-40B4-BE49-F238E27FC236}">
                <a16:creationId xmlns:a16="http://schemas.microsoft.com/office/drawing/2014/main" id="{2B402A5F-0420-48B4-BF75-BA7AF0F1459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726081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69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C483A-9809-482C-AD6F-3EE1A19DB173}"/>
              </a:ext>
            </a:extLst>
          </p:cNvPr>
          <p:cNvSpPr>
            <a:spLocks noGrp="1"/>
          </p:cNvSpPr>
          <p:nvPr>
            <p:ph type="title"/>
          </p:nvPr>
        </p:nvSpPr>
        <p:spPr/>
        <p:txBody>
          <a:bodyPr/>
          <a:lstStyle/>
          <a:p>
            <a:r>
              <a:rPr lang="en-GB" dirty="0"/>
              <a:t>Self-editing/proofreading</a:t>
            </a:r>
          </a:p>
        </p:txBody>
      </p:sp>
      <p:sp>
        <p:nvSpPr>
          <p:cNvPr id="3" name="Content Placeholder 2">
            <a:extLst>
              <a:ext uri="{FF2B5EF4-FFF2-40B4-BE49-F238E27FC236}">
                <a16:creationId xmlns:a16="http://schemas.microsoft.com/office/drawing/2014/main" id="{B0BE3413-BF2F-4879-BDF2-A48F3328A4D6}"/>
              </a:ext>
            </a:extLst>
          </p:cNvPr>
          <p:cNvSpPr>
            <a:spLocks noGrp="1"/>
          </p:cNvSpPr>
          <p:nvPr>
            <p:ph idx="1"/>
          </p:nvPr>
        </p:nvSpPr>
        <p:spPr/>
        <p:txBody>
          <a:bodyPr/>
          <a:lstStyle/>
          <a:p>
            <a:r>
              <a:rPr lang="en-GB" dirty="0"/>
              <a:t>Leave plenty of time before the deadline for editing and proofreading</a:t>
            </a:r>
          </a:p>
          <a:p>
            <a:r>
              <a:rPr lang="en-GB" dirty="0"/>
              <a:t>Should be several drafts before final draft is submitted</a:t>
            </a:r>
          </a:p>
          <a:p>
            <a:r>
              <a:rPr lang="en-GB" dirty="0"/>
              <a:t>After finishing the first draft of an essay you should wait for a while and then re-read it, asking the following questions.</a:t>
            </a:r>
          </a:p>
          <a:p>
            <a:pPr marL="0" indent="0">
              <a:buNone/>
            </a:pPr>
            <a:r>
              <a:rPr lang="en-GB" dirty="0"/>
              <a:t>	a) How well does this answer the question in the title?</a:t>
            </a:r>
          </a:p>
          <a:p>
            <a:pPr marL="0" indent="0">
              <a:buNone/>
            </a:pPr>
            <a:r>
              <a:rPr lang="en-GB" dirty="0"/>
              <a:t>	b) Have I forgotten any points which would strengthen the development?</a:t>
            </a:r>
          </a:p>
          <a:p>
            <a:pPr marL="0" indent="0">
              <a:buNone/>
            </a:pPr>
            <a:r>
              <a:rPr lang="en-GB" dirty="0"/>
              <a:t>	c) Is it clearly structured and well linked together?</a:t>
            </a:r>
          </a:p>
          <a:p>
            <a:pPr marL="0" indent="0">
              <a:buNone/>
            </a:pPr>
            <a:r>
              <a:rPr lang="en-GB" dirty="0"/>
              <a:t>           d) If unsure, can I ask my lecturer to look at a draft?</a:t>
            </a:r>
          </a:p>
          <a:p>
            <a:endParaRPr lang="en-GB" dirty="0"/>
          </a:p>
        </p:txBody>
      </p:sp>
      <p:pic>
        <p:nvPicPr>
          <p:cNvPr id="4" name="Recorded Sound">
            <a:hlinkClick r:id="" action="ppaction://media"/>
            <a:extLst>
              <a:ext uri="{FF2B5EF4-FFF2-40B4-BE49-F238E27FC236}">
                <a16:creationId xmlns:a16="http://schemas.microsoft.com/office/drawing/2014/main" id="{2AA31D93-0B0C-49C1-9EA1-97CAD2B990B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408626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87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6CAA5-2EA1-4120-B357-18BA5B523315}"/>
              </a:ext>
            </a:extLst>
          </p:cNvPr>
          <p:cNvSpPr>
            <a:spLocks noGrp="1"/>
          </p:cNvSpPr>
          <p:nvPr>
            <p:ph type="ctrTitle"/>
          </p:nvPr>
        </p:nvSpPr>
        <p:spPr/>
        <p:txBody>
          <a:bodyPr>
            <a:normAutofit fontScale="90000"/>
          </a:bodyPr>
          <a:lstStyle/>
          <a:p>
            <a:r>
              <a:rPr lang="en-GB" dirty="0"/>
              <a:t>Good luck with the assignments and enjoy the module</a:t>
            </a:r>
          </a:p>
        </p:txBody>
      </p:sp>
      <p:sp>
        <p:nvSpPr>
          <p:cNvPr id="3" name="Subtitle 2">
            <a:extLst>
              <a:ext uri="{FF2B5EF4-FFF2-40B4-BE49-F238E27FC236}">
                <a16:creationId xmlns:a16="http://schemas.microsoft.com/office/drawing/2014/main" id="{EFE41DF8-824F-49D4-90AF-F2BDF0623393}"/>
              </a:ext>
            </a:extLst>
          </p:cNvPr>
          <p:cNvSpPr>
            <a:spLocks noGrp="1"/>
          </p:cNvSpPr>
          <p:nvPr>
            <p:ph type="subTitle" idx="1"/>
          </p:nvPr>
        </p:nvSpPr>
        <p:spPr/>
        <p:txBody>
          <a:bodyPr/>
          <a:lstStyle/>
          <a:p>
            <a:r>
              <a:rPr lang="en-GB" dirty="0"/>
              <a:t>c.young@uwtsd.ac.uk</a:t>
            </a:r>
          </a:p>
        </p:txBody>
      </p:sp>
    </p:spTree>
    <p:extLst>
      <p:ext uri="{BB962C8B-B14F-4D97-AF65-F5344CB8AC3E}">
        <p14:creationId xmlns:p14="http://schemas.microsoft.com/office/powerpoint/2010/main" val="13155319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otalTime>6</TotalTime>
  <Words>1294</Words>
  <Application>Microsoft Office PowerPoint</Application>
  <PresentationFormat>Widescreen</PresentationFormat>
  <Paragraphs>175</Paragraphs>
  <Slides>29</Slides>
  <Notes>0</Notes>
  <HiddenSlides>0</HiddenSlides>
  <MMClips>23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Calibri</vt:lpstr>
      <vt:lpstr>Calibri Light</vt:lpstr>
      <vt:lpstr>Symbol</vt:lpstr>
      <vt:lpstr>Tahoma</vt:lpstr>
      <vt:lpstr>Office Theme</vt:lpstr>
      <vt:lpstr>The Criminal Justice System, Youth Justice &amp; Prison System in England and Wales</vt:lpstr>
      <vt:lpstr>Module Lecturer &amp; Contact  Dr. Claudine Young</vt:lpstr>
      <vt:lpstr>Outline of this lecture:</vt:lpstr>
      <vt:lpstr>Group goals:</vt:lpstr>
      <vt:lpstr>Needs – please let me know if:</vt:lpstr>
      <vt:lpstr>Every week:</vt:lpstr>
      <vt:lpstr>Private study/reading expectations:</vt:lpstr>
      <vt:lpstr>Main aims of the module:</vt:lpstr>
      <vt:lpstr>Learning outcomes:</vt:lpstr>
      <vt:lpstr>Invitation ~</vt:lpstr>
      <vt:lpstr>Assessment/coursework:</vt:lpstr>
      <vt:lpstr>Why create a poster?</vt:lpstr>
      <vt:lpstr>Academic posters</vt:lpstr>
      <vt:lpstr>Academic posters contd….</vt:lpstr>
      <vt:lpstr>Academic posters contd…  Why use images/graphs/charts?</vt:lpstr>
      <vt:lpstr>Use of Colour – the red/blue conflict</vt:lpstr>
      <vt:lpstr>Low contrast</vt:lpstr>
      <vt:lpstr>Substantive content: what should you include on the poster?</vt:lpstr>
      <vt:lpstr>How the poster will be marked – things to bear in mind</vt:lpstr>
      <vt:lpstr>The Book/Article Review</vt:lpstr>
      <vt:lpstr>What is a critical review?</vt:lpstr>
      <vt:lpstr>How to structure your review</vt:lpstr>
      <vt:lpstr>How do you find a suitable text?</vt:lpstr>
      <vt:lpstr>The essay</vt:lpstr>
      <vt:lpstr>How to organise your essay’s word count</vt:lpstr>
      <vt:lpstr>Task analysis – what do you need to do?</vt:lpstr>
      <vt:lpstr>Referencing</vt:lpstr>
      <vt:lpstr>Self-editing/proofreading</vt:lpstr>
      <vt:lpstr>Good luck with the assignments and enjoy the module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Criminal Justice System, Youth Justice &amp; Prison System in England and Wales</dc:title>
  <dc:creator>Claudine Young</dc:creator>
  <cp:lastModifiedBy>Claudine Young</cp:lastModifiedBy>
  <cp:revision>4</cp:revision>
  <dcterms:created xsi:type="dcterms:W3CDTF">2020-10-08T01:16:21Z</dcterms:created>
  <dcterms:modified xsi:type="dcterms:W3CDTF">2020-10-08T01:23:04Z</dcterms:modified>
</cp:coreProperties>
</file>