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3699" autoAdjust="0"/>
  </p:normalViewPr>
  <p:slideViewPr>
    <p:cSldViewPr snapToGrid="0">
      <p:cViewPr varScale="1">
        <p:scale>
          <a:sx n="90" d="100"/>
          <a:sy n="90" d="100"/>
        </p:scale>
        <p:origin x="39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B0DBDC-B923-44E3-AFF2-877F1272889A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7F2FF1-B7C3-43C2-BB75-EBC78B0440D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8437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9194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68119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2146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29644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63532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200000"/>
              </a:lnSpc>
              <a:buNone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42522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220432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96020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56970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0091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635834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7F2FF1-B7C3-43C2-BB75-EBC78B0440D5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802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16999-1509-8DCC-5218-E87FB8B464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8C881A-A8FC-05ED-1B0C-592E35CBDE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24223-246C-CFB8-0E78-F17714F0E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5120E2-05B3-635C-C247-BD09F72DD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8CEA5-753E-C469-E926-B2F9994B4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3361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D6FA1-6FFD-F0BF-0DC7-2A1BA6ACB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65A1F-04DF-9D56-BB7A-47C0A7452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86E51-5FCE-691E-5E3F-405834F29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90FBE9-C01D-19D5-FD8B-D962D0DBC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F2B8A-A38F-4592-97CF-32EC48B8D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243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B11C2-7FE5-C235-9CAC-8DDB16B1C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AA9645-BA1B-946B-8422-F64241A55F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FB93E-2036-31AA-A7D1-E28E5B05B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C4F07-B6ED-0323-0F24-BCB4079C4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8419E-A735-310F-1F37-AED4C429E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0814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DA005-6CD7-FC3A-10BA-6A17F1E98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1DEFC-D70C-373F-98EF-A05DE30715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A2D057-3432-C527-BD85-ED6ED5A2C3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06AE97-9F79-3A90-71DD-831423A18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013ACD-4303-EBAF-507F-1C1FEEF99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FB18-950B-F3E7-5339-933DE6984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010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8AD6C-9EFA-0DFB-F872-C41C0BD35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FE106A-2F48-EE03-D5CD-BCB7AE4CC3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5972E5-ACC1-C2AB-F605-83569BFB59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960CE-4D66-9288-8A83-5C7113B7A8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DC8161-307E-ECE0-E235-7308F4C3CF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481CE0-24FB-7F26-18AD-C7FA6B708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E3822C-6585-FCB4-AFE3-112BD2630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B94878-D77B-76D6-B362-56D54B37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7667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46F9F-9340-1743-2836-EF65B0A5B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C23280-1343-989C-15A1-46E991E30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578B1B-24B4-0145-300B-96B00C776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8097A-34D2-D00F-8F06-6DCAC947E7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1637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B20F4F-712F-BCC3-45D7-9074E1989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A6E449-CDBE-1F3D-74CB-49C28E1F9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AABC8-0D24-669D-0B87-E4DE5BCC4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98847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7429-CED7-380F-54CD-2B3C6B1A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37AA2-7173-B7B3-6A5D-0090FA496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F4B51A-3566-BC77-369B-1C5C62F746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DD96FD-CB8D-9853-A491-B030A4CCB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04AF5-A3A7-E6D3-80D7-501A7B674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EF3D71-CC39-DF19-5FC3-C14860F46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417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C7507-432B-CE68-EAAF-BD902548F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67DA4D-DF2F-0D27-D3DF-1D13AA7E2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36F993-EFD5-DDC8-A2B4-4BBA530054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EC0A8-1400-2EBC-B8FF-6D290752E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95AF21-1DD9-DD84-3AC7-617C2E44F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9CF953-EC8B-1C3F-6D2C-FC6CACA44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60974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E816C-E76A-D4FB-4D9A-44C42386C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11FEBA-174A-86B7-E467-9BA5BA8F7B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5C841-A61C-4C5D-4FCA-20FB198EC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9E612-7B3B-0AA0-A40C-5E5BF72BC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CC55F-BDAC-EFEE-953D-02D656387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2353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C3CCCA-B290-6B74-C232-BDD4F7DDC2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A1ECA1-3A4A-64E2-B3A2-2395BEF7D7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234B5-4BDC-D27A-0225-935CA999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6F52A0-2530-33B3-CBD8-5BE6FDF19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594C3A-09C5-8A9C-59DB-207CEA4E1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8851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freepngimg.com/png/53947-green-energy-hq-image-free-pn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alphaModFix amt="15000"/>
            <a:lum/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7BABDA-6D34-BD3D-2CE5-1D175CA5E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848AEE-FDEE-A968-E1AD-09D183CBB1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E1F41-70CF-EABB-4FB6-B860BFA3FB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9BE89-7318-4923-9777-CD8855172341}" type="datetimeFigureOut">
              <a:rPr lang="en-IN" smtClean="0"/>
              <a:t>23-03-2025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F14D3-81F5-A8DF-CFE5-3089E4600B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F9578-4BEF-520B-D889-A4DC7475BE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3D858E-0DEB-4D5D-8AA7-6D3BB3B1981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29572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331D8ED-858F-0608-BDF6-8318B5C63F42}"/>
              </a:ext>
            </a:extLst>
          </p:cNvPr>
          <p:cNvSpPr txBox="1"/>
          <p:nvPr/>
        </p:nvSpPr>
        <p:spPr>
          <a:xfrm>
            <a:off x="507123" y="1838799"/>
            <a:ext cx="11177752" cy="5139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Code: BMSW4011</a:t>
            </a:r>
            <a:endParaRPr lang="en-IN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Title: Managing Enterprise</a:t>
            </a:r>
          </a:p>
          <a:p>
            <a:pPr algn="ctr">
              <a:lnSpc>
                <a:spcPct val="200000"/>
              </a:lnSpc>
            </a:pPr>
            <a: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Module Lead: Melanie Squire</a:t>
            </a:r>
            <a:endParaRPr lang="en-GB" sz="2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en-GB" sz="28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Task 2: Individual Presentation</a:t>
            </a:r>
            <a:endParaRPr lang="en-IN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Name: Michael Pompa</a:t>
            </a:r>
            <a:endParaRPr lang="en-IN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en-GB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ID: 2320764</a:t>
            </a:r>
            <a:endParaRPr lang="en-IN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56334C0-D8D9-2371-98FF-36431C4602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4299" y="252886"/>
            <a:ext cx="3296561" cy="158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288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AE85D0-3062-95D6-664F-0F18A2E41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5BFF93-F3D2-03C4-731C-9F016A02C90A}"/>
              </a:ext>
            </a:extLst>
          </p:cNvPr>
          <p:cNvSpPr txBox="1"/>
          <p:nvPr/>
        </p:nvSpPr>
        <p:spPr>
          <a:xfrm>
            <a:off x="357716" y="751516"/>
            <a:ext cx="11239500" cy="56699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Introduction………………………………………………………………………………………….….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3</a:t>
            </a:r>
            <a:endParaRPr lang="en-US" b="0" dirty="0">
              <a:effectLst/>
            </a:endParaRPr>
          </a:p>
          <a:p>
            <a:pPr marL="342900" indent="-34290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Business Proposition……………………………………………………………….….4-9</a:t>
            </a: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Description of the Service……………………………………………………………………………………………..4</a:t>
            </a:r>
            <a:endParaRPr lang="en-US" b="0" dirty="0">
              <a:effectLst/>
            </a:endParaRP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Business aim and objectives……………………………………………………………………………………..……5</a:t>
            </a:r>
            <a:endParaRPr lang="en-US" b="0" dirty="0">
              <a:effectLst/>
            </a:endParaRP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Proposed location………………………………………………………………………………………………..…….6</a:t>
            </a:r>
            <a:endParaRPr lang="en-US" b="0" dirty="0">
              <a:effectLst/>
            </a:endParaRP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HRM Strategy…………………………………………………………………………………………………..……..7</a:t>
            </a:r>
            <a:endParaRPr lang="en-US" b="0" dirty="0">
              <a:effectLst/>
            </a:endParaRP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Financial Overview……………………………………………………………………………………………..……..8</a:t>
            </a:r>
            <a:endParaRPr lang="en-US" b="0" dirty="0">
              <a:effectLst/>
            </a:endParaRP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USP………………………………………………………………………………………………………………..……9</a:t>
            </a:r>
            <a:endParaRPr lang="en-US" b="0" dirty="0">
              <a:effectLst/>
            </a:endParaRPr>
          </a:p>
          <a:p>
            <a:pPr marL="342900" indent="-34290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Strategy</a:t>
            </a:r>
            <a:r>
              <a:rPr lang="en-US" sz="20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………...……………………………………………………………………..……..10</a:t>
            </a:r>
            <a:endParaRPr lang="en-US" sz="20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Market Research…………………………………………………………………………………….11-12</a:t>
            </a:r>
            <a:endParaRPr lang="en-US" sz="20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Analysis of market research…………………………………………………………………………………………11</a:t>
            </a:r>
            <a:endParaRPr lang="en-US" b="0" dirty="0">
              <a:effectLst/>
            </a:endParaRPr>
          </a:p>
          <a:p>
            <a:pPr marL="285750" indent="-285750" algn="just" rt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Viability of business plan…………………………………………………………………………………………….12</a:t>
            </a:r>
            <a:endParaRPr lang="en-US" b="0" dirty="0">
              <a:effectLst/>
            </a:endParaRPr>
          </a:p>
          <a:p>
            <a:pPr marL="342900" indent="-342900" algn="just" rtl="0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sz="20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………………………………………………………………………………………………..</a:t>
            </a:r>
            <a:r>
              <a:rPr lang="en-US" sz="1800" b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13</a:t>
            </a:r>
            <a:endParaRPr lang="en-US" b="0" dirty="0"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EB9CF9-3C9A-2686-2481-B7657B55B82A}"/>
              </a:ext>
            </a:extLst>
          </p:cNvPr>
          <p:cNvSpPr txBox="1"/>
          <p:nvPr/>
        </p:nvSpPr>
        <p:spPr>
          <a:xfrm>
            <a:off x="1748366" y="144146"/>
            <a:ext cx="8458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165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1AE04-D3D7-9C4F-FF35-CB3188118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035B46-CA75-3BCA-8D49-3641E655CFE6}"/>
              </a:ext>
            </a:extLst>
          </p:cNvPr>
          <p:cNvSpPr txBox="1"/>
          <p:nvPr/>
        </p:nvSpPr>
        <p:spPr>
          <a:xfrm>
            <a:off x="266700" y="2136338"/>
            <a:ext cx="6096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presentation will execute the business proposition mentioning its service description, business objectives and store location.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Additionally, the HRM strategies, financial overview and USP will be elaborated briefly.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Marketing methods that will help the firm reach a wide range of clients will be elaborated by providing some examples. </a:t>
            </a:r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F52E88-D2A2-09FC-B1D0-219B8BB10055}"/>
              </a:ext>
            </a:extLst>
          </p:cNvPr>
          <p:cNvSpPr txBox="1"/>
          <p:nvPr/>
        </p:nvSpPr>
        <p:spPr>
          <a:xfrm>
            <a:off x="3048000" y="0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effectLst/>
                <a:latin typeface="Times New Roman" panose="02020603050405020304" pitchFamily="18" charset="0"/>
              </a:rPr>
              <a:t>Introduction</a:t>
            </a:r>
            <a:endParaRPr lang="en-IN" sz="2800" b="1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D7CDBE-97DA-575C-137D-57C67E4DE1A1}"/>
              </a:ext>
            </a:extLst>
          </p:cNvPr>
          <p:cNvSpPr txBox="1"/>
          <p:nvPr/>
        </p:nvSpPr>
        <p:spPr>
          <a:xfrm>
            <a:off x="4023797" y="5164062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(Benito et al., 2021)</a:t>
            </a:r>
            <a:endParaRPr lang="en-IN" sz="1200" dirty="0"/>
          </a:p>
        </p:txBody>
      </p:sp>
      <p:pic>
        <p:nvPicPr>
          <p:cNvPr id="2" name="Picture 2" descr="Top 5 Steps to Developing a Business Development Strategy">
            <a:extLst>
              <a:ext uri="{FF2B5EF4-FFF2-40B4-BE49-F238E27FC236}">
                <a16:creationId xmlns:a16="http://schemas.microsoft.com/office/drawing/2014/main" id="{03BA6E62-8CBF-0C70-499B-C8C8FFAC84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598024" y="1801906"/>
            <a:ext cx="5246594" cy="299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584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B61CE8-E0C3-32F0-0B22-A8E7D3B8FA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6F173B-05DA-B9D6-257A-4AC0BD81AEB7}"/>
              </a:ext>
            </a:extLst>
          </p:cNvPr>
          <p:cNvSpPr txBox="1"/>
          <p:nvPr/>
        </p:nvSpPr>
        <p:spPr>
          <a:xfrm>
            <a:off x="4857753" y="2073529"/>
            <a:ext cx="67246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Description of the Service</a:t>
            </a:r>
          </a:p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firm will offer a service related to the cleansing of places like residential and commercial places by using sustainable products.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will focus on fulfilling the cleaning requirements of any place while avoiding any form of harm to nature.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primary attraction of these offerings will be each of the cleaning procedures will be accomplished with energy-efficient tools and eco-friendly products (Benito et al., 2021).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245369-5A3D-6708-E458-3759CB8345F4}"/>
              </a:ext>
            </a:extLst>
          </p:cNvPr>
          <p:cNvSpPr txBox="1"/>
          <p:nvPr/>
        </p:nvSpPr>
        <p:spPr>
          <a:xfrm>
            <a:off x="3048000" y="380758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b="1" dirty="0">
                <a:effectLst/>
                <a:latin typeface="Times New Roman" panose="02020603050405020304" pitchFamily="18" charset="0"/>
              </a:rPr>
              <a:t>Application of Business Proposition </a:t>
            </a:r>
            <a:endParaRPr lang="en-IN" sz="2800" b="1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EC7860-5F1D-9CB0-8D7B-822210204C34}"/>
              </a:ext>
            </a:extLst>
          </p:cNvPr>
          <p:cNvSpPr txBox="1"/>
          <p:nvPr/>
        </p:nvSpPr>
        <p:spPr>
          <a:xfrm>
            <a:off x="1809753" y="548269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(Iheanachor et al., 2021)</a:t>
            </a:r>
            <a:endParaRPr lang="en-IN" sz="1200" dirty="0"/>
          </a:p>
        </p:txBody>
      </p:sp>
      <p:pic>
        <p:nvPicPr>
          <p:cNvPr id="1026" name="Picture 2" descr="Golden Cleaning Company">
            <a:extLst>
              <a:ext uri="{FF2B5EF4-FFF2-40B4-BE49-F238E27FC236}">
                <a16:creationId xmlns:a16="http://schemas.microsoft.com/office/drawing/2014/main" id="{F132ED8D-337E-A0EB-6775-3E6C405A0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62642" y="2073529"/>
            <a:ext cx="3812875" cy="320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5386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14CAB8-36D4-3035-533F-A3B36978A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C37B7F6-E51A-55D8-89D0-440F60299584}"/>
              </a:ext>
            </a:extLst>
          </p:cNvPr>
          <p:cNvSpPr txBox="1"/>
          <p:nvPr/>
        </p:nvSpPr>
        <p:spPr>
          <a:xfrm>
            <a:off x="285750" y="1187053"/>
            <a:ext cx="8909050" cy="5028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Business aim and objectives</a:t>
            </a:r>
          </a:p>
          <a:p>
            <a:pPr algn="just">
              <a:lnSpc>
                <a:spcPct val="150000"/>
              </a:lnSpc>
            </a:pPr>
            <a:endParaRPr lang="en-GB" sz="1800" b="1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Aim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 provide environmentally-friendly solutions aligning with the growing demands for sustainable practices in the industry.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Objectives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 serve more than 50 clients with eco-friendly cleaning services within six months from the start of the business. </a:t>
            </a:r>
            <a:endParaRPr lang="en-IN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 decrease the carbon footprint of cleaning activities by using sustainable products and energy-efficient equipment.  </a:t>
            </a:r>
            <a:endParaRPr lang="en-IN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 expand the organisation and build stores in different locations when it starts to earn basic profits within three years.</a:t>
            </a:r>
            <a:endParaRPr lang="en-IN" sz="18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820B26-568C-86EA-2381-EAFDB9BFC8B2}"/>
              </a:ext>
            </a:extLst>
          </p:cNvPr>
          <p:cNvSpPr txBox="1"/>
          <p:nvPr/>
        </p:nvSpPr>
        <p:spPr>
          <a:xfrm>
            <a:off x="5810250" y="5887572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(Ramos-González et al., 2022)</a:t>
            </a:r>
            <a:endParaRPr lang="en-IN" sz="1200" dirty="0"/>
          </a:p>
        </p:txBody>
      </p:sp>
      <p:pic>
        <p:nvPicPr>
          <p:cNvPr id="3074" name="Picture 2" descr="Aims and Objectives - Seven Eleven Scholastic School">
            <a:extLst>
              <a:ext uri="{FF2B5EF4-FFF2-40B4-BE49-F238E27FC236}">
                <a16:creationId xmlns:a16="http://schemas.microsoft.com/office/drawing/2014/main" id="{7B20EF47-F727-07F2-CF09-A95E20DCF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405498" y="2034988"/>
            <a:ext cx="2572469" cy="362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174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72E38B-428D-FCA5-B721-41121C8A7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4A4610-9B80-165C-73E3-201703B3A514}"/>
              </a:ext>
            </a:extLst>
          </p:cNvPr>
          <p:cNvSpPr txBox="1"/>
          <p:nvPr/>
        </p:nvSpPr>
        <p:spPr>
          <a:xfrm>
            <a:off x="153459" y="1334768"/>
            <a:ext cx="7943850" cy="4197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Proposed location</a:t>
            </a:r>
          </a:p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centrally located area like Liverpool Street will be selected for the establishment of its office and warehouse.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office will fulfil the administrative task and the warehouse will be used for storing equipment. 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Moreover, this will be beneficial for attracting and reaching clients effectively and awareness related to sustainability can be shared with more people (Iheanachor et al., 2021).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796CC6-48D7-6E01-1F6F-BC8B83639483}"/>
              </a:ext>
            </a:extLst>
          </p:cNvPr>
          <p:cNvSpPr txBox="1"/>
          <p:nvPr/>
        </p:nvSpPr>
        <p:spPr>
          <a:xfrm>
            <a:off x="5049309" y="5670827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(Google Maps, 2025)</a:t>
            </a:r>
            <a:endParaRPr lang="en-IN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072582-2D21-38CB-D584-00010672A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9930" y="2090796"/>
            <a:ext cx="3460376" cy="3359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063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B90E9A-4E7A-828E-98BC-DEFC944C9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7B50CD-B065-CA52-74CF-461884032305}"/>
              </a:ext>
            </a:extLst>
          </p:cNvPr>
          <p:cNvSpPr txBox="1"/>
          <p:nvPr/>
        </p:nvSpPr>
        <p:spPr>
          <a:xfrm>
            <a:off x="3903133" y="1674361"/>
            <a:ext cx="809625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HRM Strategy</a:t>
            </a:r>
          </a:p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 Resource Management of the business will recruit talented employees, managers and administrative staff so that they can practice sustainable approaches and fulfil the customer requirements.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Managers will monitor the daily operations while developing strong and healthy customer engagement and executing marketing strategies (Ramos-González et al.,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 the other hand, cleaners will execute the cleaning service at clients’ places by using sustainable equipment. </a:t>
            </a:r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B8AAA1-BC35-46F3-9A31-669E15104A29}"/>
              </a:ext>
            </a:extLst>
          </p:cNvPr>
          <p:cNvSpPr txBox="1"/>
          <p:nvPr/>
        </p:nvSpPr>
        <p:spPr>
          <a:xfrm>
            <a:off x="1341967" y="504192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(Asana, 2024)</a:t>
            </a:r>
            <a:endParaRPr lang="en-IN" sz="1200" dirty="0"/>
          </a:p>
        </p:txBody>
      </p:sp>
      <p:pic>
        <p:nvPicPr>
          <p:cNvPr id="1026" name="Picture 2" descr="Strategic Human Resource Management: Key to Business Success">
            <a:extLst>
              <a:ext uri="{FF2B5EF4-FFF2-40B4-BE49-F238E27FC236}">
                <a16:creationId xmlns:a16="http://schemas.microsoft.com/office/drawing/2014/main" id="{F4816069-3340-A57C-FE8B-20D748D69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2617" y="1612920"/>
            <a:ext cx="342374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696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B22B2-0C05-E536-AC7A-7BB9C645F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6273DAE-2E36-0700-E34B-73EBAECD5F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511456"/>
              </p:ext>
            </p:extLst>
          </p:nvPr>
        </p:nvGraphicFramePr>
        <p:xfrm>
          <a:off x="628650" y="1962100"/>
          <a:ext cx="10910358" cy="39111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452533">
                  <a:extLst>
                    <a:ext uri="{9D8B030D-6E8A-4147-A177-3AD203B41FA5}">
                      <a16:colId xmlns:a16="http://schemas.microsoft.com/office/drawing/2014/main" val="3197057975"/>
                    </a:ext>
                  </a:extLst>
                </a:gridCol>
                <a:gridCol w="5457825">
                  <a:extLst>
                    <a:ext uri="{9D8B030D-6E8A-4147-A177-3AD203B41FA5}">
                      <a16:colId xmlns:a16="http://schemas.microsoft.com/office/drawing/2014/main" val="233924502"/>
                    </a:ext>
                  </a:extLst>
                </a:gridCol>
              </a:tblGrid>
              <a:tr h="48404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u="sng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Resources</a:t>
                      </a:r>
                      <a:endParaRPr lang="en-IN" sz="18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u="sng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(in £)</a:t>
                      </a:r>
                      <a:endParaRPr lang="en-IN" sz="1800" b="1" u="sng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3227125"/>
                  </a:ext>
                </a:extLst>
              </a:tr>
              <a:tr h="48404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Business set-up and Legal fees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£5000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640303784"/>
                  </a:ext>
                </a:extLst>
              </a:tr>
              <a:tr h="56666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Cleaning Supplies and equipment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£10000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568646423"/>
                  </a:ext>
                </a:extLst>
              </a:tr>
              <a:tr h="44026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Website development and branding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£2000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742309607"/>
                  </a:ext>
                </a:extLst>
              </a:tr>
              <a:tr h="48404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and Advertisement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£5000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277821953"/>
                  </a:ext>
                </a:extLst>
              </a:tr>
              <a:tr h="48404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Operational cost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£5000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581632804"/>
                  </a:ext>
                </a:extLst>
              </a:tr>
              <a:tr h="48404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Contingency Fund</a:t>
                      </a:r>
                      <a:endParaRPr lang="en-IN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£3000</a:t>
                      </a:r>
                      <a:endParaRPr lang="en-IN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335514143"/>
                  </a:ext>
                </a:extLst>
              </a:tr>
              <a:tr h="48404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IN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£30000</a:t>
                      </a:r>
                      <a:endParaRPr lang="en-IN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53892202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B28A4D4-F095-C197-0C28-5EBD9501C2D0}"/>
              </a:ext>
            </a:extLst>
          </p:cNvPr>
          <p:cNvSpPr txBox="1"/>
          <p:nvPr/>
        </p:nvSpPr>
        <p:spPr>
          <a:xfrm>
            <a:off x="628650" y="98470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GB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Financial Overview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273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A20B6-173F-5506-B61C-62E7BFCD4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88B6F6-3A6D-B1F7-FA43-34BE2DF35569}"/>
              </a:ext>
            </a:extLst>
          </p:cNvPr>
          <p:cNvSpPr txBox="1"/>
          <p:nvPr/>
        </p:nvSpPr>
        <p:spPr>
          <a:xfrm>
            <a:off x="285750" y="1943978"/>
            <a:ext cx="72009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USP</a:t>
            </a:r>
          </a:p>
          <a:p>
            <a:pPr algn="just">
              <a:lnSpc>
                <a:spcPct val="150000"/>
              </a:lnSpc>
            </a:pPr>
            <a:endParaRPr lang="en-GB" sz="1800" b="1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firm will maintain its quality service by ensuring professionalism and using plant-based, non-toxic products so that eco-conscious customers can be attracted.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Besides, it will assist the firm in gaining competitive advantages by innovating their service and fulfilling their requirements effectively (Nordmeyer, 2025). </a:t>
            </a:r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309659-3111-7E7D-6775-4F5151DF447C}"/>
              </a:ext>
            </a:extLst>
          </p:cNvPr>
          <p:cNvSpPr txBox="1"/>
          <p:nvPr/>
        </p:nvSpPr>
        <p:spPr>
          <a:xfrm>
            <a:off x="4438650" y="536029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(Nordmeyer, 2025).</a:t>
            </a:r>
            <a:endParaRPr lang="en-IN" sz="1200" dirty="0"/>
          </a:p>
        </p:txBody>
      </p:sp>
      <p:pic>
        <p:nvPicPr>
          <p:cNvPr id="2050" name="Picture 2" descr="5 Unique Selling Proposition Examples and How to Write Your Own | AWeber">
            <a:extLst>
              <a:ext uri="{FF2B5EF4-FFF2-40B4-BE49-F238E27FC236}">
                <a16:creationId xmlns:a16="http://schemas.microsoft.com/office/drawing/2014/main" id="{EC4C6548-5CEA-0DEE-2D44-069D06A2AE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07486" y="1943978"/>
            <a:ext cx="4182223" cy="341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302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7AACE-4EB6-B505-D329-86D910EE7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6BF7B5-B026-6E0C-A612-FF4E614E9914}"/>
              </a:ext>
            </a:extLst>
          </p:cNvPr>
          <p:cNvSpPr txBox="1"/>
          <p:nvPr/>
        </p:nvSpPr>
        <p:spPr>
          <a:xfrm>
            <a:off x="4838700" y="1720840"/>
            <a:ext cx="702945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Greenly Eco Solutions will use a multi-channel marketing strategy to enhance brand awareness and reach a wide range of audience.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Social media platforms like Instagram, Facebook and others will be utilised to showcase the before and after results of the service so that it looks appealing to the buyers.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Local advertisements such as using Flyers and business cards will be distributed in high-traffic areas so that potential customers can be reached (Asana, 2024).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8A574-CF63-2FC5-3BC1-261028ACAA56}"/>
              </a:ext>
            </a:extLst>
          </p:cNvPr>
          <p:cNvSpPr txBox="1"/>
          <p:nvPr/>
        </p:nvSpPr>
        <p:spPr>
          <a:xfrm>
            <a:off x="4457700" y="151963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b="1" dirty="0">
                <a:effectLst/>
                <a:latin typeface="Times New Roman" panose="02020603050405020304" pitchFamily="18" charset="0"/>
              </a:rPr>
              <a:t>Marketing Strategy </a:t>
            </a:r>
            <a:endParaRPr lang="en-IN" sz="2800" b="1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9218" name="Picture 2" descr="Effective Marketing Strategy ...">
            <a:extLst>
              <a:ext uri="{FF2B5EF4-FFF2-40B4-BE49-F238E27FC236}">
                <a16:creationId xmlns:a16="http://schemas.microsoft.com/office/drawing/2014/main" id="{8F43171E-9AA3-6ADF-14CE-950EE7F69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4837" y="1997839"/>
            <a:ext cx="3852863" cy="26109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9A534C-AD96-F453-3F53-1B33BADCF6D0}"/>
              </a:ext>
            </a:extLst>
          </p:cNvPr>
          <p:cNvSpPr txBox="1"/>
          <p:nvPr/>
        </p:nvSpPr>
        <p:spPr>
          <a:xfrm>
            <a:off x="1790700" y="4678844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(Sewell, 2022)</a:t>
            </a:r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5399421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5F2489-0888-663B-B652-5EF21723B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733E151-7F9B-BBBD-0D81-958B791E37A5}"/>
              </a:ext>
            </a:extLst>
          </p:cNvPr>
          <p:cNvSpPr txBox="1"/>
          <p:nvPr/>
        </p:nvSpPr>
        <p:spPr>
          <a:xfrm>
            <a:off x="333375" y="1127221"/>
            <a:ext cx="7086600" cy="5028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Analysis of market research</a:t>
            </a:r>
          </a:p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b="1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Analysis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cleaning service industry of the UK has earned around 678.4 million USD in the year 2024 and as per the statistics, there is a chance to grow the industry over time.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can be assumed that by 2030, the industry can reach the achievement of earning 1325.6 million USD.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If it can grow as it is evolving now, the industry will achieve more than double the current revenue. 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92DB2D-E382-1175-AEE2-EF1CA40B3B10}"/>
              </a:ext>
            </a:extLst>
          </p:cNvPr>
          <p:cNvSpPr txBox="1"/>
          <p:nvPr/>
        </p:nvSpPr>
        <p:spPr>
          <a:xfrm>
            <a:off x="4381500" y="0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b="1" dirty="0">
                <a:effectLst/>
                <a:latin typeface="Times New Roman" panose="02020603050405020304" pitchFamily="18" charset="0"/>
              </a:rPr>
              <a:t>Market Research </a:t>
            </a:r>
            <a:endParaRPr lang="en-IN" sz="2800" b="1" dirty="0">
              <a:effectLst/>
              <a:latin typeface="Times New Roman" panose="02020603050405020304" pitchFamily="18" charset="0"/>
            </a:endParaRPr>
          </a:p>
        </p:txBody>
      </p:sp>
      <p:pic>
        <p:nvPicPr>
          <p:cNvPr id="6" name="image1.png">
            <a:extLst>
              <a:ext uri="{FF2B5EF4-FFF2-40B4-BE49-F238E27FC236}">
                <a16:creationId xmlns:a16="http://schemas.microsoft.com/office/drawing/2014/main" id="{C1F46CC8-22AE-5EDF-F3AC-395E75072FBA}"/>
              </a:ext>
            </a:extLst>
          </p:cNvPr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839604" y="2374633"/>
            <a:ext cx="3871913" cy="313848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FE2C32-58FA-51E5-7D45-CE5168C9F4B5}"/>
              </a:ext>
            </a:extLst>
          </p:cNvPr>
          <p:cNvSpPr txBox="1"/>
          <p:nvPr/>
        </p:nvSpPr>
        <p:spPr>
          <a:xfrm>
            <a:off x="4152900" y="569594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(Wright, 2023)</a:t>
            </a:r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271518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78930E6-AC78-1176-4F42-80D62BE1CF9B}"/>
              </a:ext>
            </a:extLst>
          </p:cNvPr>
          <p:cNvSpPr txBox="1"/>
          <p:nvPr/>
        </p:nvSpPr>
        <p:spPr>
          <a:xfrm>
            <a:off x="4976283" y="1900756"/>
            <a:ext cx="695325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Viability of the business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findings gathered from the market research align with the business viability of Greenly Eco Solutions.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Additionally, the demand for sustainable service has risen over time and even governments are implementing regulations to transform into eco-friendly business (Wroblewski,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Greenly Eco Solutions will clearly focus on green cleaning services which will be beneficial to create a healthy customer base.</a:t>
            </a:r>
            <a:endParaRPr lang="en-IN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7F0CEB-9C5B-1B69-C83B-C5F579B70BD4}"/>
              </a:ext>
            </a:extLst>
          </p:cNvPr>
          <p:cNvSpPr txBox="1"/>
          <p:nvPr/>
        </p:nvSpPr>
        <p:spPr>
          <a:xfrm>
            <a:off x="1638300" y="487226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(Iheanachor et al., 2021)</a:t>
            </a:r>
            <a:endParaRPr lang="en-IN" sz="1200" dirty="0"/>
          </a:p>
        </p:txBody>
      </p:sp>
      <p:pic>
        <p:nvPicPr>
          <p:cNvPr id="4098" name="Picture 2" descr="Design Thinking | EasyProblemSolving">
            <a:extLst>
              <a:ext uri="{FF2B5EF4-FFF2-40B4-BE49-F238E27FC236}">
                <a16:creationId xmlns:a16="http://schemas.microsoft.com/office/drawing/2014/main" id="{E6580585-F179-07BE-B056-8F31043598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9370" y="2058658"/>
            <a:ext cx="443829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551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C88E70-B00A-8944-C0F9-FBCFBD181928}"/>
              </a:ext>
            </a:extLst>
          </p:cNvPr>
          <p:cNvSpPr txBox="1"/>
          <p:nvPr/>
        </p:nvSpPr>
        <p:spPr>
          <a:xfrm>
            <a:off x="171450" y="2088803"/>
            <a:ext cx="7467600" cy="26803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presentation has executed the cleaning service business plan, namely Greenly Eco Solutions highlighting the service information, business objectives and HRM strategies.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Additionally, the financial allocation of the firm and USP methods have been demonstrated in a brief manner.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Alongside this, the marketing strategies by using traditional and digital methods have been elaborated so that more audiences can be reached. </a:t>
            </a:r>
            <a:endParaRPr lang="en-I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E83ACF-B5B1-EE15-BAC7-36418D46E105}"/>
              </a:ext>
            </a:extLst>
          </p:cNvPr>
          <p:cNvSpPr txBox="1"/>
          <p:nvPr/>
        </p:nvSpPr>
        <p:spPr>
          <a:xfrm>
            <a:off x="3048000" y="331959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effectLst/>
                <a:latin typeface="Times New Roman" panose="02020603050405020304" pitchFamily="18" charset="0"/>
              </a:rPr>
              <a:t>Conclusion</a:t>
            </a:r>
            <a:endParaRPr lang="en-IN" sz="2800" b="1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FC9778-F70A-C05A-D265-14709B7ABB87}"/>
              </a:ext>
            </a:extLst>
          </p:cNvPr>
          <p:cNvSpPr txBox="1"/>
          <p:nvPr/>
        </p:nvSpPr>
        <p:spPr>
          <a:xfrm>
            <a:off x="4791075" y="449219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(Benito et al., 2021)</a:t>
            </a:r>
            <a:endParaRPr lang="en-IN" sz="1200" dirty="0"/>
          </a:p>
        </p:txBody>
      </p:sp>
      <p:pic>
        <p:nvPicPr>
          <p:cNvPr id="5122" name="Picture 2" descr="Business Development VS Business Plan">
            <a:extLst>
              <a:ext uri="{FF2B5EF4-FFF2-40B4-BE49-F238E27FC236}">
                <a16:creationId xmlns:a16="http://schemas.microsoft.com/office/drawing/2014/main" id="{66A16901-D5CC-F21E-99D7-3C18F51E4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23874" y="1744955"/>
            <a:ext cx="3342556" cy="268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9717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2ECF88-0436-BE85-E75A-9DCE58EE4A5B}"/>
              </a:ext>
            </a:extLst>
          </p:cNvPr>
          <p:cNvSpPr txBox="1"/>
          <p:nvPr/>
        </p:nvSpPr>
        <p:spPr>
          <a:xfrm>
            <a:off x="2260600" y="197602"/>
            <a:ext cx="767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IN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6997CE-4E25-8B89-0257-9B1F96710031}"/>
              </a:ext>
            </a:extLst>
          </p:cNvPr>
          <p:cNvSpPr txBox="1"/>
          <p:nvPr/>
        </p:nvSpPr>
        <p:spPr>
          <a:xfrm>
            <a:off x="331621" y="800845"/>
            <a:ext cx="11528758" cy="5859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Asana, (2024).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It’s a process: how to create and execute your marketing strategies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https://asana.com/resources/create-execute-marketing-strategies [Accessed 15 February 2025].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Benito, B., </a:t>
            </a: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Guillamón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M.D., Martínez-Córdoba, P.J. and Ríos, A.M., (2021). Influence of selected aspects of local governance on the efficiency of waste collection and street cleaning services.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Waste Management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126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pp.800-809.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Challoumis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(2024, October). Building a sustainable economy-how ai can optimize resource allocation.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XVI International Scientific Conference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(pp. 190-224).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Holbeche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L., (2022).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Aligning human resources and business strategy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Routledge.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Iheanachor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N., David-West, Y. and </a:t>
            </a:r>
            <a:r>
              <a:rPr lang="en-GB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Umukoro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I.O., (2021). Business model innovation at the bottom of the pyramid–A case of mobile money agents.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Business Research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127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p.96.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Nordmeyer, B., (2025).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Product Positioning Vs. USP.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[Online] Available at: https://smallbusiness.chron.com/product-positioning-vs-usp-37843.html [Accessed 15 February 2025].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Ramos-González, M.D.M., Rubio-Andrés, M. and Sastre-Castillo, M.Á., (2022). Effects of socially responsible human resource management (SR-HRM) on innovation and reputation in entrepreneurial SMEs.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Entrepreneurship and Management Journal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18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(3), pp.1205-1233.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187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1193</Words>
  <Application>Microsoft Office PowerPoint</Application>
  <PresentationFormat>Widescreen</PresentationFormat>
  <Paragraphs>139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2025-02-17T11:37:52Z</dcterms:created>
  <dcterms:modified xsi:type="dcterms:W3CDTF">2025-03-23T22:50:46Z</dcterms:modified>
</cp:coreProperties>
</file>