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sldIdLst>
    <p:sldId id="256" r:id="rId2"/>
    <p:sldId id="261" r:id="rId3"/>
    <p:sldId id="263" r:id="rId4"/>
    <p:sldId id="262" r:id="rId5"/>
    <p:sldId id="264" r:id="rId6"/>
    <p:sldId id="266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762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721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818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10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09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36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978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325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74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44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2971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8574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987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6348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272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7579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049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F61AA-5A98-4049-A93E-477E5505141A}" type="datetimeFigureOut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027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917" r:id="rId16"/>
    <p:sldLayoutId id="2147483918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ceweb.org/Press/Frequently_Asked_Questions.aspx?referal=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etacomm.com/&#160;wp-content/&#160;themes/&#160;Structure%20Premium%20White/&#160;organic_structure_white/&#160;downloads/&#160;Metacomm_UsefulConstruct.pdf&#160;" TargetMode="External"/><Relationship Id="rId5" Type="http://schemas.openxmlformats.org/officeDocument/2006/relationships/hyperlink" Target="http://www.youtube.com/" TargetMode="External"/><Relationship Id="rId4" Type="http://schemas.openxmlformats.org/officeDocument/2006/relationships/hyperlink" Target="http://www.writingcommission.org/pr/writing_for_employ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1B0B9-AD70-4BB8-A821-6AF2692133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125" y="349492"/>
            <a:ext cx="5944286" cy="33088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Effective TEAMWORK &amp;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1" y="4763803"/>
            <a:ext cx="4799009" cy="146437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Presented by Noman Akhtar</a:t>
            </a:r>
          </a:p>
          <a:p>
            <a:r>
              <a:rPr lang="en-GB" dirty="0"/>
              <a:t>Student ID: 2026819</a:t>
            </a:r>
          </a:p>
          <a:p>
            <a:r>
              <a:rPr lang="en-GB" dirty="0"/>
              <a:t>Teacher Name: Mr. Akash </a:t>
            </a:r>
            <a:r>
              <a:rPr lang="en-GB" dirty="0" err="1"/>
              <a:t>Puranik</a:t>
            </a:r>
            <a:endParaRPr lang="en-GB" dirty="0"/>
          </a:p>
        </p:txBody>
      </p:sp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35" r="15047" b="2"/>
          <a:stretch/>
        </p:blipFill>
        <p:spPr>
          <a:xfrm>
            <a:off x="6094411" y="10"/>
            <a:ext cx="609759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64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1424" y="489128"/>
            <a:ext cx="9781327" cy="3988658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The business we have selected today is </a:t>
            </a:r>
          </a:p>
          <a:p>
            <a:r>
              <a:rPr lang="en-GB" sz="10300" b="1" dirty="0">
                <a:solidFill>
                  <a:srgbClr val="FFFFFF"/>
                </a:solidFill>
              </a:rPr>
              <a:t>TESCO</a:t>
            </a:r>
          </a:p>
          <a:p>
            <a:r>
              <a:rPr lang="en-GB" sz="2000" dirty="0"/>
              <a:t>Tesco is an organization that employs Multi-channel Communication. (Times, 2012) This refers to a situation where numerous forms of information flow and channels are used</a:t>
            </a:r>
            <a:endParaRPr lang="en-GB" sz="2000" b="1" dirty="0">
              <a:solidFill>
                <a:srgbClr val="FFFFFF"/>
              </a:solidFill>
            </a:endParaRPr>
          </a:p>
          <a:p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537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685127"/>
            <a:ext cx="9781327" cy="5251617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Benefits of Effective Business Communications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Strong decision making and faster problem solving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Earlier warning of potential problems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Increasing productivity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Strong business relationships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Better financial results</a:t>
            </a:r>
          </a:p>
          <a:p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004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862345"/>
            <a:ext cx="9781327" cy="4961680"/>
          </a:xfrm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Barriers in Business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Physical Barrier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Emotional barrier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Cultural barrier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Language Barrier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Communication barrier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endParaRPr lang="en-GB" sz="22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877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9280" y="550437"/>
            <a:ext cx="9781327" cy="5498671"/>
          </a:xfrm>
        </p:spPr>
        <p:txBody>
          <a:bodyPr anchor="t">
            <a:normAutofit lnSpcReduction="10000"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Way of communications</a:t>
            </a:r>
          </a:p>
          <a:p>
            <a:endParaRPr lang="en-GB" sz="2800" b="1" dirty="0">
              <a:solidFill>
                <a:srgbClr val="FFFFFF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Written communication (Letters, Emails, etc)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Oral communication (over the phone, Text, Chat, etc)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Face to face communication (Interview etc)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Video Meeting (Thru internet, video call, Microsoft Team)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endParaRPr lang="en-GB" sz="2200" dirty="0">
              <a:solidFill>
                <a:srgbClr val="FFFFFF"/>
              </a:solidFill>
            </a:endParaRPr>
          </a:p>
          <a:p>
            <a:r>
              <a:rPr lang="en-GB" sz="2200" dirty="0">
                <a:solidFill>
                  <a:srgbClr val="FFFFFF"/>
                </a:solidFill>
              </a:rPr>
              <a:t>Note: Phone conversation will give extra information than letters &amp; emails</a:t>
            </a:r>
          </a:p>
          <a:p>
            <a:r>
              <a:rPr lang="en-GB" sz="4000" dirty="0">
                <a:solidFill>
                  <a:srgbClr val="FFFFFF"/>
                </a:solidFill>
              </a:rPr>
              <a:t> </a:t>
            </a:r>
          </a:p>
          <a:p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515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685127"/>
            <a:ext cx="9781327" cy="5251617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Model of Communication</a:t>
            </a:r>
          </a:p>
          <a:p>
            <a:endParaRPr lang="en-GB" sz="2200" dirty="0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text, businesscard, screenshot&#10;&#10;Description automatically generated">
            <a:extLst>
              <a:ext uri="{FF2B5EF4-FFF2-40B4-BE49-F238E27FC236}">
                <a16:creationId xmlns:a16="http://schemas.microsoft.com/office/drawing/2014/main" id="{3E64D0B8-8EFA-43EF-97AE-C7A79BD48C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788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3068" y="1386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955" y="2730"/>
            <a:ext cx="11764369" cy="6662821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Shannon Weaver Model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algn="l"/>
            <a:endParaRPr lang="en-GB" sz="2200" dirty="0">
              <a:solidFill>
                <a:srgbClr val="FFFFFF"/>
              </a:solidFill>
            </a:endParaRPr>
          </a:p>
          <a:p>
            <a:pPr algn="l"/>
            <a:r>
              <a:rPr lang="en-GB" sz="2600" b="1" dirty="0">
                <a:effectLst/>
              </a:rPr>
              <a:t>Sender</a:t>
            </a:r>
            <a:r>
              <a:rPr lang="en-GB" sz="2600" b="1" i="0" dirty="0">
                <a:effectLst/>
              </a:rPr>
              <a:t>: </a:t>
            </a:r>
          </a:p>
          <a:p>
            <a:pPr algn="l"/>
            <a:r>
              <a:rPr lang="en-GB" sz="2600" b="1" i="0" dirty="0">
                <a:effectLst/>
              </a:rPr>
              <a:t>	It can send a message in multiple different ways: it may be orally 	(through the spoken word), in writing, through body language</a:t>
            </a:r>
          </a:p>
        </p:txBody>
      </p:sp>
    </p:spTree>
    <p:extLst>
      <p:ext uri="{BB962C8B-B14F-4D97-AF65-F5344CB8AC3E}">
        <p14:creationId xmlns:p14="http://schemas.microsoft.com/office/powerpoint/2010/main" val="3313950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3068" y="-1344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955" y="2730"/>
            <a:ext cx="11764369" cy="6662821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Shannon Weaver Model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algn="l"/>
            <a:endParaRPr lang="en-GB" sz="2600" b="1" i="0" dirty="0">
              <a:effectLst/>
            </a:endParaRPr>
          </a:p>
          <a:p>
            <a:pPr algn="l"/>
            <a:endParaRPr lang="en-GB" sz="2600" b="1" dirty="0">
              <a:effectLst/>
            </a:endParaRPr>
          </a:p>
          <a:p>
            <a:pPr algn="l"/>
            <a:r>
              <a:rPr lang="en-GB" sz="2600" b="1" i="0" dirty="0">
                <a:effectLst/>
              </a:rPr>
              <a:t>Encoder: </a:t>
            </a:r>
          </a:p>
          <a:p>
            <a:pPr algn="l"/>
            <a:r>
              <a:rPr lang="en-GB" sz="2600" b="1" i="0" dirty="0">
                <a:effectLst/>
              </a:rPr>
              <a:t>		It can be a person that turns an idea into spoken words, 			written words, or sign language to communicate an idea to 		someone.</a:t>
            </a:r>
            <a:endParaRPr lang="en-GB" sz="2600" b="1" dirty="0">
              <a:effectLst/>
            </a:endParaRPr>
          </a:p>
          <a:p>
            <a:pPr algn="l"/>
            <a:endParaRPr lang="en-GB" sz="2600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02970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955" y="2730"/>
            <a:ext cx="11764369" cy="6662821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Shannon Weaver Model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algn="l"/>
            <a:endParaRPr lang="en-GB" sz="2600" b="1" i="0" dirty="0">
              <a:effectLst/>
            </a:endParaRPr>
          </a:p>
          <a:p>
            <a:pPr algn="l"/>
            <a:endParaRPr lang="en-GB" sz="2600" b="1" dirty="0">
              <a:effectLst/>
            </a:endParaRPr>
          </a:p>
          <a:p>
            <a:pPr algn="l"/>
            <a:r>
              <a:rPr lang="en-GB" sz="2600" b="1" i="0" dirty="0">
                <a:effectLst/>
              </a:rPr>
              <a:t>Channel: </a:t>
            </a:r>
          </a:p>
          <a:p>
            <a:pPr algn="l"/>
            <a:r>
              <a:rPr lang="en-GB" sz="2600" b="1" i="0" dirty="0">
                <a:effectLst/>
              </a:rPr>
              <a:t>		A person sending an email is using the world wide web 			(internet) as a medium. A person talking on a landline 			phone is using cables and electrical wires as their channel.</a:t>
            </a:r>
          </a:p>
        </p:txBody>
      </p:sp>
    </p:spTree>
    <p:extLst>
      <p:ext uri="{BB962C8B-B14F-4D97-AF65-F5344CB8AC3E}">
        <p14:creationId xmlns:p14="http://schemas.microsoft.com/office/powerpoint/2010/main" val="2108515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955" y="2730"/>
            <a:ext cx="11764369" cy="6662821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Shannon Weaver Model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algn="l"/>
            <a:endParaRPr lang="en-GB" sz="2600" b="1" i="0" dirty="0">
              <a:effectLst/>
            </a:endParaRPr>
          </a:p>
          <a:p>
            <a:pPr algn="l"/>
            <a:r>
              <a:rPr lang="en-GB" sz="2600" b="1" i="0" dirty="0">
                <a:effectLst/>
              </a:rPr>
              <a:t>Decoding:</a:t>
            </a:r>
          </a:p>
          <a:p>
            <a:pPr algn="l"/>
            <a:r>
              <a:rPr lang="en-GB" sz="2600" b="1" i="0" dirty="0">
                <a:effectLst/>
              </a:rPr>
              <a:t>		 It is the exact opposite of encoding. Shannon and Weaver 		made this model in reference to communication that 			happens through devices like telephones</a:t>
            </a:r>
          </a:p>
          <a:p>
            <a:pPr algn="l"/>
            <a:endParaRPr lang="en-GB" sz="2600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397197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955" y="2730"/>
            <a:ext cx="11764369" cy="6662821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Shannon Weaver Model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algn="l"/>
            <a:endParaRPr lang="en-GB" sz="2600" b="1" i="0" dirty="0">
              <a:effectLst/>
            </a:endParaRPr>
          </a:p>
          <a:p>
            <a:pPr algn="l"/>
            <a:r>
              <a:rPr lang="en-GB" sz="2600" b="1" i="0" dirty="0">
                <a:effectLst/>
              </a:rPr>
              <a:t>Receiver</a:t>
            </a:r>
            <a:r>
              <a:rPr lang="en-GB" sz="2600" b="1" dirty="0">
                <a:effectLst/>
              </a:rPr>
              <a:t>: </a:t>
            </a:r>
          </a:p>
          <a:p>
            <a:pPr algn="l"/>
            <a:r>
              <a:rPr lang="en-GB" sz="2600" b="1" dirty="0">
                <a:effectLst/>
              </a:rPr>
              <a:t>		T</a:t>
            </a:r>
            <a:r>
              <a:rPr lang="en-GB" sz="2600" b="1" i="0" dirty="0">
                <a:effectLst/>
              </a:rPr>
              <a:t>he person on the other end of a telephone, the person 			reading an email you sent them</a:t>
            </a:r>
          </a:p>
        </p:txBody>
      </p:sp>
    </p:spTree>
    <p:extLst>
      <p:ext uri="{BB962C8B-B14F-4D97-AF65-F5344CB8AC3E}">
        <p14:creationId xmlns:p14="http://schemas.microsoft.com/office/powerpoint/2010/main" val="2621604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955" y="2730"/>
            <a:ext cx="11764369" cy="6662821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Shannon Weaver Model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  <a:p>
            <a:pPr algn="l" fontAlgn="base"/>
            <a:r>
              <a:rPr lang="en-GB" sz="2600" b="1" i="0" dirty="0">
                <a:effectLst/>
              </a:rPr>
              <a:t>Noise: </a:t>
            </a:r>
          </a:p>
          <a:p>
            <a:pPr algn="l" fontAlgn="base"/>
            <a:r>
              <a:rPr lang="en-GB" sz="2600" b="1" dirty="0">
                <a:effectLst/>
              </a:rPr>
              <a:t>		</a:t>
            </a:r>
            <a:r>
              <a:rPr lang="en-GB" sz="2600" b="1" i="0" dirty="0">
                <a:effectLst/>
              </a:rPr>
              <a:t>There are two types of noise: Internal and External.</a:t>
            </a:r>
          </a:p>
          <a:p>
            <a:pPr algn="l" fontAlgn="base"/>
            <a:r>
              <a:rPr lang="en-GB" sz="2600" b="1" i="0" dirty="0">
                <a:effectLst/>
              </a:rPr>
              <a:t>	</a:t>
            </a:r>
          </a:p>
          <a:p>
            <a:pPr algn="l" fontAlgn="base"/>
            <a:r>
              <a:rPr lang="en-GB" sz="2600" b="1" i="0" dirty="0">
                <a:effectLst/>
              </a:rPr>
              <a:t>Internal noise happens when a sender makes a mistake encoding a message or a receiver makes a mistake decoding the message. </a:t>
            </a:r>
          </a:p>
          <a:p>
            <a:pPr algn="l" fontAlgn="base"/>
            <a:endParaRPr lang="en-GB" sz="2600" b="1" i="0" dirty="0">
              <a:effectLst/>
            </a:endParaRPr>
          </a:p>
          <a:p>
            <a:pPr algn="l" fontAlgn="base"/>
            <a:r>
              <a:rPr lang="en-GB" sz="2600" b="1" i="0" dirty="0">
                <a:effectLst/>
              </a:rPr>
              <a:t>External noise happens when something external (not in the control of sender or receiver) impedes the message.</a:t>
            </a:r>
          </a:p>
        </p:txBody>
      </p:sp>
    </p:spTree>
    <p:extLst>
      <p:ext uri="{BB962C8B-B14F-4D97-AF65-F5344CB8AC3E}">
        <p14:creationId xmlns:p14="http://schemas.microsoft.com/office/powerpoint/2010/main" val="2807431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dialogue boxes">
            <a:extLst>
              <a:ext uri="{FF2B5EF4-FFF2-40B4-BE49-F238E27FC236}">
                <a16:creationId xmlns:a16="http://schemas.microsoft.com/office/drawing/2014/main" id="{EAF0500B-2EBC-310D-E66E-8ADFF7FD9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7111" r="-1" b="1531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BD46931-796F-4A65-BE1B-D928CA83C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546" y="96906"/>
            <a:ext cx="11764369" cy="6662821"/>
          </a:xfrm>
        </p:spPr>
        <p:txBody>
          <a:bodyPr anchor="t">
            <a:normAutofit fontScale="70000" lnSpcReduction="20000"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References</a:t>
            </a:r>
          </a:p>
          <a:p>
            <a:pPr algn="l"/>
            <a:endParaRPr lang="en-GB" sz="1400" dirty="0">
              <a:solidFill>
                <a:schemeClr val="bg2"/>
              </a:solidFill>
            </a:endParaRP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1. 20 Ways to Communicate Effectively with Your Team 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https://smallbiztrends.com/2013/11/ways-to-communicate-effectively-in-the-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workplace.html 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2. Workplaces That Work: Interpersonal Communication 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http://hrcouncil.ca/hr-toolkit/workplaces-interpersonal.cfm 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3. Workplace Communication [Regional Skills Training Pty Ltd.] 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http://www.regionalskillstraining.com/sites/default/files/content/WC%20Book%201.pdf 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4. Workplace Communication – Wikipedia </a:t>
            </a:r>
          </a:p>
          <a:p>
            <a:pPr algn="l"/>
            <a:r>
              <a:rPr lang="en-GB" sz="1500" b="0" i="0" dirty="0">
                <a:solidFill>
                  <a:schemeClr val="bg1"/>
                </a:solidFill>
                <a:effectLst/>
              </a:rPr>
              <a:t>https://en.wikipedia.org/wiki/Workplace_communication </a:t>
            </a:r>
          </a:p>
          <a:p>
            <a:pPr algn="l" fontAlgn="base"/>
            <a:r>
              <a:rPr lang="en-GB" sz="1500" b="0" i="0" dirty="0">
                <a:solidFill>
                  <a:schemeClr val="bg1"/>
                </a:solidFill>
                <a:effectLst/>
              </a:rPr>
              <a:t>5. National Association of Colleges and Employers, National Association of Colleges and Employers. (2009). Frequently asked questions. Retrieved from </a:t>
            </a:r>
            <a:r>
              <a:rPr lang="en-GB" sz="1500" b="1" i="0" u="sng" dirty="0">
                <a:solidFill>
                  <a:schemeClr val="bg1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http://www.naceweb.org/Press/Frequently_Asked_Questions.aspx?referal=</a:t>
            </a:r>
            <a:endParaRPr lang="en-GB" sz="1500" b="0" i="0" dirty="0">
              <a:solidFill>
                <a:schemeClr val="bg1"/>
              </a:solidFill>
              <a:effectLst/>
            </a:endParaRPr>
          </a:p>
          <a:p>
            <a:pPr algn="l" fontAlgn="base"/>
            <a:r>
              <a:rPr lang="en-GB" sz="1500" b="0" i="0" dirty="0">
                <a:solidFill>
                  <a:schemeClr val="bg1"/>
                </a:solidFill>
                <a:effectLst/>
              </a:rPr>
              <a:t>6. National Commission on Writing for America’s Families, Schools, and Colleges. (2004, September). </a:t>
            </a:r>
            <a:r>
              <a:rPr lang="en-GB" sz="1500" b="0" i="1" dirty="0">
                <a:solidFill>
                  <a:schemeClr val="bg1"/>
                </a:solidFill>
                <a:effectLst/>
              </a:rPr>
              <a:t>Writing: A Ticket to Work…Or a Ticket Out, A Survey of Business Leaders</a:t>
            </a:r>
            <a:r>
              <a:rPr lang="en-GB" sz="1500" b="0" i="0" dirty="0">
                <a:solidFill>
                  <a:schemeClr val="bg1"/>
                </a:solidFill>
                <a:effectLst/>
              </a:rPr>
              <a:t>. Retrieved from </a:t>
            </a:r>
            <a:r>
              <a:rPr lang="en-GB" sz="1500" b="1" i="0" u="sng" dirty="0">
                <a:solidFill>
                  <a:schemeClr val="bg1"/>
                </a:solidFill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http://www.writingcommission.org/pr/writing_for_employ.html</a:t>
            </a:r>
            <a:endParaRPr lang="en-GB" sz="1500" b="1" i="0" u="sng" dirty="0">
              <a:solidFill>
                <a:schemeClr val="bg1"/>
              </a:solidFill>
              <a:effectLst/>
            </a:endParaRPr>
          </a:p>
          <a:p>
            <a:pPr algn="l" fontAlgn="base"/>
            <a:r>
              <a:rPr lang="en-GB" sz="1500" b="0" i="0" dirty="0">
                <a:solidFill>
                  <a:schemeClr val="bg1"/>
                </a:solidFill>
                <a:effectLst/>
              </a:rPr>
              <a:t>7.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proxima-nova"/>
              </a:rPr>
              <a:t> </a:t>
            </a:r>
            <a:r>
              <a:rPr lang="en-GB" sz="1500" b="0" i="0" dirty="0" err="1">
                <a:solidFill>
                  <a:schemeClr val="bg1"/>
                </a:solidFill>
                <a:effectLst/>
              </a:rPr>
              <a:t>Koschmann</a:t>
            </a:r>
            <a:r>
              <a:rPr lang="en-GB" sz="1500" b="0" i="0" dirty="0">
                <a:solidFill>
                  <a:schemeClr val="bg1"/>
                </a:solidFill>
                <a:effectLst/>
              </a:rPr>
              <a:t>, Mark. “What Is Organizational Communication.” YouTube. YouTube. Web. 17 Dec. 2014. &lt;</a:t>
            </a:r>
            <a:r>
              <a:rPr lang="en-GB" sz="1500" b="1" i="0" u="sng" dirty="0">
                <a:solidFill>
                  <a:schemeClr val="bg1"/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http://www.youtube.com/</a:t>
            </a:r>
            <a:r>
              <a:rPr lang="en-GB" sz="1500" b="0" i="0" dirty="0">
                <a:solidFill>
                  <a:schemeClr val="bg1"/>
                </a:solidFill>
                <a:effectLst/>
              </a:rPr>
              <a:t>&gt;.</a:t>
            </a:r>
          </a:p>
          <a:p>
            <a:pPr algn="l" fontAlgn="base"/>
            <a:r>
              <a:rPr lang="en-GB" sz="1500" b="0" i="0" dirty="0">
                <a:solidFill>
                  <a:schemeClr val="bg1"/>
                </a:solidFill>
                <a:effectLst/>
              </a:rPr>
              <a:t>8. </a:t>
            </a:r>
            <a:r>
              <a:rPr lang="en-GB" sz="1800" b="0" i="0" dirty="0" err="1">
                <a:solidFill>
                  <a:schemeClr val="bg1"/>
                </a:solidFill>
                <a:effectLst/>
              </a:rPr>
              <a:t>Clampitt</a:t>
            </a:r>
            <a:r>
              <a:rPr lang="en-GB" sz="1800" b="0" i="0" dirty="0">
                <a:solidFill>
                  <a:schemeClr val="bg1"/>
                </a:solidFill>
                <a:effectLst/>
              </a:rPr>
              <a:t>, P.G. and Girard, D. (1993) ‘Communication satisfaction: A useful construct?’, </a:t>
            </a:r>
            <a:r>
              <a:rPr lang="en-GB" sz="1800" b="0" i="1" dirty="0">
                <a:solidFill>
                  <a:schemeClr val="bg1"/>
                </a:solidFill>
                <a:effectLst/>
              </a:rPr>
              <a:t>New Jersey Journal of Communication</a:t>
            </a:r>
            <a:r>
              <a:rPr lang="en-GB" sz="1800" b="0" i="0" dirty="0">
                <a:solidFill>
                  <a:schemeClr val="bg1"/>
                </a:solidFill>
                <a:effectLst/>
              </a:rPr>
              <a:t>, vol 1, no. 2, pp. 84–102 [Online]. Available at </a:t>
            </a:r>
            <a:r>
              <a:rPr lang="en-GB" sz="1800" b="0" i="0" u="sng" dirty="0">
                <a:solidFill>
                  <a:schemeClr val="bg1"/>
                </a:solidFill>
                <a:effectLst/>
                <a:hlinkClick r:id="rId6" tooltip="The Open University is not responsible for external site cont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http://imetacomm.com/ </a:t>
            </a:r>
            <a:r>
              <a:rPr lang="en-GB" sz="1800" b="0" i="0" u="sng" dirty="0" err="1">
                <a:solidFill>
                  <a:schemeClr val="bg1"/>
                </a:solidFill>
                <a:effectLst/>
                <a:hlinkClick r:id="rId6" tooltip="The Open University is not responsible for external site cont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wp</a:t>
            </a:r>
            <a:r>
              <a:rPr lang="en-GB" sz="1800" b="0" i="0" u="sng" dirty="0">
                <a:solidFill>
                  <a:schemeClr val="bg1"/>
                </a:solidFill>
                <a:effectLst/>
                <a:hlinkClick r:id="rId6" tooltip="The Open University is not responsible for external site cont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-content/ themes/ Structure%20Premium%20White/ organic_structure_white/ downloads/ Metacomm_UsefulConstruct.pdf </a:t>
            </a:r>
            <a:r>
              <a:rPr lang="en-GB" sz="1800" b="0" i="0" dirty="0">
                <a:solidFill>
                  <a:schemeClr val="bg1"/>
                </a:solidFill>
                <a:effectLst/>
              </a:rPr>
              <a:t> (Accessed 10 July 2019).</a:t>
            </a:r>
          </a:p>
          <a:p>
            <a:pPr algn="l"/>
            <a:endParaRPr lang="en-GB" sz="1400" b="0" i="0" dirty="0">
              <a:solidFill>
                <a:schemeClr val="bg1"/>
              </a:solidFill>
              <a:effectLst/>
            </a:endParaRPr>
          </a:p>
          <a:p>
            <a:pPr algn="l"/>
            <a:endParaRPr lang="en-GB" sz="1400" b="0" i="0" dirty="0">
              <a:solidFill>
                <a:schemeClr val="bg1"/>
              </a:solidFill>
              <a:effectLst/>
            </a:endParaRPr>
          </a:p>
          <a:p>
            <a:br>
              <a:rPr lang="en-GB" sz="1400" b="0" i="0" dirty="0">
                <a:solidFill>
                  <a:srgbClr val="4E657E"/>
                </a:solidFill>
                <a:effectLst/>
                <a:latin typeface="Lato" panose="020B0604020202020204" pitchFamily="34" charset="0"/>
              </a:rPr>
            </a:br>
            <a:endParaRPr lang="en-GB" sz="1800" b="1" dirty="0">
              <a:solidFill>
                <a:srgbClr val="FFFFFF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350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2466348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Jemma, </a:t>
                      </a:r>
                      <a:r>
                        <a:rPr lang="en-GB" dirty="0" err="1"/>
                        <a:t>Asnath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have Created Slides myself, they did not contribute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have been researching and collecting data myself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will communicate and convince all team members to put few words regarding work and search thru net and collect data for assignment.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159</TotalTime>
  <Words>812</Words>
  <Application>Microsoft Office PowerPoint</Application>
  <PresentationFormat>Widescreen</PresentationFormat>
  <Paragraphs>97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Bookman Old Style</vt:lpstr>
      <vt:lpstr>Lato</vt:lpstr>
      <vt:lpstr>proxima-nova</vt:lpstr>
      <vt:lpstr>Rockwell</vt:lpstr>
      <vt:lpstr>Damask</vt:lpstr>
      <vt:lpstr>Effective TEAMWORK &amp; 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Effective Communication</dc:title>
  <dc:creator>Noman Akhtar (2026819)</dc:creator>
  <cp:lastModifiedBy>Noman Akhtar (2026819)</cp:lastModifiedBy>
  <cp:revision>14</cp:revision>
  <dcterms:created xsi:type="dcterms:W3CDTF">2022-03-25T00:36:41Z</dcterms:created>
  <dcterms:modified xsi:type="dcterms:W3CDTF">2022-03-26T14:09:55Z</dcterms:modified>
</cp:coreProperties>
</file>