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65" r:id="rId1"/>
  </p:sldMasterIdLst>
  <p:sldIdLst>
    <p:sldId id="256" r:id="rId2"/>
    <p:sldId id="267" r:id="rId3"/>
    <p:sldId id="261" r:id="rId4"/>
    <p:sldId id="265" r:id="rId5"/>
    <p:sldId id="289" r:id="rId6"/>
    <p:sldId id="296" r:id="rId7"/>
    <p:sldId id="276" r:id="rId8"/>
    <p:sldId id="269" r:id="rId9"/>
    <p:sldId id="270" r:id="rId10"/>
    <p:sldId id="290" r:id="rId11"/>
    <p:sldId id="301" r:id="rId12"/>
    <p:sldId id="297" r:id="rId13"/>
    <p:sldId id="291" r:id="rId14"/>
    <p:sldId id="298" r:id="rId15"/>
    <p:sldId id="279" r:id="rId16"/>
    <p:sldId id="295" r:id="rId17"/>
    <p:sldId id="284" r:id="rId18"/>
    <p:sldId id="300" r:id="rId19"/>
    <p:sldId id="264" r:id="rId20"/>
    <p:sldId id="278" r:id="rId21"/>
    <p:sldId id="282" r:id="rId2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16" d="100"/>
          <a:sy n="116" d="100"/>
        </p:scale>
        <p:origin x="858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42416" y="2514601"/>
            <a:ext cx="6600451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42416" y="4777380"/>
            <a:ext cx="6600451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D8A89-38B7-CF46-A202-6430B459232C}" type="datetimeFigureOut">
              <a:rPr lang="en-US" smtClean="0"/>
              <a:pPr/>
              <a:t>2/20/2021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8"/>
          <p:cNvSpPr/>
          <p:nvPr/>
        </p:nvSpPr>
        <p:spPr bwMode="auto">
          <a:xfrm>
            <a:off x="-31719" y="4321158"/>
            <a:ext cx="1395473" cy="781781"/>
          </a:xfrm>
          <a:custGeom>
            <a:avLst/>
            <a:gdLst/>
            <a:ahLst/>
            <a:cxnLst/>
            <a:rect l="l" t="t" r="r" b="b"/>
            <a:pathLst>
              <a:path w="8042" h="10000">
                <a:moveTo>
                  <a:pt x="5799" y="10000"/>
                </a:moveTo>
                <a:cubicBezTo>
                  <a:pt x="5880" y="10000"/>
                  <a:pt x="5934" y="9940"/>
                  <a:pt x="5961" y="9880"/>
                </a:cubicBezTo>
                <a:cubicBezTo>
                  <a:pt x="5961" y="9820"/>
                  <a:pt x="5988" y="9820"/>
                  <a:pt x="5988" y="9820"/>
                </a:cubicBezTo>
                <a:lnTo>
                  <a:pt x="8042" y="5260"/>
                </a:lnTo>
                <a:cubicBezTo>
                  <a:pt x="8096" y="5140"/>
                  <a:pt x="8096" y="4901"/>
                  <a:pt x="8042" y="4721"/>
                </a:cubicBezTo>
                <a:lnTo>
                  <a:pt x="5988" y="221"/>
                </a:lnTo>
                <a:cubicBezTo>
                  <a:pt x="5988" y="160"/>
                  <a:pt x="5961" y="160"/>
                  <a:pt x="5961" y="160"/>
                </a:cubicBezTo>
                <a:cubicBezTo>
                  <a:pt x="5934" y="101"/>
                  <a:pt x="5880" y="41"/>
                  <a:pt x="5799" y="41"/>
                </a:cubicBezTo>
                <a:lnTo>
                  <a:pt x="18" y="0"/>
                </a:lnTo>
                <a:cubicBezTo>
                  <a:pt x="12" y="3330"/>
                  <a:pt x="6" y="6661"/>
                  <a:pt x="0" y="9991"/>
                </a:cubicBezTo>
                <a:lnTo>
                  <a:pt x="5799" y="10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23334" y="4529541"/>
            <a:ext cx="584978" cy="365125"/>
          </a:xfrm>
        </p:spPr>
        <p:txBody>
          <a:bodyPr/>
          <a:lstStyle/>
          <a:p>
            <a:fld id="{16292582-9FC8-4B1B-8456-B27CC842DEE2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74160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D8A89-38B7-CF46-A202-6430B459232C}" type="datetimeFigureOut">
              <a:rPr lang="en-US" smtClean="0"/>
              <a:pPr/>
              <a:t>2/20/2021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D0588-0869-CD4D-8ADE-3C51A710DA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94882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074562"/>
            <a:ext cx="6591985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3581400"/>
            <a:ext cx="659198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D8A89-38B7-CF46-A202-6430B459232C}" type="datetimeFigureOut">
              <a:rPr lang="en-US" smtClean="0"/>
              <a:pPr/>
              <a:t>2/20/2021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8AF02B71-8991-4516-A01E-F1A9ACD28BD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35390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376739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D8A89-38B7-CF46-A202-6430B459232C}" type="datetimeFigureOut">
              <a:rPr lang="en-US" smtClean="0"/>
              <a:pPr/>
              <a:t>2/20/2021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0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379D0588-0869-CD4D-8ADE-3C51A710DA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18607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65352" y="2226626"/>
            <a:ext cx="287459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42415" y="2802888"/>
            <a:ext cx="3197532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6154" y="2223398"/>
            <a:ext cx="28732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10570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D8A89-38B7-CF46-A202-6430B459232C}" type="datetimeFigureOut">
              <a:rPr lang="en-US" smtClean="0"/>
              <a:pPr/>
              <a:t>2/20/2021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787783"/>
            <a:ext cx="584978" cy="365125"/>
          </a:xfrm>
        </p:spPr>
        <p:txBody>
          <a:bodyPr/>
          <a:lstStyle/>
          <a:p>
            <a:fld id="{379D0588-0869-CD4D-8ADE-3C51A710DA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22593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D8A89-38B7-CF46-A202-6430B459232C}" type="datetimeFigureOut">
              <a:rPr lang="en-US" smtClean="0"/>
              <a:pPr/>
              <a:t>2/20/2021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D0588-0869-CD4D-8ADE-3C51A710DA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928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D8A89-38B7-CF46-A202-6430B459232C}" type="datetimeFigureOut">
              <a:rPr lang="en-US" smtClean="0"/>
              <a:pPr/>
              <a:t>2/20/2021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D0588-0869-CD4D-8ADE-3C51A710DA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73661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46088"/>
            <a:ext cx="2629584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3494" y="446089"/>
            <a:ext cx="3790906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1598613"/>
            <a:ext cx="2629584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D8A89-38B7-CF46-A202-6430B459232C}" type="datetimeFigureOut">
              <a:rPr lang="en-US" smtClean="0"/>
              <a:pPr/>
              <a:t>2/20/2021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D0588-0869-CD4D-8ADE-3C51A710DA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25113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4800600"/>
            <a:ext cx="6591985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42415" y="634965"/>
            <a:ext cx="6591985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367338"/>
            <a:ext cx="6591985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D8A89-38B7-CF46-A202-6430B459232C}" type="datetimeFigureOut">
              <a:rPr lang="en-US" smtClean="0"/>
              <a:pPr/>
              <a:t>2/20/2021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379D0588-0869-CD4D-8ADE-3C51A710DA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4323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609600"/>
            <a:ext cx="6591985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D8A89-38B7-CF46-A202-6430B459232C}" type="datetimeFigureOut">
              <a:rPr lang="en-US" smtClean="0"/>
              <a:pPr/>
              <a:t>2/20/2021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379D0588-0869-CD4D-8ADE-3C51A710DA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95897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15972" y="3505200"/>
            <a:ext cx="5653888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4354046"/>
            <a:ext cx="6591985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D8A89-38B7-CF46-A202-6430B459232C}" type="datetimeFigureOut">
              <a:rPr lang="en-US" smtClean="0"/>
              <a:pPr/>
              <a:t>2/20/2021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Freeform 11"/>
          <p:cNvSpPr/>
          <p:nvPr/>
        </p:nvSpPr>
        <p:spPr bwMode="auto">
          <a:xfrm flipV="1">
            <a:off x="58" y="3166527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11228" y="3244140"/>
            <a:ext cx="584978" cy="365125"/>
          </a:xfrm>
        </p:spPr>
        <p:txBody>
          <a:bodyPr/>
          <a:lstStyle/>
          <a:p>
            <a:fld id="{379D0588-0869-CD4D-8ADE-3C51A710DA5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461327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5" y="2438401"/>
            <a:ext cx="6591985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D8A89-38B7-CF46-A202-6430B459232C}" type="datetimeFigureOut">
              <a:rPr lang="en-US" smtClean="0"/>
              <a:pPr/>
              <a:t>2/20/2021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379D0588-0869-CD4D-8ADE-3C51A710DA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1788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2188123" y="609600"/>
            <a:ext cx="610958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688292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688292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D8A89-38B7-CF46-A202-6430B459232C}" type="datetimeFigureOut">
              <a:rPr lang="en-US" smtClean="0"/>
              <a:pPr/>
              <a:t>2/20/2021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379D0588-0869-CD4D-8ADE-3C51A710DA5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1808316" y="648005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8169533" y="290530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590549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2416" y="627407"/>
            <a:ext cx="6591984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942415" y="4343400"/>
            <a:ext cx="6591985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42415" y="5181600"/>
            <a:ext cx="6591985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D8A89-38B7-CF46-A202-6430B459232C}" type="datetimeFigureOut">
              <a:rPr lang="en-US" smtClean="0"/>
              <a:pPr/>
              <a:t>2/20/2021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4910660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11228" y="4983088"/>
            <a:ext cx="584978" cy="365125"/>
          </a:xfrm>
        </p:spPr>
        <p:txBody>
          <a:bodyPr/>
          <a:lstStyle/>
          <a:p>
            <a:fld id="{379D0588-0869-CD4D-8ADE-3C51A710DA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78138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D8A89-38B7-CF46-A202-6430B459232C}" type="datetimeFigureOut">
              <a:rPr lang="en-US" smtClean="0"/>
              <a:pPr/>
              <a:t>2/20/2021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D0588-0869-CD4D-8ADE-3C51A710DA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54483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8535" y="627406"/>
            <a:ext cx="1656132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42416" y="627406"/>
            <a:ext cx="4716348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D8A89-38B7-CF46-A202-6430B459232C}" type="datetimeFigureOut">
              <a:rPr lang="en-US" smtClean="0"/>
              <a:pPr/>
              <a:t>2/20/2021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58" y="711194"/>
            <a:ext cx="1358356" cy="508005"/>
          </a:xfrm>
          <a:custGeom>
            <a:avLst/>
            <a:gdLst/>
            <a:ahLst/>
            <a:cxnLst/>
            <a:rect l="l" t="t" r="r" b="b"/>
            <a:pathLst>
              <a:path w="7908" h="10000">
                <a:moveTo>
                  <a:pt x="7908" y="4694"/>
                </a:moveTo>
                <a:lnTo>
                  <a:pt x="6575" y="188"/>
                </a:lnTo>
                <a:cubicBezTo>
                  <a:pt x="6566" y="157"/>
                  <a:pt x="6555" y="125"/>
                  <a:pt x="6546" y="94"/>
                </a:cubicBezTo>
                <a:cubicBezTo>
                  <a:pt x="6519" y="0"/>
                  <a:pt x="6491" y="0"/>
                  <a:pt x="6463" y="0"/>
                </a:cubicBezTo>
                <a:lnTo>
                  <a:pt x="5935" y="0"/>
                </a:lnTo>
                <a:lnTo>
                  <a:pt x="0" y="62"/>
                </a:lnTo>
                <a:lnTo>
                  <a:pt x="0" y="10000"/>
                </a:lnTo>
                <a:lnTo>
                  <a:pt x="5935" y="9952"/>
                </a:lnTo>
                <a:lnTo>
                  <a:pt x="6463" y="9952"/>
                </a:lnTo>
                <a:cubicBezTo>
                  <a:pt x="6491" y="9952"/>
                  <a:pt x="6519" y="9859"/>
                  <a:pt x="6546" y="9859"/>
                </a:cubicBezTo>
                <a:cubicBezTo>
                  <a:pt x="6546" y="9764"/>
                  <a:pt x="6575" y="9764"/>
                  <a:pt x="6575" y="9764"/>
                </a:cubicBezTo>
                <a:lnTo>
                  <a:pt x="7908" y="5258"/>
                </a:lnTo>
                <a:cubicBezTo>
                  <a:pt x="7963" y="5070"/>
                  <a:pt x="7963" y="4883"/>
                  <a:pt x="7908" y="4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D0588-0869-CD4D-8ADE-3C51A710DA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0313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" name="Group 35"/>
          <p:cNvGrpSpPr/>
          <p:nvPr/>
        </p:nvGrpSpPr>
        <p:grpSpPr>
          <a:xfrm>
            <a:off x="1" y="228600"/>
            <a:ext cx="1981200" cy="6638628"/>
            <a:chOff x="2487613" y="285750"/>
            <a:chExt cx="2428875" cy="5654676"/>
          </a:xfrm>
        </p:grpSpPr>
        <p:sp>
          <p:nvSpPr>
            <p:cNvPr id="37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8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9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0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1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2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3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4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5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49" name="Group 48"/>
          <p:cNvGrpSpPr/>
          <p:nvPr/>
        </p:nvGrpSpPr>
        <p:grpSpPr>
          <a:xfrm>
            <a:off x="20421" y="749"/>
            <a:ext cx="1952272" cy="6852504"/>
            <a:chOff x="6627813" y="196102"/>
            <a:chExt cx="1952625" cy="5677649"/>
          </a:xfrm>
        </p:grpSpPr>
        <p:sp>
          <p:nvSpPr>
            <p:cNvPr id="50" name="Freeform 27"/>
            <p:cNvSpPr/>
            <p:nvPr/>
          </p:nvSpPr>
          <p:spPr bwMode="auto">
            <a:xfrm>
              <a:off x="6627813" y="196102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1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2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3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4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5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6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7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8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59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62" name="Rectangle 6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2415" y="2133600"/>
            <a:ext cx="6591985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72400" y="6135089"/>
            <a:ext cx="766380" cy="37017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4D8A89-38B7-CF46-A202-6430B459232C}" type="datetimeFigureOut">
              <a:rPr lang="en-US" smtClean="0"/>
              <a:pPr/>
              <a:t>2/20/2021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42415" y="6135809"/>
            <a:ext cx="571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11228" y="787783"/>
            <a:ext cx="5849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379D0588-0869-CD4D-8ADE-3C51A710DA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16548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66" r:id="rId1"/>
    <p:sldLayoutId id="2147483967" r:id="rId2"/>
    <p:sldLayoutId id="2147483968" r:id="rId3"/>
    <p:sldLayoutId id="2147483969" r:id="rId4"/>
    <p:sldLayoutId id="2147483970" r:id="rId5"/>
    <p:sldLayoutId id="2147483971" r:id="rId6"/>
    <p:sldLayoutId id="2147483972" r:id="rId7"/>
    <p:sldLayoutId id="2147483973" r:id="rId8"/>
    <p:sldLayoutId id="2147483974" r:id="rId9"/>
    <p:sldLayoutId id="2147483975" r:id="rId10"/>
    <p:sldLayoutId id="2147483976" r:id="rId11"/>
    <p:sldLayoutId id="2147483977" r:id="rId12"/>
    <p:sldLayoutId id="2147483978" r:id="rId13"/>
    <p:sldLayoutId id="2147483979" r:id="rId14"/>
    <p:sldLayoutId id="2147483980" r:id="rId15"/>
    <p:sldLayoutId id="2147483981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lilypeters.files.wordpress.com/2014/04/gibbs-ref-mod.jpg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www.youtube.com/watch?v=wvTrd-vUDxQ" TargetMode="Externa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wvTrd-vUDxQ" TargetMode="External"/><Relationship Id="rId2" Type="http://schemas.openxmlformats.org/officeDocument/2006/relationships/hyperlink" Target="https://journals.gre.ac.uk/index.php/compass/article/view/12/28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lilypeters.files.wordpress.com/2014/04/gibbs-ref-mod.jpg" TargetMode="External"/><Relationship Id="rId4" Type="http://schemas.openxmlformats.org/officeDocument/2006/relationships/hyperlink" Target="https://www.youtube.com/watch?app=desktop&amp;v=wvTrd-vUDxQ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SJIE 5002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3200">
                <a:latin typeface="Arial" panose="020B0604020202020204" pitchFamily="34" charset="0"/>
                <a:cs typeface="Arial" panose="020B0604020202020204" pitchFamily="34" charset="0"/>
              </a:rPr>
              <a:t>Reflective Practice</a:t>
            </a: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i used to think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6290" y="177801"/>
            <a:ext cx="3497913" cy="23368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Reflective Practice/</a:t>
            </a:r>
            <a:br>
              <a:rPr lang="en-US" dirty="0"/>
            </a:br>
            <a:r>
              <a:rPr lang="en-US" dirty="0" err="1"/>
              <a:t>Arfer</a:t>
            </a:r>
            <a:r>
              <a:rPr lang="en-US" dirty="0"/>
              <a:t> </a:t>
            </a:r>
            <a:r>
              <a:rPr lang="en-US" dirty="0" err="1"/>
              <a:t>Adlewyrchol</a:t>
            </a:r>
            <a:r>
              <a:rPr lang="en-US" dirty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Deall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cysyniad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‘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arfer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adlewyrchol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’</a:t>
            </a:r>
          </a:p>
          <a:p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Deall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perthnasedd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damcaniaethau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allweddol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tanategu’r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cysyniad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4204126"/>
          </a:xfrm>
        </p:spPr>
        <p:txBody>
          <a:bodyPr>
            <a:normAutofit fontScale="85000" lnSpcReduction="20000"/>
          </a:bodyPr>
          <a:lstStyle/>
          <a:p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To understand the concept of ‘reflective practice’.</a:t>
            </a:r>
          </a:p>
          <a:p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To understand the relevance of this for outstanding practitioners.</a:t>
            </a:r>
          </a:p>
          <a:p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To consider some of the key theories underpinning this concept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Starting point – </a:t>
            </a:r>
            <a:br>
              <a:rPr lang="en-US" dirty="0"/>
            </a:br>
            <a:r>
              <a:rPr lang="en-US" dirty="0"/>
              <a:t>Steiner-Waldorf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51296" y="2136706"/>
            <a:ext cx="3088109" cy="4526814"/>
          </a:xfrm>
        </p:spPr>
        <p:txBody>
          <a:bodyPr>
            <a:normAutofit fontScale="62500" lnSpcReduction="20000"/>
          </a:bodyPr>
          <a:lstStyle/>
          <a:p>
            <a:r>
              <a:rPr lang="en-US" sz="3200" dirty="0" err="1"/>
              <a:t>Dylai</a:t>
            </a:r>
            <a:r>
              <a:rPr lang="en-US" sz="3200" dirty="0"/>
              <a:t> </a:t>
            </a:r>
            <a:r>
              <a:rPr lang="en-US" sz="3200" dirty="0" err="1"/>
              <a:t>ymarferwyr</a:t>
            </a:r>
            <a:r>
              <a:rPr lang="en-US" sz="3200" dirty="0"/>
              <a:t> </a:t>
            </a:r>
            <a:r>
              <a:rPr lang="en-US" sz="3200" dirty="0" err="1"/>
              <a:t>fod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‘worthy of imitation’ (Lindon,2010)</a:t>
            </a:r>
          </a:p>
          <a:p>
            <a:r>
              <a:rPr lang="en-US" sz="3200" dirty="0" err="1"/>
              <a:t>Modelau</a:t>
            </a:r>
            <a:r>
              <a:rPr lang="en-US" sz="3200" dirty="0"/>
              <a:t> </a:t>
            </a:r>
            <a:r>
              <a:rPr lang="en-US" sz="3200" dirty="0" err="1"/>
              <a:t>rôl</a:t>
            </a:r>
            <a:endParaRPr lang="en-US" sz="3200" dirty="0"/>
          </a:p>
          <a:p>
            <a:r>
              <a:rPr lang="en-US" sz="3200" dirty="0"/>
              <a:t>Pa </a:t>
            </a:r>
            <a:r>
              <a:rPr lang="en-US" sz="3200" dirty="0" err="1"/>
              <a:t>agweddau</a:t>
            </a:r>
            <a:r>
              <a:rPr lang="en-US" sz="3200" dirty="0"/>
              <a:t> </a:t>
            </a:r>
            <a:r>
              <a:rPr lang="en-US" sz="3200" dirty="0" err="1"/>
              <a:t>yr</a:t>
            </a:r>
            <a:r>
              <a:rPr lang="en-US" sz="3200" dirty="0"/>
              <a:t> </a:t>
            </a:r>
            <a:r>
              <a:rPr lang="en-US" sz="3200" dirty="0" err="1"/>
              <a:t>ydym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eu</a:t>
            </a:r>
            <a:r>
              <a:rPr lang="en-US" sz="3200" dirty="0"/>
              <a:t> </a:t>
            </a:r>
            <a:r>
              <a:rPr lang="en-US" sz="3200" dirty="0" err="1"/>
              <a:t>gwneud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dda</a:t>
            </a:r>
            <a:r>
              <a:rPr lang="en-US" sz="3200" dirty="0"/>
              <a:t>, a </a:t>
            </a:r>
            <a:r>
              <a:rPr lang="en-US" sz="3200" dirty="0" err="1"/>
              <a:t>pha</a:t>
            </a:r>
            <a:r>
              <a:rPr lang="en-US" sz="3200" dirty="0"/>
              <a:t> </a:t>
            </a:r>
            <a:r>
              <a:rPr lang="en-US" sz="3200" dirty="0" err="1"/>
              <a:t>ardaloedd</a:t>
            </a:r>
            <a:r>
              <a:rPr lang="en-US" sz="3200" dirty="0"/>
              <a:t> </a:t>
            </a:r>
            <a:r>
              <a:rPr lang="en-US" sz="3200" dirty="0" err="1"/>
              <a:t>sydd</a:t>
            </a:r>
            <a:r>
              <a:rPr lang="en-US" sz="3200" dirty="0"/>
              <a:t> </a:t>
            </a:r>
            <a:r>
              <a:rPr lang="en-US" sz="3200" dirty="0" err="1"/>
              <a:t>angen</a:t>
            </a:r>
            <a:r>
              <a:rPr lang="en-US" sz="3200" dirty="0"/>
              <a:t> </a:t>
            </a:r>
            <a:r>
              <a:rPr lang="en-US" sz="3200" dirty="0" err="1"/>
              <a:t>i</a:t>
            </a:r>
            <a:r>
              <a:rPr lang="en-US" sz="3200" dirty="0"/>
              <a:t> </a:t>
            </a:r>
            <a:r>
              <a:rPr lang="en-US" sz="3200" dirty="0" err="1"/>
              <a:t>ni</a:t>
            </a:r>
            <a:r>
              <a:rPr lang="en-US" sz="3200" dirty="0"/>
              <a:t> </a:t>
            </a:r>
            <a:r>
              <a:rPr lang="en-US" sz="3200" dirty="0" err="1"/>
              <a:t>eu</a:t>
            </a:r>
            <a:r>
              <a:rPr lang="en-US" sz="3200" dirty="0"/>
              <a:t> </a:t>
            </a:r>
            <a:r>
              <a:rPr lang="en-US" sz="3200" dirty="0" err="1"/>
              <a:t>datblygu</a:t>
            </a:r>
            <a:r>
              <a:rPr lang="en-US" sz="3200" dirty="0"/>
              <a:t>?</a:t>
            </a:r>
          </a:p>
          <a:p>
            <a:r>
              <a:rPr lang="en-US" sz="3200" dirty="0" err="1"/>
              <a:t>Sut</a:t>
            </a:r>
            <a:r>
              <a:rPr lang="en-US" sz="3200" dirty="0"/>
              <a:t> </a:t>
            </a:r>
            <a:r>
              <a:rPr lang="en-US" sz="3200" dirty="0" err="1"/>
              <a:t>fedrwn</a:t>
            </a:r>
            <a:r>
              <a:rPr lang="en-US" sz="3200" dirty="0"/>
              <a:t> </a:t>
            </a:r>
            <a:r>
              <a:rPr lang="en-US" sz="3200" dirty="0" err="1"/>
              <a:t>adnabod</a:t>
            </a:r>
            <a:r>
              <a:rPr lang="en-US" sz="3200" dirty="0"/>
              <a:t> </a:t>
            </a:r>
            <a:r>
              <a:rPr lang="en-US" sz="3200" dirty="0" err="1"/>
              <a:t>rhain</a:t>
            </a:r>
            <a:r>
              <a:rPr lang="en-US" sz="3200" dirty="0"/>
              <a:t>?</a:t>
            </a:r>
          </a:p>
          <a:p>
            <a:r>
              <a:rPr lang="en-US" sz="3200" dirty="0"/>
              <a:t>Mae </a:t>
            </a:r>
            <a:r>
              <a:rPr lang="en-US" sz="3200" dirty="0" err="1"/>
              <a:t>adlewyrchu</a:t>
            </a:r>
            <a:r>
              <a:rPr lang="en-US" sz="3200" dirty="0"/>
              <a:t> </a:t>
            </a:r>
            <a:r>
              <a:rPr lang="en-US" sz="3200" dirty="0" err="1"/>
              <a:t>yn</a:t>
            </a:r>
            <a:r>
              <a:rPr lang="en-US" sz="3200" dirty="0"/>
              <a:t> </a:t>
            </a:r>
            <a:r>
              <a:rPr lang="en-US" sz="3200" dirty="0" err="1"/>
              <a:t>allweddol</a:t>
            </a:r>
            <a:endParaRPr lang="en-US" sz="3200" dirty="0"/>
          </a:p>
          <a:p>
            <a:endParaRPr lang="en-US" sz="3600" dirty="0"/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en-US" sz="2000" i="1" dirty="0"/>
              <a:t>Practitioners should be ‘worthy of imitation’ (Lindon,2010)</a:t>
            </a:r>
          </a:p>
          <a:p>
            <a:r>
              <a:rPr lang="en-US" sz="2000" i="1" dirty="0"/>
              <a:t>Role models</a:t>
            </a:r>
          </a:p>
          <a:p>
            <a:r>
              <a:rPr lang="en-US" sz="2000" i="1" dirty="0"/>
              <a:t>What are the areas we are good at, and which might we need to develop?</a:t>
            </a:r>
          </a:p>
          <a:p>
            <a:r>
              <a:rPr lang="en-US" sz="2000" i="1" dirty="0"/>
              <a:t>How can we identify these?</a:t>
            </a:r>
          </a:p>
          <a:p>
            <a:r>
              <a:rPr lang="en-US" sz="2000" i="1" dirty="0"/>
              <a:t>Reflection is the key</a:t>
            </a:r>
          </a:p>
          <a:p>
            <a:endParaRPr lang="en-GB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What do we mean by reflection?</a:t>
            </a:r>
            <a:br>
              <a:rPr lang="en-US" dirty="0"/>
            </a:br>
            <a:r>
              <a:rPr lang="en-US" dirty="0"/>
              <a:t>Beth </a:t>
            </a:r>
            <a:r>
              <a:rPr lang="en-US" dirty="0" err="1"/>
              <a:t>yw</a:t>
            </a:r>
            <a:r>
              <a:rPr lang="en-US" dirty="0"/>
              <a:t> </a:t>
            </a:r>
            <a:r>
              <a:rPr lang="en-US" dirty="0" err="1"/>
              <a:t>adlewyrchu</a:t>
            </a:r>
            <a:r>
              <a:rPr lang="en-US" dirty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5469" y="2756847"/>
            <a:ext cx="3193576" cy="3343701"/>
          </a:xfrm>
        </p:spPr>
        <p:txBody>
          <a:bodyPr>
            <a:noAutofit/>
          </a:bodyPr>
          <a:lstStyle/>
          <a:p>
            <a:r>
              <a:rPr lang="en-US" sz="2000" b="1" dirty="0" err="1"/>
              <a:t>Nid</a:t>
            </a:r>
            <a:r>
              <a:rPr lang="en-US" sz="2000" b="1" dirty="0"/>
              <a:t> </a:t>
            </a:r>
          </a:p>
          <a:p>
            <a:r>
              <a:rPr lang="en-US" sz="2000" dirty="0" err="1"/>
              <a:t>Trosglwyddo</a:t>
            </a:r>
            <a:r>
              <a:rPr lang="en-US" sz="2000" dirty="0"/>
              <a:t> </a:t>
            </a:r>
            <a:r>
              <a:rPr lang="en-US" sz="2000" dirty="0" err="1"/>
              <a:t>gwybodaeth</a:t>
            </a:r>
            <a:r>
              <a:rPr lang="en-US" sz="2000" dirty="0"/>
              <a:t>, </a:t>
            </a:r>
            <a:r>
              <a:rPr lang="en-US" sz="2000" dirty="0" err="1"/>
              <a:t>cyfarwyddiadau</a:t>
            </a:r>
            <a:r>
              <a:rPr lang="en-US" sz="2000" dirty="0"/>
              <a:t> </a:t>
            </a:r>
            <a:r>
              <a:rPr lang="en-US" sz="2000" dirty="0" err="1"/>
              <a:t>ayyb</a:t>
            </a:r>
            <a:endParaRPr lang="en-US" sz="2000" dirty="0"/>
          </a:p>
          <a:p>
            <a:r>
              <a:rPr lang="en-US" sz="2000" dirty="0" err="1"/>
              <a:t>Disgrifiad</a:t>
            </a:r>
            <a:r>
              <a:rPr lang="en-US" sz="2000" dirty="0"/>
              <a:t> </a:t>
            </a:r>
            <a:r>
              <a:rPr lang="en-US" sz="2000" dirty="0" err="1"/>
              <a:t>syml</a:t>
            </a:r>
            <a:endParaRPr lang="en-US" sz="2000" dirty="0"/>
          </a:p>
          <a:p>
            <a:r>
              <a:rPr lang="en-US" sz="2000" dirty="0" err="1"/>
              <a:t>Penderfyniad</a:t>
            </a:r>
            <a:r>
              <a:rPr lang="en-US" sz="2000" dirty="0"/>
              <a:t> </a:t>
            </a:r>
            <a:r>
              <a:rPr lang="en-US" sz="2000" dirty="0" err="1"/>
              <a:t>syml</a:t>
            </a:r>
            <a:endParaRPr lang="en-US" sz="2000" dirty="0"/>
          </a:p>
          <a:p>
            <a:r>
              <a:rPr lang="en-US" sz="2000" dirty="0" err="1"/>
              <a:t>Datrys</a:t>
            </a:r>
            <a:r>
              <a:rPr lang="en-US" sz="2000" dirty="0"/>
              <a:t> </a:t>
            </a:r>
            <a:r>
              <a:rPr lang="en-US" sz="2000" dirty="0" err="1"/>
              <a:t>problemau</a:t>
            </a:r>
            <a:r>
              <a:rPr lang="en-US" sz="2000" dirty="0"/>
              <a:t> </a:t>
            </a:r>
            <a:r>
              <a:rPr lang="en-US" sz="2000" dirty="0" err="1"/>
              <a:t>syml</a:t>
            </a:r>
            <a:endParaRPr lang="en-US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81684" y="2756846"/>
            <a:ext cx="3252716" cy="3671249"/>
          </a:xfrm>
        </p:spPr>
        <p:txBody>
          <a:bodyPr>
            <a:normAutofit fontScale="70000" lnSpcReduction="20000"/>
          </a:bodyPr>
          <a:lstStyle/>
          <a:p>
            <a:r>
              <a:rPr lang="en-US" sz="3300" b="1" i="1" dirty="0"/>
              <a:t>It is NOT:</a:t>
            </a:r>
          </a:p>
          <a:p>
            <a:r>
              <a:rPr lang="en-US" sz="3300" i="1" dirty="0"/>
              <a:t>Conveyance of information, instruction </a:t>
            </a:r>
            <a:r>
              <a:rPr lang="en-US" sz="3300" i="1" dirty="0" err="1"/>
              <a:t>etc</a:t>
            </a:r>
            <a:r>
              <a:rPr lang="en-US" sz="3300" i="1" dirty="0"/>
              <a:t> </a:t>
            </a:r>
          </a:p>
          <a:p>
            <a:r>
              <a:rPr lang="en-US" sz="3300" i="1" dirty="0"/>
              <a:t>A straightforward description</a:t>
            </a:r>
          </a:p>
          <a:p>
            <a:r>
              <a:rPr lang="en-US" sz="3300" i="1" dirty="0"/>
              <a:t>A straightforward decision</a:t>
            </a:r>
          </a:p>
          <a:p>
            <a:r>
              <a:rPr lang="en-US" sz="3300" i="1" dirty="0"/>
              <a:t>Simple problem solving</a:t>
            </a:r>
          </a:p>
          <a:p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Reflection</a:t>
            </a:r>
            <a:br>
              <a:rPr lang="en-GB" dirty="0"/>
            </a:br>
            <a:r>
              <a:rPr lang="en-GB" dirty="0" err="1"/>
              <a:t>Adlewyrchu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01254" y="2136706"/>
            <a:ext cx="3152633" cy="3767397"/>
          </a:xfrm>
        </p:spPr>
        <p:txBody>
          <a:bodyPr>
            <a:normAutofit/>
          </a:bodyPr>
          <a:lstStyle/>
          <a:p>
            <a:r>
              <a:rPr lang="en-GB" sz="2400" b="1" dirty="0"/>
              <a:t>Mae e </a:t>
            </a:r>
            <a:r>
              <a:rPr lang="en-GB" sz="2400" b="1" dirty="0" err="1"/>
              <a:t>ynglyn</a:t>
            </a:r>
            <a:r>
              <a:rPr lang="en-GB" sz="2400" b="1" dirty="0"/>
              <a:t> â</a:t>
            </a:r>
          </a:p>
          <a:p>
            <a:r>
              <a:rPr lang="en-GB" sz="2400" dirty="0" err="1"/>
              <a:t>didoli</a:t>
            </a:r>
            <a:r>
              <a:rPr lang="en-GB" sz="2400" dirty="0"/>
              <a:t> </a:t>
            </a:r>
            <a:r>
              <a:rPr lang="en-GB" sz="2400" dirty="0" err="1"/>
              <a:t>gwybodaeth</a:t>
            </a:r>
            <a:r>
              <a:rPr lang="en-GB" sz="2400" dirty="0"/>
              <a:t>, </a:t>
            </a:r>
            <a:r>
              <a:rPr lang="en-GB" sz="2400" dirty="0" err="1"/>
              <a:t>syniadau</a:t>
            </a:r>
            <a:r>
              <a:rPr lang="en-GB" sz="2400" dirty="0"/>
              <a:t>, </a:t>
            </a:r>
            <a:r>
              <a:rPr lang="en-GB" sz="2400" dirty="0" err="1"/>
              <a:t>teimladau</a:t>
            </a:r>
            <a:r>
              <a:rPr lang="en-GB" sz="2400" dirty="0"/>
              <a:t>….dull o </a:t>
            </a:r>
            <a:r>
              <a:rPr lang="en-GB" sz="2400" dirty="0" err="1"/>
              <a:t>fod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gliriach</a:t>
            </a:r>
            <a:r>
              <a:rPr lang="en-GB" sz="2400" dirty="0"/>
              <a:t> am </a:t>
            </a:r>
            <a:r>
              <a:rPr lang="en-GB" sz="2400" dirty="0" err="1"/>
              <a:t>rhywbeth</a:t>
            </a:r>
            <a:r>
              <a:rPr lang="en-GB" sz="2400" dirty="0"/>
              <a:t>… </a:t>
            </a:r>
            <a:r>
              <a:rPr lang="en-GB" sz="2400" dirty="0" err="1"/>
              <a:t>arfarnu</a:t>
            </a:r>
            <a:r>
              <a:rPr lang="en-GB" sz="2400" dirty="0"/>
              <a:t>… proses </a:t>
            </a:r>
            <a:r>
              <a:rPr lang="en-GB" sz="2400" dirty="0" err="1"/>
              <a:t>weithredol</a:t>
            </a:r>
            <a:r>
              <a:rPr lang="en-GB" sz="2400" dirty="0"/>
              <a:t>…. </a:t>
            </a:r>
            <a:r>
              <a:rPr lang="en-GB" sz="2400" dirty="0" err="1"/>
              <a:t>barhaus</a:t>
            </a:r>
            <a:r>
              <a:rPr lang="en-GB" sz="2400" dirty="0"/>
              <a:t>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08729" y="2136706"/>
            <a:ext cx="3848668" cy="3767397"/>
          </a:xfrm>
        </p:spPr>
        <p:txBody>
          <a:bodyPr>
            <a:noAutofit/>
          </a:bodyPr>
          <a:lstStyle/>
          <a:p>
            <a:r>
              <a:rPr lang="en-US" sz="2400" b="1" i="1" dirty="0"/>
              <a:t>It is </a:t>
            </a:r>
          </a:p>
          <a:p>
            <a:r>
              <a:rPr lang="en-US" sz="2400" i="1" dirty="0"/>
              <a:t>sorting information, ideas, feelings… a means of becoming clearer about something…evaluation… an active process….ongoing…..</a:t>
            </a:r>
          </a:p>
          <a:p>
            <a:endParaRPr lang="en-US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444952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Activity 1</a:t>
            </a:r>
            <a:br>
              <a:rPr lang="en-US" dirty="0"/>
            </a:br>
            <a:r>
              <a:rPr lang="en-GB" dirty="0" err="1"/>
              <a:t>Gweithgaredd</a:t>
            </a:r>
            <a:r>
              <a:rPr lang="en-GB" dirty="0"/>
              <a:t> 1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681046" cy="4212076"/>
          </a:xfrm>
        </p:spPr>
        <p:txBody>
          <a:bodyPr>
            <a:normAutofit/>
          </a:bodyPr>
          <a:lstStyle/>
          <a:p>
            <a:r>
              <a:rPr lang="en-GB" sz="2400" dirty="0" err="1"/>
              <a:t>Ystyriwch</a:t>
            </a:r>
            <a:r>
              <a:rPr lang="en-GB" sz="2400" dirty="0"/>
              <a:t>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arfer</a:t>
            </a:r>
            <a:r>
              <a:rPr lang="en-GB" sz="2400" dirty="0"/>
              <a:t> </a:t>
            </a:r>
            <a:r>
              <a:rPr lang="en-GB" sz="2400" dirty="0" err="1"/>
              <a:t>adlewyrchol</a:t>
            </a:r>
            <a:r>
              <a:rPr lang="en-GB" sz="2400" dirty="0"/>
              <a:t> </a:t>
            </a:r>
            <a:r>
              <a:rPr lang="en-GB" sz="2400" dirty="0" err="1"/>
              <a:t>fel</a:t>
            </a:r>
            <a:r>
              <a:rPr lang="en-GB" sz="2400" dirty="0"/>
              <a:t> </a:t>
            </a:r>
            <a:r>
              <a:rPr lang="en-GB" sz="2400" dirty="0" err="1"/>
              <a:t>myfyriwr</a:t>
            </a:r>
            <a:r>
              <a:rPr lang="en-GB" sz="2400" dirty="0"/>
              <a:t> </a:t>
            </a:r>
            <a:r>
              <a:rPr lang="en-GB" sz="2400" dirty="0" err="1"/>
              <a:t>israddedig</a:t>
            </a:r>
            <a:endParaRPr lang="en-GB" sz="2400" dirty="0"/>
          </a:p>
          <a:p>
            <a:r>
              <a:rPr lang="en-GB" sz="2400" dirty="0"/>
              <a:t>Pa </a:t>
            </a:r>
            <a:r>
              <a:rPr lang="en-GB" sz="2400" dirty="0" err="1"/>
              <a:t>adlewyrchu</a:t>
            </a:r>
            <a:r>
              <a:rPr lang="en-GB" sz="2400" dirty="0"/>
              <a:t> </a:t>
            </a:r>
            <a:r>
              <a:rPr lang="en-GB" sz="2400" dirty="0" err="1"/>
              <a:t>ydych</a:t>
            </a:r>
            <a:r>
              <a:rPr lang="en-GB" sz="2400" dirty="0"/>
              <a:t> chi </a:t>
            </a:r>
            <a:r>
              <a:rPr lang="en-GB" sz="2400" dirty="0" err="1"/>
              <a:t>wedi</a:t>
            </a:r>
            <a:r>
              <a:rPr lang="en-GB" sz="2400" dirty="0"/>
              <a:t> </a:t>
            </a:r>
            <a:r>
              <a:rPr lang="en-GB" sz="2400" dirty="0" err="1"/>
              <a:t>ei</a:t>
            </a:r>
            <a:r>
              <a:rPr lang="en-GB" sz="2400" dirty="0"/>
              <a:t> </a:t>
            </a:r>
            <a:r>
              <a:rPr lang="en-GB" sz="2400" dirty="0" err="1"/>
              <a:t>wneud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amser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y </a:t>
            </a:r>
            <a:r>
              <a:rPr lang="en-GB" sz="2400" dirty="0" err="1"/>
              <a:t>Brifysgol</a:t>
            </a:r>
            <a:r>
              <a:rPr lang="en-GB" sz="2400" dirty="0"/>
              <a:t>?</a:t>
            </a:r>
          </a:p>
          <a:p>
            <a:r>
              <a:rPr lang="en-GB" sz="2400" dirty="0"/>
              <a:t>Beth </a:t>
            </a:r>
            <a:r>
              <a:rPr lang="en-GB" sz="2400" dirty="0" err="1"/>
              <a:t>yw</a:t>
            </a:r>
            <a:r>
              <a:rPr lang="en-GB" sz="2400" dirty="0"/>
              <a:t> </a:t>
            </a:r>
            <a:r>
              <a:rPr lang="en-GB" sz="2400" dirty="0" err="1"/>
              <a:t>ei</a:t>
            </a:r>
            <a:r>
              <a:rPr lang="en-GB" sz="2400" dirty="0"/>
              <a:t> </a:t>
            </a:r>
            <a:r>
              <a:rPr lang="en-GB" sz="2400" dirty="0" err="1"/>
              <a:t>werth</a:t>
            </a:r>
            <a:r>
              <a:rPr lang="en-GB" sz="2400"/>
              <a:t>? </a:t>
            </a:r>
            <a:endParaRPr lang="en-US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57932" y="2160590"/>
            <a:ext cx="3446584" cy="4549699"/>
          </a:xfrm>
        </p:spPr>
        <p:txBody>
          <a:bodyPr>
            <a:noAutofit/>
          </a:bodyPr>
          <a:lstStyle/>
          <a:p>
            <a:r>
              <a:rPr lang="en-GB" sz="2400" i="1" dirty="0"/>
              <a:t>Consider your reflective practice as an undergraduate student</a:t>
            </a:r>
          </a:p>
          <a:p>
            <a:r>
              <a:rPr lang="en-GB" sz="2400" i="1" dirty="0"/>
              <a:t>What reflection have you been involved with during your time so far at University</a:t>
            </a:r>
          </a:p>
          <a:p>
            <a:r>
              <a:rPr lang="en-GB" sz="2400" i="1" dirty="0"/>
              <a:t>What is the value of this? </a:t>
            </a:r>
          </a:p>
        </p:txBody>
      </p:sp>
    </p:spTree>
    <p:extLst>
      <p:ext uri="{BB962C8B-B14F-4D97-AF65-F5344CB8AC3E}">
        <p14:creationId xmlns:p14="http://schemas.microsoft.com/office/powerpoint/2010/main" val="24178012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One definition</a:t>
            </a:r>
            <a:br>
              <a:rPr lang="en-US" dirty="0"/>
            </a:br>
            <a:r>
              <a:rPr lang="en-US" dirty="0"/>
              <a:t>Un </a:t>
            </a:r>
            <a:r>
              <a:rPr lang="en-US" dirty="0" err="1"/>
              <a:t>diffiniad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3200" dirty="0"/>
              <a:t>Reflective practice is a means by which practitioners can develop a greater self-awareness about the nature and impact of their performance, an awareness that creates opportunities for professional growth and development. </a:t>
            </a:r>
          </a:p>
          <a:p>
            <a:pPr>
              <a:buNone/>
            </a:pPr>
            <a:r>
              <a:rPr lang="en-GB" sz="3200" dirty="0"/>
              <a:t>Osterman and Kottkamp,1993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Where has this come from?</a:t>
            </a:r>
            <a:br>
              <a:rPr lang="en-US" dirty="0"/>
            </a:br>
            <a:r>
              <a:rPr lang="en-US" dirty="0"/>
              <a:t> O </a:t>
            </a:r>
            <a:r>
              <a:rPr lang="en-US" dirty="0" err="1"/>
              <a:t>ble</a:t>
            </a:r>
            <a:r>
              <a:rPr lang="en-US" dirty="0"/>
              <a:t> </a:t>
            </a:r>
            <a:r>
              <a:rPr lang="en-US" dirty="0" err="1"/>
              <a:t>ddaeth</a:t>
            </a:r>
            <a:r>
              <a:rPr lang="en-US" dirty="0"/>
              <a:t> </a:t>
            </a:r>
            <a:r>
              <a:rPr lang="en-US" dirty="0" err="1"/>
              <a:t>hwn</a:t>
            </a:r>
            <a:r>
              <a:rPr lang="en-US" dirty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37482" y="2136706"/>
            <a:ext cx="3802466" cy="3767397"/>
          </a:xfrm>
        </p:spPr>
        <p:txBody>
          <a:bodyPr>
            <a:normAutofit fontScale="92500" lnSpcReduction="20000"/>
          </a:bodyPr>
          <a:lstStyle/>
          <a:p>
            <a:r>
              <a:rPr lang="en-US" sz="2800" dirty="0" err="1"/>
              <a:t>Cyferbynnodd</a:t>
            </a:r>
            <a:r>
              <a:rPr lang="en-US" sz="2800" dirty="0"/>
              <a:t> Dewey </a:t>
            </a:r>
            <a:r>
              <a:rPr lang="en-US" sz="1700" dirty="0"/>
              <a:t>( 1933 in </a:t>
            </a:r>
            <a:r>
              <a:rPr lang="en-US" sz="1700" dirty="0" err="1"/>
              <a:t>Grigg</a:t>
            </a:r>
            <a:r>
              <a:rPr lang="en-US" sz="1700" dirty="0"/>
              <a:t> 2010) </a:t>
            </a:r>
            <a:r>
              <a:rPr lang="en-US" sz="2800" dirty="0"/>
              <a:t>‘routine action’ </a:t>
            </a:r>
            <a:r>
              <a:rPr lang="en-US" sz="2800" dirty="0" err="1"/>
              <a:t>gyda</a:t>
            </a:r>
            <a:r>
              <a:rPr lang="en-US" sz="2800" dirty="0"/>
              <a:t> ‘reflective action’</a:t>
            </a:r>
          </a:p>
          <a:p>
            <a:pPr marL="0" indent="0">
              <a:buNone/>
            </a:pPr>
            <a:endParaRPr lang="en-US" sz="2800" dirty="0"/>
          </a:p>
          <a:p>
            <a:r>
              <a:rPr lang="en-US" sz="2800" dirty="0"/>
              <a:t>Beth </a:t>
            </a:r>
            <a:r>
              <a:rPr lang="en-US" sz="2800" dirty="0" err="1"/>
              <a:t>yw</a:t>
            </a:r>
            <a:r>
              <a:rPr lang="en-US" sz="2800" dirty="0"/>
              <a:t> </a:t>
            </a:r>
            <a:r>
              <a:rPr lang="en-US" sz="2800" dirty="0" err="1"/>
              <a:t>ystyr</a:t>
            </a:r>
            <a:r>
              <a:rPr lang="en-US" sz="2800" dirty="0"/>
              <a:t> y </a:t>
            </a:r>
            <a:r>
              <a:rPr lang="en-US" sz="2800" dirty="0" err="1"/>
              <a:t>termau</a:t>
            </a:r>
            <a:r>
              <a:rPr lang="en-US" sz="2800" dirty="0"/>
              <a:t> </a:t>
            </a:r>
            <a:r>
              <a:rPr lang="en-US" sz="2800" dirty="0" err="1"/>
              <a:t>hyn</a:t>
            </a:r>
            <a:r>
              <a:rPr lang="en-US" sz="2800" dirty="0"/>
              <a:t> </a:t>
            </a:r>
            <a:r>
              <a:rPr lang="en-US" sz="2800" dirty="0" err="1"/>
              <a:t>mewn</a:t>
            </a:r>
            <a:r>
              <a:rPr lang="en-US" sz="2800" dirty="0"/>
              <a:t> </a:t>
            </a:r>
            <a:r>
              <a:rPr lang="en-US" sz="2800" dirty="0" err="1"/>
              <a:t>cyd-destun</a:t>
            </a:r>
            <a:r>
              <a:rPr lang="en-US" sz="2800" dirty="0"/>
              <a:t> </a:t>
            </a:r>
            <a:r>
              <a:rPr lang="en-US" sz="2800" dirty="0" err="1"/>
              <a:t>addysgol</a:t>
            </a:r>
            <a:r>
              <a:rPr lang="en-US" sz="2800" dirty="0"/>
              <a:t>?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39947" y="2136706"/>
            <a:ext cx="3394453" cy="3767397"/>
          </a:xfrm>
        </p:spPr>
        <p:txBody>
          <a:bodyPr>
            <a:normAutofit fontScale="92500" lnSpcReduction="20000"/>
          </a:bodyPr>
          <a:lstStyle/>
          <a:p>
            <a:r>
              <a:rPr lang="en-US" sz="2800" i="1" dirty="0"/>
              <a:t>Dewey </a:t>
            </a:r>
            <a:r>
              <a:rPr lang="en-US" sz="1900" i="1" dirty="0"/>
              <a:t>(1933 in </a:t>
            </a:r>
            <a:r>
              <a:rPr lang="en-US" sz="1900" i="1" dirty="0" err="1"/>
              <a:t>Grigg</a:t>
            </a:r>
            <a:r>
              <a:rPr lang="en-US" sz="1900" i="1" dirty="0"/>
              <a:t> 2010) </a:t>
            </a:r>
            <a:r>
              <a:rPr lang="en-US" sz="2800" i="1" dirty="0"/>
              <a:t>contrasted ‘routine action’ and ‘reflective action’</a:t>
            </a:r>
          </a:p>
          <a:p>
            <a:endParaRPr lang="en-US" sz="2800" i="1" dirty="0"/>
          </a:p>
          <a:p>
            <a:r>
              <a:rPr lang="en-US" sz="2800" i="1" dirty="0"/>
              <a:t>What do you think these terms might mean in an educational context?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Routine action</a:t>
            </a:r>
            <a:br>
              <a:rPr lang="en-GB" dirty="0"/>
            </a:br>
            <a:r>
              <a:rPr lang="en-GB" dirty="0" err="1"/>
              <a:t>Gweithredu</a:t>
            </a:r>
            <a:r>
              <a:rPr lang="en-GB" dirty="0"/>
              <a:t> </a:t>
            </a:r>
            <a:r>
              <a:rPr lang="en-GB" dirty="0" err="1"/>
              <a:t>arferol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091821" y="2197290"/>
            <a:ext cx="3739485" cy="3822510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en-US" sz="2400" b="1" dirty="0" err="1"/>
              <a:t>Gweithredu</a:t>
            </a:r>
            <a:r>
              <a:rPr lang="en-US" sz="2400" b="1" dirty="0"/>
              <a:t> </a:t>
            </a:r>
            <a:r>
              <a:rPr lang="en-US" sz="2400" b="1" dirty="0" err="1"/>
              <a:t>arferol</a:t>
            </a:r>
            <a:endParaRPr lang="en-US" sz="24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800" dirty="0" err="1"/>
              <a:t>Ei</a:t>
            </a:r>
            <a:r>
              <a:rPr lang="en-US" sz="2800" dirty="0"/>
              <a:t> </a:t>
            </a:r>
            <a:r>
              <a:rPr lang="en-US" sz="2800" dirty="0" err="1"/>
              <a:t>lywio</a:t>
            </a:r>
            <a:r>
              <a:rPr lang="en-US" sz="2800" dirty="0"/>
              <a:t> </a:t>
            </a:r>
            <a:r>
              <a:rPr lang="en-US" sz="2800" dirty="0" err="1"/>
              <a:t>gan</a:t>
            </a:r>
            <a:r>
              <a:rPr lang="en-US" sz="2800" dirty="0"/>
              <a:t> </a:t>
            </a:r>
            <a:r>
              <a:rPr lang="en-US" sz="2800" dirty="0" err="1"/>
              <a:t>draddodiad</a:t>
            </a:r>
            <a:r>
              <a:rPr lang="en-US" sz="2800" dirty="0"/>
              <a:t>, </a:t>
            </a:r>
            <a:r>
              <a:rPr lang="en-US" sz="2800" dirty="0" err="1"/>
              <a:t>arfer</a:t>
            </a:r>
            <a:r>
              <a:rPr lang="en-US" sz="2800" dirty="0"/>
              <a:t> , </a:t>
            </a:r>
            <a:r>
              <a:rPr lang="en-US" sz="2800" dirty="0" err="1"/>
              <a:t>awdurdod</a:t>
            </a:r>
            <a:endParaRPr lang="en-US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800" dirty="0" err="1"/>
              <a:t>Diffiniadau</a:t>
            </a:r>
            <a:r>
              <a:rPr lang="en-US" sz="2800" dirty="0"/>
              <a:t> </a:t>
            </a:r>
            <a:r>
              <a:rPr lang="en-US" sz="2800" dirty="0" err="1"/>
              <a:t>sefydliadol</a:t>
            </a:r>
            <a:r>
              <a:rPr lang="en-US" sz="2800" dirty="0"/>
              <a:t> a </a:t>
            </a:r>
            <a:r>
              <a:rPr lang="en-US" sz="2800" dirty="0" err="1"/>
              <a:t>disgwyliadau</a:t>
            </a:r>
            <a:endParaRPr lang="en-US" sz="28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weddol</a:t>
            </a:r>
            <a:r>
              <a:rPr lang="en-US" sz="2800" dirty="0"/>
              <a:t> </a:t>
            </a:r>
            <a:r>
              <a:rPr lang="en-US" sz="2800" dirty="0" err="1"/>
              <a:t>statig</a:t>
            </a:r>
            <a:r>
              <a:rPr lang="en-US" sz="2800" dirty="0"/>
              <a:t> ac </a:t>
            </a:r>
            <a:r>
              <a:rPr lang="en-US" sz="2800" dirty="0" err="1"/>
              <a:t>araf</a:t>
            </a:r>
            <a:r>
              <a:rPr lang="en-US" sz="2800" dirty="0"/>
              <a:t> </a:t>
            </a:r>
            <a:r>
              <a:rPr lang="en-US" sz="2800" dirty="0" err="1"/>
              <a:t>i</a:t>
            </a:r>
            <a:r>
              <a:rPr lang="en-US" sz="2800" dirty="0"/>
              <a:t> </a:t>
            </a:r>
            <a:r>
              <a:rPr lang="en-US" sz="2800" dirty="0" err="1"/>
              <a:t>newid</a:t>
            </a:r>
            <a:endParaRPr lang="en-US" sz="2800" dirty="0"/>
          </a:p>
          <a:p>
            <a:pPr>
              <a:buNone/>
            </a:pPr>
            <a:endParaRPr lang="en-US" sz="36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954137" y="2197290"/>
            <a:ext cx="3889611" cy="3792348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en-US" sz="2400" b="1" i="1" dirty="0"/>
              <a:t>Routine action</a:t>
            </a:r>
          </a:p>
          <a:p>
            <a:r>
              <a:rPr lang="en-US" sz="2800" i="1" dirty="0"/>
              <a:t>Guided by tradition, habit, authority</a:t>
            </a:r>
          </a:p>
          <a:p>
            <a:r>
              <a:rPr lang="en-US" sz="2800" i="1" dirty="0"/>
              <a:t>Institutional definitions and expectations</a:t>
            </a:r>
          </a:p>
          <a:p>
            <a:r>
              <a:rPr lang="en-US" sz="2800" i="1" dirty="0"/>
              <a:t>Relatively static and slow to change</a:t>
            </a:r>
          </a:p>
          <a:p>
            <a:pPr marL="0" indent="0"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Reflective action</a:t>
            </a:r>
            <a:br>
              <a:rPr lang="en-GB" dirty="0"/>
            </a:br>
            <a:r>
              <a:rPr lang="en-GB" dirty="0" err="1"/>
              <a:t>Arfer</a:t>
            </a:r>
            <a:r>
              <a:rPr lang="en-GB" dirty="0"/>
              <a:t> </a:t>
            </a:r>
            <a:r>
              <a:rPr lang="en-GB" dirty="0" err="1"/>
              <a:t>adlewyrchol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7606" y="2160589"/>
            <a:ext cx="3521122" cy="3880772"/>
          </a:xfrm>
        </p:spPr>
        <p:txBody>
          <a:bodyPr>
            <a:normAutofit fontScale="92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3200" b="1" dirty="0" err="1"/>
              <a:t>Arfer</a:t>
            </a:r>
            <a:r>
              <a:rPr lang="en-GB" sz="3200" b="1" dirty="0"/>
              <a:t> </a:t>
            </a:r>
            <a:r>
              <a:rPr lang="en-GB" sz="3200" b="1" dirty="0" err="1"/>
              <a:t>adlewyrchol</a:t>
            </a:r>
            <a:endParaRPr lang="en-GB" sz="3200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 err="1"/>
              <a:t>Hunanwerthusiad</a:t>
            </a:r>
            <a:endParaRPr lang="en-GB" sz="32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 err="1"/>
              <a:t>Hyblyg</a:t>
            </a:r>
            <a:endParaRPr lang="en-GB" sz="32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 err="1"/>
              <a:t>Manwl</a:t>
            </a:r>
            <a:r>
              <a:rPr lang="en-GB" sz="3200" dirty="0"/>
              <a:t> </a:t>
            </a:r>
            <a:r>
              <a:rPr lang="en-GB" sz="3200" dirty="0" err="1"/>
              <a:t>gywir</a:t>
            </a:r>
            <a:endParaRPr lang="en-GB" sz="32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3200" dirty="0" err="1"/>
              <a:t>Ymwybyddiaeth</a:t>
            </a:r>
            <a:r>
              <a:rPr lang="en-GB" sz="3200" dirty="0"/>
              <a:t> </a:t>
            </a:r>
            <a:r>
              <a:rPr lang="en-GB" sz="3200" dirty="0" err="1"/>
              <a:t>cymdeithasol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ffactor</a:t>
            </a:r>
            <a:endParaRPr lang="en-GB" sz="32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31559" y="2136706"/>
            <a:ext cx="3402842" cy="3767397"/>
          </a:xfrm>
        </p:spPr>
        <p:txBody>
          <a:bodyPr>
            <a:normAutofit fontScale="92500" lnSpcReduction="20000"/>
          </a:bodyPr>
          <a:lstStyle/>
          <a:p>
            <a:pPr lvl="0">
              <a:buClr>
                <a:srgbClr val="D34817"/>
              </a:buClr>
              <a:buNone/>
            </a:pPr>
            <a:r>
              <a:rPr lang="en-US" sz="3000" b="1" i="1" dirty="0">
                <a:solidFill>
                  <a:prstClr val="black"/>
                </a:solidFill>
              </a:rPr>
              <a:t>Reflective action</a:t>
            </a:r>
          </a:p>
          <a:p>
            <a:pPr lvl="0">
              <a:buClr>
                <a:srgbClr val="D34817"/>
              </a:buClr>
              <a:buFont typeface="Arial" panose="020B0604020202020204" pitchFamily="34" charset="0"/>
              <a:buChar char="•"/>
            </a:pPr>
            <a:r>
              <a:rPr lang="en-US" sz="3000" i="1" dirty="0">
                <a:solidFill>
                  <a:prstClr val="black"/>
                </a:solidFill>
              </a:rPr>
              <a:t>Engage in self-appraisal</a:t>
            </a:r>
          </a:p>
          <a:p>
            <a:pPr lvl="0">
              <a:buClr>
                <a:srgbClr val="D34817"/>
              </a:buClr>
              <a:buFont typeface="Arial" panose="020B0604020202020204" pitchFamily="34" charset="0"/>
              <a:buChar char="•"/>
            </a:pPr>
            <a:r>
              <a:rPr lang="en-US" sz="3000" i="1" dirty="0">
                <a:solidFill>
                  <a:prstClr val="black"/>
                </a:solidFill>
              </a:rPr>
              <a:t>Flexible</a:t>
            </a:r>
          </a:p>
          <a:p>
            <a:pPr lvl="0">
              <a:buClr>
                <a:srgbClr val="D34817"/>
              </a:buClr>
              <a:buFont typeface="Arial" panose="020B0604020202020204" pitchFamily="34" charset="0"/>
              <a:buChar char="•"/>
            </a:pPr>
            <a:r>
              <a:rPr lang="en-US" sz="3000" i="1" dirty="0">
                <a:solidFill>
                  <a:prstClr val="black"/>
                </a:solidFill>
              </a:rPr>
              <a:t>Rigorous</a:t>
            </a:r>
          </a:p>
          <a:p>
            <a:pPr lvl="0">
              <a:buClr>
                <a:srgbClr val="D34817"/>
              </a:buClr>
              <a:buFont typeface="Arial" panose="020B0604020202020204" pitchFamily="34" charset="0"/>
              <a:buChar char="•"/>
            </a:pPr>
            <a:r>
              <a:rPr lang="en-US" sz="3000" i="1" dirty="0">
                <a:solidFill>
                  <a:prstClr val="black"/>
                </a:solidFill>
              </a:rPr>
              <a:t>Social awareness a factor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95212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3644E94-4BF5-4370-80AD-EDA48EF1F4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100" dirty="0"/>
              <a:t>A model : </a:t>
            </a:r>
            <a:r>
              <a:rPr lang="en-US" sz="3100" b="1" dirty="0"/>
              <a:t>Kolb Experimental Learning Cycle 1984</a:t>
            </a:r>
            <a:r>
              <a:rPr lang="en-US" sz="3100" dirty="0"/>
              <a:t>  (</a:t>
            </a:r>
            <a:r>
              <a:rPr lang="en-US" sz="3200" dirty="0"/>
              <a:t>Dennison, 2012)</a:t>
            </a:r>
            <a:endParaRPr lang="en-GB" sz="3200" dirty="0"/>
          </a:p>
        </p:txBody>
      </p:sp>
      <p:pic>
        <p:nvPicPr>
          <p:cNvPr id="1030" name="Picture 6" descr="Image result for kolb learning cycle">
            <a:extLst>
              <a:ext uri="{FF2B5EF4-FFF2-40B4-BE49-F238E27FC236}">
                <a16:creationId xmlns:a16="http://schemas.microsoft.com/office/drawing/2014/main" id="{796324B9-8A17-477F-9C9F-C0F24D7BF9D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5017" y="1598141"/>
            <a:ext cx="8138984" cy="5259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06062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2</a:t>
            </a:r>
            <a:br>
              <a:rPr lang="en-GB" dirty="0"/>
            </a:br>
            <a:r>
              <a:rPr lang="en-GB" dirty="0" err="1"/>
              <a:t>Gweithgaredd</a:t>
            </a:r>
            <a:r>
              <a:rPr lang="en-GB" dirty="0"/>
              <a:t> 2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419366" y="1905000"/>
            <a:ext cx="3507475" cy="4768755"/>
          </a:xfrm>
        </p:spPr>
        <p:txBody>
          <a:bodyPr>
            <a:normAutofit lnSpcReduction="10000"/>
          </a:bodyPr>
          <a:lstStyle/>
          <a:p>
            <a:r>
              <a:rPr lang="en-GB" dirty="0" err="1"/>
              <a:t>Defnyddiwch</a:t>
            </a:r>
            <a:r>
              <a:rPr lang="en-GB" dirty="0"/>
              <a:t> </a:t>
            </a:r>
            <a:r>
              <a:rPr lang="en-GB" dirty="0" err="1"/>
              <a:t>fodel</a:t>
            </a:r>
            <a:r>
              <a:rPr lang="en-GB" dirty="0"/>
              <a:t> Kolb</a:t>
            </a:r>
          </a:p>
          <a:p>
            <a:r>
              <a:rPr lang="en-GB" dirty="0" err="1"/>
              <a:t>Adlewyrchwch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penderfyniad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astudio’r</a:t>
            </a:r>
            <a:r>
              <a:rPr lang="en-GB" dirty="0"/>
              <a:t> </a:t>
            </a:r>
            <a:r>
              <a:rPr lang="en-GB" dirty="0" err="1"/>
              <a:t>radd</a:t>
            </a:r>
            <a:r>
              <a:rPr lang="en-GB" dirty="0"/>
              <a:t> hon</a:t>
            </a:r>
          </a:p>
          <a:p>
            <a:r>
              <a:rPr lang="en-GB" dirty="0" err="1"/>
              <a:t>Ysgrifennwch</a:t>
            </a:r>
            <a:r>
              <a:rPr lang="en-GB" dirty="0"/>
              <a:t> </a:t>
            </a:r>
            <a:r>
              <a:rPr lang="en-GB" dirty="0" err="1"/>
              <a:t>ddarn</a:t>
            </a:r>
            <a:r>
              <a:rPr lang="en-GB" dirty="0"/>
              <a:t> </a:t>
            </a:r>
            <a:r>
              <a:rPr lang="en-GB" dirty="0" err="1"/>
              <a:t>byr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penderfyniad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teimladau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pryd</a:t>
            </a:r>
            <a:endParaRPr lang="en-GB" dirty="0"/>
          </a:p>
          <a:p>
            <a:r>
              <a:rPr lang="en-GB" dirty="0" err="1"/>
              <a:t>Darllenwch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a </a:t>
            </a:r>
            <a:r>
              <a:rPr lang="en-GB" dirty="0" err="1"/>
              <a:t>ysgrifennoch</a:t>
            </a:r>
            <a:endParaRPr lang="en-GB" dirty="0"/>
          </a:p>
          <a:p>
            <a:r>
              <a:rPr lang="en-GB" dirty="0" err="1"/>
              <a:t>Tanlinellwch</a:t>
            </a:r>
            <a:r>
              <a:rPr lang="en-GB" dirty="0"/>
              <a:t>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gyfeiriadau</a:t>
            </a:r>
            <a:r>
              <a:rPr lang="en-GB" dirty="0"/>
              <a:t> </a:t>
            </a:r>
            <a:r>
              <a:rPr lang="en-GB" dirty="0" err="1"/>
              <a:t>penodol</a:t>
            </a:r>
            <a:r>
              <a:rPr lang="en-GB" dirty="0"/>
              <a:t> at </a:t>
            </a:r>
            <a:r>
              <a:rPr lang="en-GB" dirty="0" err="1"/>
              <a:t>werthoedd</a:t>
            </a:r>
            <a:endParaRPr lang="en-GB" dirty="0"/>
          </a:p>
          <a:p>
            <a:r>
              <a:rPr lang="en-GB" dirty="0" err="1"/>
              <a:t>Rhannwch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ystyriaethau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phartner</a:t>
            </a:r>
            <a:r>
              <a:rPr lang="en-GB" dirty="0"/>
              <a:t> a </a:t>
            </a:r>
            <a:r>
              <a:rPr lang="en-GB" dirty="0" err="1"/>
              <a:t>trafodwch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ystod</a:t>
            </a:r>
            <a:r>
              <a:rPr lang="en-GB" dirty="0"/>
              <a:t> o </a:t>
            </a:r>
            <a:r>
              <a:rPr lang="en-GB" dirty="0" err="1"/>
              <a:t>gymhelliant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377218" y="1905000"/>
            <a:ext cx="3157182" cy="4564039"/>
          </a:xfrm>
        </p:spPr>
        <p:txBody>
          <a:bodyPr>
            <a:normAutofit lnSpcReduction="10000"/>
          </a:bodyPr>
          <a:lstStyle/>
          <a:p>
            <a:r>
              <a:rPr lang="en-GB" i="1" dirty="0"/>
              <a:t>Use Kolb’s model</a:t>
            </a:r>
          </a:p>
          <a:p>
            <a:r>
              <a:rPr lang="en-GB" i="1" dirty="0"/>
              <a:t>Reflect on your decision to study this degree programme</a:t>
            </a:r>
          </a:p>
          <a:p>
            <a:r>
              <a:rPr lang="en-GB" i="1" dirty="0"/>
              <a:t>Write a short piece on your decision including your feelings at that point</a:t>
            </a:r>
          </a:p>
          <a:p>
            <a:r>
              <a:rPr lang="en-GB" i="1" dirty="0"/>
              <a:t>Read what you have written</a:t>
            </a:r>
          </a:p>
          <a:p>
            <a:r>
              <a:rPr lang="en-GB" i="1" dirty="0"/>
              <a:t>Highlight where you have made specific reference to values</a:t>
            </a:r>
          </a:p>
          <a:p>
            <a:r>
              <a:rPr lang="en-GB" i="1" dirty="0"/>
              <a:t>Share your thinking with a partner and discuss the range of motivations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26403090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points</a:t>
            </a:r>
            <a:br>
              <a:rPr lang="en-GB" dirty="0"/>
            </a:br>
            <a:r>
              <a:rPr lang="en-GB" dirty="0" err="1"/>
              <a:t>Materion</a:t>
            </a:r>
            <a:r>
              <a:rPr lang="en-GB" dirty="0"/>
              <a:t> </a:t>
            </a:r>
            <a:r>
              <a:rPr lang="en-GB" dirty="0" err="1"/>
              <a:t>allweddol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760560" y="2265528"/>
            <a:ext cx="3029803" cy="444917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 err="1"/>
              <a:t>Pwrpas</a:t>
            </a:r>
            <a:r>
              <a:rPr lang="en-GB" dirty="0"/>
              <a:t> </a:t>
            </a:r>
            <a:r>
              <a:rPr lang="en-GB" dirty="0" err="1"/>
              <a:t>adlewyrchu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gwella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perfformiad</a:t>
            </a:r>
            <a:r>
              <a:rPr lang="en-GB" dirty="0"/>
              <a:t>. Mae </a:t>
            </a:r>
            <a:r>
              <a:rPr lang="en-GB" dirty="0" err="1"/>
              <a:t>e’n</a:t>
            </a:r>
            <a:r>
              <a:rPr lang="en-GB" dirty="0"/>
              <a:t> </a:t>
            </a:r>
            <a:r>
              <a:rPr lang="en-GB" dirty="0" err="1"/>
              <a:t>ddull</a:t>
            </a:r>
            <a:r>
              <a:rPr lang="en-GB" dirty="0"/>
              <a:t> o </a:t>
            </a:r>
            <a:r>
              <a:rPr lang="en-GB" dirty="0" err="1"/>
              <a:t>arfarnu</a:t>
            </a:r>
            <a:r>
              <a:rPr lang="en-GB" dirty="0"/>
              <a:t> </a:t>
            </a:r>
            <a:r>
              <a:rPr lang="en-GB" dirty="0" err="1"/>
              <a:t>profiad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arwain</a:t>
            </a:r>
            <a:r>
              <a:rPr lang="en-GB" dirty="0"/>
              <a:t> at </a:t>
            </a:r>
            <a:r>
              <a:rPr lang="en-GB" dirty="0" err="1"/>
              <a:t>newid</a:t>
            </a:r>
            <a:r>
              <a:rPr lang="en-GB" dirty="0"/>
              <a:t> </a:t>
            </a:r>
            <a:r>
              <a:rPr lang="en-GB" dirty="0" err="1"/>
              <a:t>cadarnhaol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ymddygiad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dyfodol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5104262" y="2647665"/>
            <a:ext cx="3275463" cy="4210333"/>
          </a:xfrm>
        </p:spPr>
        <p:txBody>
          <a:bodyPr>
            <a:noAutofit/>
          </a:bodyPr>
          <a:lstStyle/>
          <a:p>
            <a:pPr lvl="0"/>
            <a:r>
              <a:rPr lang="en-GB" sz="2000" i="1" dirty="0"/>
              <a:t>The purpose of reflection is to improve and enhance your performance.  It is a means of evaluating an experience leading to a positive change in behaviour in future. </a:t>
            </a:r>
          </a:p>
        </p:txBody>
      </p:sp>
    </p:spTree>
    <p:extLst>
      <p:ext uri="{BB962C8B-B14F-4D97-AF65-F5344CB8AC3E}">
        <p14:creationId xmlns:p14="http://schemas.microsoft.com/office/powerpoint/2010/main" val="25059827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points</a:t>
            </a:r>
            <a:br>
              <a:rPr lang="en-GB" dirty="0"/>
            </a:br>
            <a:r>
              <a:rPr lang="en-GB" dirty="0" err="1"/>
              <a:t>Materion</a:t>
            </a:r>
            <a:r>
              <a:rPr lang="en-GB" dirty="0"/>
              <a:t> </a:t>
            </a:r>
            <a:r>
              <a:rPr lang="en-GB" dirty="0" err="1"/>
              <a:t>allweddol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4250446"/>
          </a:xfrm>
        </p:spPr>
        <p:txBody>
          <a:bodyPr>
            <a:normAutofit/>
          </a:bodyPr>
          <a:lstStyle/>
          <a:p>
            <a:r>
              <a:rPr lang="en-GB" sz="2000" dirty="0"/>
              <a:t>Mae </a:t>
            </a:r>
            <a:r>
              <a:rPr lang="en-GB" sz="2000" dirty="0" err="1"/>
              <a:t>adlewyrchu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fwy</a:t>
            </a:r>
            <a:r>
              <a:rPr lang="en-GB" sz="2000" dirty="0"/>
              <a:t> </a:t>
            </a:r>
            <a:r>
              <a:rPr lang="en-GB" sz="2000" dirty="0" err="1"/>
              <a:t>na</a:t>
            </a:r>
            <a:r>
              <a:rPr lang="en-GB" sz="2000" dirty="0"/>
              <a:t> ‘</a:t>
            </a:r>
            <a:r>
              <a:rPr lang="en-GB" sz="2000" dirty="0" err="1"/>
              <a:t>meddwl</a:t>
            </a:r>
            <a:r>
              <a:rPr lang="en-GB" sz="2000" dirty="0"/>
              <a:t>’; </a:t>
            </a:r>
            <a:r>
              <a:rPr lang="en-GB" sz="2000" dirty="0" err="1"/>
              <a:t>mae</a:t>
            </a:r>
            <a:r>
              <a:rPr lang="en-GB" sz="2000" dirty="0"/>
              <a:t> </a:t>
            </a:r>
            <a:r>
              <a:rPr lang="en-GB" sz="2000" dirty="0" err="1"/>
              <a:t>angen</a:t>
            </a:r>
            <a:r>
              <a:rPr lang="en-GB" sz="2000" dirty="0"/>
              <a:t> y </a:t>
            </a:r>
            <a:r>
              <a:rPr lang="en-GB" sz="2000" dirty="0" err="1"/>
              <a:t>gallu</a:t>
            </a:r>
            <a:r>
              <a:rPr lang="en-GB" sz="2000" dirty="0"/>
              <a:t> </a:t>
            </a:r>
            <a:r>
              <a:rPr lang="en-GB" sz="2000" dirty="0" err="1"/>
              <a:t>i</a:t>
            </a:r>
            <a:r>
              <a:rPr lang="en-GB" sz="2000" dirty="0"/>
              <a:t> </a:t>
            </a:r>
            <a:r>
              <a:rPr lang="en-GB" sz="2000" dirty="0" err="1"/>
              <a:t>asesu</a:t>
            </a:r>
            <a:r>
              <a:rPr lang="en-GB" sz="2000" dirty="0"/>
              <a:t>, </a:t>
            </a:r>
            <a:r>
              <a:rPr lang="en-GB" sz="2000" dirty="0" err="1"/>
              <a:t>dadansoddi</a:t>
            </a:r>
            <a:r>
              <a:rPr lang="en-GB" sz="2000" dirty="0"/>
              <a:t> ac </a:t>
            </a:r>
            <a:r>
              <a:rPr lang="en-GB" sz="2000" dirty="0" err="1"/>
              <a:t>arfarnu’n</a:t>
            </a:r>
            <a:r>
              <a:rPr lang="en-GB" sz="2000" dirty="0"/>
              <a:t> </a:t>
            </a:r>
            <a:r>
              <a:rPr lang="en-GB" sz="2000" dirty="0" err="1"/>
              <a:t>feirniadol</a:t>
            </a:r>
            <a:r>
              <a:rPr lang="en-GB" sz="2000" dirty="0"/>
              <a:t> </a:t>
            </a:r>
            <a:r>
              <a:rPr lang="en-GB" sz="2000" dirty="0" err="1"/>
              <a:t>pob</a:t>
            </a:r>
            <a:r>
              <a:rPr lang="en-GB" sz="2000" dirty="0"/>
              <a:t> </a:t>
            </a:r>
            <a:r>
              <a:rPr lang="en-GB" sz="2000" dirty="0" err="1"/>
              <a:t>agwedd</a:t>
            </a:r>
            <a:r>
              <a:rPr lang="en-GB" sz="2000" dirty="0"/>
              <a:t> </a:t>
            </a:r>
            <a:r>
              <a:rPr lang="en-GB" sz="2000" dirty="0" err="1"/>
              <a:t>o’ch</a:t>
            </a:r>
            <a:r>
              <a:rPr lang="en-GB" sz="2000" dirty="0"/>
              <a:t> </a:t>
            </a:r>
            <a:r>
              <a:rPr lang="en-GB" sz="2000" dirty="0" err="1"/>
              <a:t>perfformiad</a:t>
            </a:r>
            <a:endParaRPr lang="en-GB" sz="2000" dirty="0"/>
          </a:p>
          <a:p>
            <a:r>
              <a:rPr lang="en-GB" sz="2000" dirty="0"/>
              <a:t>Mae </a:t>
            </a:r>
            <a:r>
              <a:rPr lang="en-GB" sz="2000" dirty="0" err="1"/>
              <a:t>e’n</a:t>
            </a:r>
            <a:r>
              <a:rPr lang="en-GB" sz="2000" dirty="0"/>
              <a:t> broses </a:t>
            </a:r>
            <a:r>
              <a:rPr lang="en-GB" sz="2000" dirty="0" err="1"/>
              <a:t>personol</a:t>
            </a:r>
            <a:r>
              <a:rPr lang="en-GB" sz="2000" dirty="0"/>
              <a:t> </a:t>
            </a:r>
            <a:r>
              <a:rPr lang="en-GB" sz="2000" dirty="0" err="1"/>
              <a:t>sydd</a:t>
            </a:r>
            <a:r>
              <a:rPr lang="en-GB" sz="2000" dirty="0"/>
              <a:t> </a:t>
            </a:r>
            <a:r>
              <a:rPr lang="en-GB" sz="2000" dirty="0" err="1"/>
              <a:t>angen</a:t>
            </a:r>
            <a:r>
              <a:rPr lang="en-GB" sz="2000" dirty="0"/>
              <a:t> </a:t>
            </a:r>
            <a:r>
              <a:rPr lang="en-GB" sz="2000" dirty="0" err="1"/>
              <a:t>disgyblaeth</a:t>
            </a:r>
            <a:r>
              <a:rPr lang="en-GB" sz="2000" dirty="0"/>
              <a:t> ac </a:t>
            </a:r>
            <a:r>
              <a:rPr lang="en-GB" sz="2000" dirty="0" err="1"/>
              <a:t>onestrwydd</a:t>
            </a:r>
            <a:endParaRPr lang="en-GB" sz="2000" dirty="0"/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4250446"/>
          </a:xfrm>
        </p:spPr>
        <p:txBody>
          <a:bodyPr>
            <a:normAutofit/>
          </a:bodyPr>
          <a:lstStyle/>
          <a:p>
            <a:pPr lvl="0"/>
            <a:r>
              <a:rPr lang="en-GB" sz="2000" i="1" dirty="0"/>
              <a:t>Reflection is more than just ‘thinking’; it requires the ability to critically assess, analyse and review all aspects of your performance</a:t>
            </a:r>
          </a:p>
          <a:p>
            <a:pPr>
              <a:buFont typeface="Wingdings" charset="2"/>
              <a:buChar char="§"/>
            </a:pPr>
            <a:r>
              <a:rPr lang="en-GB" sz="2000" i="1" dirty="0"/>
              <a:t> It is a highly personal process requiring discipline and honesty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05776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A model : </a:t>
            </a:r>
            <a:r>
              <a:rPr lang="en-US" b="1" dirty="0" err="1"/>
              <a:t>Schőn</a:t>
            </a:r>
            <a:r>
              <a:rPr lang="en-US" b="1" dirty="0"/>
              <a:t> Reflective Practice 1983</a:t>
            </a:r>
            <a:r>
              <a:rPr lang="en-US" dirty="0"/>
              <a:t> </a:t>
            </a:r>
            <a:r>
              <a:rPr lang="en-US" sz="3100" dirty="0"/>
              <a:t>(Grigg 2010)</a:t>
            </a:r>
            <a:br>
              <a:rPr lang="en-US" sz="3100" dirty="0"/>
            </a:br>
            <a:endParaRPr lang="en-US" sz="31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446663" y="2136706"/>
            <a:ext cx="3261816" cy="3767397"/>
          </a:xfrm>
        </p:spPr>
        <p:txBody>
          <a:bodyPr>
            <a:normAutofit fontScale="85000" lnSpcReduction="20000"/>
          </a:bodyPr>
          <a:lstStyle/>
          <a:p>
            <a:r>
              <a:rPr lang="en-US" sz="3200" b="1" dirty="0" err="1"/>
              <a:t>Adlewyrchu</a:t>
            </a:r>
            <a:r>
              <a:rPr lang="en-US" sz="3200" b="1" dirty="0"/>
              <a:t> </a:t>
            </a:r>
            <a:r>
              <a:rPr lang="en-US" sz="3200" b="1" dirty="0" err="1"/>
              <a:t>tra’n</a:t>
            </a:r>
            <a:r>
              <a:rPr lang="en-US" sz="3200" b="1" dirty="0"/>
              <a:t> </a:t>
            </a:r>
            <a:r>
              <a:rPr lang="en-US" sz="3200" b="1" dirty="0" err="1"/>
              <a:t>gweithredu</a:t>
            </a:r>
            <a:r>
              <a:rPr lang="en-US" sz="3200" b="1" dirty="0"/>
              <a:t> </a:t>
            </a:r>
          </a:p>
          <a:p>
            <a:r>
              <a:rPr lang="en-US" sz="3200" dirty="0" err="1"/>
              <a:t>Meddwl</a:t>
            </a:r>
            <a:r>
              <a:rPr lang="en-US" sz="3200" dirty="0"/>
              <a:t> </a:t>
            </a:r>
            <a:r>
              <a:rPr lang="en-US" sz="3200" dirty="0" err="1"/>
              <a:t>ar</a:t>
            </a:r>
            <a:r>
              <a:rPr lang="en-US" sz="3200" dirty="0"/>
              <a:t> </a:t>
            </a:r>
            <a:r>
              <a:rPr lang="en-US" sz="3200" dirty="0" err="1"/>
              <a:t>eich</a:t>
            </a:r>
            <a:r>
              <a:rPr lang="en-US" sz="3200" dirty="0"/>
              <a:t> </a:t>
            </a:r>
            <a:r>
              <a:rPr lang="en-US" sz="3200" dirty="0" err="1"/>
              <a:t>traed</a:t>
            </a:r>
            <a:endParaRPr lang="en-US" sz="3200" dirty="0"/>
          </a:p>
          <a:p>
            <a:r>
              <a:rPr lang="en-US" sz="3200" dirty="0" err="1"/>
              <a:t>Meddylgarwch</a:t>
            </a:r>
            <a:r>
              <a:rPr lang="en-US" sz="3200" dirty="0"/>
              <a:t> </a:t>
            </a:r>
            <a:r>
              <a:rPr lang="en-US" sz="3200" dirty="0" err="1"/>
              <a:t>proffesiynol</a:t>
            </a:r>
            <a:endParaRPr lang="en-US" sz="3200" dirty="0"/>
          </a:p>
          <a:p>
            <a:r>
              <a:rPr lang="en-US" sz="3200" dirty="0" err="1"/>
              <a:t>Gwneud</a:t>
            </a:r>
            <a:r>
              <a:rPr lang="en-US" sz="3200" dirty="0"/>
              <a:t> y </a:t>
            </a:r>
            <a:r>
              <a:rPr lang="en-US" sz="3200" dirty="0" err="1"/>
              <a:t>penderfyniad</a:t>
            </a:r>
            <a:r>
              <a:rPr lang="en-US" sz="3200" dirty="0"/>
              <a:t> </a:t>
            </a:r>
            <a:r>
              <a:rPr lang="en-US" sz="3200" dirty="0" err="1"/>
              <a:t>gorau</a:t>
            </a:r>
            <a:r>
              <a:rPr lang="en-US" sz="3200" dirty="0"/>
              <a:t> </a:t>
            </a:r>
            <a:r>
              <a:rPr lang="en-US" sz="3200" dirty="0" err="1"/>
              <a:t>ar</a:t>
            </a:r>
            <a:r>
              <a:rPr lang="en-US" sz="3200" dirty="0"/>
              <a:t> y </a:t>
            </a:r>
            <a:r>
              <a:rPr lang="en-US" sz="3200" dirty="0" err="1"/>
              <a:t>pryd</a:t>
            </a:r>
            <a:endParaRPr lang="en-US" sz="3200" dirty="0"/>
          </a:p>
          <a:p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139946" y="2160588"/>
            <a:ext cx="3540029" cy="3859211"/>
          </a:xfrm>
        </p:spPr>
        <p:txBody>
          <a:bodyPr>
            <a:normAutofit fontScale="85000" lnSpcReduction="20000"/>
          </a:bodyPr>
          <a:lstStyle/>
          <a:p>
            <a:pPr lvl="0">
              <a:buClr>
                <a:srgbClr val="D34817"/>
              </a:buClr>
              <a:buNone/>
            </a:pPr>
            <a:r>
              <a:rPr lang="en-US" sz="3300" b="1" i="1" dirty="0">
                <a:solidFill>
                  <a:prstClr val="black"/>
                </a:solidFill>
              </a:rPr>
              <a:t>Reflection in action</a:t>
            </a:r>
          </a:p>
          <a:p>
            <a:pPr lvl="0">
              <a:buClr>
                <a:srgbClr val="D34817"/>
              </a:buClr>
            </a:pPr>
            <a:r>
              <a:rPr lang="en-US" sz="3300" i="1" dirty="0">
                <a:solidFill>
                  <a:prstClr val="black"/>
                </a:solidFill>
              </a:rPr>
              <a:t>Thinking on your feet</a:t>
            </a:r>
          </a:p>
          <a:p>
            <a:pPr lvl="0">
              <a:buClr>
                <a:srgbClr val="D34817"/>
              </a:buClr>
            </a:pPr>
            <a:r>
              <a:rPr lang="en-US" sz="3300" i="1" dirty="0">
                <a:solidFill>
                  <a:prstClr val="black"/>
                </a:solidFill>
              </a:rPr>
              <a:t>Professional thoughtfulness</a:t>
            </a:r>
          </a:p>
          <a:p>
            <a:pPr lvl="0">
              <a:buClr>
                <a:srgbClr val="D34817"/>
              </a:buClr>
            </a:pPr>
            <a:r>
              <a:rPr lang="en-US" sz="3300" i="1" dirty="0">
                <a:solidFill>
                  <a:prstClr val="black"/>
                </a:solidFill>
              </a:rPr>
              <a:t>Making the best decision in the moment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A model : </a:t>
            </a:r>
            <a:r>
              <a:rPr lang="en-US" b="1" dirty="0" err="1"/>
              <a:t>Schőn</a:t>
            </a:r>
            <a:r>
              <a:rPr lang="en-US" dirty="0"/>
              <a:t> </a:t>
            </a:r>
            <a:r>
              <a:rPr lang="en-US" b="1" dirty="0"/>
              <a:t>1983 </a:t>
            </a:r>
            <a:r>
              <a:rPr lang="en-US" dirty="0"/>
              <a:t>(Grigg 2010)</a:t>
            </a:r>
            <a:br>
              <a:rPr lang="en-US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3200" b="1" dirty="0" err="1"/>
              <a:t>Adlewrychu</a:t>
            </a:r>
            <a:r>
              <a:rPr lang="en-GB" sz="3200" b="1" dirty="0"/>
              <a:t> </a:t>
            </a:r>
            <a:r>
              <a:rPr lang="en-GB" sz="3200" b="1" dirty="0" err="1"/>
              <a:t>ar</a:t>
            </a:r>
            <a:r>
              <a:rPr lang="en-GB" sz="3200" b="1" dirty="0"/>
              <a:t> </a:t>
            </a:r>
            <a:r>
              <a:rPr lang="en-GB" sz="3200" b="1" dirty="0" err="1"/>
              <a:t>weithredu</a:t>
            </a:r>
            <a:r>
              <a:rPr lang="en-GB" sz="3200" b="1" dirty="0"/>
              <a:t> </a:t>
            </a:r>
          </a:p>
          <a:p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digwydd</a:t>
            </a:r>
            <a:r>
              <a:rPr lang="en-GB" sz="3200" dirty="0"/>
              <a:t> </a:t>
            </a:r>
            <a:r>
              <a:rPr lang="en-GB" sz="3200" dirty="0" err="1"/>
              <a:t>ar</a:t>
            </a:r>
            <a:r>
              <a:rPr lang="en-GB" sz="3200" dirty="0"/>
              <a:t> </a:t>
            </a:r>
            <a:r>
              <a:rPr lang="en-GB" sz="3200" dirty="0" err="1"/>
              <a:t>ôl</a:t>
            </a:r>
            <a:r>
              <a:rPr lang="en-GB" sz="3200" dirty="0"/>
              <a:t> </a:t>
            </a:r>
            <a:r>
              <a:rPr lang="en-GB" sz="3200" dirty="0" err="1"/>
              <a:t>digwyddiad</a:t>
            </a:r>
            <a:endParaRPr lang="en-GB" sz="3200" dirty="0"/>
          </a:p>
          <a:p>
            <a:r>
              <a:rPr lang="en-GB" sz="3200" dirty="0"/>
              <a:t>Proses </a:t>
            </a:r>
            <a:r>
              <a:rPr lang="en-GB" sz="3200" dirty="0" err="1"/>
              <a:t>barhaus</a:t>
            </a:r>
            <a:endParaRPr lang="en-GB" sz="3200" dirty="0"/>
          </a:p>
          <a:p>
            <a:r>
              <a:rPr lang="en-GB" sz="3200" dirty="0"/>
              <a:t>Beth </a:t>
            </a:r>
            <a:r>
              <a:rPr lang="en-GB" sz="3200" dirty="0" err="1"/>
              <a:t>sydd</a:t>
            </a:r>
            <a:r>
              <a:rPr lang="en-GB" sz="3200" dirty="0"/>
              <a:t> </a:t>
            </a:r>
            <a:r>
              <a:rPr lang="en-GB" sz="3200" dirty="0" err="1"/>
              <a:t>wedi</a:t>
            </a:r>
            <a:r>
              <a:rPr lang="en-GB" sz="3200" dirty="0"/>
              <a:t> </a:t>
            </a:r>
            <a:r>
              <a:rPr lang="en-GB" sz="3200" dirty="0" err="1"/>
              <a:t>digwydd</a:t>
            </a:r>
            <a:r>
              <a:rPr lang="en-GB" sz="3200" dirty="0"/>
              <a:t>?</a:t>
            </a:r>
          </a:p>
          <a:p>
            <a:r>
              <a:rPr lang="en-GB" sz="3200" dirty="0"/>
              <a:t>Beth </a:t>
            </a:r>
            <a:r>
              <a:rPr lang="en-GB" sz="3200" dirty="0" err="1"/>
              <a:t>aeth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</a:t>
            </a:r>
            <a:r>
              <a:rPr lang="en-GB" sz="3200" dirty="0" err="1"/>
              <a:t>dda</a:t>
            </a:r>
            <a:r>
              <a:rPr lang="en-GB" sz="3200" dirty="0"/>
              <a:t>?</a:t>
            </a:r>
          </a:p>
          <a:p>
            <a:r>
              <a:rPr lang="en-GB" sz="3200" dirty="0"/>
              <a:t>Beth </a:t>
            </a:r>
            <a:r>
              <a:rPr lang="en-GB" sz="3200" dirty="0" err="1"/>
              <a:t>medrai</a:t>
            </a:r>
            <a:r>
              <a:rPr lang="en-GB" sz="3200" dirty="0"/>
              <a:t> </a:t>
            </a:r>
            <a:r>
              <a:rPr lang="en-GB" sz="3200" dirty="0" err="1"/>
              <a:t>gael</a:t>
            </a:r>
            <a:r>
              <a:rPr lang="en-GB" sz="3200" dirty="0"/>
              <a:t> </a:t>
            </a:r>
            <a:r>
              <a:rPr lang="en-GB" sz="3200" dirty="0" err="1"/>
              <a:t>ei</a:t>
            </a:r>
            <a:r>
              <a:rPr lang="en-GB" sz="3200" dirty="0"/>
              <a:t> </a:t>
            </a:r>
            <a:r>
              <a:rPr lang="en-GB" sz="3200" dirty="0" err="1"/>
              <a:t>wella</a:t>
            </a:r>
            <a:r>
              <a:rPr lang="en-GB" sz="3200" dirty="0"/>
              <a:t>?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37307" y="2136706"/>
            <a:ext cx="3197093" cy="4250446"/>
          </a:xfrm>
        </p:spPr>
        <p:txBody>
          <a:bodyPr>
            <a:normAutofit fontScale="70000" lnSpcReduction="20000"/>
          </a:bodyPr>
          <a:lstStyle/>
          <a:p>
            <a:pPr lvl="0">
              <a:buClr>
                <a:srgbClr val="D34817"/>
              </a:buClr>
              <a:buNone/>
            </a:pPr>
            <a:r>
              <a:rPr lang="en-US" sz="3400" b="1" i="1" dirty="0">
                <a:solidFill>
                  <a:prstClr val="black"/>
                </a:solidFill>
              </a:rPr>
              <a:t>Reflection on action</a:t>
            </a:r>
          </a:p>
          <a:p>
            <a:pPr lvl="0">
              <a:buClr>
                <a:srgbClr val="D34817"/>
              </a:buClr>
            </a:pPr>
            <a:r>
              <a:rPr lang="en-US" sz="3400" i="1" dirty="0">
                <a:solidFill>
                  <a:prstClr val="black"/>
                </a:solidFill>
              </a:rPr>
              <a:t>Usually applied to past events</a:t>
            </a:r>
          </a:p>
          <a:p>
            <a:pPr lvl="0">
              <a:buClr>
                <a:srgbClr val="D34817"/>
              </a:buClr>
            </a:pPr>
            <a:r>
              <a:rPr lang="en-US" sz="3400" i="1" dirty="0">
                <a:solidFill>
                  <a:prstClr val="black"/>
                </a:solidFill>
              </a:rPr>
              <a:t>On-going process</a:t>
            </a:r>
          </a:p>
          <a:p>
            <a:pPr lvl="0">
              <a:buClr>
                <a:srgbClr val="D34817"/>
              </a:buClr>
            </a:pPr>
            <a:r>
              <a:rPr lang="en-US" sz="3400" i="1" dirty="0">
                <a:solidFill>
                  <a:prstClr val="black"/>
                </a:solidFill>
              </a:rPr>
              <a:t>What has happened?</a:t>
            </a:r>
          </a:p>
          <a:p>
            <a:pPr lvl="0">
              <a:buClr>
                <a:srgbClr val="D34817"/>
              </a:buClr>
            </a:pPr>
            <a:r>
              <a:rPr lang="en-US" sz="3400" i="1" dirty="0">
                <a:solidFill>
                  <a:prstClr val="black"/>
                </a:solidFill>
              </a:rPr>
              <a:t>What went well?</a:t>
            </a:r>
          </a:p>
          <a:p>
            <a:pPr lvl="0">
              <a:buClr>
                <a:srgbClr val="D34817"/>
              </a:buClr>
            </a:pPr>
            <a:r>
              <a:rPr lang="en-US" sz="3400" i="1" dirty="0">
                <a:solidFill>
                  <a:prstClr val="black"/>
                </a:solidFill>
              </a:rPr>
              <a:t>What could be improved?</a:t>
            </a:r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54502112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Levels of reflection?</a:t>
            </a:r>
            <a:br>
              <a:rPr lang="en-US" dirty="0"/>
            </a:br>
            <a:r>
              <a:rPr lang="en-US" dirty="0" err="1"/>
              <a:t>Lefelau</a:t>
            </a:r>
            <a:r>
              <a:rPr lang="en-US" dirty="0"/>
              <a:t> o </a:t>
            </a:r>
            <a:r>
              <a:rPr lang="en-US" dirty="0" err="1"/>
              <a:t>adlewyrchu</a:t>
            </a:r>
            <a:r>
              <a:rPr lang="en-US" dirty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42416" y="2136706"/>
            <a:ext cx="3197531" cy="4837300"/>
          </a:xfrm>
        </p:spPr>
        <p:txBody>
          <a:bodyPr>
            <a:normAutofit/>
          </a:bodyPr>
          <a:lstStyle/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S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See Grigg (2010:44) for more detailed coverage.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867" y="1771135"/>
            <a:ext cx="8856133" cy="4064421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A model : Gibbs Reflective Cycle (1988)</a:t>
            </a:r>
            <a:endParaRPr lang="en-US" sz="2800" b="1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0311" y="1446663"/>
            <a:ext cx="6660108" cy="4913194"/>
          </a:xfrm>
        </p:spPr>
      </p:pic>
      <p:sp>
        <p:nvSpPr>
          <p:cNvPr id="7" name="TextBox 6"/>
          <p:cNvSpPr txBox="1"/>
          <p:nvPr/>
        </p:nvSpPr>
        <p:spPr>
          <a:xfrm>
            <a:off x="6400800" y="6359857"/>
            <a:ext cx="265168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err="1">
                <a:hlinkClick r:id="rId3"/>
              </a:rPr>
              <a:t>lilypeters.files.wordpress</a:t>
            </a:r>
            <a:r>
              <a:rPr lang="en-GB" sz="1400" dirty="0"/>
              <a:t>(2014)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25376069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Reflecting on storytelling</a:t>
            </a:r>
            <a:br>
              <a:rPr lang="en-US" dirty="0"/>
            </a:br>
            <a:r>
              <a:rPr lang="en-US" dirty="0" err="1"/>
              <a:t>Adlewyrchu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ddweud</a:t>
            </a:r>
            <a:r>
              <a:rPr lang="en-US" dirty="0"/>
              <a:t> </a:t>
            </a:r>
            <a:r>
              <a:rPr lang="en-US" dirty="0" err="1"/>
              <a:t>stori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800" dirty="0"/>
              <a:t>Beth </a:t>
            </a:r>
            <a:r>
              <a:rPr lang="en-US" sz="2800" dirty="0" err="1"/>
              <a:t>yw’r</a:t>
            </a:r>
            <a:r>
              <a:rPr lang="en-US" sz="2800" dirty="0"/>
              <a:t> </a:t>
            </a:r>
            <a:r>
              <a:rPr lang="en-US" sz="2800" dirty="0" err="1"/>
              <a:t>priodoleddau</a:t>
            </a:r>
            <a:r>
              <a:rPr lang="en-US" sz="2800" dirty="0"/>
              <a:t> o </a:t>
            </a:r>
            <a:r>
              <a:rPr lang="en-US" sz="2800" dirty="0" err="1"/>
              <a:t>ddweud</a:t>
            </a:r>
            <a:r>
              <a:rPr lang="en-US" sz="2800" dirty="0"/>
              <a:t> </a:t>
            </a:r>
            <a:r>
              <a:rPr lang="en-US" sz="2800" dirty="0" err="1"/>
              <a:t>stori</a:t>
            </a:r>
            <a:r>
              <a:rPr lang="en-US" sz="2800" dirty="0"/>
              <a:t> </a:t>
            </a:r>
            <a:r>
              <a:rPr lang="en-US" sz="2800" dirty="0" err="1"/>
              <a:t>dda</a:t>
            </a:r>
            <a:r>
              <a:rPr lang="en-US" sz="2800" dirty="0"/>
              <a:t>?</a:t>
            </a:r>
          </a:p>
          <a:p>
            <a:pPr>
              <a:buNone/>
            </a:pPr>
            <a:endParaRPr lang="en-US" dirty="0"/>
          </a:p>
          <a:p>
            <a:r>
              <a:rPr lang="en-US" dirty="0">
                <a:hlinkClick r:id="rId2"/>
              </a:rPr>
              <a:t>Brett Dillingham</a:t>
            </a:r>
            <a:endParaRPr lang="en-US" dirty="0"/>
          </a:p>
          <a:p>
            <a:r>
              <a:rPr lang="en-US" dirty="0"/>
              <a:t>https://www.youtube.com/watch?app=desktop&amp;v=wvTrd-vUDxQ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800" i="1" dirty="0"/>
              <a:t>What are characteristics of telling a  good story?</a:t>
            </a:r>
          </a:p>
          <a:p>
            <a:endParaRPr lang="en-GB" dirty="0"/>
          </a:p>
        </p:txBody>
      </p:sp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930" y="4020404"/>
            <a:ext cx="2129016" cy="2583525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2956"/>
            <a:ext cx="6347714" cy="559557"/>
          </a:xfrm>
        </p:spPr>
        <p:txBody>
          <a:bodyPr>
            <a:normAutofit fontScale="90000"/>
          </a:bodyPr>
          <a:lstStyle/>
          <a:p>
            <a:r>
              <a:rPr lang="en-US" dirty="0"/>
              <a:t>Activity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6537" y="1187356"/>
            <a:ext cx="3425588" cy="4854005"/>
          </a:xfrm>
        </p:spPr>
        <p:txBody>
          <a:bodyPr>
            <a:noAutofit/>
          </a:bodyPr>
          <a:lstStyle/>
          <a:p>
            <a:r>
              <a:rPr lang="en-GB" dirty="0" err="1"/>
              <a:t>Dewiswch</a:t>
            </a:r>
            <a:r>
              <a:rPr lang="en-GB" dirty="0"/>
              <a:t> </a:t>
            </a:r>
            <a:r>
              <a:rPr lang="en-GB" dirty="0" err="1"/>
              <a:t>lyfr</a:t>
            </a:r>
            <a:r>
              <a:rPr lang="en-GB" dirty="0"/>
              <a:t> </a:t>
            </a:r>
            <a:r>
              <a:rPr lang="en-GB" dirty="0" err="1"/>
              <a:t>stori</a:t>
            </a:r>
            <a:r>
              <a:rPr lang="en-GB" dirty="0"/>
              <a:t> a </a:t>
            </a:r>
            <a:r>
              <a:rPr lang="en-GB" dirty="0" err="1"/>
              <a:t>lluniau</a:t>
            </a:r>
            <a:r>
              <a:rPr lang="en-GB" dirty="0"/>
              <a:t> plant</a:t>
            </a:r>
          </a:p>
          <a:p>
            <a:r>
              <a:rPr lang="en-GB" dirty="0" err="1"/>
              <a:t>Ymarferwch</a:t>
            </a:r>
            <a:r>
              <a:rPr lang="en-GB" dirty="0"/>
              <a:t> </a:t>
            </a:r>
            <a:r>
              <a:rPr lang="en-GB" dirty="0" err="1"/>
              <a:t>ddweud</a:t>
            </a:r>
            <a:r>
              <a:rPr lang="en-GB" dirty="0"/>
              <a:t> y </a:t>
            </a:r>
            <a:r>
              <a:rPr lang="en-GB" dirty="0" err="1"/>
              <a:t>stori</a:t>
            </a:r>
            <a:endParaRPr lang="en-GB" dirty="0"/>
          </a:p>
          <a:p>
            <a:r>
              <a:rPr lang="en-GB" dirty="0" err="1"/>
              <a:t>Adlewyrchwch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dweud</a:t>
            </a:r>
            <a:r>
              <a:rPr lang="en-GB" dirty="0"/>
              <a:t> </a:t>
            </a:r>
            <a:r>
              <a:rPr lang="en-GB" dirty="0" err="1"/>
              <a:t>stori</a:t>
            </a:r>
            <a:endParaRPr lang="en-GB" dirty="0"/>
          </a:p>
          <a:p>
            <a:r>
              <a:rPr lang="en-GB" dirty="0" err="1"/>
              <a:t>Gwnewch</a:t>
            </a:r>
            <a:r>
              <a:rPr lang="en-GB" dirty="0"/>
              <a:t> </a:t>
            </a:r>
            <a:r>
              <a:rPr lang="en-GB" dirty="0" err="1"/>
              <a:t>fideo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dâp</a:t>
            </a:r>
            <a:r>
              <a:rPr lang="en-GB" dirty="0"/>
              <a:t> </a:t>
            </a:r>
            <a:r>
              <a:rPr lang="en-GB" dirty="0" err="1"/>
              <a:t>sain</a:t>
            </a:r>
            <a:r>
              <a:rPr lang="en-GB" dirty="0"/>
              <a:t> </a:t>
            </a:r>
            <a:r>
              <a:rPr lang="en-GB" dirty="0" err="1"/>
              <a:t>ohonoch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dweud</a:t>
            </a:r>
            <a:r>
              <a:rPr lang="en-GB" dirty="0"/>
              <a:t> y </a:t>
            </a:r>
            <a:r>
              <a:rPr lang="en-GB" dirty="0" err="1"/>
              <a:t>stori</a:t>
            </a:r>
            <a:endParaRPr lang="en-GB" dirty="0"/>
          </a:p>
          <a:p>
            <a:r>
              <a:rPr lang="en-GB" dirty="0" err="1"/>
              <a:t>Adlewyrchwch</a:t>
            </a:r>
            <a:r>
              <a:rPr lang="en-GB" dirty="0"/>
              <a:t> </a:t>
            </a:r>
            <a:r>
              <a:rPr lang="en-GB" dirty="0" err="1"/>
              <a:t>eto</a:t>
            </a:r>
            <a:r>
              <a:rPr lang="en-GB" dirty="0"/>
              <a:t> – a </a:t>
            </a:r>
            <a:r>
              <a:rPr lang="en-GB" dirty="0" err="1"/>
              <a:t>nodwch</a:t>
            </a:r>
            <a:r>
              <a:rPr lang="en-GB" dirty="0"/>
              <a:t> y </a:t>
            </a:r>
            <a:r>
              <a:rPr lang="en-GB" dirty="0" err="1"/>
              <a:t>gwahaniaethau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dau</a:t>
            </a:r>
            <a:r>
              <a:rPr lang="en-GB" dirty="0"/>
              <a:t> </a:t>
            </a:r>
            <a:r>
              <a:rPr lang="en-GB" dirty="0" err="1"/>
              <a:t>adlewyrchiad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26842" y="1187356"/>
            <a:ext cx="3985146" cy="4854008"/>
          </a:xfrm>
        </p:spPr>
        <p:txBody>
          <a:bodyPr>
            <a:normAutofit/>
          </a:bodyPr>
          <a:lstStyle/>
          <a:p>
            <a:r>
              <a:rPr lang="en-US" i="1" dirty="0"/>
              <a:t>Select a children’s picture book.</a:t>
            </a:r>
          </a:p>
          <a:p>
            <a:r>
              <a:rPr lang="en-US" i="1" dirty="0"/>
              <a:t>Practice telling the story.</a:t>
            </a:r>
          </a:p>
          <a:p>
            <a:r>
              <a:rPr lang="en-US" i="1" dirty="0"/>
              <a:t>Reflect on your storytelling skills based</a:t>
            </a:r>
          </a:p>
          <a:p>
            <a:r>
              <a:rPr lang="en-US" i="1" dirty="0"/>
              <a:t>Then make a video or audio recording of yourself telling the story.</a:t>
            </a:r>
          </a:p>
          <a:p>
            <a:r>
              <a:rPr lang="en-US" i="1" dirty="0"/>
              <a:t>Reflect again – and note the differences in your reflections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Useful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42415" y="2133600"/>
            <a:ext cx="6591985" cy="3962400"/>
          </a:xfrm>
        </p:spPr>
        <p:txBody>
          <a:bodyPr>
            <a:noAutofit/>
          </a:bodyPr>
          <a:lstStyle/>
          <a:p>
            <a:r>
              <a:rPr lang="en-US" sz="1400" dirty="0"/>
              <a:t>Dennison, P. (2012) Reflective practice: The enduring influence of Kolb’s Experiential Learning Theory. </a:t>
            </a:r>
            <a:r>
              <a:rPr lang="en-US" sz="1400" b="1" i="1" dirty="0"/>
              <a:t>Compass: Journal of Learning and Teaching</a:t>
            </a:r>
            <a:r>
              <a:rPr lang="en-US" sz="1400" i="1" dirty="0"/>
              <a:t>, </a:t>
            </a:r>
            <a:r>
              <a:rPr lang="en-US" sz="1400" dirty="0"/>
              <a:t>[</a:t>
            </a:r>
            <a:r>
              <a:rPr lang="en-US" sz="1400" dirty="0" err="1"/>
              <a:t>S.l.</a:t>
            </a:r>
            <a:r>
              <a:rPr lang="en-US" sz="1400" dirty="0"/>
              <a:t>], v. 1, n. 1, Nov. 2012. Available at: &lt;</a:t>
            </a:r>
            <a:r>
              <a:rPr lang="en-US" sz="1400" dirty="0">
                <a:hlinkClick r:id="rId2"/>
              </a:rPr>
              <a:t>https://journals.gre.ac.uk/index.php/compass/article/view/12/28</a:t>
            </a:r>
            <a:r>
              <a:rPr lang="en-US" sz="1400" dirty="0"/>
              <a:t> ( Accessed 13.02.21)</a:t>
            </a:r>
          </a:p>
          <a:p>
            <a:r>
              <a:rPr lang="en-US" sz="1400" u="sng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Brett Dillingham</a:t>
            </a:r>
            <a:r>
              <a:rPr lang="en-US" sz="1400" u="sng" dirty="0">
                <a:solidFill>
                  <a:schemeClr val="tx1"/>
                </a:solidFill>
              </a:rPr>
              <a:t> </a:t>
            </a:r>
            <a:r>
              <a:rPr lang="en-US" sz="1400" dirty="0">
                <a:hlinkClick r:id="rId4"/>
              </a:rPr>
              <a:t>https://www.youtube.com/watch?app=desktop&amp;v=wvTrd-vUDxQ</a:t>
            </a:r>
            <a:r>
              <a:rPr lang="en-US" sz="1400" dirty="0"/>
              <a:t> (Accessed 13.02.21)</a:t>
            </a:r>
          </a:p>
          <a:p>
            <a:r>
              <a:rPr lang="en-US" sz="1400" dirty="0"/>
              <a:t>Grigg, R.  (2010) </a:t>
            </a:r>
            <a:r>
              <a:rPr lang="en-US" sz="1400" i="1" dirty="0"/>
              <a:t>Becoming an outstanding primary teacher. </a:t>
            </a:r>
            <a:r>
              <a:rPr lang="en-US" sz="1400" dirty="0"/>
              <a:t>Harlow: Pearson</a:t>
            </a:r>
          </a:p>
          <a:p>
            <a:r>
              <a:rPr lang="en-US" sz="1400" dirty="0"/>
              <a:t>Lindon, J. (2010) </a:t>
            </a:r>
            <a:r>
              <a:rPr lang="en-US" sz="1400" i="1" dirty="0"/>
              <a:t>Reflective Practice and Early Years Professionalism. </a:t>
            </a:r>
            <a:r>
              <a:rPr lang="en-US" sz="1400" dirty="0"/>
              <a:t>Oxon: Hodder Education</a:t>
            </a:r>
          </a:p>
          <a:p>
            <a:r>
              <a:rPr lang="en-US" sz="1400" dirty="0"/>
              <a:t>Osterman, K. F., &amp; Kottkamp, R. B. (1993). Re</a:t>
            </a:r>
            <a:r>
              <a:rPr lang="en-US" sz="1400" i="1" dirty="0"/>
              <a:t>flective practice for educator: Improving schooling through professional development.</a:t>
            </a:r>
            <a:r>
              <a:rPr lang="en-US" sz="1400" dirty="0"/>
              <a:t> Thousand Oaks, CA: Corwin Press Inc. </a:t>
            </a:r>
          </a:p>
          <a:p>
            <a:r>
              <a:rPr lang="en-US" sz="1400" dirty="0"/>
              <a:t>Pollard, A.  (2008) </a:t>
            </a:r>
            <a:r>
              <a:rPr lang="en-US" sz="1400" i="1" dirty="0"/>
              <a:t>Reflective Teaching in Schools</a:t>
            </a:r>
            <a:r>
              <a:rPr lang="en-US" sz="1400" dirty="0"/>
              <a:t>. London: Bloomsbury</a:t>
            </a:r>
          </a:p>
          <a:p>
            <a:r>
              <a:rPr lang="en-GB" sz="1400" dirty="0"/>
              <a:t>Image Gibbs Reflective Cycle ( 2014) Available at </a:t>
            </a:r>
            <a:r>
              <a:rPr lang="en-GB" sz="1400" dirty="0">
                <a:hlinkClick r:id="rId5"/>
              </a:rPr>
              <a:t>https://lilypeters.files.wordpress.com/2014/04/gibbs-ref-mod.jpg</a:t>
            </a:r>
            <a:r>
              <a:rPr lang="en-GB" sz="1400" dirty="0"/>
              <a:t> ( Accessed 13.02.21)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1CACE3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1310</TotalTime>
  <Words>1158</Words>
  <Application>Microsoft Office PowerPoint</Application>
  <PresentationFormat>On-screen Show (4:3)</PresentationFormat>
  <Paragraphs>156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Wingdings</vt:lpstr>
      <vt:lpstr>Wingdings 3</vt:lpstr>
      <vt:lpstr>Wisp</vt:lpstr>
      <vt:lpstr>SJIE 5002</vt:lpstr>
      <vt:lpstr>Reflective Practice/ Arfer Adlewyrchol </vt:lpstr>
      <vt:lpstr>Starting point –  Steiner-Waldorf</vt:lpstr>
      <vt:lpstr>What do we mean by reflection? Beth yw adlewyrchu?</vt:lpstr>
      <vt:lpstr>Reflection Adlewyrchu</vt:lpstr>
      <vt:lpstr>Activity 1 Gweithgaredd 1</vt:lpstr>
      <vt:lpstr>One definition Un diffiniad</vt:lpstr>
      <vt:lpstr>Where has this come from?  O ble ddaeth hwn?</vt:lpstr>
      <vt:lpstr>Routine action Gweithredu arferol</vt:lpstr>
      <vt:lpstr>Reflective action Arfer adlewyrchol</vt:lpstr>
      <vt:lpstr>A model : Kolb Experimental Learning Cycle 1984  (Dennison, 2012)</vt:lpstr>
      <vt:lpstr>Activity 2 Gweithgaredd 2</vt:lpstr>
      <vt:lpstr>Key points Materion allweddol</vt:lpstr>
      <vt:lpstr>Key points Materion allweddol</vt:lpstr>
      <vt:lpstr>A model : Schőn Reflective Practice 1983 (Grigg 2010) </vt:lpstr>
      <vt:lpstr>A model : Schőn 1983 (Grigg 2010) </vt:lpstr>
      <vt:lpstr>Levels of reflection? Lefelau o adlewyrchu?</vt:lpstr>
      <vt:lpstr>A model : Gibbs Reflective Cycle (1988)</vt:lpstr>
      <vt:lpstr>Reflecting on storytelling Adlewyrchu ar ddweud stori</vt:lpstr>
      <vt:lpstr>Activity 3</vt:lpstr>
      <vt:lpstr>Useful reading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TSD</dc:creator>
  <cp:lastModifiedBy>Cindy Hunt</cp:lastModifiedBy>
  <cp:revision>39</cp:revision>
  <dcterms:created xsi:type="dcterms:W3CDTF">2012-11-05T09:03:26Z</dcterms:created>
  <dcterms:modified xsi:type="dcterms:W3CDTF">2021-02-20T11:02:10Z</dcterms:modified>
</cp:coreProperties>
</file>