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34"/>
  </p:notesMasterIdLst>
  <p:sldIdLst>
    <p:sldId id="256" r:id="rId5"/>
    <p:sldId id="290" r:id="rId6"/>
    <p:sldId id="257" r:id="rId7"/>
    <p:sldId id="295" r:id="rId8"/>
    <p:sldId id="298" r:id="rId9"/>
    <p:sldId id="297" r:id="rId10"/>
    <p:sldId id="296" r:id="rId11"/>
    <p:sldId id="299" r:id="rId12"/>
    <p:sldId id="300" r:id="rId13"/>
    <p:sldId id="301" r:id="rId14"/>
    <p:sldId id="258" r:id="rId15"/>
    <p:sldId id="260" r:id="rId16"/>
    <p:sldId id="283" r:id="rId17"/>
    <p:sldId id="304" r:id="rId18"/>
    <p:sldId id="284" r:id="rId19"/>
    <p:sldId id="302" r:id="rId20"/>
    <p:sldId id="271" r:id="rId21"/>
    <p:sldId id="303" r:id="rId22"/>
    <p:sldId id="259" r:id="rId23"/>
    <p:sldId id="285" r:id="rId24"/>
    <p:sldId id="291" r:id="rId25"/>
    <p:sldId id="292" r:id="rId26"/>
    <p:sldId id="261" r:id="rId27"/>
    <p:sldId id="286" r:id="rId28"/>
    <p:sldId id="287" r:id="rId29"/>
    <p:sldId id="289" r:id="rId30"/>
    <p:sldId id="288" r:id="rId31"/>
    <p:sldId id="293" r:id="rId32"/>
    <p:sldId id="294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C5A86A-FA1D-4AD9-891D-E2458347DA78}" v="6" dt="2022-09-26T12:43:50.7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18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DEC5A86A-FA1D-4AD9-891D-E2458347DA78}"/>
    <pc:docChg chg="custSel modSld">
      <pc:chgData name="Alison Murphy" userId="9ba79fcb-d62b-4ed0-b66e-b4415e918fea" providerId="ADAL" clId="{DEC5A86A-FA1D-4AD9-891D-E2458347DA78}" dt="2022-09-26T12:43:50.760" v="79"/>
      <pc:docMkLst>
        <pc:docMk/>
      </pc:docMkLst>
      <pc:sldChg chg="modSp mod">
        <pc:chgData name="Alison Murphy" userId="9ba79fcb-d62b-4ed0-b66e-b4415e918fea" providerId="ADAL" clId="{DEC5A86A-FA1D-4AD9-891D-E2458347DA78}" dt="2022-09-26T08:21:49.319" v="17" actId="20577"/>
        <pc:sldMkLst>
          <pc:docMk/>
          <pc:sldMk cId="3243873864" sldId="256"/>
        </pc:sldMkLst>
        <pc:spChg chg="mod">
          <ac:chgData name="Alison Murphy" userId="9ba79fcb-d62b-4ed0-b66e-b4415e918fea" providerId="ADAL" clId="{DEC5A86A-FA1D-4AD9-891D-E2458347DA78}" dt="2022-09-26T08:21:49.319" v="17" actId="20577"/>
          <ac:spMkLst>
            <pc:docMk/>
            <pc:sldMk cId="3243873864" sldId="256"/>
            <ac:spMk id="3" creationId="{00000000-0000-0000-0000-000000000000}"/>
          </ac:spMkLst>
        </pc:spChg>
      </pc:sldChg>
      <pc:sldChg chg="addSp modSp mod">
        <pc:chgData name="Alison Murphy" userId="9ba79fcb-d62b-4ed0-b66e-b4415e918fea" providerId="ADAL" clId="{DEC5A86A-FA1D-4AD9-891D-E2458347DA78}" dt="2022-09-26T08:25:05.306" v="36" actId="14100"/>
        <pc:sldMkLst>
          <pc:docMk/>
          <pc:sldMk cId="2003151704" sldId="295"/>
        </pc:sldMkLst>
        <pc:spChg chg="mod">
          <ac:chgData name="Alison Murphy" userId="9ba79fcb-d62b-4ed0-b66e-b4415e918fea" providerId="ADAL" clId="{DEC5A86A-FA1D-4AD9-891D-E2458347DA78}" dt="2022-09-26T08:23:56.842" v="20" actId="27636"/>
          <ac:spMkLst>
            <pc:docMk/>
            <pc:sldMk cId="2003151704" sldId="295"/>
            <ac:spMk id="3" creationId="{94C2B34B-82A0-4E66-B11F-5604749EFA4F}"/>
          </ac:spMkLst>
        </pc:spChg>
        <pc:spChg chg="mod">
          <ac:chgData name="Alison Murphy" userId="9ba79fcb-d62b-4ed0-b66e-b4415e918fea" providerId="ADAL" clId="{DEC5A86A-FA1D-4AD9-891D-E2458347DA78}" dt="2022-09-26T08:24:00.158" v="25" actId="5793"/>
          <ac:spMkLst>
            <pc:docMk/>
            <pc:sldMk cId="2003151704" sldId="295"/>
            <ac:spMk id="4" creationId="{3E862538-90C6-4CC1-8550-1AE9241FF394}"/>
          </ac:spMkLst>
        </pc:spChg>
        <pc:spChg chg="add mod">
          <ac:chgData name="Alison Murphy" userId="9ba79fcb-d62b-4ed0-b66e-b4415e918fea" providerId="ADAL" clId="{DEC5A86A-FA1D-4AD9-891D-E2458347DA78}" dt="2022-09-26T08:25:05.306" v="36" actId="14100"/>
          <ac:spMkLst>
            <pc:docMk/>
            <pc:sldMk cId="2003151704" sldId="295"/>
            <ac:spMk id="5" creationId="{9B2F43E9-D6BB-6A25-8B20-E95462F4B48C}"/>
          </ac:spMkLst>
        </pc:spChg>
      </pc:sldChg>
      <pc:sldChg chg="modSp mod">
        <pc:chgData name="Alison Murphy" userId="9ba79fcb-d62b-4ed0-b66e-b4415e918fea" providerId="ADAL" clId="{DEC5A86A-FA1D-4AD9-891D-E2458347DA78}" dt="2022-09-26T12:43:50.760" v="79"/>
        <pc:sldMkLst>
          <pc:docMk/>
          <pc:sldMk cId="406880281" sldId="300"/>
        </pc:sldMkLst>
        <pc:graphicFrameChg chg="mod modGraphic">
          <ac:chgData name="Alison Murphy" userId="9ba79fcb-d62b-4ed0-b66e-b4415e918fea" providerId="ADAL" clId="{DEC5A86A-FA1D-4AD9-891D-E2458347DA78}" dt="2022-09-26T12:43:50.760" v="79"/>
          <ac:graphicFrameMkLst>
            <pc:docMk/>
            <pc:sldMk cId="406880281" sldId="300"/>
            <ac:graphicFrameMk id="6" creationId="{8365B517-9E88-47F8-8008-3CD68372EE9C}"/>
          </ac:graphicFrameMkLst>
        </pc:graphicFrameChg>
      </pc:sldChg>
      <pc:sldChg chg="modSp mod">
        <pc:chgData name="Alison Murphy" userId="9ba79fcb-d62b-4ed0-b66e-b4415e918fea" providerId="ADAL" clId="{DEC5A86A-FA1D-4AD9-891D-E2458347DA78}" dt="2022-09-26T12:42:22.937" v="72" actId="20577"/>
        <pc:sldMkLst>
          <pc:docMk/>
          <pc:sldMk cId="1242366100" sldId="301"/>
        </pc:sldMkLst>
        <pc:graphicFrameChg chg="mod modGraphic">
          <ac:chgData name="Alison Murphy" userId="9ba79fcb-d62b-4ed0-b66e-b4415e918fea" providerId="ADAL" clId="{DEC5A86A-FA1D-4AD9-891D-E2458347DA78}" dt="2022-09-26T12:42:22.937" v="72" actId="20577"/>
          <ac:graphicFrameMkLst>
            <pc:docMk/>
            <pc:sldMk cId="1242366100" sldId="301"/>
            <ac:graphicFrameMk id="4" creationId="{ACDA3EC8-3A2B-4F58-9CF3-A1401468EB6F}"/>
          </ac:graphicFrameMkLst>
        </pc:graphicFrameChg>
      </pc:sldChg>
    </pc:docChg>
  </pc:docChgLst>
  <pc:docChgLst>
    <pc:chgData name="Alison Murphy" userId="9ba79fcb-d62b-4ed0-b66e-b4415e918fea" providerId="ADAL" clId="{E1624A22-A896-47DE-8F3C-E1704128783B}"/>
    <pc:docChg chg="custSel addSld modSld">
      <pc:chgData name="Alison Murphy" userId="9ba79fcb-d62b-4ed0-b66e-b4415e918fea" providerId="ADAL" clId="{E1624A22-A896-47DE-8F3C-E1704128783B}" dt="2022-06-01T08:48:13.229" v="66"/>
      <pc:docMkLst>
        <pc:docMk/>
      </pc:docMkLst>
      <pc:sldChg chg="modSp mod">
        <pc:chgData name="Alison Murphy" userId="9ba79fcb-d62b-4ed0-b66e-b4415e918fea" providerId="ADAL" clId="{E1624A22-A896-47DE-8F3C-E1704128783B}" dt="2021-11-01T09:16:47.424" v="0" actId="5793"/>
        <pc:sldMkLst>
          <pc:docMk/>
          <pc:sldMk cId="491002697" sldId="257"/>
        </pc:sldMkLst>
        <pc:spChg chg="mod">
          <ac:chgData name="Alison Murphy" userId="9ba79fcb-d62b-4ed0-b66e-b4415e918fea" providerId="ADAL" clId="{E1624A22-A896-47DE-8F3C-E1704128783B}" dt="2021-11-01T09:16:47.424" v="0" actId="5793"/>
          <ac:spMkLst>
            <pc:docMk/>
            <pc:sldMk cId="491002697" sldId="257"/>
            <ac:spMk id="4" creationId="{4113C2C5-D4DD-4C23-990F-7C47BBAAA4A2}"/>
          </ac:spMkLst>
        </pc:spChg>
      </pc:sldChg>
      <pc:sldChg chg="modSp mod">
        <pc:chgData name="Alison Murphy" userId="9ba79fcb-d62b-4ed0-b66e-b4415e918fea" providerId="ADAL" clId="{E1624A22-A896-47DE-8F3C-E1704128783B}" dt="2022-06-01T08:47:01.698" v="56" actId="20577"/>
        <pc:sldMkLst>
          <pc:docMk/>
          <pc:sldMk cId="182568362" sldId="258"/>
        </pc:sldMkLst>
        <pc:spChg chg="mod">
          <ac:chgData name="Alison Murphy" userId="9ba79fcb-d62b-4ed0-b66e-b4415e918fea" providerId="ADAL" clId="{E1624A22-A896-47DE-8F3C-E1704128783B}" dt="2022-06-01T08:46:55.258" v="48" actId="20577"/>
          <ac:spMkLst>
            <pc:docMk/>
            <pc:sldMk cId="182568362" sldId="258"/>
            <ac:spMk id="3" creationId="{00000000-0000-0000-0000-000000000000}"/>
          </ac:spMkLst>
        </pc:spChg>
        <pc:spChg chg="mod">
          <ac:chgData name="Alison Murphy" userId="9ba79fcb-d62b-4ed0-b66e-b4415e918fea" providerId="ADAL" clId="{E1624A22-A896-47DE-8F3C-E1704128783B}" dt="2022-06-01T08:47:01.698" v="56" actId="20577"/>
          <ac:spMkLst>
            <pc:docMk/>
            <pc:sldMk cId="182568362" sldId="258"/>
            <ac:spMk id="5" creationId="{650365BC-6657-406D-AD43-F7FA9CAC189B}"/>
          </ac:spMkLst>
        </pc:spChg>
      </pc:sldChg>
      <pc:sldChg chg="modSp mod">
        <pc:chgData name="Alison Murphy" userId="9ba79fcb-d62b-4ed0-b66e-b4415e918fea" providerId="ADAL" clId="{E1624A22-A896-47DE-8F3C-E1704128783B}" dt="2022-06-01T08:48:07.406" v="65" actId="27636"/>
        <pc:sldMkLst>
          <pc:docMk/>
          <pc:sldMk cId="1497326198" sldId="283"/>
        </pc:sldMkLst>
        <pc:spChg chg="mod">
          <ac:chgData name="Alison Murphy" userId="9ba79fcb-d62b-4ed0-b66e-b4415e918fea" providerId="ADAL" clId="{E1624A22-A896-47DE-8F3C-E1704128783B}" dt="2022-06-01T08:48:07.402" v="64" actId="27636"/>
          <ac:spMkLst>
            <pc:docMk/>
            <pc:sldMk cId="1497326198" sldId="283"/>
            <ac:spMk id="3" creationId="{00000000-0000-0000-0000-000000000000}"/>
          </ac:spMkLst>
        </pc:spChg>
        <pc:spChg chg="mod">
          <ac:chgData name="Alison Murphy" userId="9ba79fcb-d62b-4ed0-b66e-b4415e918fea" providerId="ADAL" clId="{E1624A22-A896-47DE-8F3C-E1704128783B}" dt="2022-06-01T08:48:07.406" v="65" actId="27636"/>
          <ac:spMkLst>
            <pc:docMk/>
            <pc:sldMk cId="1497326198" sldId="283"/>
            <ac:spMk id="4" creationId="{8AEB5EDE-8804-4D40-B3C5-828F45A2BCBF}"/>
          </ac:spMkLst>
        </pc:spChg>
      </pc:sldChg>
      <pc:sldChg chg="modSp mod">
        <pc:chgData name="Alison Murphy" userId="9ba79fcb-d62b-4ed0-b66e-b4415e918fea" providerId="ADAL" clId="{E1624A22-A896-47DE-8F3C-E1704128783B}" dt="2022-06-01T08:43:19.519" v="22" actId="20577"/>
        <pc:sldMkLst>
          <pc:docMk/>
          <pc:sldMk cId="2003151704" sldId="295"/>
        </pc:sldMkLst>
        <pc:spChg chg="mod">
          <ac:chgData name="Alison Murphy" userId="9ba79fcb-d62b-4ed0-b66e-b4415e918fea" providerId="ADAL" clId="{E1624A22-A896-47DE-8F3C-E1704128783B}" dt="2022-06-01T08:43:19.519" v="22" actId="20577"/>
          <ac:spMkLst>
            <pc:docMk/>
            <pc:sldMk cId="2003151704" sldId="295"/>
            <ac:spMk id="3" creationId="{94C2B34B-82A0-4E66-B11F-5604749EFA4F}"/>
          </ac:spMkLst>
        </pc:spChg>
        <pc:spChg chg="mod">
          <ac:chgData name="Alison Murphy" userId="9ba79fcb-d62b-4ed0-b66e-b4415e918fea" providerId="ADAL" clId="{E1624A22-A896-47DE-8F3C-E1704128783B}" dt="2022-06-01T08:42:25.880" v="15" actId="20577"/>
          <ac:spMkLst>
            <pc:docMk/>
            <pc:sldMk cId="2003151704" sldId="295"/>
            <ac:spMk id="4" creationId="{3E862538-90C6-4CC1-8550-1AE9241FF394}"/>
          </ac:spMkLst>
        </pc:spChg>
      </pc:sldChg>
      <pc:sldChg chg="modSp new mod">
        <pc:chgData name="Alison Murphy" userId="9ba79fcb-d62b-4ed0-b66e-b4415e918fea" providerId="ADAL" clId="{E1624A22-A896-47DE-8F3C-E1704128783B}" dt="2022-06-01T08:48:13.229" v="66"/>
        <pc:sldMkLst>
          <pc:docMk/>
          <pc:sldMk cId="1323623857" sldId="304"/>
        </pc:sldMkLst>
        <pc:spChg chg="mod">
          <ac:chgData name="Alison Murphy" userId="9ba79fcb-d62b-4ed0-b66e-b4415e918fea" providerId="ADAL" clId="{E1624A22-A896-47DE-8F3C-E1704128783B}" dt="2022-06-01T08:47:38.509" v="58"/>
          <ac:spMkLst>
            <pc:docMk/>
            <pc:sldMk cId="1323623857" sldId="304"/>
            <ac:spMk id="2" creationId="{1FA9D5F6-AFE7-482D-9739-41EB6F073D8D}"/>
          </ac:spMkLst>
        </pc:spChg>
        <pc:spChg chg="mod">
          <ac:chgData name="Alison Murphy" userId="9ba79fcb-d62b-4ed0-b66e-b4415e918fea" providerId="ADAL" clId="{E1624A22-A896-47DE-8F3C-E1704128783B}" dt="2022-06-01T08:47:50.271" v="61" actId="27636"/>
          <ac:spMkLst>
            <pc:docMk/>
            <pc:sldMk cId="1323623857" sldId="304"/>
            <ac:spMk id="3" creationId="{7A2C4E37-AB8F-422B-A0E2-38DFBDDE09AF}"/>
          </ac:spMkLst>
        </pc:spChg>
        <pc:spChg chg="mod">
          <ac:chgData name="Alison Murphy" userId="9ba79fcb-d62b-4ed0-b66e-b4415e918fea" providerId="ADAL" clId="{E1624A22-A896-47DE-8F3C-E1704128783B}" dt="2022-06-01T08:48:13.229" v="66"/>
          <ac:spMkLst>
            <pc:docMk/>
            <pc:sldMk cId="1323623857" sldId="304"/>
            <ac:spMk id="4" creationId="{6F9C80FD-F7B1-44D9-A530-C5836B414D2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04885B-E43B-49C1-911E-E993A2521ADF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606559-D01A-466F-9B41-528DB5EAB4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781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06559-D01A-466F-9B41-528DB5EAB42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6279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06559-D01A-466F-9B41-528DB5EAB42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5969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>
            <a:extLst>
              <a:ext uri="{FF2B5EF4-FFF2-40B4-BE49-F238E27FC236}">
                <a16:creationId xmlns:a16="http://schemas.microsoft.com/office/drawing/2014/main" id="{C56D751B-D60D-4ED8-B3C1-C77D732294C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C36438-826D-4395-A044-ACFC00A72463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53250" name="Rectangle 2">
            <a:extLst>
              <a:ext uri="{FF2B5EF4-FFF2-40B4-BE49-F238E27FC236}">
                <a16:creationId xmlns:a16="http://schemas.microsoft.com/office/drawing/2014/main" id="{62BA2AE9-1393-4B72-815F-4001BC1D3C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5250" y="746125"/>
            <a:ext cx="6626225" cy="3727450"/>
          </a:xfrm>
          <a:ln/>
        </p:spPr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24F5D6A1-B4AA-4472-AABF-B3D2E198EE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89088" y="4722813"/>
            <a:ext cx="3713162" cy="4473575"/>
          </a:xfrm>
        </p:spPr>
        <p:txBody>
          <a:bodyPr/>
          <a:lstStyle/>
          <a:p>
            <a:endParaRPr lang="en-GB" altLang="en-US"/>
          </a:p>
          <a:p>
            <a:r>
              <a:rPr lang="en-GB" altLang="en-US" sz="1400">
                <a:latin typeface="Tahoma" panose="020B0604030504040204" pitchFamily="34" charset="0"/>
              </a:rPr>
              <a:t>Use Rolfe and MacNaughton p. 10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>
            <a:extLst>
              <a:ext uri="{FF2B5EF4-FFF2-40B4-BE49-F238E27FC236}">
                <a16:creationId xmlns:a16="http://schemas.microsoft.com/office/drawing/2014/main" id="{C56D751B-D60D-4ED8-B3C1-C77D732294C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36438-826D-4395-A044-ACFC00A72463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250" name="Rectangle 2">
            <a:extLst>
              <a:ext uri="{FF2B5EF4-FFF2-40B4-BE49-F238E27FC236}">
                <a16:creationId xmlns:a16="http://schemas.microsoft.com/office/drawing/2014/main" id="{62BA2AE9-1393-4B72-815F-4001BC1D3C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5250" y="746125"/>
            <a:ext cx="6626225" cy="3727450"/>
          </a:xfrm>
          <a:ln/>
        </p:spPr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24F5D6A1-B4AA-4472-AABF-B3D2E198EE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89088" y="4722813"/>
            <a:ext cx="3713162" cy="4473575"/>
          </a:xfrm>
        </p:spPr>
        <p:txBody>
          <a:bodyPr/>
          <a:lstStyle/>
          <a:p>
            <a:endParaRPr lang="en-GB" altLang="en-US"/>
          </a:p>
          <a:p>
            <a:r>
              <a:rPr lang="en-GB" altLang="en-US" sz="1400">
                <a:latin typeface="Tahoma" panose="020B0604030504040204" pitchFamily="34" charset="0"/>
              </a:rPr>
              <a:t>Use Rolfe and MacNaughton p. 10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9A3E3-F753-4FD4-9EFE-4A6EF878B3AC}" type="datetime1">
              <a:rPr lang="en-US" smtClean="0"/>
              <a:t>9/26/2022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4AF0D-ACD8-435B-9AFD-5557FFC6860B}" type="datetime1">
              <a:rPr lang="en-US" smtClean="0"/>
              <a:t>9/26/2022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F9718-EA8B-4734-B1E3-BB38A5BAA58A}" type="datetime1">
              <a:rPr lang="en-US" smtClean="0"/>
              <a:t>9/26/2022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6CE6-43C4-4028-9E36-9FFA7E9AB9B9}" type="datetime1">
              <a:rPr lang="en-US" smtClean="0"/>
              <a:t>9/26/2022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F89F7-96FE-439D-B1AE-F4616C484C80}" type="datetime1">
              <a:rPr lang="en-US" smtClean="0"/>
              <a:t>9/26/2022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048E2-6DC5-44D8-BF31-36211E80C724}" type="datetime1">
              <a:rPr lang="en-US" smtClean="0"/>
              <a:t>9/26/2022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EB575-AFEF-4C29-BD37-6D6BC1DEEDE6}" type="datetime1">
              <a:rPr lang="en-US" smtClean="0"/>
              <a:t>9/26/2022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47067-6E17-4A72-9854-3D3AA1B90EA2}" type="datetime1">
              <a:rPr lang="en-US" smtClean="0"/>
              <a:t>9/26/2022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C511799-6F5E-4339-A685-19BF235014E4}" type="datetime1">
              <a:rPr lang="en-US" smtClean="0"/>
              <a:t>9/26/2022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B775D-43C1-49D9-B68C-CD248BFA23D7}" type="datetime1">
              <a:rPr lang="en-US" smtClean="0"/>
              <a:t>9/26/2022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23C66-B0CD-4503-8311-80D461F3749E}" type="datetime1">
              <a:rPr lang="en-US" smtClean="0"/>
              <a:t>9/26/2022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2CD62-E410-4A02-8B97-F5BFCA2BEFCC}" type="datetime1">
              <a:rPr lang="en-US" smtClean="0"/>
              <a:t>9/26/2022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E5p2wNAmJI?list=PLfW3Wp3x6cZSZ8rFXALI1qaYHfGRjTa1Y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sTEw_6abBI?list=PLfW3Wp3x6cZSZ8rFXALI1qaYHfGRjTa1Y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0857" y="854170"/>
            <a:ext cx="10353995" cy="1757619"/>
          </a:xfrm>
        </p:spPr>
        <p:txBody>
          <a:bodyPr>
            <a:normAutofit fontScale="90000"/>
          </a:bodyPr>
          <a:lstStyle/>
          <a:p>
            <a:r>
              <a:rPr lang="en-US" sz="6700">
                <a:effectLst/>
                <a:latin typeface="+mn-lt"/>
                <a:ea typeface="Calibri" panose="020F0502020204030204" pitchFamily="34" charset="0"/>
              </a:rPr>
              <a:t>			</a:t>
            </a:r>
            <a:r>
              <a:rPr lang="cy-GB" sz="6700" noProof="0">
                <a:effectLst/>
                <a:latin typeface="+mn-lt"/>
                <a:ea typeface="Calibri" panose="020F0502020204030204" pitchFamily="34" charset="0"/>
              </a:rPr>
              <a:t>ECES5018/C</a:t>
            </a:r>
            <a:br>
              <a:rPr lang="cy-GB" sz="6700" noProof="0">
                <a:effectLst/>
                <a:latin typeface="+mn-lt"/>
                <a:ea typeface="Calibri" panose="020F0502020204030204" pitchFamily="34" charset="0"/>
              </a:rPr>
            </a:br>
            <a:r>
              <a:rPr lang="cy-GB" sz="6700" noProof="0">
                <a:effectLst/>
                <a:latin typeface="+mn-lt"/>
                <a:ea typeface="Calibri" panose="020F0502020204030204" pitchFamily="34" charset="0"/>
              </a:rPr>
              <a:t>ymchwil addysgol</a:t>
            </a:r>
            <a:br>
              <a:rPr lang="cy-GB" sz="6700" noProof="0">
                <a:effectLst/>
                <a:latin typeface="+mn-lt"/>
                <a:ea typeface="Calibri" panose="020F0502020204030204" pitchFamily="34" charset="0"/>
              </a:rPr>
            </a:br>
            <a:r>
              <a:rPr lang="cy-GB" noProof="0"/>
              <a:t>EDUCATIONAL </a:t>
            </a:r>
            <a:r>
              <a:rPr lang="cy-GB" noProof="0" err="1"/>
              <a:t>research</a:t>
            </a:r>
            <a:endParaRPr lang="cy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91440" rIns="91440" bIns="91440" rtlCol="0" anchor="t">
            <a:normAutofit/>
          </a:bodyPr>
          <a:lstStyle/>
          <a:p>
            <a:r>
              <a:rPr lang="cy-GB" noProof="0" dirty="0"/>
              <a:t>Alison Murphy</a:t>
            </a:r>
            <a:endParaRPr lang="cy-GB" dirty="0"/>
          </a:p>
          <a:p>
            <a:r>
              <a:rPr lang="cy-GB" noProof="0" dirty="0"/>
              <a:t>Natasha Jones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5040" y="2746700"/>
            <a:ext cx="4624387" cy="3082925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2BDA31BF-A1E3-46DD-9460-0F5B0142A5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052" y="127763"/>
            <a:ext cx="304800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3873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69A62-85E0-43F1-8530-93A0D15B0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Amcanion y Modwl		</a:t>
            </a:r>
            <a:r>
              <a:rPr lang="cy-GB" noProof="0" err="1"/>
              <a:t>Module</a:t>
            </a:r>
            <a:r>
              <a:rPr lang="cy-GB" noProof="0"/>
              <a:t> </a:t>
            </a:r>
            <a:r>
              <a:rPr lang="cy-GB" noProof="0" err="1"/>
              <a:t>Aims</a:t>
            </a:r>
            <a:endParaRPr lang="cy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0E81C-9D29-4821-A84A-DDD1E028B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42900" lvl="0" indent="-3429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cy-GB" sz="18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Archwilio ystod o ddulliau ymchwil addysgol. </a:t>
            </a:r>
            <a:endParaRPr lang="cy-GB" sz="1800" noProof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Datblygu dealltwriaeth o ddylunio a gweithredu ymchwil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endParaRPr lang="cy-GB" sz="1800" noProof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cy-GB" noProof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E60CCB2-EB96-4D4A-BC52-FDFB7153E4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examine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range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of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educational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research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methods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Clr>
                <a:srgbClr val="B71E42"/>
              </a:buClr>
              <a:buSzPct val="10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develop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understanding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of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research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design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implementation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cy-GB" noProof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8D8CF4DA-A8AD-4061-B9D8-48883FD54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768"/>
            <a:ext cx="304800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9668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DEILLIANNAU DYSGU AR GYFER Y MODWL HWN </a:t>
            </a:r>
            <a:r>
              <a:rPr lang="cy-GB" noProof="0" err="1"/>
              <a:t>Learning</a:t>
            </a:r>
            <a:r>
              <a:rPr lang="cy-GB" noProof="0"/>
              <a:t> </a:t>
            </a:r>
            <a:r>
              <a:rPr lang="cy-GB" noProof="0" err="1"/>
              <a:t>outcomes</a:t>
            </a:r>
            <a:r>
              <a:rPr lang="cy-GB" noProof="0"/>
              <a:t> </a:t>
            </a:r>
            <a:r>
              <a:rPr lang="cy-GB" noProof="0" err="1"/>
              <a:t>for</a:t>
            </a:r>
            <a:r>
              <a:rPr lang="cy-GB" noProof="0"/>
              <a:t> </a:t>
            </a:r>
            <a:r>
              <a:rPr lang="cy-GB" noProof="0" err="1"/>
              <a:t>this</a:t>
            </a:r>
            <a:r>
              <a:rPr lang="cy-GB" noProof="0"/>
              <a:t> </a:t>
            </a:r>
            <a:r>
              <a:rPr lang="cy-GB" noProof="0" err="1"/>
              <a:t>module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sz="20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 ôl cwblhau’r modwl hwn yn llwyddiannus, dylai’r myfyriwr allu:</a:t>
            </a:r>
            <a:endParaRPr lang="cy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Gwerthuso oblygiadau moesegol cynnal ymchwil gyda phlant a phobl ifanc mewn amrywiaeth o gyd-destunau addysgol. </a:t>
            </a:r>
            <a:endParaRPr lang="cy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Dangos ymwybyddiaeth feirniadol o amrywiol </a:t>
            </a:r>
            <a:r>
              <a:rPr lang="cy-GB" sz="180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fethodolegau</a:t>
            </a:r>
            <a:r>
              <a:rPr lang="cy-GB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ymchwil sy’n berthnasol i addysg, a’u cryfderau, eu gwendidau a’u cyfyngiadau. </a:t>
            </a:r>
            <a:endParaRPr lang="cy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3C2C5-D4DD-4C23-990F-7C47BBAAA4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rgbClr val="B71E42"/>
              </a:buClr>
              <a:buSzPct val="100000"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Upon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successful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completion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the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should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able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to:</a:t>
            </a: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Evaluate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the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ethical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implications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of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carrying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out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research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with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children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and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young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people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in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a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variety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of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educational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contexts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. </a:t>
            </a: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Demonstrate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a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critical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awareness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of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various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research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methodologies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that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are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relevant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to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education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and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their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strengths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,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weaknesses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and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limitations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. </a:t>
            </a: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endParaRPr lang="cy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C1DA579-AAD4-43EE-B0C3-FF4EEEBE87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768"/>
            <a:ext cx="304800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1002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4A7F3-72AF-4132-A206-EF7BE0DD5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err="1"/>
              <a:t>aSesiad</a:t>
            </a:r>
            <a:r>
              <a:rPr lang="cy-GB" noProof="0"/>
              <a:t> 						</a:t>
            </a:r>
            <a:r>
              <a:rPr lang="cy-GB" noProof="0" err="1"/>
              <a:t>Assessment</a:t>
            </a:r>
            <a:endParaRPr lang="cy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2B34B-82A0-4E66-B11F-5604749EFA4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sz="1800" noProof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Poster academaidd (cyfwerth â 2500 o eiriau) </a:t>
            </a:r>
          </a:p>
          <a:p>
            <a:r>
              <a:rPr lang="cy-GB" sz="1800" noProof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Gyda cyflwyniad 15 munud</a:t>
            </a:r>
          </a:p>
          <a:p>
            <a:r>
              <a:rPr lang="cy-GB" sz="1800" noProof="0" dirty="0">
                <a:latin typeface="Arial" panose="020B0604020202020204" pitchFamily="34" charset="0"/>
                <a:ea typeface="Calibri" panose="020F0502020204030204" pitchFamily="34" charset="0"/>
              </a:rPr>
              <a:t>Dewiswch erthygl ymchwil a fydd yn berthnasol i’ch prosiect ymchwil ym mlwyddyn 3.</a:t>
            </a:r>
          </a:p>
          <a:p>
            <a:r>
              <a:rPr lang="cy-GB" sz="1800" noProof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Defnyddiwch eich poster a’r cyflwyniad dilynol i gyflwyno trafodaeth feirniadol o’r erthygl. </a:t>
            </a:r>
            <a:endParaRPr lang="cy-GB" sz="1800" noProof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cy-GB" sz="1800" noProof="0" dirty="0">
                <a:latin typeface="Arial" panose="020B0604020202020204" pitchFamily="34" charset="0"/>
                <a:ea typeface="Calibri" panose="020F0502020204030204" pitchFamily="34" charset="0"/>
              </a:rPr>
              <a:t>Yn ystod wythnos 2 (sesiwn ar y campws) rhoddir canllawiau ynghylch sut i drafod erthygl ymchwil yn feirniadol.</a:t>
            </a:r>
            <a:endParaRPr lang="cy-GB" sz="1800" noProof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62538-90C6-4CC1-8550-1AE9241FF39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Academic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poster (2500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words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equivalent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)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Accompanied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by 15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minutes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presentation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Select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a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research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article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which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will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be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pertinent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to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your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research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project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in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year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3.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Use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your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poster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and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the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subsequent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presentation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to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provide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a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critique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of the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article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In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week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2 (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on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campus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session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)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guidance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will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be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provided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regarding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how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to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critique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a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research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article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+mn-cs"/>
            </a:endParaRPr>
          </a:p>
          <a:p>
            <a:endParaRPr lang="cy-GB" dirty="0"/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9B2F43E9-D6BB-6A25-8B20-E95462F4B48C}"/>
              </a:ext>
            </a:extLst>
          </p:cNvPr>
          <p:cNvSpPr/>
          <p:nvPr/>
        </p:nvSpPr>
        <p:spPr>
          <a:xfrm>
            <a:off x="10467324" y="232860"/>
            <a:ext cx="1402837" cy="976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7.11.22</a:t>
            </a:r>
          </a:p>
        </p:txBody>
      </p:sp>
    </p:spTree>
    <p:extLst>
      <p:ext uri="{BB962C8B-B14F-4D97-AF65-F5344CB8AC3E}">
        <p14:creationId xmlns:p14="http://schemas.microsoft.com/office/powerpoint/2010/main" val="2003151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D415B-E4FD-4716-90AF-0345E137D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BETH SY’N GWNEUD POSTER DA?</a:t>
            </a:r>
            <a:br>
              <a:rPr lang="cy-GB" noProof="0"/>
            </a:br>
            <a:r>
              <a:rPr lang="cy-GB" noProof="0" err="1"/>
              <a:t>What</a:t>
            </a:r>
            <a:r>
              <a:rPr lang="cy-GB" noProof="0"/>
              <a:t> </a:t>
            </a:r>
            <a:r>
              <a:rPr lang="cy-GB" noProof="0" err="1"/>
              <a:t>makes</a:t>
            </a:r>
            <a:r>
              <a:rPr lang="cy-GB" noProof="0"/>
              <a:t> a </a:t>
            </a:r>
            <a:r>
              <a:rPr lang="cy-GB" noProof="0" err="1"/>
              <a:t>good</a:t>
            </a:r>
            <a:r>
              <a:rPr lang="cy-GB" noProof="0"/>
              <a:t> poster?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B8F7E-7B68-4D40-88B0-D6FD1C175E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864194"/>
            <a:ext cx="5486400" cy="3448595"/>
          </a:xfrm>
        </p:spPr>
        <p:txBody>
          <a:bodyPr/>
          <a:lstStyle/>
          <a:p>
            <a:r>
              <a:rPr lang="cy-GB" noProof="0"/>
              <a:t>Mewn grwpiau ystyriwch beth sy’n gwneud poster da?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9579920-B2FC-4565-A9E4-CC5B91021C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9700" y="1871269"/>
            <a:ext cx="5241526" cy="3441520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makes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good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poster? </a:t>
            </a:r>
          </a:p>
          <a:p>
            <a:endParaRPr lang="cy-GB"/>
          </a:p>
        </p:txBody>
      </p:sp>
      <p:pic>
        <p:nvPicPr>
          <p:cNvPr id="4" name="Picture 2" descr="Image result for academic poster education">
            <a:extLst>
              <a:ext uri="{FF2B5EF4-FFF2-40B4-BE49-F238E27FC236}">
                <a16:creationId xmlns:a16="http://schemas.microsoft.com/office/drawing/2014/main" id="{04827515-9E03-4D4A-B8A6-AB76BD4782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1" y="2492896"/>
            <a:ext cx="7995561" cy="36137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02468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4764A-A172-4E25-94C5-E18242177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CYNLLUNIO						</a:t>
            </a:r>
            <a:r>
              <a:rPr lang="cy-GB" noProof="0" err="1"/>
              <a:t>planning</a:t>
            </a:r>
            <a:endParaRPr lang="cy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80635-58C9-45E9-995E-3C9C0C523CC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b="1" noProof="0"/>
              <a:t>Cynllunio eich poster</a:t>
            </a:r>
          </a:p>
          <a:p>
            <a:r>
              <a:rPr lang="cy-GB" noProof="0"/>
              <a:t>Cyn creu eich sesiwn poster mae angen i chi ystyried y materion canlynol:</a:t>
            </a:r>
          </a:p>
          <a:p>
            <a:r>
              <a:rPr lang="de-DE"/>
              <a:t>Beth yw nod eich poster</a:t>
            </a:r>
            <a:r>
              <a:rPr lang="cy-GB" noProof="0"/>
              <a:t>?</a:t>
            </a:r>
          </a:p>
          <a:p>
            <a:r>
              <a:rPr lang="cy-GB"/>
              <a:t>Beth yw eich neges allweddol?</a:t>
            </a:r>
            <a:endParaRPr lang="cy-GB" noProof="0"/>
          </a:p>
          <a:p>
            <a:r>
              <a:rPr lang="cy-GB" noProof="0"/>
              <a:t>A oes trefn resymegol y dylid ei dilyn wrth gyflwyno eich gwybodaeth?</a:t>
            </a:r>
          </a:p>
          <a:p>
            <a:r>
              <a:rPr lang="cy-GB" noProof="0"/>
              <a:t>Pwy yw eich cynulleidfa, beth maen nhw’n ei wybod am eich prosiect/ymchwil?</a:t>
            </a:r>
          </a:p>
          <a:p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BC87DE-1939-4AE9-9087-A022698F51B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Planning</a:t>
            </a:r>
            <a:r>
              <a:rPr kumimoji="0" lang="cy-GB" sz="21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poster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Before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creating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poster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session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following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issues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aim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poster?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key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message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Is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logical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sequence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information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should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presented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Who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audience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do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project/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75735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243AA-6940-4E01-87DE-F83560842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MANNAU CYCHWYN		</a:t>
            </a:r>
            <a:r>
              <a:rPr lang="cy-GB" noProof="0" err="1"/>
              <a:t>Starting</a:t>
            </a:r>
            <a:r>
              <a:rPr lang="cy-GB" noProof="0"/>
              <a:t> </a:t>
            </a:r>
            <a:r>
              <a:rPr lang="cy-GB" noProof="0" err="1"/>
              <a:t>points</a:t>
            </a:r>
            <a:endParaRPr lang="cy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E82DA-EB1A-4A5F-8DB8-A4FC254A02B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noProof="0"/>
              <a:t>Penderfynwch ar bwnc y mae gennych ddiddordeb ynddo ac rydych yn debygol o’i ddefnyddio ar gyfer eich prosiect</a:t>
            </a:r>
          </a:p>
          <a:p>
            <a:r>
              <a:rPr lang="cy-GB" noProof="0"/>
              <a:t>Gwnewch chwiliad llenyddiaeth gan ddefnyddio peiriant chwilio’r llyfrgell</a:t>
            </a:r>
          </a:p>
          <a:p>
            <a:r>
              <a:rPr lang="cy-GB"/>
              <a:t>Gwnewch restr fer o erthyglau cyfnodolion sydd wedi’u hadolygu gan gymheiriaid a gyhoeddwyd mewn cyfnodolion priodol
Nodwch erthygl sy'n addas yn eich barn chi (Gallwn drafod hyn yn ein sesiynau i wneud yn siŵr eich bod wedi dewis erthygl briodol)</a:t>
            </a:r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6CB5C9-CE3E-46C5-ADC6-550A4DC99DE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Establish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topic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interested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likely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project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Carry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literature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search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library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search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engine</a:t>
            </a: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Make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short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list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peer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reviewed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journal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articles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published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appropriate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journals</a:t>
            </a: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Identify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article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think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suitable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(We can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sessions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make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chosen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appropriate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article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18343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FB4B5-33BF-4898-96A6-C06781C6F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CANLLAWIAU PELLACH		</a:t>
            </a:r>
            <a:r>
              <a:rPr lang="cy-GB" noProof="0" err="1"/>
              <a:t>Further</a:t>
            </a:r>
            <a:r>
              <a:rPr lang="cy-GB" noProof="0"/>
              <a:t> </a:t>
            </a:r>
            <a:r>
              <a:rPr lang="cy-GB" noProof="0" err="1"/>
              <a:t>guidance</a:t>
            </a:r>
            <a:endParaRPr lang="cy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027D0-E7A1-4282-B217-04C00F7217C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/>
              <a:t>Rhoddir rhagor o wybodaeth dros yr wythnosau nesaf i’ch helpu i </a:t>
            </a:r>
            <a:r>
              <a:rPr lang="cy-GB"/>
              <a:t>l</a:t>
            </a:r>
            <a:r>
              <a:rPr lang="cy-GB" noProof="0" err="1"/>
              <a:t>unio</a:t>
            </a:r>
            <a:r>
              <a:rPr lang="cy-GB" noProof="0"/>
              <a:t> eich cyflwyniad poster</a:t>
            </a:r>
          </a:p>
          <a:p>
            <a:r>
              <a:rPr lang="cy-GB"/>
              <a:t>OND gallwch ddechrau drwy: ddewis eich erthygl ymchwil ac ymchwilio i ddyluniadau posteri academaidd</a:t>
            </a:r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2CC0EB-A897-40C7-9630-67A76CC805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More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information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subsequent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weeks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help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shape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poster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presentation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BUT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make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start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by: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choosing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article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academic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poster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designs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36046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0075745-2871-4EFE-AB1D-91ED13912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7105A-70E1-4983-9397-5C7F5FAD7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992" y="967819"/>
            <a:ext cx="3182405" cy="4311140"/>
          </a:xfrm>
        </p:spPr>
        <p:txBody>
          <a:bodyPr>
            <a:normAutofit/>
          </a:bodyPr>
          <a:lstStyle/>
          <a:p>
            <a:r>
              <a:rPr lang="cy-GB" noProof="0">
                <a:solidFill>
                  <a:srgbClr val="000001"/>
                </a:solidFill>
              </a:rPr>
              <a:t>AMSERLEN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8B6FE07-47DE-47F7-9986-CC53D02A1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449100" cy="5149101"/>
            <a:chOff x="632237" y="482171"/>
            <a:chExt cx="6104331" cy="51491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AA43B76-48ED-448F-9C72-FBD176BAB3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7" y="482171"/>
              <a:ext cx="610433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226084B-1196-4F23-8CCF-F02F4D46E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6" y="812507"/>
              <a:ext cx="5471355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DE442CB-3821-45ED-8A24-25846C0B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991" y="807995"/>
            <a:ext cx="318240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B84E9C1-D82D-4069-AD26-92280768D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05" y="977965"/>
            <a:ext cx="5440719" cy="4135339"/>
          </a:xfrm>
          <a:prstGeom prst="rect">
            <a:avLst/>
          </a:prstGeom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886CB00-0B4D-464B-8ED8-6028A4689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47B8F6D-15DD-492D-9776-DF8BEF3EC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365B517-9E88-47F8-8008-3CD68372E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6062307"/>
              </p:ext>
            </p:extLst>
          </p:nvPr>
        </p:nvGraphicFramePr>
        <p:xfrm>
          <a:off x="1575972" y="1318750"/>
          <a:ext cx="4520028" cy="3575628"/>
        </p:xfrm>
        <a:graphic>
          <a:graphicData uri="http://schemas.openxmlformats.org/drawingml/2006/table">
            <a:tbl>
              <a:tblPr firstRow="1" firstCol="1" bandRow="1"/>
              <a:tblGrid>
                <a:gridCol w="1030645">
                  <a:extLst>
                    <a:ext uri="{9D8B030D-6E8A-4147-A177-3AD203B41FA5}">
                      <a16:colId xmlns:a16="http://schemas.microsoft.com/office/drawing/2014/main" val="690946783"/>
                    </a:ext>
                  </a:extLst>
                </a:gridCol>
                <a:gridCol w="1172202">
                  <a:extLst>
                    <a:ext uri="{9D8B030D-6E8A-4147-A177-3AD203B41FA5}">
                      <a16:colId xmlns:a16="http://schemas.microsoft.com/office/drawing/2014/main" val="2269454601"/>
                    </a:ext>
                  </a:extLst>
                </a:gridCol>
                <a:gridCol w="1155868">
                  <a:extLst>
                    <a:ext uri="{9D8B030D-6E8A-4147-A177-3AD203B41FA5}">
                      <a16:colId xmlns:a16="http://schemas.microsoft.com/office/drawing/2014/main" val="983931204"/>
                    </a:ext>
                  </a:extLst>
                </a:gridCol>
                <a:gridCol w="1161313">
                  <a:extLst>
                    <a:ext uri="{9D8B030D-6E8A-4147-A177-3AD203B41FA5}">
                      <a16:colId xmlns:a16="http://schemas.microsoft.com/office/drawing/2014/main" val="3568099375"/>
                    </a:ext>
                  </a:extLst>
                </a:gridCol>
              </a:tblGrid>
              <a:tr h="470405"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Cydamserol  (Dydd Llun)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Anghydamserol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Addysgu wyneb yn wyneb (Dydd Iau)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91112869"/>
                  </a:ext>
                </a:extLst>
              </a:tr>
              <a:tr h="784009"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Wythnos 1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Wythnos yn cychwyn 1.11.21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Cyflwyniad i’r modwl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TROSOLWG O’R ASEINIAD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Beth yw ymchwil?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Tasg ddarllen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Dylunio Ymchwil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Adolygiad Llenyddiaeth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929290"/>
                  </a:ext>
                </a:extLst>
              </a:tr>
              <a:tr h="627207"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Wythnos 2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Wythnos yn cychwyn  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8.11.21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Methodoleg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Ymarfer trafod yn feirniadol yn barod ar gyfer wythnos 3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Moeseg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4821364"/>
                  </a:ext>
                </a:extLst>
              </a:tr>
              <a:tr h="940810"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Wythnos 3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Wythnos yn cychwyn 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15.11.21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Siaradwyr gwadd – dulliau ymchwil arloesol</a:t>
                      </a:r>
                      <a:endParaRPr lang="cy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GWEITHDY ar y campws</a:t>
                      </a: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Nodi’r erthygl a ddewiswyd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Dadansoddi Data</a:t>
                      </a:r>
                    </a:p>
                    <a:p>
                      <a:pPr algn="l"/>
                      <a:r>
                        <a:rPr lang="cy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Trafod erthygl ymchwil yn feirniadol</a:t>
                      </a:r>
                      <a:endParaRPr lang="cy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Beth sy’n gwneud poster da?</a:t>
                      </a:r>
                      <a:endParaRPr lang="cy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Tiwtorialau</a:t>
                      </a:r>
                      <a:endParaRPr lang="cy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87996024"/>
                  </a:ext>
                </a:extLst>
              </a:tr>
              <a:tr h="627207">
                <a:tc>
                  <a:txBody>
                    <a:bodyPr/>
                    <a:lstStyle/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Wythnos 4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Wythnos yn cychwyn 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cy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22.11.21</a:t>
                      </a:r>
                      <a:endParaRPr lang="cy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y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WYTHNOS ASESU</a:t>
                      </a:r>
                      <a:endParaRPr lang="cy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801" marR="588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71441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880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0075745-2871-4EFE-AB1D-91ED13912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7105A-70E1-4983-9397-5C7F5FAD7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992" y="967819"/>
            <a:ext cx="3182405" cy="4311140"/>
          </a:xfrm>
        </p:spPr>
        <p:txBody>
          <a:bodyPr>
            <a:normAutofit/>
          </a:bodyPr>
          <a:lstStyle/>
          <a:p>
            <a:r>
              <a:rPr lang="cy-GB" noProof="0">
                <a:solidFill>
                  <a:srgbClr val="000001"/>
                </a:solidFill>
              </a:rPr>
              <a:t>TIMETABLE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8B6FE07-47DE-47F7-9986-CC53D02A1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449100" cy="5149101"/>
            <a:chOff x="632237" y="482171"/>
            <a:chExt cx="6104331" cy="51491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AA43B76-48ED-448F-9C72-FBD176BAB3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7" y="482171"/>
              <a:ext cx="610433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226084B-1196-4F23-8CCF-F02F4D46E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6" y="812507"/>
              <a:ext cx="5471355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DE442CB-3821-45ED-8A24-25846C0B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991" y="807995"/>
            <a:ext cx="318240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B84E9C1-D82D-4069-AD26-92280768D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05" y="977965"/>
            <a:ext cx="5440719" cy="4135339"/>
          </a:xfrm>
          <a:prstGeom prst="rect">
            <a:avLst/>
          </a:prstGeom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886CB00-0B4D-464B-8ED8-6028A4689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47B8F6D-15DD-492D-9776-DF8BEF3EC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CDA3EC8-3A2B-4F58-9CF3-A1401468EB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1427961"/>
              </p:ext>
            </p:extLst>
          </p:nvPr>
        </p:nvGraphicFramePr>
        <p:xfrm>
          <a:off x="1713484" y="1131888"/>
          <a:ext cx="4255257" cy="3851277"/>
        </p:xfrm>
        <a:graphic>
          <a:graphicData uri="http://schemas.openxmlformats.org/drawingml/2006/table">
            <a:tbl>
              <a:tblPr firstRow="1" firstCol="1" bandRow="1"/>
              <a:tblGrid>
                <a:gridCol w="894642">
                  <a:extLst>
                    <a:ext uri="{9D8B030D-6E8A-4147-A177-3AD203B41FA5}">
                      <a16:colId xmlns:a16="http://schemas.microsoft.com/office/drawing/2014/main" val="1371600489"/>
                    </a:ext>
                  </a:extLst>
                </a:gridCol>
                <a:gridCol w="1279625">
                  <a:extLst>
                    <a:ext uri="{9D8B030D-6E8A-4147-A177-3AD203B41FA5}">
                      <a16:colId xmlns:a16="http://schemas.microsoft.com/office/drawing/2014/main" val="3751686499"/>
                    </a:ext>
                  </a:extLst>
                </a:gridCol>
                <a:gridCol w="1072923">
                  <a:extLst>
                    <a:ext uri="{9D8B030D-6E8A-4147-A177-3AD203B41FA5}">
                      <a16:colId xmlns:a16="http://schemas.microsoft.com/office/drawing/2014/main" val="137639070"/>
                    </a:ext>
                  </a:extLst>
                </a:gridCol>
                <a:gridCol w="1008067">
                  <a:extLst>
                    <a:ext uri="{9D8B030D-6E8A-4147-A177-3AD203B41FA5}">
                      <a16:colId xmlns:a16="http://schemas.microsoft.com/office/drawing/2014/main" val="3889836397"/>
                    </a:ext>
                  </a:extLst>
                </a:gridCol>
              </a:tblGrid>
              <a:tr h="5162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Synchronous (Monday)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Asynchronous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Face to face teaching (Thursday)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94197468"/>
                  </a:ext>
                </a:extLst>
              </a:tr>
              <a:tr h="83375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Week 1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Week beginning 1.11.21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Introduction to the Module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ASSESSMENT OVERVIEW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What is research?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Reading task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Design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Literature review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21005001"/>
                  </a:ext>
                </a:extLst>
              </a:tr>
              <a:tr h="67500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Week 2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Week beginning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8.11.21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Methodology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Practice critique in preparation for week 3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Ethics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69082501"/>
                  </a:ext>
                </a:extLst>
              </a:tr>
              <a:tr h="1151249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Week 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Week beginning 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15.11.21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Guest speakers – Innovative research methods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WORKSHOP on campus</a:t>
                      </a: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Identification of chosen article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Data analysis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Critiquing a research article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What make a good poster?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Tutorials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00770203"/>
                  </a:ext>
                </a:extLst>
              </a:tr>
              <a:tr h="67500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Week 4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Week beginning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22.11.21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530" marR="59530" marT="826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ASSESSMENT WEEK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374" marR="79374" marT="39687" marB="3968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7992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23661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BETH YW YMCHWIL?		</a:t>
            </a:r>
            <a:r>
              <a:rPr lang="cy-GB" noProof="0" err="1"/>
              <a:t>What</a:t>
            </a:r>
            <a:r>
              <a:rPr lang="cy-GB" noProof="0"/>
              <a:t> is </a:t>
            </a:r>
            <a:r>
              <a:rPr lang="cy-GB" noProof="0" err="1"/>
              <a:t>research</a:t>
            </a:r>
            <a:r>
              <a:rPr lang="cy-GB" noProof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Meddyliwch am ddiffiniad.</a:t>
            </a:r>
          </a:p>
          <a:p>
            <a:r>
              <a:rPr lang="cy-GB" dirty="0"/>
              <a:t>Cymharwch a thrafodwch eich diffiniad yn eich grwpiau</a:t>
            </a:r>
            <a:endParaRPr lang="cy-GB" noProof="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0365BC-6657-406D-AD43-F7FA9CAC18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up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definition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3251" y="3247479"/>
            <a:ext cx="5168360" cy="2805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683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BETH YW YMCHWIL?		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What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is 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research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?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3123" y="2010878"/>
            <a:ext cx="5689360" cy="3448595"/>
          </a:xfrm>
        </p:spPr>
        <p:txBody>
          <a:bodyPr/>
          <a:lstStyle/>
          <a:p>
            <a:pPr marL="0" indent="0">
              <a:buNone/>
            </a:pPr>
            <a:r>
              <a:rPr lang="cy-GB" noProof="0"/>
              <a:t>Yr ymchwiliad systematig i ddeunyddiau neu ffynonellau a’r astudiaeth ohonynt er mwyn sefydlu ffeithiau, safbwyntiau neu </a:t>
            </a:r>
            <a:r>
              <a:rPr lang="cy-GB" noProof="0" err="1"/>
              <a:t>farnau</a:t>
            </a:r>
            <a:r>
              <a:rPr lang="cy-GB" noProof="0"/>
              <a:t> a dod i gasgliadau newydd.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8BB3B5-64D3-4DFA-ABB3-6F311F46FE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3770" y="2017343"/>
            <a:ext cx="5778229" cy="3441520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systematic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into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materials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sources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order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establish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facts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opinions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new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conclusions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</a:t>
            </a:r>
          </a:p>
          <a:p>
            <a:endParaRPr lang="cy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0201" y="3180044"/>
            <a:ext cx="4318635" cy="2873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790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BETH YW YMCHWIL?		</a:t>
            </a:r>
            <a:r>
              <a:rPr kumimoji="0" lang="cy-GB" sz="32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What</a:t>
            </a:r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is </a:t>
            </a:r>
            <a:r>
              <a:rPr kumimoji="0" lang="cy-GB" sz="32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research</a:t>
            </a:r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?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noProof="0" dirty="0"/>
              <a:t>Ymchwil yw’r ymchwiliad i </a:t>
            </a:r>
            <a:r>
              <a:rPr lang="cy-GB" dirty="0"/>
              <a:t>syniad, pwnc neu destun at ddiben. Mae’n galluogi’r ymchwilydd i ymestyn gwybodaeth neu ymchwilio damcaniaeth. Mae’n cynnig cyfle i ymchwilio i syniad o safbwynt penodol</a:t>
            </a:r>
            <a:endParaRPr lang="cy-GB" noProof="0" dirty="0"/>
          </a:p>
          <a:p>
            <a:r>
              <a:rPr lang="cy-GB" noProof="0" dirty="0"/>
              <a:t>Y dulliau a ddefnyddiwch i gael gwybodaeth o amrywiaeth o ffynonellau</a:t>
            </a:r>
          </a:p>
          <a:p>
            <a:r>
              <a:rPr lang="cy-GB" noProof="0" dirty="0"/>
              <a:t>Ymchwilio a darganfod. Cyfle i ymchwilio </a:t>
            </a:r>
            <a:r>
              <a:rPr lang="cy-GB" dirty="0"/>
              <a:t>i d</a:t>
            </a:r>
            <a:r>
              <a:rPr lang="cy-GB" noProof="0" dirty="0"/>
              <a:t>damcaniaeth sy’n gofyn am ddehongliad pellach a gwell dealltwriaeth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EB5EDE-8804-4D40-B3C5-828F45A2BC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 is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idea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subject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topic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purpose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enables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extend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knowledge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explore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theory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offers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opportunity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idea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particular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obtain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variety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sources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discovery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opportunity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theory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requires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further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interpretation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greater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understanding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973261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9D5F6-AFE7-482D-9739-41EB6F073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BETH YW YMCHWIL?		</a:t>
            </a:r>
            <a:r>
              <a:rPr kumimoji="0" lang="cy-GB" sz="32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What</a:t>
            </a:r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is </a:t>
            </a:r>
            <a:r>
              <a:rPr kumimoji="0" lang="cy-GB" sz="32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research</a:t>
            </a:r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C4E37-AB8F-422B-A0E2-38DFBDDE09A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noProof="0" dirty="0"/>
              <a:t>Ymholiad trwyadl am faes sydd o ddiddordeb am wahanol resymau e.e. gall fod yn faes na wyddys llawer amdano neu’n faes sy’n peri pryder</a:t>
            </a:r>
          </a:p>
          <a:p>
            <a:r>
              <a:rPr lang="cy-GB" noProof="0" dirty="0"/>
              <a:t>Darganfod, cael gwybod, astudio, edrych yn fanwl, ymchwilio, cael syniadau newydd/dod i gasgliadau newydd</a:t>
            </a:r>
          </a:p>
          <a:p>
            <a:r>
              <a:rPr lang="cy-GB" noProof="0" dirty="0"/>
              <a:t>Ymchwiliad systematig o ffenomen neu faes gweithgarwch. Gellir ei fesur yn wyddonol neu gellir dadansoddi data a gasglwyd a’u cymharu i nodi tueddiadau, tebygrwydd neu wahaniaethau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9C80FD-F7B1-44D9-A530-C5836B414D2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rigorous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enquiry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interest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various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reasons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e.g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little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causing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concern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Discovery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looking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depth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reaching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new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ideas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conclusions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systematic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phenomenon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activity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can be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measured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scientifically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data 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be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analysed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compared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identify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trends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similarities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differences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6238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BETH YW YMCHWIL?		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What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is 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research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?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y-GB" noProof="0"/>
              <a:t>Edrychwch ar y rhestr isod – a oedd unrhyw rai o’r rhain wedi’u cynnwys yn eich diffiniad?</a:t>
            </a:r>
          </a:p>
          <a:p>
            <a:pPr marL="0" indent="0">
              <a:buNone/>
            </a:pPr>
            <a:r>
              <a:rPr lang="cy-GB" noProof="0"/>
              <a:t>gofyn			mesur			casgliadau</a:t>
            </a:r>
          </a:p>
          <a:p>
            <a:pPr marL="0" indent="0">
              <a:buNone/>
            </a:pPr>
            <a:r>
              <a:rPr lang="cy-GB" noProof="0"/>
              <a:t>syniadau newydd 		trafod yn feirniadol		cyfle</a:t>
            </a:r>
          </a:p>
          <a:p>
            <a:pPr marL="0" indent="0">
              <a:buNone/>
            </a:pPr>
            <a:r>
              <a:rPr lang="cy-GB" noProof="0"/>
              <a:t>dyfnder			safbwynt			darganfyddiad</a:t>
            </a:r>
          </a:p>
          <a:p>
            <a:pPr marL="0" indent="0">
              <a:buNone/>
            </a:pPr>
            <a:r>
              <a:rPr lang="cy-GB" noProof="0"/>
              <a:t>pwrpas			ymholiad 			cwestiynu</a:t>
            </a:r>
          </a:p>
          <a:p>
            <a:pPr marL="0" indent="0">
              <a:buNone/>
            </a:pPr>
            <a:r>
              <a:rPr lang="cy-GB" noProof="0"/>
              <a:t>archwilio damcaniaeth		trylwyr			ymestyn gwybodaeth</a:t>
            </a:r>
          </a:p>
          <a:p>
            <a:pPr marL="0" indent="0">
              <a:buNone/>
            </a:pPr>
            <a:r>
              <a:rPr lang="cy-GB" noProof="0"/>
              <a:t>ysgolheictod			gwerthuso			pwnc</a:t>
            </a:r>
          </a:p>
          <a:p>
            <a:pPr marL="0" indent="0">
              <a:buNone/>
            </a:pPr>
            <a:r>
              <a:rPr lang="cy-GB" noProof="0"/>
              <a:t>cael gwybod			systematig			syniadau</a:t>
            </a:r>
          </a:p>
          <a:p>
            <a:pPr marL="0" indent="0">
              <a:buNone/>
            </a:pPr>
            <a:r>
              <a:rPr lang="cy-GB" noProof="0"/>
              <a:t>testun			gwybodaeth 			tueddiadau</a:t>
            </a:r>
          </a:p>
          <a:p>
            <a:pPr marL="0" indent="0">
              <a:buNone/>
            </a:pPr>
            <a:r>
              <a:rPr lang="cy-GB" noProof="0"/>
              <a:t>dehongliad			dealltwriaeth			ymchwiliad</a:t>
            </a:r>
          </a:p>
          <a:p>
            <a:pPr marL="0" indent="0">
              <a:buNone/>
            </a:pPr>
            <a:r>
              <a:rPr lang="cy-GB" noProof="0"/>
              <a:t>doethineb</a:t>
            </a:r>
          </a:p>
        </p:txBody>
      </p:sp>
    </p:spTree>
    <p:extLst>
      <p:ext uri="{BB962C8B-B14F-4D97-AF65-F5344CB8AC3E}">
        <p14:creationId xmlns:p14="http://schemas.microsoft.com/office/powerpoint/2010/main" val="10071776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BETH YW YMCHWIL?		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What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is 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research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?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y-GB" noProof="0" err="1"/>
              <a:t>Look</a:t>
            </a:r>
            <a:r>
              <a:rPr lang="cy-GB" noProof="0"/>
              <a:t> at the </a:t>
            </a:r>
            <a:r>
              <a:rPr lang="cy-GB" noProof="0" err="1"/>
              <a:t>list</a:t>
            </a:r>
            <a:r>
              <a:rPr lang="cy-GB" noProof="0"/>
              <a:t> </a:t>
            </a:r>
            <a:r>
              <a:rPr lang="cy-GB" noProof="0" err="1"/>
              <a:t>below</a:t>
            </a:r>
            <a:r>
              <a:rPr lang="cy-GB" noProof="0"/>
              <a:t> – </a:t>
            </a:r>
            <a:r>
              <a:rPr lang="cy-GB" noProof="0" err="1"/>
              <a:t>were</a:t>
            </a:r>
            <a:r>
              <a:rPr lang="cy-GB" noProof="0"/>
              <a:t> </a:t>
            </a:r>
            <a:r>
              <a:rPr lang="cy-GB" noProof="0" err="1"/>
              <a:t>any</a:t>
            </a:r>
            <a:r>
              <a:rPr lang="cy-GB" noProof="0"/>
              <a:t> of </a:t>
            </a:r>
            <a:r>
              <a:rPr lang="cy-GB" noProof="0" err="1"/>
              <a:t>these</a:t>
            </a:r>
            <a:r>
              <a:rPr lang="cy-GB" noProof="0"/>
              <a:t> </a:t>
            </a:r>
            <a:r>
              <a:rPr lang="cy-GB" noProof="0" err="1"/>
              <a:t>included</a:t>
            </a:r>
            <a:r>
              <a:rPr lang="cy-GB" noProof="0"/>
              <a:t> </a:t>
            </a:r>
            <a:r>
              <a:rPr lang="cy-GB" noProof="0" err="1"/>
              <a:t>in</a:t>
            </a:r>
            <a:r>
              <a:rPr lang="cy-GB" noProof="0"/>
              <a:t> </a:t>
            </a:r>
            <a:r>
              <a:rPr lang="cy-GB" noProof="0" err="1"/>
              <a:t>your</a:t>
            </a:r>
            <a:r>
              <a:rPr lang="cy-GB" noProof="0"/>
              <a:t> </a:t>
            </a:r>
            <a:r>
              <a:rPr lang="cy-GB" noProof="0" err="1"/>
              <a:t>definition</a:t>
            </a:r>
            <a:r>
              <a:rPr lang="cy-GB" noProof="0"/>
              <a:t>?</a:t>
            </a:r>
          </a:p>
          <a:p>
            <a:pPr marL="0" indent="0">
              <a:buNone/>
            </a:pPr>
            <a:r>
              <a:rPr lang="cy-GB" noProof="0" err="1"/>
              <a:t>asking</a:t>
            </a:r>
            <a:r>
              <a:rPr lang="cy-GB" noProof="0"/>
              <a:t>			</a:t>
            </a:r>
            <a:r>
              <a:rPr lang="cy-GB" noProof="0" err="1"/>
              <a:t>measure</a:t>
            </a:r>
            <a:r>
              <a:rPr lang="cy-GB" noProof="0"/>
              <a:t>			</a:t>
            </a:r>
            <a:r>
              <a:rPr lang="cy-GB" noProof="0" err="1"/>
              <a:t>conclusions</a:t>
            </a:r>
            <a:endParaRPr lang="cy-GB" noProof="0"/>
          </a:p>
          <a:p>
            <a:pPr marL="0" indent="0">
              <a:buNone/>
            </a:pPr>
            <a:r>
              <a:rPr lang="cy-GB" noProof="0" err="1"/>
              <a:t>new</a:t>
            </a:r>
            <a:r>
              <a:rPr lang="cy-GB" noProof="0"/>
              <a:t> </a:t>
            </a:r>
            <a:r>
              <a:rPr lang="cy-GB" noProof="0" err="1"/>
              <a:t>ideas</a:t>
            </a:r>
            <a:r>
              <a:rPr lang="cy-GB" noProof="0"/>
              <a:t>			</a:t>
            </a:r>
            <a:r>
              <a:rPr lang="cy-GB" noProof="0" err="1"/>
              <a:t>critique</a:t>
            </a:r>
            <a:r>
              <a:rPr lang="cy-GB" noProof="0"/>
              <a:t> 			</a:t>
            </a:r>
            <a:r>
              <a:rPr lang="cy-GB" noProof="0" err="1"/>
              <a:t>opportunity</a:t>
            </a:r>
            <a:endParaRPr lang="cy-GB" noProof="0"/>
          </a:p>
          <a:p>
            <a:pPr marL="0" indent="0">
              <a:buNone/>
            </a:pPr>
            <a:r>
              <a:rPr lang="cy-GB" noProof="0" err="1"/>
              <a:t>depth</a:t>
            </a:r>
            <a:r>
              <a:rPr lang="cy-GB" noProof="0"/>
              <a:t>			</a:t>
            </a:r>
            <a:r>
              <a:rPr lang="cy-GB" noProof="0" err="1"/>
              <a:t>perspective</a:t>
            </a:r>
            <a:r>
              <a:rPr lang="cy-GB" noProof="0"/>
              <a:t>			</a:t>
            </a:r>
            <a:r>
              <a:rPr lang="cy-GB" noProof="0" err="1"/>
              <a:t>discovery</a:t>
            </a:r>
            <a:endParaRPr lang="cy-GB" noProof="0"/>
          </a:p>
          <a:p>
            <a:pPr marL="0" indent="0">
              <a:buNone/>
            </a:pPr>
            <a:r>
              <a:rPr lang="cy-GB" noProof="0" err="1"/>
              <a:t>purpose</a:t>
            </a:r>
            <a:r>
              <a:rPr lang="cy-GB" noProof="0"/>
              <a:t>			</a:t>
            </a:r>
            <a:r>
              <a:rPr lang="cy-GB" noProof="0" err="1"/>
              <a:t>enquiry</a:t>
            </a:r>
            <a:r>
              <a:rPr lang="cy-GB" noProof="0"/>
              <a:t> 			</a:t>
            </a:r>
            <a:r>
              <a:rPr lang="cy-GB" noProof="0" err="1"/>
              <a:t>questioning</a:t>
            </a:r>
            <a:endParaRPr lang="cy-GB" noProof="0"/>
          </a:p>
          <a:p>
            <a:pPr marL="0" indent="0">
              <a:buNone/>
            </a:pPr>
            <a:r>
              <a:rPr lang="cy-GB" noProof="0" err="1"/>
              <a:t>explore</a:t>
            </a:r>
            <a:r>
              <a:rPr lang="cy-GB" noProof="0"/>
              <a:t> </a:t>
            </a:r>
            <a:r>
              <a:rPr lang="cy-GB" noProof="0" err="1"/>
              <a:t>theory</a:t>
            </a:r>
            <a:r>
              <a:rPr lang="cy-GB" noProof="0"/>
              <a:t>			</a:t>
            </a:r>
            <a:r>
              <a:rPr lang="cy-GB" noProof="0" err="1"/>
              <a:t>rigorous</a:t>
            </a:r>
            <a:r>
              <a:rPr lang="cy-GB" noProof="0"/>
              <a:t>			</a:t>
            </a:r>
            <a:r>
              <a:rPr lang="cy-GB" noProof="0" err="1"/>
              <a:t>extend</a:t>
            </a:r>
            <a:r>
              <a:rPr lang="cy-GB" noProof="0"/>
              <a:t> </a:t>
            </a:r>
            <a:r>
              <a:rPr lang="cy-GB" noProof="0" err="1"/>
              <a:t>knowledge</a:t>
            </a:r>
            <a:endParaRPr lang="cy-GB" noProof="0"/>
          </a:p>
          <a:p>
            <a:pPr marL="0" indent="0">
              <a:buNone/>
            </a:pPr>
            <a:r>
              <a:rPr lang="cy-GB" noProof="0" err="1"/>
              <a:t>scholarship</a:t>
            </a:r>
            <a:r>
              <a:rPr lang="cy-GB" noProof="0"/>
              <a:t>			</a:t>
            </a:r>
            <a:r>
              <a:rPr lang="cy-GB" noProof="0" err="1"/>
              <a:t>evaluate</a:t>
            </a:r>
            <a:r>
              <a:rPr lang="cy-GB" noProof="0"/>
              <a:t>			</a:t>
            </a:r>
            <a:r>
              <a:rPr lang="cy-GB" noProof="0" err="1"/>
              <a:t>subject</a:t>
            </a:r>
            <a:endParaRPr lang="cy-GB" noProof="0"/>
          </a:p>
          <a:p>
            <a:pPr marL="0" indent="0">
              <a:buNone/>
            </a:pPr>
            <a:r>
              <a:rPr lang="cy-GB" noProof="0" err="1"/>
              <a:t>finding</a:t>
            </a:r>
            <a:r>
              <a:rPr lang="cy-GB" noProof="0"/>
              <a:t> </a:t>
            </a:r>
            <a:r>
              <a:rPr lang="cy-GB" noProof="0" err="1"/>
              <a:t>out</a:t>
            </a:r>
            <a:r>
              <a:rPr lang="cy-GB" noProof="0"/>
              <a:t>			</a:t>
            </a:r>
            <a:r>
              <a:rPr lang="cy-GB" noProof="0" err="1"/>
              <a:t>systematic</a:t>
            </a:r>
            <a:r>
              <a:rPr lang="cy-GB" noProof="0"/>
              <a:t>			</a:t>
            </a:r>
            <a:r>
              <a:rPr lang="cy-GB" noProof="0" err="1"/>
              <a:t>idea</a:t>
            </a:r>
            <a:endParaRPr lang="cy-GB" noProof="0"/>
          </a:p>
          <a:p>
            <a:pPr marL="0" indent="0">
              <a:buNone/>
            </a:pPr>
            <a:r>
              <a:rPr lang="cy-GB" noProof="0" err="1"/>
              <a:t>topic</a:t>
            </a:r>
            <a:r>
              <a:rPr lang="cy-GB" noProof="0"/>
              <a:t>			</a:t>
            </a:r>
            <a:r>
              <a:rPr lang="cy-GB" noProof="0" err="1"/>
              <a:t>information</a:t>
            </a:r>
            <a:r>
              <a:rPr lang="cy-GB" noProof="0"/>
              <a:t> 			</a:t>
            </a:r>
            <a:r>
              <a:rPr lang="cy-GB" noProof="0" err="1"/>
              <a:t>trends</a:t>
            </a:r>
            <a:endParaRPr lang="cy-GB" noProof="0"/>
          </a:p>
          <a:p>
            <a:pPr marL="0" indent="0">
              <a:buNone/>
            </a:pPr>
            <a:r>
              <a:rPr lang="cy-GB" noProof="0" err="1"/>
              <a:t>interpretation</a:t>
            </a:r>
            <a:r>
              <a:rPr lang="cy-GB" noProof="0"/>
              <a:t> 			</a:t>
            </a:r>
            <a:r>
              <a:rPr lang="cy-GB" noProof="0" err="1"/>
              <a:t>understanding</a:t>
            </a:r>
            <a:r>
              <a:rPr lang="cy-GB" noProof="0"/>
              <a:t>			</a:t>
            </a:r>
            <a:r>
              <a:rPr lang="cy-GB" noProof="0" err="1"/>
              <a:t>investigation</a:t>
            </a:r>
            <a:r>
              <a:rPr lang="cy-GB" noProof="0"/>
              <a:t> </a:t>
            </a:r>
          </a:p>
          <a:p>
            <a:pPr marL="0" indent="0">
              <a:buNone/>
            </a:pPr>
            <a:r>
              <a:rPr lang="cy-GB" noProof="0" err="1"/>
              <a:t>wisdom</a:t>
            </a:r>
            <a:endParaRPr lang="cy-GB" noProof="0"/>
          </a:p>
        </p:txBody>
      </p:sp>
    </p:spTree>
    <p:extLst>
      <p:ext uri="{BB962C8B-B14F-4D97-AF65-F5344CB8AC3E}">
        <p14:creationId xmlns:p14="http://schemas.microsoft.com/office/powerpoint/2010/main" val="35052365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03A7ACC9-A90B-4172-BF05-0D2AD52A23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TW" b="1" noProof="0">
                <a:ea typeface="新細明體" panose="02020500000000000000" pitchFamily="18" charset="-120"/>
              </a:rPr>
              <a:t>BETH YW YMCHWIL?	    What is research?</a:t>
            </a:r>
            <a:endParaRPr lang="cy-GB" altLang="en-US" b="1" noProof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3EE5029B-C6B6-4E81-B064-804AEEFB1B1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None/>
            </a:pPr>
            <a:endParaRPr lang="cy-GB" altLang="en-US" sz="3600" noProof="0"/>
          </a:p>
          <a:p>
            <a:pPr>
              <a:buFont typeface="Wingdings" panose="05000000000000000000" pitchFamily="2" charset="2"/>
              <a:buNone/>
            </a:pPr>
            <a:r>
              <a:rPr lang="cy-GB" altLang="en-US" sz="2400" noProof="0"/>
              <a:t>Mae ymchwil da yn: </a:t>
            </a:r>
          </a:p>
          <a:p>
            <a:r>
              <a:rPr lang="cy-GB" altLang="en-US" sz="2400" noProof="0"/>
              <a:t>Foesegol</a:t>
            </a:r>
          </a:p>
          <a:p>
            <a:r>
              <a:rPr lang="cy-GB" altLang="en-US" sz="2400" noProof="0"/>
              <a:t>Pwrpasol</a:t>
            </a:r>
          </a:p>
          <a:p>
            <a:r>
              <a:rPr lang="cy-GB" altLang="en-US" sz="2400" noProof="0"/>
              <a:t>Wedi’i gynllunio’n dda</a:t>
            </a:r>
          </a:p>
          <a:p>
            <a:r>
              <a:rPr lang="cy-GB" altLang="en-US" sz="2400"/>
              <a:t>Tryloyw</a:t>
            </a:r>
            <a:endParaRPr lang="cy-GB" altLang="en-US" sz="3600" noProof="0"/>
          </a:p>
          <a:p>
            <a:endParaRPr lang="cy-GB" altLang="en-US" noProof="0"/>
          </a:p>
        </p:txBody>
      </p:sp>
      <p:sp>
        <p:nvSpPr>
          <p:cNvPr id="30724" name="Rectangle 4">
            <a:extLst>
              <a:ext uri="{FF2B5EF4-FFF2-40B4-BE49-F238E27FC236}">
                <a16:creationId xmlns:a16="http://schemas.microsoft.com/office/drawing/2014/main" id="{82B47FF7-5DB1-4AAA-8753-B5E8E69C36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2420939"/>
            <a:ext cx="3827462" cy="302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6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altLang="en-US" sz="2400">
                <a:latin typeface="+mn-lt"/>
              </a:rPr>
              <a:t>Wedi’i gyd-</a:t>
            </a:r>
            <a:r>
              <a:rPr lang="cy-GB" altLang="en-US" sz="2400" err="1">
                <a:latin typeface="+mn-lt"/>
              </a:rPr>
              <a:t>destunoli</a:t>
            </a:r>
            <a:endParaRPr lang="cy-GB" altLang="en-US" sz="2400">
              <a:latin typeface="+mn-lt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altLang="en-US" sz="2400">
                <a:latin typeface="+mn-lt"/>
              </a:rPr>
              <a:t>Credadwy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altLang="en-US" sz="2400">
                <a:latin typeface="+mn-lt"/>
              </a:rPr>
              <a:t>Gofalus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altLang="en-US" sz="2400">
                <a:latin typeface="+mn-lt"/>
              </a:rPr>
              <a:t>Dychmygus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altLang="en-US" sz="2400">
                <a:latin typeface="+mn-lt"/>
              </a:rPr>
              <a:t>Teg</a:t>
            </a:r>
          </a:p>
          <a:p>
            <a:pPr>
              <a:lnSpc>
                <a:spcPct val="80000"/>
              </a:lnSpc>
            </a:pPr>
            <a:endParaRPr lang="en-GB" altLang="en-US" sz="2400">
              <a:latin typeface="+mn-lt"/>
            </a:endParaRPr>
          </a:p>
          <a:p>
            <a:pPr>
              <a:lnSpc>
                <a:spcPct val="80000"/>
              </a:lnSpc>
            </a:pPr>
            <a:endParaRPr lang="en-GB" altLang="en-US" sz="28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03A7ACC9-A90B-4172-BF05-0D2AD52A23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TW" b="1">
                <a:ea typeface="新細明體" panose="02020500000000000000" pitchFamily="18" charset="-120"/>
              </a:rPr>
              <a:t>What is research?</a:t>
            </a:r>
            <a:endParaRPr lang="en-GB" altLang="en-US" b="1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3EE5029B-C6B6-4E81-B064-804AEEFB1B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33601" y="1600200"/>
            <a:ext cx="3686175" cy="44196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endParaRPr lang="en-GB" altLang="en-US" sz="3600"/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400"/>
              <a:t>Good research is: </a:t>
            </a:r>
          </a:p>
          <a:p>
            <a:r>
              <a:rPr lang="en-GB" altLang="en-US" sz="2400"/>
              <a:t>Ethical</a:t>
            </a:r>
          </a:p>
          <a:p>
            <a:r>
              <a:rPr lang="en-GB" altLang="en-US" sz="2400"/>
              <a:t>Purposeful</a:t>
            </a:r>
          </a:p>
          <a:p>
            <a:r>
              <a:rPr lang="en-GB" altLang="en-US" sz="2400"/>
              <a:t>Well-designed</a:t>
            </a:r>
          </a:p>
          <a:p>
            <a:r>
              <a:rPr lang="en-GB" altLang="en-US" sz="2400"/>
              <a:t>Transparent</a:t>
            </a:r>
          </a:p>
          <a:p>
            <a:endParaRPr lang="en-GB" altLang="en-US" sz="3600"/>
          </a:p>
          <a:p>
            <a:endParaRPr lang="en-GB" altLang="en-US"/>
          </a:p>
        </p:txBody>
      </p:sp>
      <p:sp>
        <p:nvSpPr>
          <p:cNvPr id="30724" name="Rectangle 4">
            <a:extLst>
              <a:ext uri="{FF2B5EF4-FFF2-40B4-BE49-F238E27FC236}">
                <a16:creationId xmlns:a16="http://schemas.microsoft.com/office/drawing/2014/main" id="{82B47FF7-5DB1-4AAA-8753-B5E8E69C36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2420939"/>
            <a:ext cx="3827462" cy="302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6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342900" marR="0" lvl="0" indent="-34290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Arial" panose="020B0604020202020204" pitchFamily="34" charset="0"/>
              </a:rPr>
              <a:t>Contextualised</a:t>
            </a:r>
          </a:p>
          <a:p>
            <a:pPr marL="342900" marR="0" lvl="0" indent="-34290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Arial" panose="020B0604020202020204" pitchFamily="34" charset="0"/>
              </a:rPr>
              <a:t>Credible</a:t>
            </a:r>
          </a:p>
          <a:p>
            <a:pPr marL="342900" marR="0" lvl="0" indent="-34290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Arial" panose="020B0604020202020204" pitchFamily="34" charset="0"/>
              </a:rPr>
              <a:t>Careful</a:t>
            </a:r>
          </a:p>
          <a:p>
            <a:pPr marL="342900" marR="0" lvl="0" indent="-34290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Arial" panose="020B0604020202020204" pitchFamily="34" charset="0"/>
              </a:rPr>
              <a:t>Imaginative</a:t>
            </a:r>
          </a:p>
          <a:p>
            <a:pPr marL="342900" marR="0" lvl="0" indent="-34290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Arial" panose="020B0604020202020204" pitchFamily="34" charset="0"/>
              </a:rPr>
              <a:t>Equitable</a:t>
            </a:r>
          </a:p>
          <a:p>
            <a:pPr marL="342900" marR="0" lvl="0" indent="-342900" algn="l" defTabSz="4572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Wingdings" panose="05000000000000000000" pitchFamily="2" charset="2"/>
              <a:buChar char="l"/>
              <a:tabLst/>
              <a:defRPr/>
            </a:pPr>
            <a:endParaRPr kumimoji="0" lang="en-GB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Wingdings" panose="05000000000000000000" pitchFamily="2" charset="2"/>
              <a:buChar char="l"/>
              <a:tabLst/>
              <a:defRPr/>
            </a:pPr>
            <a:endParaRPr kumimoji="0" lang="en-GB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PAM YMCHWIL?			 </a:t>
            </a:r>
            <a:r>
              <a:rPr lang="cy-GB" noProof="0" err="1"/>
              <a:t>Why</a:t>
            </a:r>
            <a:r>
              <a:rPr lang="cy-GB" noProof="0"/>
              <a:t> </a:t>
            </a:r>
            <a:r>
              <a:rPr lang="cy-GB" noProof="0" err="1"/>
              <a:t>research</a:t>
            </a:r>
            <a:r>
              <a:rPr lang="cy-GB" noProof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/>
              <a:t>Mewn grwpiau lluniwch restr sy’n dangos pam ei bod yn bwysig ymchwilio</a:t>
            </a:r>
          </a:p>
          <a:p>
            <a:r>
              <a:rPr lang="cy-GB" noProof="0"/>
              <a:t>Ystyriwch pam ei bod yn arbennig o bwysig i ymarferwyr addysgol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1A1C68-27D5-4884-BF7E-38982BD9511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compile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list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particularly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educational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practitioners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80024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PAM YMCHWIL?			 </a:t>
            </a:r>
            <a:r>
              <a:rPr lang="cy-GB" noProof="0" err="1"/>
              <a:t>Why</a:t>
            </a:r>
            <a:r>
              <a:rPr lang="cy-GB" noProof="0"/>
              <a:t> </a:t>
            </a:r>
            <a:r>
              <a:rPr lang="cy-GB" noProof="0" err="1"/>
              <a:t>research</a:t>
            </a:r>
            <a:r>
              <a:rPr lang="cy-GB" noProof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/>
              <a:t>Dod i wybod am rywbeth er ei </a:t>
            </a:r>
            <a:r>
              <a:rPr lang="cy-GB"/>
              <a:t>fwyn ei hun</a:t>
            </a:r>
            <a:endParaRPr lang="cy-GB" noProof="0"/>
          </a:p>
          <a:p>
            <a:r>
              <a:rPr lang="cy-GB"/>
              <a:t>Gwerthuso rhywbeth</a:t>
            </a:r>
            <a:endParaRPr lang="cy-GB" noProof="0"/>
          </a:p>
          <a:p>
            <a:r>
              <a:rPr lang="cy-GB"/>
              <a:t>Gwella eich arfer chi neu arfer pobl eraill
Darganfod a yw rhywbeth yn gweithio</a:t>
            </a:r>
            <a:endParaRPr lang="cy-GB" noProof="0"/>
          </a:p>
          <a:p>
            <a:r>
              <a:rPr lang="cy-GB"/>
              <a:t>Casglu safbwyntiau ynglŷn â barn</a:t>
            </a:r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EF11B8-F8FC-40E0-A50F-1100F81E84C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something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sake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Evaluate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something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Improve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others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practice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if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something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works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Gather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view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point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32369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F3C8A-9240-4D4A-B670-F58311253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/>
              <a:t>CHWALU MYTHAU AM YMCHWIL</a:t>
            </a:r>
            <a:br>
              <a:rPr lang="cy-GB" noProof="0"/>
            </a:br>
            <a:r>
              <a:rPr lang="cy-GB" noProof="0"/>
              <a:t>				      Research </a:t>
            </a:r>
            <a:r>
              <a:rPr lang="cy-GB" noProof="0" err="1"/>
              <a:t>Myths</a:t>
            </a:r>
            <a:r>
              <a:rPr lang="cy-GB" noProof="0"/>
              <a:t> </a:t>
            </a:r>
            <a:r>
              <a:rPr lang="cy-GB" noProof="0" err="1"/>
              <a:t>Debunked</a:t>
            </a:r>
            <a:endParaRPr lang="cy-GB" noProof="0"/>
          </a:p>
        </p:txBody>
      </p:sp>
      <p:pic>
        <p:nvPicPr>
          <p:cNvPr id="6" name="Picture 6">
            <a:hlinkClick r:id="" action="ppaction://media"/>
            <a:extLst>
              <a:ext uri="{FF2B5EF4-FFF2-40B4-BE49-F238E27FC236}">
                <a16:creationId xmlns:a16="http://schemas.microsoft.com/office/drawing/2014/main" id="{42B33CDC-EA52-4DE9-8830-E7CE7D0655C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67162" y="2026444"/>
            <a:ext cx="4572000" cy="3429000"/>
          </a:xfrm>
        </p:spPr>
      </p:pic>
    </p:spTree>
    <p:extLst>
      <p:ext uri="{BB962C8B-B14F-4D97-AF65-F5344CB8AC3E}">
        <p14:creationId xmlns:p14="http://schemas.microsoft.com/office/powerpoint/2010/main" val="7592344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E58B4-50A2-4AD3-B4B0-59AFAF7F8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GWNEUD YMCHWIL YW 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…</a:t>
            </a:r>
            <a:b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</a:b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					   </a:t>
            </a:r>
            <a:r>
              <a:rPr lang="cy-GB" noProof="0"/>
              <a:t> </a:t>
            </a:r>
            <a:r>
              <a:rPr lang="cy-GB" noProof="0" err="1"/>
              <a:t>Doing</a:t>
            </a:r>
            <a:r>
              <a:rPr lang="cy-GB" noProof="0"/>
              <a:t> </a:t>
            </a:r>
            <a:r>
              <a:rPr lang="cy-GB" noProof="0" err="1"/>
              <a:t>research</a:t>
            </a:r>
            <a:r>
              <a:rPr lang="cy-GB" noProof="0"/>
              <a:t> is …</a:t>
            </a:r>
          </a:p>
        </p:txBody>
      </p:sp>
      <p:pic>
        <p:nvPicPr>
          <p:cNvPr id="4" name="Online Media 3" title="You can do research: it's just like booking a holiday!">
            <a:hlinkClick r:id="" action="ppaction://media"/>
            <a:extLst>
              <a:ext uri="{FF2B5EF4-FFF2-40B4-BE49-F238E27FC236}">
                <a16:creationId xmlns:a16="http://schemas.microsoft.com/office/drawing/2014/main" id="{AE270ACA-AF13-44F9-B94B-1905181E881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200400" y="2016125"/>
            <a:ext cx="6105525" cy="3449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113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432" y="804889"/>
            <a:ext cx="10992465" cy="1059305"/>
          </a:xfrm>
        </p:spPr>
        <p:txBody>
          <a:bodyPr>
            <a:normAutofit fontScale="90000"/>
          </a:bodyPr>
          <a:lstStyle/>
          <a:p>
            <a:r>
              <a:rPr lang="cy-GB"/>
              <a:t>Ymchwil ar neu ymchwil gyda phlant/Pobl Ifanc Research </a:t>
            </a:r>
            <a:r>
              <a:rPr lang="cy-GB" noProof="0" err="1"/>
              <a:t>on</a:t>
            </a:r>
            <a:r>
              <a:rPr lang="cy-GB" noProof="0"/>
              <a:t> or </a:t>
            </a:r>
            <a:r>
              <a:rPr lang="cy-GB" noProof="0" err="1"/>
              <a:t>research</a:t>
            </a:r>
            <a:r>
              <a:rPr lang="cy-GB" noProof="0"/>
              <a:t> </a:t>
            </a:r>
            <a:r>
              <a:rPr lang="cy-GB" noProof="0" err="1"/>
              <a:t>with</a:t>
            </a:r>
            <a:r>
              <a:rPr lang="cy-GB" noProof="0"/>
              <a:t> </a:t>
            </a:r>
            <a:r>
              <a:rPr lang="cy-GB" noProof="0" err="1"/>
              <a:t>children</a:t>
            </a:r>
            <a:r>
              <a:rPr lang="cy-GB" noProof="0"/>
              <a:t>/Young </a:t>
            </a:r>
            <a:r>
              <a:rPr lang="cy-GB" noProof="0" err="1"/>
              <a:t>People</a:t>
            </a:r>
            <a:r>
              <a:rPr lang="cy-GB" noProof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/>
              <a:t>Beth yw'r gwahaniaethau allweddol?
Goblygiadau'r ddau</a:t>
            </a:r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D567E-4EC4-4072-B7BA-23F5BFDE0B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key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differences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Implications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both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74942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err="1"/>
              <a:t>ccuhp</a:t>
            </a:r>
            <a:r>
              <a:rPr lang="cy-GB" noProof="0"/>
              <a:t> – ERTHYGL 12</a:t>
            </a:r>
            <a:br>
              <a:rPr lang="cy-GB" noProof="0"/>
            </a:b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UNCRC – 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Article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12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noProof="0"/>
              <a:t>Dylai barn plentyn a pherson ifanc gael ei ystyried ym mhobman, </a:t>
            </a:r>
            <a:r>
              <a:rPr lang="cy-GB"/>
              <a:t>gan gynnwys yn eu cartref, yn eu gweithle ac yn yr ysgol</a:t>
            </a:r>
            <a:endParaRPr lang="cy-GB" noProof="0"/>
          </a:p>
          <a:p>
            <a:r>
              <a:rPr lang="cy-GB"/>
              <a:t>Mae hyn yn wir waeth pa mor ifanc yw plentyn neu berson ifanc, er y dylai'r pwys a roddir ar eu barn newid wrth iddynt dyfu i fyny a dod yn fwy aeddfed
Nid yw Erthygl </a:t>
            </a:r>
            <a:r>
              <a:rPr lang="cy-GB" noProof="0"/>
              <a:t>12 yn </a:t>
            </a:r>
            <a:r>
              <a:rPr lang="cy-GB"/>
              <a:t>golygu ei bod yn rhaid i blant a phobl ifanc fynegi barn os nad ydyn nhw eisiau.
</a:t>
            </a:r>
            <a:r>
              <a:rPr lang="cy-GB" err="1"/>
              <a:t>Gallant</a:t>
            </a:r>
            <a:r>
              <a:rPr lang="cy-GB"/>
              <a:t> wrthod rhoi eu barn am unrhyw reswm, ac ni ddylid defnyddio Erthygl 12 i roi pwysau arnynt i wneud hynny</a:t>
            </a:r>
            <a:endParaRPr lang="cy-GB" noProof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EF66DB-3AB0-4CBE-985C-980E5B2379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opinion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person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should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everywhere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including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home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workplace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at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school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true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no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matter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person is,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although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weight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opinion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should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change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grow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up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become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more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mature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Article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12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doesn’t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people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express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opinion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if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don’t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want to.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refuse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opinion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reason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Article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12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shouldn’t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pressure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them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into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</a:t>
            </a:r>
          </a:p>
          <a:p>
            <a:endParaRPr lang="cy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5557" y="327920"/>
            <a:ext cx="3667125" cy="124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3582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/>
              <a:t>YMCHWIL GYDA PHLANT </a:t>
            </a:r>
            <a:br>
              <a:rPr lang="cy-GB" noProof="0"/>
            </a:br>
            <a:r>
              <a:rPr lang="cy-GB" noProof="0"/>
              <a:t>					Research </a:t>
            </a:r>
            <a:r>
              <a:rPr lang="cy-GB" noProof="0" err="1"/>
              <a:t>with</a:t>
            </a:r>
            <a:r>
              <a:rPr lang="cy-GB" noProof="0"/>
              <a:t> </a:t>
            </a:r>
            <a:r>
              <a:rPr lang="cy-GB" noProof="0" err="1"/>
              <a:t>children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/>
              <a:t>Mae safbwyntiau plant a phlentyndod, hawliau plant a galluoedd plant yn cael dylanwad yn ddieithriad ar y ffordd y cynhelir ymchwil (</a:t>
            </a:r>
            <a:r>
              <a:rPr lang="cy-GB" noProof="0" err="1"/>
              <a:t>O’Reilly</a:t>
            </a:r>
            <a:r>
              <a:rPr lang="cy-GB" noProof="0"/>
              <a:t> </a:t>
            </a:r>
            <a:r>
              <a:rPr lang="cy-GB" i="1" noProof="0" err="1"/>
              <a:t>et</a:t>
            </a:r>
            <a:r>
              <a:rPr lang="cy-GB" i="1" noProof="0"/>
              <a:t> </a:t>
            </a:r>
            <a:r>
              <a:rPr lang="cy-GB" i="1" noProof="0" err="1"/>
              <a:t>al</a:t>
            </a:r>
            <a:r>
              <a:rPr lang="cy-GB" noProof="0"/>
              <a:t>., 2013)</a:t>
            </a:r>
          </a:p>
          <a:p>
            <a:r>
              <a:rPr lang="cy-GB" noProof="0"/>
              <a:t>Bydd y ffordd mae plant wedi’u lleoli mewn cymdeithas yn effeithio ar y modd mae ymchwilwyr yn cynnal prosiectau ac felly mae’n bwysig ein bod yn ystyried sut mae hyn yn cael ei ddylanwadu’n ymarferol</a:t>
            </a:r>
          </a:p>
          <a:p>
            <a:endParaRPr lang="cy-GB" noProof="0"/>
          </a:p>
          <a:p>
            <a:r>
              <a:rPr lang="cy-GB" noProof="0"/>
              <a:t>Trafodwch y pwyntiau hyn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892C06-22A7-45D7-B86C-4F7C933AE97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views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childhood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children’s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rights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children’s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abilities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invariably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influence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way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conducted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O’Reilly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</a:t>
            </a:r>
            <a:r>
              <a:rPr kumimoji="0" lang="cy-GB" sz="20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., 2013)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way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positioned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society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affect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way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carry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projects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therefore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we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influenced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practice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these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points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320195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z="29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YMCHWIL GYDA PHLANT </a:t>
            </a:r>
            <a:br>
              <a:rPr kumimoji="0" lang="cy-GB" sz="29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</a:br>
            <a:r>
              <a:rPr kumimoji="0" lang="cy-GB" sz="29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					Research </a:t>
            </a:r>
            <a:r>
              <a:rPr kumimoji="0" lang="cy-GB" sz="29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with</a:t>
            </a:r>
            <a:r>
              <a:rPr kumimoji="0" lang="cy-GB" sz="29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</a:t>
            </a:r>
            <a:r>
              <a:rPr kumimoji="0" lang="cy-GB" sz="29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children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noProof="0"/>
              <a:t>Dechreuodd y newid rhwng ymchwil ‘ar’ blant, fel cyfranogwyr goddefol i, ymchwilio ‘gyda’ phlant, lle mae hawliau cyfranogwyr yn cael eu parchu a’u hystyried, tua diwedd yr ugeinfed ganrif</a:t>
            </a:r>
          </a:p>
          <a:p>
            <a:r>
              <a:rPr lang="cy-GB" noProof="0"/>
              <a:t>Yn dilyn marwolaeth llawer a oedd yn ymwneud ag ymchwil, yn oedolion a phlant, o ganlyniad i arbrofion Natsïaidd a gynhaliwyd yn ystod yr Ail Ryfel Byd mewn gwersyll-garcharau, daeth amddiffyn cyfranogwyr ymchwil yn fwyfwy perthnasol</a:t>
            </a:r>
          </a:p>
          <a:p>
            <a:r>
              <a:rPr lang="cy-GB" noProof="0"/>
              <a:t>Yn ogystal dechreuodd agweddau at blant a phlentyndod newid, daeth yn fwy cyffredin i’w cynnwys yn y camau cynllunio ac i ymgynghori â nhw drwy gydol y broses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81AAC7-0029-4C15-88DA-699F05D86C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transition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between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‘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as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passive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‘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rights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respected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taken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into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account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began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towards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later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twentieth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century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Following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death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many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involved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adults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as 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result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Nazi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experiments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conducted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during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World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War 2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concentration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camps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protection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gained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relevance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Attitudes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childhood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also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began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change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it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became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more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common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include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them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planning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stages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consult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them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throughout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131291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233465"/>
            <a:ext cx="9605635" cy="1630730"/>
          </a:xfrm>
        </p:spPr>
        <p:txBody>
          <a:bodyPr>
            <a:normAutofit fontScale="90000"/>
          </a:bodyPr>
          <a:lstStyle/>
          <a:p>
            <a:r>
              <a:rPr lang="cy-GB"/>
              <a:t>Rhesymau dros ystyried sut mae plant yn teimlo ynglŷn Â </a:t>
            </a:r>
            <a:r>
              <a:rPr lang="cy-GB" err="1"/>
              <a:t>CHael</a:t>
            </a:r>
            <a:r>
              <a:rPr lang="cy-GB"/>
              <a:t> eu hastudio
</a:t>
            </a:r>
            <a:r>
              <a:rPr lang="cy-GB" err="1"/>
              <a:t>Reasons</a:t>
            </a:r>
            <a:r>
              <a:rPr lang="cy-GB"/>
              <a:t> </a:t>
            </a:r>
            <a:r>
              <a:rPr lang="cy-GB" noProof="0"/>
              <a:t>to </a:t>
            </a:r>
            <a:r>
              <a:rPr lang="cy-GB" noProof="0" err="1"/>
              <a:t>consider</a:t>
            </a:r>
            <a:r>
              <a:rPr lang="cy-GB" noProof="0"/>
              <a:t> </a:t>
            </a:r>
            <a:r>
              <a:rPr lang="cy-GB" noProof="0" err="1"/>
              <a:t>how</a:t>
            </a:r>
            <a:r>
              <a:rPr lang="cy-GB" noProof="0"/>
              <a:t> </a:t>
            </a:r>
            <a:r>
              <a:rPr lang="cy-GB" noProof="0" err="1"/>
              <a:t>children</a:t>
            </a:r>
            <a:r>
              <a:rPr lang="cy-GB" noProof="0"/>
              <a:t> </a:t>
            </a:r>
            <a:r>
              <a:rPr lang="cy-GB" noProof="0" err="1"/>
              <a:t>feel</a:t>
            </a:r>
            <a:r>
              <a:rPr lang="cy-GB" noProof="0"/>
              <a:t> </a:t>
            </a:r>
            <a:r>
              <a:rPr lang="cy-GB" noProof="0" err="1"/>
              <a:t>about</a:t>
            </a:r>
            <a:r>
              <a:rPr lang="cy-GB" noProof="0"/>
              <a:t> </a:t>
            </a:r>
            <a:r>
              <a:rPr lang="cy-GB" noProof="0" err="1"/>
              <a:t>being</a:t>
            </a:r>
            <a:r>
              <a:rPr lang="cy-GB" noProof="0"/>
              <a:t> </a:t>
            </a:r>
            <a:r>
              <a:rPr lang="cy-GB" noProof="0" err="1"/>
              <a:t>studied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3226" y="2010878"/>
            <a:ext cx="5109257" cy="3448595"/>
          </a:xfrm>
        </p:spPr>
        <p:txBody>
          <a:bodyPr/>
          <a:lstStyle/>
          <a:p>
            <a:r>
              <a:rPr lang="cy-GB"/>
              <a:t>Lluniwch restr o'r holl resymau y gallwch feddwl amdanynt pam y gallai fod yn bwysig ystyried sut mae plant yn teimlo ynglŷn â chael eu hastudio</a:t>
            </a:r>
            <a:endParaRPr lang="cy-GB" noProof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3BC37C-5CDA-49D7-B9BF-6575FEB8E9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3770" y="2017343"/>
            <a:ext cx="5335777" cy="3441520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Make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list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all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reasons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think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might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feel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studied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8570" y="3175820"/>
            <a:ext cx="2539322" cy="3113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9686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4AB89-7981-4ED6-8272-5FCADAFC3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Darllen pellach 			</a:t>
            </a:r>
            <a:r>
              <a:rPr lang="cy-GB" noProof="0" err="1"/>
              <a:t>Further</a:t>
            </a:r>
            <a:r>
              <a:rPr lang="cy-GB" noProof="0"/>
              <a:t> </a:t>
            </a:r>
            <a:r>
              <a:rPr lang="cy-GB" noProof="0" err="1"/>
              <a:t>reading</a:t>
            </a:r>
            <a:endParaRPr lang="cy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C4178-A102-4E0E-A680-6E3EB2481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1800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Christensen</a:t>
            </a:r>
            <a:r>
              <a:rPr lang="cy-GB" sz="1800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P. </a:t>
            </a:r>
            <a:r>
              <a:rPr lang="cy-GB" sz="1800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and</a:t>
            </a:r>
            <a:r>
              <a:rPr lang="cy-GB" sz="1800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James, A. (2017) </a:t>
            </a:r>
            <a:r>
              <a:rPr lang="cy-GB" sz="1800" i="1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Research </a:t>
            </a:r>
            <a:r>
              <a:rPr lang="cy-GB" sz="1800" i="1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with</a:t>
            </a:r>
            <a:r>
              <a:rPr lang="cy-GB" sz="1800" i="1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cy-GB" sz="1800" i="1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Children</a:t>
            </a:r>
            <a:r>
              <a:rPr lang="cy-GB" sz="1800" i="1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 </a:t>
            </a:r>
            <a:r>
              <a:rPr lang="cy-GB" sz="1800" i="1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Perspectives</a:t>
            </a:r>
            <a:r>
              <a:rPr lang="cy-GB" sz="1800" i="1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cy-GB" sz="1800" i="1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and</a:t>
            </a:r>
            <a:r>
              <a:rPr lang="cy-GB" sz="1800" i="1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cy-GB" sz="1800" i="1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Practices</a:t>
            </a:r>
            <a:r>
              <a:rPr lang="cy-GB" sz="1800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2nd </a:t>
            </a:r>
            <a:r>
              <a:rPr lang="cy-GB" sz="1800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ed</a:t>
            </a:r>
            <a:r>
              <a:rPr lang="cy-GB" sz="1800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</a:t>
            </a:r>
            <a:r>
              <a:rPr lang="cy-GB" sz="1800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Oxon</a:t>
            </a:r>
            <a:r>
              <a:rPr lang="cy-GB" sz="1800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 Routledge</a:t>
            </a:r>
          </a:p>
          <a:p>
            <a:r>
              <a:rPr lang="cy-GB" sz="1800" noProof="0">
                <a:latin typeface="Arial" panose="020B0604020202020204" pitchFamily="34" charset="0"/>
              </a:rPr>
              <a:t>Ar gael ar-lein / </a:t>
            </a:r>
            <a:r>
              <a:rPr lang="cy-GB" sz="1800" noProof="0" err="1">
                <a:latin typeface="Arial" panose="020B0604020202020204" pitchFamily="34" charset="0"/>
              </a:rPr>
              <a:t>Available</a:t>
            </a:r>
            <a:r>
              <a:rPr lang="cy-GB" sz="1800" noProof="0">
                <a:latin typeface="Arial" panose="020B0604020202020204" pitchFamily="34" charset="0"/>
              </a:rPr>
              <a:t> </a:t>
            </a:r>
            <a:r>
              <a:rPr lang="cy-GB" sz="1800" noProof="0" err="1">
                <a:latin typeface="Arial" panose="020B0604020202020204" pitchFamily="34" charset="0"/>
              </a:rPr>
              <a:t>online</a:t>
            </a:r>
            <a:endParaRPr lang="cy-GB" sz="1800" noProof="0">
              <a:latin typeface="Arial" panose="020B0604020202020204" pitchFamily="34" charset="0"/>
            </a:endParaRPr>
          </a:p>
          <a:p>
            <a:r>
              <a:rPr lang="cy-GB" sz="1800" noProof="0">
                <a:latin typeface="Arial" panose="020B0604020202020204" pitchFamily="34" charset="0"/>
              </a:rPr>
              <a:t>Darllenwch y Bennod Ragarweiniol / Read </a:t>
            </a:r>
            <a:r>
              <a:rPr lang="cy-GB" sz="1800" noProof="0" err="1">
                <a:latin typeface="Arial" panose="020B0604020202020204" pitchFamily="34" charset="0"/>
              </a:rPr>
              <a:t>Introductory</a:t>
            </a:r>
            <a:r>
              <a:rPr lang="cy-GB" sz="1800" noProof="0">
                <a:latin typeface="Arial" panose="020B0604020202020204" pitchFamily="34" charset="0"/>
              </a:rPr>
              <a:t> </a:t>
            </a:r>
            <a:r>
              <a:rPr lang="cy-GB" sz="1800" noProof="0" err="1">
                <a:latin typeface="Arial" panose="020B0604020202020204" pitchFamily="34" charset="0"/>
              </a:rPr>
              <a:t>Chapter</a:t>
            </a:r>
            <a:endParaRPr lang="cy-GB" noProof="0"/>
          </a:p>
        </p:txBody>
      </p:sp>
    </p:spTree>
    <p:extLst>
      <p:ext uri="{BB962C8B-B14F-4D97-AF65-F5344CB8AC3E}">
        <p14:creationId xmlns:p14="http://schemas.microsoft.com/office/powerpoint/2010/main" val="20403829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2804B-9C1F-4C34-B2CF-A59B51CBD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Cyfeiriadau 					</a:t>
            </a:r>
            <a:r>
              <a:rPr lang="cy-GB" noProof="0" err="1"/>
              <a:t>references</a:t>
            </a:r>
            <a:endParaRPr lang="cy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7A24C-E738-484A-8683-876B7379E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err="1">
                <a:solidFill>
                  <a:srgbClr val="555555"/>
                </a:solidFill>
              </a:rPr>
              <a:t>O’Reilly</a:t>
            </a:r>
            <a:r>
              <a:rPr lang="cy-GB" noProof="0">
                <a:solidFill>
                  <a:srgbClr val="555555"/>
                </a:solidFill>
              </a:rPr>
              <a:t>, M, </a:t>
            </a:r>
            <a:r>
              <a:rPr lang="cy-GB" noProof="0" err="1">
                <a:solidFill>
                  <a:srgbClr val="555555"/>
                </a:solidFill>
              </a:rPr>
              <a:t>Dogra</a:t>
            </a:r>
            <a:r>
              <a:rPr lang="cy-GB" noProof="0">
                <a:solidFill>
                  <a:srgbClr val="555555"/>
                </a:solidFill>
              </a:rPr>
              <a:t>, N. </a:t>
            </a:r>
            <a:r>
              <a:rPr lang="cy-GB" noProof="0" err="1">
                <a:solidFill>
                  <a:srgbClr val="555555"/>
                </a:solidFill>
              </a:rPr>
              <a:t>and</a:t>
            </a:r>
            <a:r>
              <a:rPr lang="cy-GB" noProof="0">
                <a:solidFill>
                  <a:srgbClr val="555555"/>
                </a:solidFill>
              </a:rPr>
              <a:t> </a:t>
            </a:r>
            <a:r>
              <a:rPr lang="cy-GB" noProof="0" err="1">
                <a:solidFill>
                  <a:srgbClr val="555555"/>
                </a:solidFill>
              </a:rPr>
              <a:t>Ronzi</a:t>
            </a:r>
            <a:r>
              <a:rPr lang="cy-GB" noProof="0">
                <a:solidFill>
                  <a:srgbClr val="555555"/>
                </a:solidFill>
              </a:rPr>
              <a:t>, P.D. (2013) </a:t>
            </a:r>
            <a:r>
              <a:rPr lang="cy-GB" b="0" noProof="0">
                <a:solidFill>
                  <a:srgbClr val="555555"/>
                </a:solidFill>
                <a:effectLst/>
              </a:rPr>
              <a:t>Research </a:t>
            </a:r>
            <a:r>
              <a:rPr lang="cy-GB" b="0" noProof="0" err="1">
                <a:solidFill>
                  <a:srgbClr val="555555"/>
                </a:solidFill>
                <a:effectLst/>
              </a:rPr>
              <a:t>with</a:t>
            </a:r>
            <a:r>
              <a:rPr lang="cy-GB" b="0" noProof="0">
                <a:solidFill>
                  <a:srgbClr val="555555"/>
                </a:solidFill>
                <a:effectLst/>
              </a:rPr>
              <a:t> </a:t>
            </a:r>
            <a:r>
              <a:rPr lang="cy-GB" b="0" noProof="0" err="1">
                <a:solidFill>
                  <a:srgbClr val="555555"/>
                </a:solidFill>
                <a:effectLst/>
              </a:rPr>
              <a:t>Children</a:t>
            </a:r>
            <a:r>
              <a:rPr lang="cy-GB" b="0" noProof="0">
                <a:solidFill>
                  <a:srgbClr val="555555"/>
                </a:solidFill>
                <a:effectLst/>
              </a:rPr>
              <a:t>: </a:t>
            </a:r>
            <a:r>
              <a:rPr lang="cy-GB" b="0" noProof="0" err="1">
                <a:solidFill>
                  <a:srgbClr val="555555"/>
                </a:solidFill>
                <a:effectLst/>
              </a:rPr>
              <a:t>Theory</a:t>
            </a:r>
            <a:r>
              <a:rPr lang="cy-GB" b="0" noProof="0">
                <a:solidFill>
                  <a:srgbClr val="555555"/>
                </a:solidFill>
                <a:effectLst/>
              </a:rPr>
              <a:t> </a:t>
            </a:r>
            <a:r>
              <a:rPr lang="cy-GB" b="0" noProof="0" err="1">
                <a:solidFill>
                  <a:srgbClr val="555555"/>
                </a:solidFill>
                <a:effectLst/>
              </a:rPr>
              <a:t>and</a:t>
            </a:r>
            <a:r>
              <a:rPr lang="cy-GB" b="0" noProof="0">
                <a:solidFill>
                  <a:srgbClr val="555555"/>
                </a:solidFill>
                <a:effectLst/>
              </a:rPr>
              <a:t> </a:t>
            </a:r>
            <a:r>
              <a:rPr lang="cy-GB" b="0" noProof="0" err="1">
                <a:solidFill>
                  <a:srgbClr val="555555"/>
                </a:solidFill>
                <a:effectLst/>
              </a:rPr>
              <a:t>Practice</a:t>
            </a:r>
            <a:r>
              <a:rPr lang="cy-GB" b="0" noProof="0">
                <a:solidFill>
                  <a:srgbClr val="555555"/>
                </a:solidFill>
                <a:effectLst/>
              </a:rPr>
              <a:t>. London: </a:t>
            </a:r>
            <a:r>
              <a:rPr lang="cy-GB" b="0" noProof="0" err="1">
                <a:solidFill>
                  <a:srgbClr val="555555"/>
                </a:solidFill>
                <a:effectLst/>
              </a:rPr>
              <a:t>Sage</a:t>
            </a:r>
            <a:endParaRPr lang="cy-GB" b="0" noProof="0">
              <a:solidFill>
                <a:srgbClr val="555555"/>
              </a:solidFill>
              <a:effectLst/>
            </a:endParaRPr>
          </a:p>
          <a:p>
            <a:endParaRPr lang="cy-GB" b="0" noProof="0">
              <a:solidFill>
                <a:srgbClr val="555555"/>
              </a:solidFill>
              <a:effectLst/>
            </a:endParaRPr>
          </a:p>
          <a:p>
            <a:pPr marL="0" indent="0">
              <a:buNone/>
            </a:pPr>
            <a:br>
              <a:rPr lang="cy-GB" noProof="0"/>
            </a:br>
            <a:endParaRPr lang="cy-GB" noProof="0"/>
          </a:p>
        </p:txBody>
      </p:sp>
    </p:spTree>
    <p:extLst>
      <p:ext uri="{BB962C8B-B14F-4D97-AF65-F5344CB8AC3E}">
        <p14:creationId xmlns:p14="http://schemas.microsoft.com/office/powerpoint/2010/main" val="80259811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12" ma:contentTypeDescription="Create a new document." ma:contentTypeScope="" ma:versionID="ecc340f5c58a6f1ce9451955456970a7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ece09fc101d81398e5073abfb0c63ec6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99DB516-EE8B-4205-9D85-60B690546F63}">
  <ds:schemaRefs>
    <ds:schemaRef ds:uri="1f9d1f62-2b66-4e13-be38-f795d411800a"/>
    <ds:schemaRef ds:uri="5e4866c9-5473-4b36-a248-8ce6a7a4bde8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481D241-D508-4AB5-BB01-6DFDCBA26818}">
  <ds:schemaRefs>
    <ds:schemaRef ds:uri="1f9d1f62-2b66-4e13-be38-f795d411800a"/>
    <ds:schemaRef ds:uri="5e4866c9-5473-4b36-a248-8ce6a7a4bde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CBB9639-7C45-4453-953D-5DD49B36EB5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7</TotalTime>
  <Words>2458</Words>
  <Application>Microsoft Office PowerPoint</Application>
  <PresentationFormat>Widescreen</PresentationFormat>
  <Paragraphs>259</Paragraphs>
  <Slides>29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Calibri</vt:lpstr>
      <vt:lpstr>Gill Sans MT</vt:lpstr>
      <vt:lpstr>Symbol</vt:lpstr>
      <vt:lpstr>Tahoma</vt:lpstr>
      <vt:lpstr>Times New Roman</vt:lpstr>
      <vt:lpstr>Wingdings</vt:lpstr>
      <vt:lpstr>Gallery</vt:lpstr>
      <vt:lpstr>   ECES5018/C ymchwil addysgol EDUCATIONAL research</vt:lpstr>
      <vt:lpstr>Amcanion y Modwl  Module Aims</vt:lpstr>
      <vt:lpstr>DEILLIANNAU DYSGU AR GYFER Y MODWL HWN Learning outcomes for this module</vt:lpstr>
      <vt:lpstr>aSesiad       Assessment</vt:lpstr>
      <vt:lpstr>BETH SY’N GWNEUD POSTER DA? What makes a good poster?</vt:lpstr>
      <vt:lpstr>CYNLLUNIO      planning</vt:lpstr>
      <vt:lpstr>MANNAU CYCHWYN  Starting points</vt:lpstr>
      <vt:lpstr>CANLLAWIAU PELLACH  Further guidance</vt:lpstr>
      <vt:lpstr>AMSERLEN</vt:lpstr>
      <vt:lpstr>TIMETABLE</vt:lpstr>
      <vt:lpstr>BETH YW YMCHWIL?  What is research?</vt:lpstr>
      <vt:lpstr>BETH YW YMCHWIL?  What is research?</vt:lpstr>
      <vt:lpstr>BETH YW YMCHWIL?  What is research?</vt:lpstr>
      <vt:lpstr>BETH YW YMCHWIL?  What is research?</vt:lpstr>
      <vt:lpstr>BETH YW YMCHWIL?  What is research?</vt:lpstr>
      <vt:lpstr>BETH YW YMCHWIL?  What is research?</vt:lpstr>
      <vt:lpstr>BETH YW YMCHWIL?     What is research?</vt:lpstr>
      <vt:lpstr>What is research?</vt:lpstr>
      <vt:lpstr>PAM YMCHWIL?    Why research?</vt:lpstr>
      <vt:lpstr>PAM YMCHWIL?    Why research?</vt:lpstr>
      <vt:lpstr>CHWALU MYTHAU AM YMCHWIL           Research Myths Debunked</vt:lpstr>
      <vt:lpstr>GWNEUD YMCHWIL YW …          Doing research is …</vt:lpstr>
      <vt:lpstr>Ymchwil ar neu ymchwil gyda phlant/Pobl Ifanc Research on or research with children/Young People?</vt:lpstr>
      <vt:lpstr>ccuhp – ERTHYGL 12 UNCRC – Article 12</vt:lpstr>
      <vt:lpstr>YMCHWIL GYDA PHLANT       Research with children</vt:lpstr>
      <vt:lpstr>YMCHWIL GYDA PHLANT       Research with children</vt:lpstr>
      <vt:lpstr>Rhesymau dros ystyried sut mae plant yn teimlo ynglŷn Â CHael eu hastudio
Reasons to consider how children feel about being studied</vt:lpstr>
      <vt:lpstr>Darllen pellach    Further reading</vt:lpstr>
      <vt:lpstr>Cyfeiriadau      references</vt:lpstr>
    </vt:vector>
  </TitlesOfParts>
  <Company>University of South Wales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Researching with children and young people</dc:title>
  <dc:creator>Claire Pescott</dc:creator>
  <cp:lastModifiedBy>Alison Murphy</cp:lastModifiedBy>
  <cp:revision>1</cp:revision>
  <dcterms:created xsi:type="dcterms:W3CDTF">2018-06-21T12:18:01Z</dcterms:created>
  <dcterms:modified xsi:type="dcterms:W3CDTF">2022-09-26T12:44:00Z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