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0"/>
  </p:notesMasterIdLst>
  <p:sldIdLst>
    <p:sldId id="256" r:id="rId2"/>
    <p:sldId id="318" r:id="rId3"/>
    <p:sldId id="320" r:id="rId4"/>
    <p:sldId id="319" r:id="rId5"/>
    <p:sldId id="327" r:id="rId6"/>
    <p:sldId id="307" r:id="rId7"/>
    <p:sldId id="311" r:id="rId8"/>
    <p:sldId id="278" r:id="rId9"/>
    <p:sldId id="313" r:id="rId10"/>
    <p:sldId id="273" r:id="rId11"/>
    <p:sldId id="274" r:id="rId12"/>
    <p:sldId id="277" r:id="rId13"/>
    <p:sldId id="312" r:id="rId14"/>
    <p:sldId id="322" r:id="rId15"/>
    <p:sldId id="323" r:id="rId16"/>
    <p:sldId id="324" r:id="rId17"/>
    <p:sldId id="325" r:id="rId18"/>
    <p:sldId id="302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0886" autoAdjust="0"/>
  </p:normalViewPr>
  <p:slideViewPr>
    <p:cSldViewPr snapToGrid="0">
      <p:cViewPr varScale="1">
        <p:scale>
          <a:sx n="78" d="100"/>
          <a:sy n="78" d="100"/>
        </p:scale>
        <p:origin x="65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211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C7D8B8-127D-4F63-913A-EAB75EA0DE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ED3B83-C836-4D1F-A44F-75B490F445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Identify</a:t>
          </a:r>
          <a:r>
            <a:rPr lang="en-GB" b="1" dirty="0"/>
            <a:t> organisational factors that influence leadership ability to lead</a:t>
          </a:r>
          <a:endParaRPr lang="en-US" b="1" dirty="0"/>
        </a:p>
      </dgm:t>
    </dgm:pt>
    <dgm:pt modelId="{43F88D2A-A2F5-4DAE-9515-B7BA20A0AC9E}" type="parTrans" cxnId="{686AEB71-C6F7-4BB4-8B2E-F0300C942F5E}">
      <dgm:prSet/>
      <dgm:spPr/>
      <dgm:t>
        <a:bodyPr/>
        <a:lstStyle/>
        <a:p>
          <a:endParaRPr lang="en-US"/>
        </a:p>
      </dgm:t>
    </dgm:pt>
    <dgm:pt modelId="{81804987-B17C-43CD-A558-3DA54F6F04F3}" type="sibTrans" cxnId="{686AEB71-C6F7-4BB4-8B2E-F0300C942F5E}">
      <dgm:prSet/>
      <dgm:spPr/>
      <dgm:t>
        <a:bodyPr/>
        <a:lstStyle/>
        <a:p>
          <a:endParaRPr lang="en-US"/>
        </a:p>
      </dgm:t>
    </dgm:pt>
    <dgm:pt modelId="{CEED8117-A591-4551-8114-9C8BB987AE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rPr>
            <a:t>Review HR’s role in influencing leadership ability and how HR can support externally caused leadership dilemmas</a:t>
          </a:r>
          <a:endParaRPr lang="en-US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D60938-F2E2-455D-8532-DBC4356E5A71}" type="parTrans" cxnId="{94EDEF2D-4E69-4835-A1E3-1450FDB68178}">
      <dgm:prSet/>
      <dgm:spPr/>
      <dgm:t>
        <a:bodyPr/>
        <a:lstStyle/>
        <a:p>
          <a:endParaRPr lang="en-US"/>
        </a:p>
      </dgm:t>
    </dgm:pt>
    <dgm:pt modelId="{90DFA77B-CC56-4F1F-907F-AFF3593F6F79}" type="sibTrans" cxnId="{94EDEF2D-4E69-4835-A1E3-1450FDB68178}">
      <dgm:prSet/>
      <dgm:spPr/>
      <dgm:t>
        <a:bodyPr/>
        <a:lstStyle/>
        <a:p>
          <a:endParaRPr lang="en-US"/>
        </a:p>
      </dgm:t>
    </dgm:pt>
    <dgm:pt modelId="{423EFB85-D64A-43A1-B7B3-FF68A30C61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Research and feedback Leadership approaches to dealing with turbulence and complexity</a:t>
          </a:r>
          <a:endParaRPr lang="en-US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BC61160-B771-4CB2-AA3D-8EE82BE085EB}" type="parTrans" cxnId="{DC6F5678-8BF3-4D45-9416-EC8A58704EB4}">
      <dgm:prSet/>
      <dgm:spPr/>
      <dgm:t>
        <a:bodyPr/>
        <a:lstStyle/>
        <a:p>
          <a:endParaRPr lang="en-US"/>
        </a:p>
      </dgm:t>
    </dgm:pt>
    <dgm:pt modelId="{1435D247-7461-4443-9081-B171E8D36B90}" type="sibTrans" cxnId="{DC6F5678-8BF3-4D45-9416-EC8A58704EB4}">
      <dgm:prSet/>
      <dgm:spPr/>
      <dgm:t>
        <a:bodyPr/>
        <a:lstStyle/>
        <a:p>
          <a:endParaRPr lang="en-US"/>
        </a:p>
      </dgm:t>
    </dgm:pt>
    <dgm:pt modelId="{6E062349-577A-4FB4-993E-4C9E7A56A17B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orbel" panose="020B0503020204020204"/>
            </a:rPr>
            <a:t> </a:t>
          </a:r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Evaluate the skills needed for effective leadership</a:t>
          </a:r>
        </a:p>
      </dgm:t>
    </dgm:pt>
    <dgm:pt modelId="{65344F51-7A31-4281-A227-B44107A9000B}" type="parTrans" cxnId="{284FB86F-F215-41CC-88A3-8CCB323CFE0A}">
      <dgm:prSet/>
      <dgm:spPr/>
      <dgm:t>
        <a:bodyPr/>
        <a:lstStyle/>
        <a:p>
          <a:endParaRPr lang="en-US"/>
        </a:p>
      </dgm:t>
    </dgm:pt>
    <dgm:pt modelId="{D9CF50B5-B935-40B6-A064-678C260EAED5}" type="sibTrans" cxnId="{284FB86F-F215-41CC-88A3-8CCB323CFE0A}">
      <dgm:prSet/>
      <dgm:spPr/>
      <dgm:t>
        <a:bodyPr/>
        <a:lstStyle/>
        <a:p>
          <a:endParaRPr lang="en-US"/>
        </a:p>
      </dgm:t>
    </dgm:pt>
    <dgm:pt modelId="{A3609108-74E7-47B9-AC6D-7C4A9A0C277E}" type="pres">
      <dgm:prSet presAssocID="{A8C7D8B8-127D-4F63-913A-EAB75EA0DEAD}" presName="root" presStyleCnt="0">
        <dgm:presLayoutVars>
          <dgm:dir/>
          <dgm:resizeHandles val="exact"/>
        </dgm:presLayoutVars>
      </dgm:prSet>
      <dgm:spPr/>
    </dgm:pt>
    <dgm:pt modelId="{0C28228A-7534-4E9B-A847-9B35E6B4A417}" type="pres">
      <dgm:prSet presAssocID="{C3ED3B83-C836-4D1F-A44F-75B490F44558}" presName="compNode" presStyleCnt="0"/>
      <dgm:spPr/>
    </dgm:pt>
    <dgm:pt modelId="{08055F67-93F3-4DFE-85E5-7CCF0BEBB32E}" type="pres">
      <dgm:prSet presAssocID="{C3ED3B83-C836-4D1F-A44F-75B490F44558}" presName="bgRect" presStyleLbl="bgShp" presStyleIdx="0" presStyleCnt="4"/>
      <dgm:spPr/>
    </dgm:pt>
    <dgm:pt modelId="{F0FDE4C7-1188-4420-B4D1-47972DB70C04}" type="pres">
      <dgm:prSet presAssocID="{C3ED3B83-C836-4D1F-A44F-75B490F4455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: Africa and Europe with solid fill"/>
        </a:ext>
      </dgm:extLst>
    </dgm:pt>
    <dgm:pt modelId="{D39A4644-55AC-4EEC-8A39-AB254CEF298D}" type="pres">
      <dgm:prSet presAssocID="{C3ED3B83-C836-4D1F-A44F-75B490F44558}" presName="spaceRect" presStyleCnt="0"/>
      <dgm:spPr/>
    </dgm:pt>
    <dgm:pt modelId="{1579DA70-C06F-4245-A329-23D080D6ED93}" type="pres">
      <dgm:prSet presAssocID="{C3ED3B83-C836-4D1F-A44F-75B490F44558}" presName="parTx" presStyleLbl="revTx" presStyleIdx="0" presStyleCnt="4">
        <dgm:presLayoutVars>
          <dgm:chMax val="0"/>
          <dgm:chPref val="0"/>
        </dgm:presLayoutVars>
      </dgm:prSet>
      <dgm:spPr/>
    </dgm:pt>
    <dgm:pt modelId="{C7B49BFF-691F-4136-8C83-6E30DB6EB839}" type="pres">
      <dgm:prSet presAssocID="{81804987-B17C-43CD-A558-3DA54F6F04F3}" presName="sibTrans" presStyleCnt="0"/>
      <dgm:spPr/>
    </dgm:pt>
    <dgm:pt modelId="{50C089DE-77C8-48CA-BE54-4F8BD3BF2AC0}" type="pres">
      <dgm:prSet presAssocID="{CEED8117-A591-4551-8114-9C8BB987AE83}" presName="compNode" presStyleCnt="0"/>
      <dgm:spPr/>
    </dgm:pt>
    <dgm:pt modelId="{881610E7-4535-4030-B7F0-C7DAF201A170}" type="pres">
      <dgm:prSet presAssocID="{CEED8117-A591-4551-8114-9C8BB987AE83}" presName="bgRect" presStyleLbl="bgShp" presStyleIdx="1" presStyleCnt="4"/>
      <dgm:spPr/>
    </dgm:pt>
    <dgm:pt modelId="{0743FE20-EE4A-46CD-90E6-FD6D72C019E9}" type="pres">
      <dgm:prSet presAssocID="{CEED8117-A591-4551-8114-9C8BB987AE8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mbing outline"/>
        </a:ext>
      </dgm:extLst>
    </dgm:pt>
    <dgm:pt modelId="{AF007564-9923-4A66-99E3-66F1FADF4144}" type="pres">
      <dgm:prSet presAssocID="{CEED8117-A591-4551-8114-9C8BB987AE83}" presName="spaceRect" presStyleCnt="0"/>
      <dgm:spPr/>
    </dgm:pt>
    <dgm:pt modelId="{6FC6BB21-7BBC-4941-BB03-1DAEC95FC17B}" type="pres">
      <dgm:prSet presAssocID="{CEED8117-A591-4551-8114-9C8BB987AE83}" presName="parTx" presStyleLbl="revTx" presStyleIdx="1" presStyleCnt="4">
        <dgm:presLayoutVars>
          <dgm:chMax val="0"/>
          <dgm:chPref val="0"/>
        </dgm:presLayoutVars>
      </dgm:prSet>
      <dgm:spPr/>
    </dgm:pt>
    <dgm:pt modelId="{665A831A-7C28-4A81-8F31-35E33428DFA3}" type="pres">
      <dgm:prSet presAssocID="{90DFA77B-CC56-4F1F-907F-AFF3593F6F79}" presName="sibTrans" presStyleCnt="0"/>
      <dgm:spPr/>
    </dgm:pt>
    <dgm:pt modelId="{D4857D2B-6D9B-4B43-94D5-E8FB29EC9DB8}" type="pres">
      <dgm:prSet presAssocID="{423EFB85-D64A-43A1-B7B3-FF68A30C6133}" presName="compNode" presStyleCnt="0"/>
      <dgm:spPr/>
    </dgm:pt>
    <dgm:pt modelId="{AB20FDC7-89CB-4A8A-A0B1-C945AA4169E5}" type="pres">
      <dgm:prSet presAssocID="{423EFB85-D64A-43A1-B7B3-FF68A30C6133}" presName="bgRect" presStyleLbl="bgShp" presStyleIdx="2" presStyleCnt="4"/>
      <dgm:spPr/>
    </dgm:pt>
    <dgm:pt modelId="{F25BCCCB-1815-47CE-8404-A249C6D389CE}" type="pres">
      <dgm:prSet presAssocID="{423EFB85-D64A-43A1-B7B3-FF68A30C61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30928F6-AAAA-4789-A0C9-0F177E5A5D74}" type="pres">
      <dgm:prSet presAssocID="{423EFB85-D64A-43A1-B7B3-FF68A30C6133}" presName="spaceRect" presStyleCnt="0"/>
      <dgm:spPr/>
    </dgm:pt>
    <dgm:pt modelId="{A44BA3E7-8D20-48D0-A672-6F9ED7C5CCD9}" type="pres">
      <dgm:prSet presAssocID="{423EFB85-D64A-43A1-B7B3-FF68A30C6133}" presName="parTx" presStyleLbl="revTx" presStyleIdx="2" presStyleCnt="4">
        <dgm:presLayoutVars>
          <dgm:chMax val="0"/>
          <dgm:chPref val="0"/>
        </dgm:presLayoutVars>
      </dgm:prSet>
      <dgm:spPr/>
    </dgm:pt>
    <dgm:pt modelId="{5A2064A1-35E9-4674-82AA-0F1432555B4D}" type="pres">
      <dgm:prSet presAssocID="{1435D247-7461-4443-9081-B171E8D36B90}" presName="sibTrans" presStyleCnt="0"/>
      <dgm:spPr/>
    </dgm:pt>
    <dgm:pt modelId="{7FA1B88D-70F8-4588-B67E-43A2AE2B4F15}" type="pres">
      <dgm:prSet presAssocID="{6E062349-577A-4FB4-993E-4C9E7A56A17B}" presName="compNode" presStyleCnt="0"/>
      <dgm:spPr/>
    </dgm:pt>
    <dgm:pt modelId="{8F385898-92A8-438D-9015-0F2F1582C4FE}" type="pres">
      <dgm:prSet presAssocID="{6E062349-577A-4FB4-993E-4C9E7A56A17B}" presName="bgRect" presStyleLbl="bgShp" presStyleIdx="3" presStyleCnt="4"/>
      <dgm:spPr/>
    </dgm:pt>
    <dgm:pt modelId="{AA8EAEAE-3A72-4F34-8603-D7B964F1C71D}" type="pres">
      <dgm:prSet presAssocID="{6E062349-577A-4FB4-993E-4C9E7A56A1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 with solid fill"/>
        </a:ext>
      </dgm:extLst>
    </dgm:pt>
    <dgm:pt modelId="{205741C2-7BBF-441E-B172-F1975B85E53B}" type="pres">
      <dgm:prSet presAssocID="{6E062349-577A-4FB4-993E-4C9E7A56A17B}" presName="spaceRect" presStyleCnt="0"/>
      <dgm:spPr/>
    </dgm:pt>
    <dgm:pt modelId="{3FECCCBA-9225-460E-91A4-648995802125}" type="pres">
      <dgm:prSet presAssocID="{6E062349-577A-4FB4-993E-4C9E7A56A17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C8D2315-4E50-421C-B209-CACF26D688AD}" type="presOf" srcId="{423EFB85-D64A-43A1-B7B3-FF68A30C6133}" destId="{A44BA3E7-8D20-48D0-A672-6F9ED7C5CCD9}" srcOrd="0" destOrd="0" presId="urn:microsoft.com/office/officeart/2018/2/layout/IconVerticalSolidList"/>
    <dgm:cxn modelId="{94EDEF2D-4E69-4835-A1E3-1450FDB68178}" srcId="{A8C7D8B8-127D-4F63-913A-EAB75EA0DEAD}" destId="{CEED8117-A591-4551-8114-9C8BB987AE83}" srcOrd="1" destOrd="0" parTransId="{95D60938-F2E2-455D-8532-DBC4356E5A71}" sibTransId="{90DFA77B-CC56-4F1F-907F-AFF3593F6F79}"/>
    <dgm:cxn modelId="{238D0C47-B18C-4763-8BF3-B3D6488E10CA}" type="presOf" srcId="{CEED8117-A591-4551-8114-9C8BB987AE83}" destId="{6FC6BB21-7BBC-4941-BB03-1DAEC95FC17B}" srcOrd="0" destOrd="0" presId="urn:microsoft.com/office/officeart/2018/2/layout/IconVerticalSolidList"/>
    <dgm:cxn modelId="{93B81D4A-1211-408E-B427-891F0922A5BD}" type="presOf" srcId="{6E062349-577A-4FB4-993E-4C9E7A56A17B}" destId="{3FECCCBA-9225-460E-91A4-648995802125}" srcOrd="0" destOrd="0" presId="urn:microsoft.com/office/officeart/2018/2/layout/IconVerticalSolidList"/>
    <dgm:cxn modelId="{284FB86F-F215-41CC-88A3-8CCB323CFE0A}" srcId="{A8C7D8B8-127D-4F63-913A-EAB75EA0DEAD}" destId="{6E062349-577A-4FB4-993E-4C9E7A56A17B}" srcOrd="3" destOrd="0" parTransId="{65344F51-7A31-4281-A227-B44107A9000B}" sibTransId="{D9CF50B5-B935-40B6-A064-678C260EAED5}"/>
    <dgm:cxn modelId="{686AEB71-C6F7-4BB4-8B2E-F0300C942F5E}" srcId="{A8C7D8B8-127D-4F63-913A-EAB75EA0DEAD}" destId="{C3ED3B83-C836-4D1F-A44F-75B490F44558}" srcOrd="0" destOrd="0" parTransId="{43F88D2A-A2F5-4DAE-9515-B7BA20A0AC9E}" sibTransId="{81804987-B17C-43CD-A558-3DA54F6F04F3}"/>
    <dgm:cxn modelId="{DC6F5678-8BF3-4D45-9416-EC8A58704EB4}" srcId="{A8C7D8B8-127D-4F63-913A-EAB75EA0DEAD}" destId="{423EFB85-D64A-43A1-B7B3-FF68A30C6133}" srcOrd="2" destOrd="0" parTransId="{3BC61160-B771-4CB2-AA3D-8EE82BE085EB}" sibTransId="{1435D247-7461-4443-9081-B171E8D36B90}"/>
    <dgm:cxn modelId="{2D7D357C-C046-40C2-9BC6-45D60BE6E4C5}" type="presOf" srcId="{C3ED3B83-C836-4D1F-A44F-75B490F44558}" destId="{1579DA70-C06F-4245-A329-23D080D6ED93}" srcOrd="0" destOrd="0" presId="urn:microsoft.com/office/officeart/2018/2/layout/IconVerticalSolidList"/>
    <dgm:cxn modelId="{C7F1E6AD-01FA-4D74-B7C1-BB28DF78A78B}" type="presOf" srcId="{A8C7D8B8-127D-4F63-913A-EAB75EA0DEAD}" destId="{A3609108-74E7-47B9-AC6D-7C4A9A0C277E}" srcOrd="0" destOrd="0" presId="urn:microsoft.com/office/officeart/2018/2/layout/IconVerticalSolidList"/>
    <dgm:cxn modelId="{BBC028BC-51F4-4EFC-8F5C-37A0B6EB0B30}" type="presParOf" srcId="{A3609108-74E7-47B9-AC6D-7C4A9A0C277E}" destId="{0C28228A-7534-4E9B-A847-9B35E6B4A417}" srcOrd="0" destOrd="0" presId="urn:microsoft.com/office/officeart/2018/2/layout/IconVerticalSolidList"/>
    <dgm:cxn modelId="{3112D479-C35B-4831-B608-A6DB82D5EB5A}" type="presParOf" srcId="{0C28228A-7534-4E9B-A847-9B35E6B4A417}" destId="{08055F67-93F3-4DFE-85E5-7CCF0BEBB32E}" srcOrd="0" destOrd="0" presId="urn:microsoft.com/office/officeart/2018/2/layout/IconVerticalSolidList"/>
    <dgm:cxn modelId="{8D248AFE-F5A0-4F52-9928-1C973C47F68D}" type="presParOf" srcId="{0C28228A-7534-4E9B-A847-9B35E6B4A417}" destId="{F0FDE4C7-1188-4420-B4D1-47972DB70C04}" srcOrd="1" destOrd="0" presId="urn:microsoft.com/office/officeart/2018/2/layout/IconVerticalSolidList"/>
    <dgm:cxn modelId="{A6C97649-4519-4A6C-952D-7F894791ED6D}" type="presParOf" srcId="{0C28228A-7534-4E9B-A847-9B35E6B4A417}" destId="{D39A4644-55AC-4EEC-8A39-AB254CEF298D}" srcOrd="2" destOrd="0" presId="urn:microsoft.com/office/officeart/2018/2/layout/IconVerticalSolidList"/>
    <dgm:cxn modelId="{B9E59492-07D5-465F-B275-CD4D1E9F127F}" type="presParOf" srcId="{0C28228A-7534-4E9B-A847-9B35E6B4A417}" destId="{1579DA70-C06F-4245-A329-23D080D6ED93}" srcOrd="3" destOrd="0" presId="urn:microsoft.com/office/officeart/2018/2/layout/IconVerticalSolidList"/>
    <dgm:cxn modelId="{76D9BA83-0876-4329-861F-299C94E16AB4}" type="presParOf" srcId="{A3609108-74E7-47B9-AC6D-7C4A9A0C277E}" destId="{C7B49BFF-691F-4136-8C83-6E30DB6EB839}" srcOrd="1" destOrd="0" presId="urn:microsoft.com/office/officeart/2018/2/layout/IconVerticalSolidList"/>
    <dgm:cxn modelId="{CA0D2629-1808-4010-AE05-EE77F9516DA5}" type="presParOf" srcId="{A3609108-74E7-47B9-AC6D-7C4A9A0C277E}" destId="{50C089DE-77C8-48CA-BE54-4F8BD3BF2AC0}" srcOrd="2" destOrd="0" presId="urn:microsoft.com/office/officeart/2018/2/layout/IconVerticalSolidList"/>
    <dgm:cxn modelId="{F40B9D60-E4DB-41F3-B915-CD2B1346497F}" type="presParOf" srcId="{50C089DE-77C8-48CA-BE54-4F8BD3BF2AC0}" destId="{881610E7-4535-4030-B7F0-C7DAF201A170}" srcOrd="0" destOrd="0" presId="urn:microsoft.com/office/officeart/2018/2/layout/IconVerticalSolidList"/>
    <dgm:cxn modelId="{9D2056BA-7EC4-40CE-9487-4B2AFE52DAAF}" type="presParOf" srcId="{50C089DE-77C8-48CA-BE54-4F8BD3BF2AC0}" destId="{0743FE20-EE4A-46CD-90E6-FD6D72C019E9}" srcOrd="1" destOrd="0" presId="urn:microsoft.com/office/officeart/2018/2/layout/IconVerticalSolidList"/>
    <dgm:cxn modelId="{C3060C80-F8E7-4536-8730-05A15CAE8CB9}" type="presParOf" srcId="{50C089DE-77C8-48CA-BE54-4F8BD3BF2AC0}" destId="{AF007564-9923-4A66-99E3-66F1FADF4144}" srcOrd="2" destOrd="0" presId="urn:microsoft.com/office/officeart/2018/2/layout/IconVerticalSolidList"/>
    <dgm:cxn modelId="{E99387DE-7554-4FDF-80DA-5BC6F69E3103}" type="presParOf" srcId="{50C089DE-77C8-48CA-BE54-4F8BD3BF2AC0}" destId="{6FC6BB21-7BBC-4941-BB03-1DAEC95FC17B}" srcOrd="3" destOrd="0" presId="urn:microsoft.com/office/officeart/2018/2/layout/IconVerticalSolidList"/>
    <dgm:cxn modelId="{DBC8D0C5-4DEA-475D-A186-8231BD4B26CA}" type="presParOf" srcId="{A3609108-74E7-47B9-AC6D-7C4A9A0C277E}" destId="{665A831A-7C28-4A81-8F31-35E33428DFA3}" srcOrd="3" destOrd="0" presId="urn:microsoft.com/office/officeart/2018/2/layout/IconVerticalSolidList"/>
    <dgm:cxn modelId="{DE918A0B-29B7-4F53-88C4-83CD46D32C44}" type="presParOf" srcId="{A3609108-74E7-47B9-AC6D-7C4A9A0C277E}" destId="{D4857D2B-6D9B-4B43-94D5-E8FB29EC9DB8}" srcOrd="4" destOrd="0" presId="urn:microsoft.com/office/officeart/2018/2/layout/IconVerticalSolidList"/>
    <dgm:cxn modelId="{BDEAB08B-31CB-487B-A6FB-5DDC009C80BB}" type="presParOf" srcId="{D4857D2B-6D9B-4B43-94D5-E8FB29EC9DB8}" destId="{AB20FDC7-89CB-4A8A-A0B1-C945AA4169E5}" srcOrd="0" destOrd="0" presId="urn:microsoft.com/office/officeart/2018/2/layout/IconVerticalSolidList"/>
    <dgm:cxn modelId="{4750FB5C-4000-41BF-81BD-5E2212CF7F8D}" type="presParOf" srcId="{D4857D2B-6D9B-4B43-94D5-E8FB29EC9DB8}" destId="{F25BCCCB-1815-47CE-8404-A249C6D389CE}" srcOrd="1" destOrd="0" presId="urn:microsoft.com/office/officeart/2018/2/layout/IconVerticalSolidList"/>
    <dgm:cxn modelId="{0E4B6C4E-EDDD-4C09-8DB4-4C5C9FCACAF5}" type="presParOf" srcId="{D4857D2B-6D9B-4B43-94D5-E8FB29EC9DB8}" destId="{830928F6-AAAA-4789-A0C9-0F177E5A5D74}" srcOrd="2" destOrd="0" presId="urn:microsoft.com/office/officeart/2018/2/layout/IconVerticalSolidList"/>
    <dgm:cxn modelId="{BDFD3385-559C-437B-91FB-74DD51B5C1FB}" type="presParOf" srcId="{D4857D2B-6D9B-4B43-94D5-E8FB29EC9DB8}" destId="{A44BA3E7-8D20-48D0-A672-6F9ED7C5CCD9}" srcOrd="3" destOrd="0" presId="urn:microsoft.com/office/officeart/2018/2/layout/IconVerticalSolidList"/>
    <dgm:cxn modelId="{B2D6670D-5363-463B-A456-7A9B1793824B}" type="presParOf" srcId="{A3609108-74E7-47B9-AC6D-7C4A9A0C277E}" destId="{5A2064A1-35E9-4674-82AA-0F1432555B4D}" srcOrd="5" destOrd="0" presId="urn:microsoft.com/office/officeart/2018/2/layout/IconVerticalSolidList"/>
    <dgm:cxn modelId="{D1D6C46B-FB27-4F27-BFA8-0E2BD8275AC6}" type="presParOf" srcId="{A3609108-74E7-47B9-AC6D-7C4A9A0C277E}" destId="{7FA1B88D-70F8-4588-B67E-43A2AE2B4F15}" srcOrd="6" destOrd="0" presId="urn:microsoft.com/office/officeart/2018/2/layout/IconVerticalSolidList"/>
    <dgm:cxn modelId="{C8933CA5-E82C-4175-BE65-9816092E6B2C}" type="presParOf" srcId="{7FA1B88D-70F8-4588-B67E-43A2AE2B4F15}" destId="{8F385898-92A8-438D-9015-0F2F1582C4FE}" srcOrd="0" destOrd="0" presId="urn:microsoft.com/office/officeart/2018/2/layout/IconVerticalSolidList"/>
    <dgm:cxn modelId="{E5CABB93-1FD4-44DE-8B68-4A62B6C7F8EE}" type="presParOf" srcId="{7FA1B88D-70F8-4588-B67E-43A2AE2B4F15}" destId="{AA8EAEAE-3A72-4F34-8603-D7B964F1C71D}" srcOrd="1" destOrd="0" presId="urn:microsoft.com/office/officeart/2018/2/layout/IconVerticalSolidList"/>
    <dgm:cxn modelId="{65B80460-B6C6-49DF-A28B-ABF2F43A43F8}" type="presParOf" srcId="{7FA1B88D-70F8-4588-B67E-43A2AE2B4F15}" destId="{205741C2-7BBF-441E-B172-F1975B85E53B}" srcOrd="2" destOrd="0" presId="urn:microsoft.com/office/officeart/2018/2/layout/IconVerticalSolidList"/>
    <dgm:cxn modelId="{37393D25-B751-464E-AB0D-70C1B45D5D7A}" type="presParOf" srcId="{7FA1B88D-70F8-4588-B67E-43A2AE2B4F15}" destId="{3FECCCBA-9225-460E-91A4-6489958021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55F67-93F3-4DFE-85E5-7CCF0BEBB32E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DE4C7-1188-4420-B4D1-47972DB70C04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9DA70-C06F-4245-A329-23D080D6ED93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Identify</a:t>
          </a:r>
          <a:r>
            <a:rPr lang="en-GB" sz="2000" b="1" kern="1200" dirty="0"/>
            <a:t> organisational factors that influence leadership ability to lead</a:t>
          </a:r>
          <a:endParaRPr lang="en-US" sz="2000" b="1" kern="1200" dirty="0"/>
        </a:p>
      </dsp:txBody>
      <dsp:txXfrm>
        <a:off x="922618" y="1576"/>
        <a:ext cx="8950044" cy="798803"/>
      </dsp:txXfrm>
    </dsp:sp>
    <dsp:sp modelId="{881610E7-4535-4030-B7F0-C7DAF201A170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3FE20-EE4A-46CD-90E6-FD6D72C019E9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6BB21-7BBC-4941-BB03-1DAEC95FC17B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rPr>
            <a:t>Review HR’s role in influencing leadership ability and how HR can support externally caused leadership dilemmas</a:t>
          </a:r>
          <a:endParaRPr lang="en-US" sz="20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922618" y="1000080"/>
        <a:ext cx="8950044" cy="798803"/>
      </dsp:txXfrm>
    </dsp:sp>
    <dsp:sp modelId="{AB20FDC7-89CB-4A8A-A0B1-C945AA4169E5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BCCCB-1815-47CE-8404-A249C6D389CE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BA3E7-8D20-48D0-A672-6F9ED7C5CCD9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Research and feedback Leadership approaches to dealing with turbulence and complexity</a:t>
          </a:r>
          <a:endParaRPr lang="en-US" sz="20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922618" y="1998585"/>
        <a:ext cx="8950044" cy="798803"/>
      </dsp:txXfrm>
    </dsp:sp>
    <dsp:sp modelId="{8F385898-92A8-438D-9015-0F2F1582C4FE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EAEAE-3A72-4F34-8603-D7B964F1C71D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CCCBA-9225-460E-91A4-648995802125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orbel" panose="020B0503020204020204"/>
            </a:rPr>
            <a:t> </a:t>
          </a: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Evaluate the skills needed for effective leadership</a:t>
          </a:r>
        </a:p>
      </dsp:txBody>
      <dsp:txXfrm>
        <a:off x="922618" y="2997090"/>
        <a:ext cx="8950044" cy="798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DE71C-3FCB-4865-9773-BC35401D18BC}" type="datetimeFigureOut">
              <a:rPr lang="en-GB"/>
              <a:t>08/10/2021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E9679-F2AB-4B37-97D6-1C9B83DB27DC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455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441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315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151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39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Looked at how leaders could lead but what skills do they need to be able to lead?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05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8241AEF7-E629-4C71-BD3A-DCCBEBA3A93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89863636-77DD-412A-A6D0-0B13C883FD1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41A9BD8E-6CAE-47AB-9EF7-6AB6A27C5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770713-045D-4513-B0DF-6FDBC113D424}" type="slidenum">
              <a:rPr lang="en-GB" altLang="en-US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47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721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066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has this changed in the last 2 years in response to the pandemic? Put in the chat what leadership skills you believe are now must fundamental to lead and manage within the current complex environment?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78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199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069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4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735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2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388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5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30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10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12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80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234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AAA827C5-8817-42B7-8C42-67C4D4B67458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194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19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Images/leadership_2014-easier-said-than-done_tcm18-8893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pulse/hrs-role-crisis-dave-ulrich/?trackingId=RQeRFTONscA4sIdxKdq5CQ%3D%3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Images/hr-outlook_2017_tcm18-17697.pdf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forbescoachescouncil/2020/07/16/the-top-three-leadership-skills-needed-post-pandemic/?sh=20e4674ecaa7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forbescoachescouncil/2020/07/16/the-top-three-leadership-skills-needed-post-pandemic/?sh=20e4674ecaa7" TargetMode="External"/><Relationship Id="rId2" Type="http://schemas.openxmlformats.org/officeDocument/2006/relationships/hyperlink" Target="https://www.cipd.co.uk/knowledge/strategy/hr/outlook-repor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inkedin.com/pulse/how-hr-must-rise-todays-opportunity-dave-ulrich/" TargetMode="External"/><Relationship Id="rId4" Type="http://schemas.openxmlformats.org/officeDocument/2006/relationships/hyperlink" Target="https://www.linkedin.com/pulse/hrs-role-crisis-dave-ulrich/?trackingId=RQeRFTONscA4sIdxKdq5CQ%3D%3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5">
            <a:extLst>
              <a:ext uri="{FF2B5EF4-FFF2-40B4-BE49-F238E27FC236}">
                <a16:creationId xmlns:a16="http://schemas.microsoft.com/office/drawing/2014/main" id="{B3CF6BE5-8836-47A6-BFA6-BFB4D9B8F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0429C610-56A2-448A-A78A-B45BBEC85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81286A6-16B3-4525-9867-BBADEA47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solidFill>
                  <a:schemeClr val="accent1"/>
                </a:solidFill>
                <a:cs typeface="Calibri Light"/>
              </a:rPr>
              <a:t>Leadership approaches</a:t>
            </a:r>
            <a:endParaRPr lang="en-US" sz="6600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5596128"/>
            <a:ext cx="8767860" cy="557784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2000" dirty="0">
                <a:solidFill>
                  <a:schemeClr val="accent1"/>
                </a:solidFill>
              </a:rPr>
              <a:t>BMHR7008</a:t>
            </a:r>
          </a:p>
        </p:txBody>
      </p:sp>
      <p:pic>
        <p:nvPicPr>
          <p:cNvPr id="6" name="Picture 3" descr="Checkmate in a chess game">
            <a:extLst>
              <a:ext uri="{FF2B5EF4-FFF2-40B4-BE49-F238E27FC236}">
                <a16:creationId xmlns:a16="http://schemas.microsoft.com/office/drawing/2014/main" id="{9C8D17C2-84C0-4507-8870-DB82CC16E1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642" r="1" b="15901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77F3B-EA5A-475E-9FF7-775729652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In this session we will: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A8A22C8-BCF4-46E5-A974-A2F76FB193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243492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5061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941CF-0A74-4CD9-9022-DE3B59848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systemic factors that influence leadership 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77E13-41B9-4517-8451-E6E823572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Hierarchy and bureaucracy</a:t>
            </a:r>
          </a:p>
          <a:p>
            <a:pPr lvl="1"/>
            <a:r>
              <a:rPr lang="en-GB" dirty="0"/>
              <a:t>Undermines devolved, front-line leadership</a:t>
            </a:r>
          </a:p>
          <a:p>
            <a:r>
              <a:rPr lang="en-GB" dirty="0"/>
              <a:t>Short-term, bottom-line focus</a:t>
            </a:r>
          </a:p>
          <a:p>
            <a:pPr lvl="1"/>
            <a:r>
              <a:rPr lang="en-GB" dirty="0"/>
              <a:t>Overshadows priorities of delivering quality</a:t>
            </a:r>
          </a:p>
          <a:p>
            <a:r>
              <a:rPr lang="en-GB" dirty="0"/>
              <a:t>Individualism</a:t>
            </a:r>
          </a:p>
          <a:p>
            <a:pPr lvl="1"/>
            <a:r>
              <a:rPr lang="en-GB" dirty="0"/>
              <a:t>In reward and accountability hinders collaborative working</a:t>
            </a:r>
          </a:p>
          <a:p>
            <a:r>
              <a:rPr lang="en-GB" dirty="0"/>
              <a:t>‘Us’ and ‘them’ mentality</a:t>
            </a:r>
          </a:p>
          <a:p>
            <a:pPr lvl="1"/>
            <a:r>
              <a:rPr lang="en-GB" dirty="0"/>
              <a:t>Obstructs potential benefits of workforce diversity</a:t>
            </a:r>
          </a:p>
          <a:p>
            <a:pPr marL="274320" lvl="1" indent="0">
              <a:buNone/>
            </a:pPr>
            <a:endParaRPr lang="en-GB" dirty="0">
              <a:hlinkClick r:id="rId3"/>
            </a:endParaRPr>
          </a:p>
          <a:p>
            <a:pPr marL="274320" lvl="1" indent="0">
              <a:buNone/>
            </a:pPr>
            <a:r>
              <a:rPr lang="en-GB" dirty="0">
                <a:hlinkClick r:id="rId3"/>
              </a:rPr>
              <a:t>leadership_2014-easier-said-than-done_tcm18-8893.pdf (cipd.co.uk)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498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Placeholder 3">
            <a:extLst>
              <a:ext uri="{FF2B5EF4-FFF2-40B4-BE49-F238E27FC236}">
                <a16:creationId xmlns:a16="http://schemas.microsoft.com/office/drawing/2014/main" id="{E047DB49-ECC0-43F1-8A0F-3A5A41C9AA33}"/>
              </a:ext>
            </a:extLst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53105120"/>
              </p:ext>
            </p:extLst>
          </p:nvPr>
        </p:nvGraphicFramePr>
        <p:xfrm>
          <a:off x="993058" y="570271"/>
          <a:ext cx="10589342" cy="60430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2555">
                  <a:extLst>
                    <a:ext uri="{9D8B030D-6E8A-4147-A177-3AD203B41FA5}">
                      <a16:colId xmlns:a16="http://schemas.microsoft.com/office/drawing/2014/main" val="2406937361"/>
                    </a:ext>
                  </a:extLst>
                </a:gridCol>
                <a:gridCol w="2929548">
                  <a:extLst>
                    <a:ext uri="{9D8B030D-6E8A-4147-A177-3AD203B41FA5}">
                      <a16:colId xmlns:a16="http://schemas.microsoft.com/office/drawing/2014/main" val="1645284093"/>
                    </a:ext>
                  </a:extLst>
                </a:gridCol>
                <a:gridCol w="2953978">
                  <a:extLst>
                    <a:ext uri="{9D8B030D-6E8A-4147-A177-3AD203B41FA5}">
                      <a16:colId xmlns:a16="http://schemas.microsoft.com/office/drawing/2014/main" val="4101618576"/>
                    </a:ext>
                  </a:extLst>
                </a:gridCol>
                <a:gridCol w="2953261">
                  <a:extLst>
                    <a:ext uri="{9D8B030D-6E8A-4147-A177-3AD203B41FA5}">
                      <a16:colId xmlns:a16="http://schemas.microsoft.com/office/drawing/2014/main" val="3761924084"/>
                    </a:ext>
                  </a:extLst>
                </a:gridCol>
              </a:tblGrid>
              <a:tr h="5407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Challenge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What your organisation is doing in practice (+ve)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What your organisation is doing in practice (-ve)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HR’s role in improving leadership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extLst>
                  <a:ext uri="{0D108BD9-81ED-4DB2-BD59-A6C34878D82A}">
                    <a16:rowId xmlns:a16="http://schemas.microsoft.com/office/drawing/2014/main" val="2617066453"/>
                  </a:ext>
                </a:extLst>
              </a:tr>
              <a:tr h="13755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Hierarchy and bureaucracy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extLst>
                  <a:ext uri="{0D108BD9-81ED-4DB2-BD59-A6C34878D82A}">
                    <a16:rowId xmlns:a16="http://schemas.microsoft.com/office/drawing/2014/main" val="3563002909"/>
                  </a:ext>
                </a:extLst>
              </a:tr>
              <a:tr h="13755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Short-term, bottom-line focus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extLst>
                  <a:ext uri="{0D108BD9-81ED-4DB2-BD59-A6C34878D82A}">
                    <a16:rowId xmlns:a16="http://schemas.microsoft.com/office/drawing/2014/main" val="1574707615"/>
                  </a:ext>
                </a:extLst>
              </a:tr>
              <a:tr h="13755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Individualism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extLst>
                  <a:ext uri="{0D108BD9-81ED-4DB2-BD59-A6C34878D82A}">
                    <a16:rowId xmlns:a16="http://schemas.microsoft.com/office/drawing/2014/main" val="2780537831"/>
                  </a:ext>
                </a:extLst>
              </a:tr>
              <a:tr h="137556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‘Us’ and ‘them’ mentality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894" marR="39894" marT="0" marB="0"/>
                </a:tc>
                <a:extLst>
                  <a:ext uri="{0D108BD9-81ED-4DB2-BD59-A6C34878D82A}">
                    <a16:rowId xmlns:a16="http://schemas.microsoft.com/office/drawing/2014/main" val="3104145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1214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06EF6-53B1-4713-886A-7816FBE78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HR’s role According to Ulrich…. (2020)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AC6-1423-4B5F-BE25-BBEEDCA30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b="1" dirty="0"/>
              <a:t>Care for the individual and attend to the organisation</a:t>
            </a:r>
          </a:p>
          <a:p>
            <a:pPr lvl="1"/>
            <a:r>
              <a:rPr lang="en-GB" dirty="0"/>
              <a:t>Ensure the right culture and capabilities whilst navigating individual needs and align to the organisations values</a:t>
            </a:r>
          </a:p>
          <a:p>
            <a:r>
              <a:rPr lang="en-GB" sz="2800" b="1" dirty="0"/>
              <a:t>Do triage and plan for what’s next</a:t>
            </a:r>
          </a:p>
          <a:p>
            <a:pPr lvl="1"/>
            <a:r>
              <a:rPr lang="en-GB" dirty="0"/>
              <a:t>React urgently to unexpected events to ensure work gets done (work from home, employee illness, cost-cutting). Turn future visions and strategies in to daily actions</a:t>
            </a:r>
          </a:p>
          <a:p>
            <a:r>
              <a:rPr lang="en-GB" sz="2800" b="1" dirty="0"/>
              <a:t>Make decisions and enable others to become decision maker</a:t>
            </a:r>
          </a:p>
          <a:p>
            <a:pPr lvl="1"/>
            <a:r>
              <a:rPr lang="en-GB" dirty="0"/>
              <a:t>Clarify decision processes – what is the decision to be made? Who will make it? When will it be made? Who will be accountable to follow through?</a:t>
            </a:r>
          </a:p>
          <a:p>
            <a:pPr lvl="1"/>
            <a:r>
              <a:rPr lang="en-GB" dirty="0"/>
              <a:t>HR helps leaders deliver talent, organisation and leadership so that all stakeholders (employees, customers, investors, communities) live beyond today’s crisis.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(1) HR's Role in Crisis | LinkedIn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425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9DD2F-0EDD-49B8-8ED6-ED6D897D8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approaches for dealing with turbulence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58B63-9608-4FD4-B944-3BDFE3A0DA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Complexity Leadership</a:t>
            </a:r>
          </a:p>
          <a:p>
            <a:r>
              <a:rPr lang="en-GB" dirty="0"/>
              <a:t>Adaptive Leadership</a:t>
            </a:r>
          </a:p>
          <a:p>
            <a:r>
              <a:rPr lang="en-GB" dirty="0"/>
              <a:t>Authentic Leadership</a:t>
            </a:r>
          </a:p>
          <a:p>
            <a:r>
              <a:rPr lang="en-GB" dirty="0"/>
              <a:t>Servant Leadership</a:t>
            </a:r>
          </a:p>
          <a:p>
            <a:r>
              <a:rPr lang="en-GB" dirty="0"/>
              <a:t>Purposeful Leadership</a:t>
            </a:r>
          </a:p>
          <a:p>
            <a:r>
              <a:rPr lang="en-GB" dirty="0"/>
              <a:t>Trustworthy Leadership</a:t>
            </a:r>
          </a:p>
        </p:txBody>
      </p:sp>
    </p:spTree>
    <p:extLst>
      <p:ext uri="{BB962C8B-B14F-4D97-AF65-F5344CB8AC3E}">
        <p14:creationId xmlns:p14="http://schemas.microsoft.com/office/powerpoint/2010/main" val="1760381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63651-F694-4244-A534-B34039FEB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67190-68DE-4179-9C8C-0ECB1BDB9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skills are needed for leading in such complex environments?</a:t>
            </a:r>
          </a:p>
        </p:txBody>
      </p:sp>
      <p:pic>
        <p:nvPicPr>
          <p:cNvPr id="4" name="Picture 3" descr="See the source image">
            <a:extLst>
              <a:ext uri="{FF2B5EF4-FFF2-40B4-BE49-F238E27FC236}">
                <a16:creationId xmlns:a16="http://schemas.microsoft.com/office/drawing/2014/main" id="{4FF57659-2197-48E7-9564-8BB6C2E1F67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109" y="2474573"/>
            <a:ext cx="5731510" cy="40386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1168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Content Placeholder 3">
            <a:extLst>
              <a:ext uri="{FF2B5EF4-FFF2-40B4-BE49-F238E27FC236}">
                <a16:creationId xmlns:a16="http://schemas.microsoft.com/office/drawing/2014/main" id="{80942617-577D-44E5-BC9B-B7BB249825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0" y="1833564"/>
            <a:ext cx="5715000" cy="3819525"/>
          </a:xfr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89C3EECC-67E5-44E0-8B97-8D5834E08B52}"/>
              </a:ext>
            </a:extLst>
          </p:cNvPr>
          <p:cNvSpPr/>
          <p:nvPr/>
        </p:nvSpPr>
        <p:spPr>
          <a:xfrm>
            <a:off x="1231901" y="2611439"/>
            <a:ext cx="2532063" cy="11509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Make decisions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EEF3C70-70E3-4598-A777-B9624402E3C7}"/>
              </a:ext>
            </a:extLst>
          </p:cNvPr>
          <p:cNvSpPr/>
          <p:nvPr/>
        </p:nvSpPr>
        <p:spPr>
          <a:xfrm>
            <a:off x="1847851" y="461964"/>
            <a:ext cx="2530475" cy="11509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The ability to think differently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B2C72C0-8604-416D-8950-76F674E670EF}"/>
              </a:ext>
            </a:extLst>
          </p:cNvPr>
          <p:cNvSpPr/>
          <p:nvPr/>
        </p:nvSpPr>
        <p:spPr>
          <a:xfrm>
            <a:off x="1524001" y="4979989"/>
            <a:ext cx="2530475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Hands on approach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633D88-4689-402F-8422-7E5B7830A5BF}"/>
              </a:ext>
            </a:extLst>
          </p:cNvPr>
          <p:cNvSpPr/>
          <p:nvPr/>
        </p:nvSpPr>
        <p:spPr>
          <a:xfrm>
            <a:off x="5232401" y="5688014"/>
            <a:ext cx="2663825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Willingness to listen and learn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43EB906-EE59-4984-8062-8F155F5EC58D}"/>
              </a:ext>
            </a:extLst>
          </p:cNvPr>
          <p:cNvSpPr/>
          <p:nvPr/>
        </p:nvSpPr>
        <p:spPr>
          <a:xfrm>
            <a:off x="8040689" y="4652964"/>
            <a:ext cx="2530475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Be able to delegate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F2A88AE-CA5F-4EDE-BBEF-F54C84082E17}"/>
              </a:ext>
            </a:extLst>
          </p:cNvPr>
          <p:cNvSpPr/>
          <p:nvPr/>
        </p:nvSpPr>
        <p:spPr>
          <a:xfrm>
            <a:off x="8428038" y="2349500"/>
            <a:ext cx="2532062" cy="11509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 eye for talent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C6660CC-E721-47B1-B514-76546649A51C}"/>
              </a:ext>
            </a:extLst>
          </p:cNvPr>
          <p:cNvSpPr/>
          <p:nvPr/>
        </p:nvSpPr>
        <p:spPr>
          <a:xfrm>
            <a:off x="4962526" y="184151"/>
            <a:ext cx="2530475" cy="1152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Attention to detail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567ED43-0457-4DDC-AD7B-8ED8B332FF10}"/>
              </a:ext>
            </a:extLst>
          </p:cNvPr>
          <p:cNvSpPr/>
          <p:nvPr/>
        </p:nvSpPr>
        <p:spPr>
          <a:xfrm>
            <a:off x="8137526" y="365125"/>
            <a:ext cx="2530475" cy="11509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Passion for the job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F3A958-7801-451A-A2A2-166D4D97BE32}"/>
              </a:ext>
            </a:extLst>
          </p:cNvPr>
          <p:cNvSpPr txBox="1"/>
          <p:nvPr/>
        </p:nvSpPr>
        <p:spPr>
          <a:xfrm>
            <a:off x="407782" y="1516063"/>
            <a:ext cx="25320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Leadership skills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D3B7FE5F-A770-4950-B77F-81B0921052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2000250"/>
            <a:ext cx="8229600" cy="4006850"/>
          </a:xfrm>
        </p:spPr>
        <p:txBody>
          <a:bodyPr/>
          <a:lstStyle/>
          <a:p>
            <a:pPr eaLnBrk="1" hangingPunct="1"/>
            <a:r>
              <a:rPr lang="en-GB" altLang="en-US"/>
              <a:t>Technical Skills</a:t>
            </a:r>
          </a:p>
          <a:p>
            <a:pPr lvl="1" eaLnBrk="1" hangingPunct="1"/>
            <a:r>
              <a:rPr lang="en-GB" altLang="en-US"/>
              <a:t>Competent and knowledgeable in working with things</a:t>
            </a:r>
          </a:p>
          <a:p>
            <a:pPr eaLnBrk="1" hangingPunct="1"/>
            <a:r>
              <a:rPr lang="en-GB" altLang="en-US"/>
              <a:t>Human Skills</a:t>
            </a:r>
          </a:p>
          <a:p>
            <a:pPr lvl="1" eaLnBrk="1" hangingPunct="1"/>
            <a:r>
              <a:rPr lang="en-GB" altLang="en-US"/>
              <a:t>Proficiency in working with people  (interpersonal skills)</a:t>
            </a:r>
          </a:p>
          <a:p>
            <a:pPr eaLnBrk="1" hangingPunct="1"/>
            <a:r>
              <a:rPr lang="en-GB" altLang="en-US"/>
              <a:t>Conceptual Skills</a:t>
            </a:r>
          </a:p>
          <a:p>
            <a:pPr lvl="1" eaLnBrk="1" hangingPunct="1"/>
            <a:r>
              <a:rPr lang="en-GB" altLang="en-US"/>
              <a:t>Thinking through ideas, giving abstract ideas meaning</a:t>
            </a:r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E305A182-8206-4C8E-8CAF-334A940793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439850"/>
          </a:xfrm>
        </p:spPr>
        <p:txBody>
          <a:bodyPr>
            <a:normAutofit fontScale="90000"/>
          </a:bodyPr>
          <a:lstStyle/>
          <a:p>
            <a:pPr lvl="1">
              <a:defRPr/>
            </a:pPr>
            <a:br>
              <a:rPr lang="en-GB" sz="3200" dirty="0"/>
            </a:br>
            <a:r>
              <a:rPr lang="en-GB" sz="4000" dirty="0"/>
              <a:t>Three – skill approach (Katz 1974)</a:t>
            </a:r>
            <a:br>
              <a:rPr lang="en-GB" sz="4000" dirty="0"/>
            </a:br>
            <a:r>
              <a:rPr lang="en-GB" sz="3100" dirty="0"/>
              <a:t>Later reinforced by a four skill model (Mumford et. al. 2007)</a:t>
            </a:r>
            <a:br>
              <a:rPr lang="en-GB" sz="3100" dirty="0"/>
            </a:br>
            <a:endParaRPr lang="en-GB" sz="3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6F468B-BFD9-4F06-B372-72C0B6A86F0B}"/>
              </a:ext>
            </a:extLst>
          </p:cNvPr>
          <p:cNvPicPr/>
          <p:nvPr/>
        </p:nvPicPr>
        <p:blipFill rotWithShape="1">
          <a:blip r:embed="rId3"/>
          <a:srcRect l="36529" t="42888" r="31558" b="12198"/>
          <a:stretch/>
        </p:blipFill>
        <p:spPr bwMode="auto">
          <a:xfrm>
            <a:off x="8023123" y="2792360"/>
            <a:ext cx="3883742" cy="35005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637BBB78-8F82-4751-92FE-63F9E92CC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Being socially perceptive</a:t>
            </a:r>
          </a:p>
          <a:p>
            <a:pPr lvl="1" eaLnBrk="1" hangingPunct="1"/>
            <a:r>
              <a:rPr lang="en-GB" altLang="en-US"/>
              <a:t>Insight into and awareness of what is important to others, how they are motivated, problems they face and  how they react to change</a:t>
            </a:r>
          </a:p>
          <a:p>
            <a:pPr eaLnBrk="1" hangingPunct="1"/>
            <a:r>
              <a:rPr lang="en-GB" altLang="en-US"/>
              <a:t>Showing emotional intelligence</a:t>
            </a:r>
          </a:p>
          <a:p>
            <a:pPr lvl="1" eaLnBrk="1" hangingPunct="1"/>
            <a:r>
              <a:rPr lang="en-GB" altLang="en-US"/>
              <a:t>Ability to understand own and others emotions</a:t>
            </a:r>
          </a:p>
          <a:p>
            <a:pPr eaLnBrk="1" hangingPunct="1"/>
            <a:r>
              <a:rPr lang="en-GB" altLang="en-US"/>
              <a:t>Managing interpersonal conflict</a:t>
            </a:r>
          </a:p>
          <a:p>
            <a:pPr lvl="1" eaLnBrk="1" hangingPunct="1"/>
            <a:r>
              <a:rPr lang="en-GB" altLang="en-US"/>
              <a:t>Struggle between 2 or more individuals over percieved differences within an issue(s)</a:t>
            </a: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628D3EE9-C436-44A2-918D-FBC97BC5F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/>
              <a:t>Human Skills/Interpersonal skills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BD6BE1E7-C039-4DF7-A4AB-6CA692EA1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500188"/>
            <a:ext cx="7772400" cy="4595812"/>
          </a:xfrm>
        </p:spPr>
        <p:txBody>
          <a:bodyPr/>
          <a:lstStyle/>
          <a:p>
            <a:pPr eaLnBrk="1" hangingPunct="1"/>
            <a:r>
              <a:rPr lang="en-GB" altLang="en-US"/>
              <a:t>Problem Solving</a:t>
            </a:r>
          </a:p>
          <a:p>
            <a:pPr lvl="1" eaLnBrk="1" hangingPunct="1"/>
            <a:r>
              <a:rPr lang="en-GB" altLang="en-US" sz="2400"/>
              <a:t>Ideintifying the problem, generating alternative solutions, selecting the best solution, implementing solution</a:t>
            </a:r>
          </a:p>
          <a:p>
            <a:pPr eaLnBrk="1" hangingPunct="1"/>
            <a:r>
              <a:rPr lang="en-GB" altLang="en-US"/>
              <a:t>Strategic Planning</a:t>
            </a:r>
          </a:p>
          <a:p>
            <a:pPr lvl="1" eaLnBrk="1" hangingPunct="1"/>
            <a:r>
              <a:rPr lang="en-GB" altLang="en-US" sz="2400"/>
              <a:t>Developing plans of action based on available resoruces, prsonnel and mission</a:t>
            </a:r>
          </a:p>
          <a:p>
            <a:pPr eaLnBrk="1" hangingPunct="1"/>
            <a:r>
              <a:rPr lang="en-GB" altLang="en-US"/>
              <a:t>Creating Vision</a:t>
            </a:r>
          </a:p>
          <a:p>
            <a:pPr lvl="1" eaLnBrk="1" hangingPunct="1"/>
            <a:r>
              <a:rPr lang="en-GB" altLang="en-US" sz="2400"/>
              <a:t>Create a picture for the future that is better than the prsent, move others towards new set of ideals or values</a:t>
            </a:r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356D525F-3098-4374-ABDE-16B4A7758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Conceptual Skills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67E4166-A1E9-4790-A24E-3FA43A89B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22531" name="Content Placeholder 3" descr="Image result for skills approach to leadership">
            <a:extLst>
              <a:ext uri="{FF2B5EF4-FFF2-40B4-BE49-F238E27FC236}">
                <a16:creationId xmlns:a16="http://schemas.microsoft.com/office/drawing/2014/main" id="{B5E61B00-DCE0-43E6-891B-9FE41ACB6995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87714" y="1989139"/>
            <a:ext cx="5400675" cy="374332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96453DB3-9C9B-4249-B205-9AF582B5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  <a:spcAft>
                <a:spcPct val="10000"/>
              </a:spcAft>
              <a:tabLst>
                <a:tab pos="738188" algn="l"/>
              </a:tabLst>
            </a:pPr>
            <a:r>
              <a:rPr lang="en-US" altLang="en-US" sz="3000">
                <a:latin typeface="Arial" panose="020B0604020202020204" pitchFamily="34" charset="0"/>
              </a:rPr>
              <a:t>Boal &amp; Hooijberg (2000) suggest that strategic leaders need to have:</a:t>
            </a:r>
          </a:p>
          <a:p>
            <a:pPr marL="804863" lvl="1" indent="-342900">
              <a:spcBef>
                <a:spcPct val="30000"/>
              </a:spcBef>
              <a:spcAft>
                <a:spcPct val="10000"/>
              </a:spcAft>
              <a:buClr>
                <a:schemeClr val="tx1"/>
              </a:buClr>
              <a:buFont typeface="Courier New" panose="02070309020205020404" pitchFamily="49" charset="0"/>
              <a:buChar char="o"/>
              <a:tabLst>
                <a:tab pos="738188" algn="l"/>
              </a:tabLst>
            </a:pPr>
            <a:r>
              <a:rPr lang="en-US" altLang="en-US" sz="2400">
                <a:latin typeface="Arial" panose="020B0604020202020204" pitchFamily="34" charset="0"/>
              </a:rPr>
              <a:t>The </a:t>
            </a:r>
            <a:r>
              <a:rPr lang="en-US" altLang="en-US" sz="2400" b="1" i="1">
                <a:latin typeface="Arial" panose="020B0604020202020204" pitchFamily="34" charset="0"/>
              </a:rPr>
              <a:t>ability to learn</a:t>
            </a:r>
            <a:r>
              <a:rPr lang="en-US" altLang="en-US" sz="2400">
                <a:latin typeface="Arial" panose="020B0604020202020204" pitchFamily="34" charset="0"/>
              </a:rPr>
              <a:t>—capacity to absorb new information and apply it towards new goals</a:t>
            </a:r>
          </a:p>
          <a:p>
            <a:pPr marL="804863" lvl="1" indent="-342900">
              <a:spcBef>
                <a:spcPct val="30000"/>
              </a:spcBef>
              <a:spcAft>
                <a:spcPct val="10000"/>
              </a:spcAft>
              <a:buClr>
                <a:schemeClr val="tx1"/>
              </a:buClr>
              <a:buFont typeface="Courier New" panose="02070309020205020404" pitchFamily="49" charset="0"/>
              <a:buChar char="o"/>
              <a:tabLst>
                <a:tab pos="738188" algn="l"/>
              </a:tabLst>
            </a:pPr>
            <a:r>
              <a:rPr lang="en-US" altLang="en-US" sz="2400">
                <a:latin typeface="Arial" panose="020B0604020202020204" pitchFamily="34" charset="0"/>
              </a:rPr>
              <a:t>The </a:t>
            </a:r>
            <a:r>
              <a:rPr lang="en-US" altLang="en-US" sz="2400" b="1" i="1">
                <a:latin typeface="Arial" panose="020B0604020202020204" pitchFamily="34" charset="0"/>
              </a:rPr>
              <a:t>capacity to adapt</a:t>
            </a:r>
            <a:r>
              <a:rPr lang="en-US" altLang="en-US" sz="2400">
                <a:latin typeface="Arial" panose="020B0604020202020204" pitchFamily="34" charset="0"/>
              </a:rPr>
              <a:t>—being able to respond quickly to changes in the environment</a:t>
            </a:r>
          </a:p>
          <a:p>
            <a:pPr marL="804863" lvl="1" indent="-342900">
              <a:spcBef>
                <a:spcPct val="30000"/>
              </a:spcBef>
              <a:spcAft>
                <a:spcPct val="10000"/>
              </a:spcAft>
              <a:buClr>
                <a:schemeClr val="tx1"/>
              </a:buClr>
              <a:buFont typeface="Courier New" panose="02070309020205020404" pitchFamily="49" charset="0"/>
              <a:buChar char="o"/>
              <a:tabLst>
                <a:tab pos="738188" algn="l"/>
              </a:tabLst>
            </a:pPr>
            <a:r>
              <a:rPr lang="en-US" altLang="en-US" sz="2400" b="1" i="1">
                <a:latin typeface="Arial" panose="020B0604020202020204" pitchFamily="34" charset="0"/>
              </a:rPr>
              <a:t>Managerial wisdom</a:t>
            </a:r>
            <a:r>
              <a:rPr lang="en-US" altLang="en-US" sz="2400">
                <a:latin typeface="Arial" panose="020B0604020202020204" pitchFamily="34" charset="0"/>
              </a:rPr>
              <a:t>—A deep understanding of people and the environment in which they work</a:t>
            </a:r>
            <a:endParaRPr lang="en-US" altLang="en-US" sz="2400" b="1" i="1">
              <a:latin typeface="Arial" panose="020B0604020202020204" pitchFamily="34" charset="0"/>
            </a:endParaRPr>
          </a:p>
          <a:p>
            <a:pPr>
              <a:tabLst>
                <a:tab pos="738188" algn="l"/>
              </a:tabLst>
            </a:pPr>
            <a:endParaRPr lang="en-GB" altLang="en-US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63DDF89A-8DB6-4AFA-A610-3F757F4B7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fi-FI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0234-1A4A-424D-A960-C0756B15D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3457165-6252-4412-946F-939963778C0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453" y="414911"/>
            <a:ext cx="4454012" cy="629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253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F4FDD993-C52E-41A8-864B-2CB65AC9C0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6026" y="150876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8193" name="Picture 1">
            <a:extLst>
              <a:ext uri="{FF2B5EF4-FFF2-40B4-BE49-F238E27FC236}">
                <a16:creationId xmlns:a16="http://schemas.microsoft.com/office/drawing/2014/main" id="{1AA68231-7B6E-44CD-AC2D-189C9B47E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57" t="36919" r="25584" b="-310"/>
          <a:stretch>
            <a:fillRect/>
          </a:stretch>
        </p:blipFill>
        <p:spPr bwMode="auto">
          <a:xfrm>
            <a:off x="1718268" y="558274"/>
            <a:ext cx="7976589" cy="546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3565FB-A122-4D5D-93D7-02B7CE7F629C}"/>
              </a:ext>
            </a:extLst>
          </p:cNvPr>
          <p:cNvSpPr txBox="1"/>
          <p:nvPr/>
        </p:nvSpPr>
        <p:spPr>
          <a:xfrm>
            <a:off x="5968721" y="6310365"/>
            <a:ext cx="5305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hr-outlook_2017_tcm18-17697.pdf (cipd.co.uk)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8357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A1C8A5-9690-48EC-BDEB-A354E5BE3F0D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4325" t="23997" r="25503" b="10985"/>
          <a:stretch/>
        </p:blipFill>
        <p:spPr bwMode="auto">
          <a:xfrm>
            <a:off x="1612490" y="432619"/>
            <a:ext cx="8347587" cy="623365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31006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B3E2B-DEFE-403E-83D9-2EA616153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skills within the current fast-moving, complex work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54B7D-AD90-4ACF-9F8D-4F925536E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1 Able to build strong and cohesive teams within a flexible workplace framework ( flexible hours &amp; location)</a:t>
            </a:r>
          </a:p>
          <a:p>
            <a:pPr lvl="1"/>
            <a:r>
              <a:rPr lang="en-GB" dirty="0"/>
              <a:t>Effective and consistent communication</a:t>
            </a:r>
          </a:p>
          <a:p>
            <a:pPr lvl="1"/>
            <a:r>
              <a:rPr lang="en-GB" dirty="0"/>
              <a:t>Interpersonal, genuine relationships</a:t>
            </a:r>
          </a:p>
          <a:p>
            <a:pPr lvl="1"/>
            <a:r>
              <a:rPr lang="en-GB" dirty="0"/>
              <a:t>Regular group meetings</a:t>
            </a:r>
          </a:p>
          <a:p>
            <a:pPr lvl="1"/>
            <a:r>
              <a:rPr lang="en-GB" dirty="0"/>
              <a:t>Talent development and gratitude</a:t>
            </a:r>
          </a:p>
          <a:p>
            <a:pPr marL="45720" indent="0">
              <a:buNone/>
            </a:pPr>
            <a:r>
              <a:rPr lang="en-GB" dirty="0"/>
              <a:t>2 Navigate and manage change quickly and appropriately</a:t>
            </a:r>
          </a:p>
          <a:p>
            <a:pPr marL="45720" indent="0">
              <a:buNone/>
            </a:pPr>
            <a:r>
              <a:rPr lang="en-GB" dirty="0"/>
              <a:t>3 Be culturally sensitive and emotionally aware </a:t>
            </a:r>
          </a:p>
          <a:p>
            <a:r>
              <a:rPr lang="en-GB" dirty="0">
                <a:hlinkClick r:id="rId3"/>
              </a:rPr>
              <a:t>The Top Three Leadership Skills Needed Post-Pandemic (forbes.com)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56804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969CF-7A31-4A06-9612-DF670483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280C7-CD25-409A-A5EA-19FC193CE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CIPD (2017) HR Outlook (online)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HR Outlook | Reports | CIPD</a:t>
            </a:r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r>
              <a:rPr lang="en-GB" sz="1400" dirty="0" err="1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Homegardner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T. (2020) The Top Three Leadership Skills Needed Post-Pandemic. </a:t>
            </a:r>
            <a:r>
              <a:rPr lang="en-GB" sz="1400" dirty="0" err="1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Forbes.July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16 2020 (online)  Available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Top Three Leadership Skills Needed Post-Pandemic (forbes.com)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Mumford, T. , Campion, A. &amp; </a:t>
            </a:r>
            <a:r>
              <a:rPr lang="en-GB" sz="1400" dirty="0" err="1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Morgeson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F (2007)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The Leadership skills </a:t>
            </a:r>
            <a:r>
              <a:rPr lang="en-GB" sz="1400" i="1" dirty="0" err="1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strataplex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: Leadership skill requirements across organizational levels.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The Leadership Quarterly 18 (2007) 154-166.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Katz (1974) in Northouse, P, (2018) Leadership: Theory and Practice,  London: Sage. 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Srnicek, N. and Williams, A. (2016) 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Inventing the future: </a:t>
            </a:r>
            <a:r>
              <a:rPr lang="en-GB" sz="1400" i="1" dirty="0" err="1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Postcapitalism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and a world without work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London, Verso. 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Ulrich, D. (2020) HR’s role in Crisis. (online) 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(1) HR's Role in Crisis | LinkedIn</a:t>
            </a:r>
            <a:endParaRPr lang="en-GB" sz="1400" dirty="0">
              <a:solidFill>
                <a:schemeClr val="tx1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Ulrich, D. (2021) How HR must rise to today’s opportunity (online) Available at: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(1) How HR Must Rise to Today’s Opportunity | LinkedIn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1400" dirty="0">
              <a:solidFill>
                <a:schemeClr val="tx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5123564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313</TotalTime>
  <Words>986</Words>
  <Application>Microsoft Office PowerPoint</Application>
  <PresentationFormat>Widescreen</PresentationFormat>
  <Paragraphs>146</Paragraphs>
  <Slides>18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Corbel</vt:lpstr>
      <vt:lpstr>Courier New</vt:lpstr>
      <vt:lpstr>Times New Roman</vt:lpstr>
      <vt:lpstr>Basis</vt:lpstr>
      <vt:lpstr>Leadership approaches</vt:lpstr>
      <vt:lpstr>In this session we will:</vt:lpstr>
      <vt:lpstr>Organisational systemic factors that influence leadership ability</vt:lpstr>
      <vt:lpstr>PowerPoint Presentation</vt:lpstr>
      <vt:lpstr>HR’s role According to Ulrich…. (2020)</vt:lpstr>
      <vt:lpstr>Leadership approaches for dealing with turbulence</vt:lpstr>
      <vt:lpstr>Leadership skills</vt:lpstr>
      <vt:lpstr>PowerPoint Presentation</vt:lpstr>
      <vt:lpstr> Three – skill approach (Katz 1974) Later reinforced by a four skill model (Mumford et. al. 2007) </vt:lpstr>
      <vt:lpstr>Human Skills/Interpersonal skills</vt:lpstr>
      <vt:lpstr>Conceptual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Leadership skills within the current fast-moving, complex work environment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Maggie Inman</dc:creator>
  <cp:lastModifiedBy>Maggie Inman</cp:lastModifiedBy>
  <cp:revision>370</cp:revision>
  <dcterms:created xsi:type="dcterms:W3CDTF">2021-05-11T21:19:56Z</dcterms:created>
  <dcterms:modified xsi:type="dcterms:W3CDTF">2021-10-08T19:25:04Z</dcterms:modified>
</cp:coreProperties>
</file>