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2"/>
  </p:notesMasterIdLst>
  <p:sldIdLst>
    <p:sldId id="280" r:id="rId4"/>
    <p:sldId id="258" r:id="rId5"/>
    <p:sldId id="386" r:id="rId6"/>
    <p:sldId id="373" r:id="rId7"/>
    <p:sldId id="374" r:id="rId8"/>
    <p:sldId id="367" r:id="rId9"/>
    <p:sldId id="379" r:id="rId10"/>
    <p:sldId id="380" r:id="rId11"/>
    <p:sldId id="381" r:id="rId12"/>
    <p:sldId id="382" r:id="rId13"/>
    <p:sldId id="383" r:id="rId14"/>
    <p:sldId id="394" r:id="rId15"/>
    <p:sldId id="395" r:id="rId16"/>
    <p:sldId id="396" r:id="rId17"/>
    <p:sldId id="397" r:id="rId18"/>
    <p:sldId id="398" r:id="rId19"/>
    <p:sldId id="393" r:id="rId20"/>
    <p:sldId id="25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76" y="5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63F319-E854-4FF6-8F3F-10025387D6F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CD7176C-C5E4-45E4-8059-23EBBB6F8D3A}">
      <dgm:prSet custT="1"/>
      <dgm:spPr/>
      <dgm:t>
        <a:bodyPr/>
        <a:lstStyle/>
        <a:p>
          <a:r>
            <a:rPr lang="en-US" sz="2400" dirty="0"/>
            <a:t>Perspectives of policing</a:t>
          </a:r>
        </a:p>
      </dgm:t>
    </dgm:pt>
    <dgm:pt modelId="{A918DE5F-E9B4-4D47-AD78-85114C3D3E9B}" type="parTrans" cxnId="{BCDC2B83-8554-422A-8C8D-073FC77EB995}">
      <dgm:prSet/>
      <dgm:spPr/>
      <dgm:t>
        <a:bodyPr/>
        <a:lstStyle/>
        <a:p>
          <a:endParaRPr lang="en-US"/>
        </a:p>
      </dgm:t>
    </dgm:pt>
    <dgm:pt modelId="{69B88D7C-7998-4668-810A-F25AAB3035B6}" type="sibTrans" cxnId="{BCDC2B83-8554-422A-8C8D-073FC77EB995}">
      <dgm:prSet/>
      <dgm:spPr/>
      <dgm:t>
        <a:bodyPr/>
        <a:lstStyle/>
        <a:p>
          <a:endParaRPr lang="en-US"/>
        </a:p>
      </dgm:t>
    </dgm:pt>
    <dgm:pt modelId="{C16C8F99-5DD4-4E34-8858-1E89CFFE238B}">
      <dgm:prSet custT="1"/>
      <dgm:spPr/>
      <dgm:t>
        <a:bodyPr/>
        <a:lstStyle/>
        <a:p>
          <a:r>
            <a:rPr lang="en-US" sz="2400" dirty="0"/>
            <a:t>Police officers</a:t>
          </a:r>
        </a:p>
      </dgm:t>
    </dgm:pt>
    <dgm:pt modelId="{281AB0FD-D227-433B-A7A9-04C685149163}" type="parTrans" cxnId="{C3345A39-7ACE-4DDD-83BD-889E9D65BDE1}">
      <dgm:prSet/>
      <dgm:spPr/>
      <dgm:t>
        <a:bodyPr/>
        <a:lstStyle/>
        <a:p>
          <a:endParaRPr lang="en-US"/>
        </a:p>
      </dgm:t>
    </dgm:pt>
    <dgm:pt modelId="{4635B13E-4198-4E32-A4C6-9BCA498AB56F}" type="sibTrans" cxnId="{C3345A39-7ACE-4DDD-83BD-889E9D65BDE1}">
      <dgm:prSet/>
      <dgm:spPr/>
      <dgm:t>
        <a:bodyPr/>
        <a:lstStyle/>
        <a:p>
          <a:endParaRPr lang="en-US"/>
        </a:p>
      </dgm:t>
    </dgm:pt>
    <dgm:pt modelId="{DD65B44E-E6D3-4116-A26E-244AA8FD35FB}">
      <dgm:prSet custT="1"/>
      <dgm:spPr/>
      <dgm:t>
        <a:bodyPr/>
        <a:lstStyle/>
        <a:p>
          <a:r>
            <a:rPr lang="en-US" sz="2400" dirty="0"/>
            <a:t>Law enforcement family</a:t>
          </a:r>
        </a:p>
      </dgm:t>
    </dgm:pt>
    <dgm:pt modelId="{10FCE183-287C-49D3-9E85-FC20D4FA56E5}" type="parTrans" cxnId="{227ED557-2313-4FF1-A6E5-9D956A7047B8}">
      <dgm:prSet/>
      <dgm:spPr/>
      <dgm:t>
        <a:bodyPr/>
        <a:lstStyle/>
        <a:p>
          <a:endParaRPr lang="en-GB"/>
        </a:p>
      </dgm:t>
    </dgm:pt>
    <dgm:pt modelId="{BA71099B-7B37-4CEA-90E8-3817F312A95C}" type="sibTrans" cxnId="{227ED557-2313-4FF1-A6E5-9D956A7047B8}">
      <dgm:prSet/>
      <dgm:spPr/>
      <dgm:t>
        <a:bodyPr/>
        <a:lstStyle/>
        <a:p>
          <a:endParaRPr lang="en-GB"/>
        </a:p>
      </dgm:t>
    </dgm:pt>
    <dgm:pt modelId="{59CBBF62-A88B-4F08-9CD2-A8F335749574}">
      <dgm:prSet custT="1"/>
      <dgm:spPr/>
      <dgm:t>
        <a:bodyPr/>
        <a:lstStyle/>
        <a:p>
          <a:r>
            <a:rPr lang="en-US" sz="2400" dirty="0"/>
            <a:t>Communities and </a:t>
          </a:r>
          <a:r>
            <a:rPr lang="en-US" sz="2400" dirty="0" err="1"/>
            <a:t>Neighbourhoods</a:t>
          </a:r>
          <a:endParaRPr lang="en-US" sz="2400" dirty="0"/>
        </a:p>
      </dgm:t>
    </dgm:pt>
    <dgm:pt modelId="{5D2395AA-29D1-427F-9E0B-223F1436900A}" type="parTrans" cxnId="{B17289B9-CE58-4701-A111-EE9267C48F97}">
      <dgm:prSet/>
      <dgm:spPr/>
      <dgm:t>
        <a:bodyPr/>
        <a:lstStyle/>
        <a:p>
          <a:endParaRPr lang="en-GB"/>
        </a:p>
      </dgm:t>
    </dgm:pt>
    <dgm:pt modelId="{009E19C4-A77F-425E-9242-759DF462C01A}" type="sibTrans" cxnId="{B17289B9-CE58-4701-A111-EE9267C48F97}">
      <dgm:prSet/>
      <dgm:spPr/>
      <dgm:t>
        <a:bodyPr/>
        <a:lstStyle/>
        <a:p>
          <a:endParaRPr lang="en-GB"/>
        </a:p>
      </dgm:t>
    </dgm:pt>
    <dgm:pt modelId="{F7C896F2-9883-4E3A-B2DE-431792B054E5}">
      <dgm:prSet custT="1"/>
      <dgm:spPr/>
      <dgm:t>
        <a:bodyPr/>
        <a:lstStyle/>
        <a:p>
          <a:r>
            <a:rPr lang="en-US" sz="2400" dirty="0" err="1"/>
            <a:t>Neighbourhood</a:t>
          </a:r>
          <a:r>
            <a:rPr lang="en-US" sz="2400" dirty="0"/>
            <a:t> Policing Priorities 2024</a:t>
          </a:r>
        </a:p>
      </dgm:t>
    </dgm:pt>
    <dgm:pt modelId="{66520EE7-57DC-4E77-98D3-228A6A49EA78}" type="parTrans" cxnId="{B8D51085-34C0-47D3-8741-01D304F5AD2C}">
      <dgm:prSet/>
      <dgm:spPr/>
      <dgm:t>
        <a:bodyPr/>
        <a:lstStyle/>
        <a:p>
          <a:endParaRPr lang="en-GB"/>
        </a:p>
      </dgm:t>
    </dgm:pt>
    <dgm:pt modelId="{42CAB667-C5E1-48F4-BE07-215F44DE3ECA}" type="sibTrans" cxnId="{B8D51085-34C0-47D3-8741-01D304F5AD2C}">
      <dgm:prSet/>
      <dgm:spPr/>
      <dgm:t>
        <a:bodyPr/>
        <a:lstStyle/>
        <a:p>
          <a:endParaRPr lang="en-GB"/>
        </a:p>
      </dgm:t>
    </dgm:pt>
    <dgm:pt modelId="{E394B627-2D12-4351-B3C8-BF70BFE76BE8}">
      <dgm:prSet custT="1"/>
      <dgm:spPr/>
      <dgm:t>
        <a:bodyPr/>
        <a:lstStyle/>
        <a:p>
          <a:r>
            <a:rPr lang="en-US" sz="2400" dirty="0"/>
            <a:t>Government perspectives of community engagement &amp; cohesion</a:t>
          </a:r>
        </a:p>
      </dgm:t>
    </dgm:pt>
    <dgm:pt modelId="{C7C0AE05-EFF2-42B6-9F6F-D5431AF59552}" type="parTrans" cxnId="{71162C08-DC1D-491D-877D-F33B7418E5D5}">
      <dgm:prSet/>
      <dgm:spPr/>
      <dgm:t>
        <a:bodyPr/>
        <a:lstStyle/>
        <a:p>
          <a:endParaRPr lang="en-GB"/>
        </a:p>
      </dgm:t>
    </dgm:pt>
    <dgm:pt modelId="{A32A2212-C567-49A3-B33F-0B373F803B9A}" type="sibTrans" cxnId="{71162C08-DC1D-491D-877D-F33B7418E5D5}">
      <dgm:prSet/>
      <dgm:spPr/>
      <dgm:t>
        <a:bodyPr/>
        <a:lstStyle/>
        <a:p>
          <a:endParaRPr lang="en-GB"/>
        </a:p>
      </dgm:t>
    </dgm:pt>
    <dgm:pt modelId="{2BF80936-63D1-4DFF-85C2-8B854DB52F6D}">
      <dgm:prSet custT="1"/>
      <dgm:spPr/>
      <dgm:t>
        <a:bodyPr/>
        <a:lstStyle/>
        <a:p>
          <a:r>
            <a:rPr lang="en-US" sz="2400" dirty="0"/>
            <a:t>Casey Review 2016 Opportunity &amp; Integration</a:t>
          </a:r>
        </a:p>
      </dgm:t>
    </dgm:pt>
    <dgm:pt modelId="{97FC2F93-7EAD-45C5-B25E-A53F217D71B9}" type="parTrans" cxnId="{B35C0605-F847-4401-8756-1AD6702F93BC}">
      <dgm:prSet/>
      <dgm:spPr/>
      <dgm:t>
        <a:bodyPr/>
        <a:lstStyle/>
        <a:p>
          <a:endParaRPr lang="en-GB"/>
        </a:p>
      </dgm:t>
    </dgm:pt>
    <dgm:pt modelId="{A52B384E-C216-423A-AE62-6C5EA0D38123}" type="sibTrans" cxnId="{B35C0605-F847-4401-8756-1AD6702F93BC}">
      <dgm:prSet/>
      <dgm:spPr/>
      <dgm:t>
        <a:bodyPr/>
        <a:lstStyle/>
        <a:p>
          <a:endParaRPr lang="en-GB"/>
        </a:p>
      </dgm:t>
    </dgm:pt>
    <dgm:pt modelId="{8DAC7D7C-34E7-498C-AB5A-A8B8B45A6CE6}" type="pres">
      <dgm:prSet presAssocID="{5163F319-E854-4FF6-8F3F-10025387D6FA}" presName="vert0" presStyleCnt="0">
        <dgm:presLayoutVars>
          <dgm:dir/>
          <dgm:animOne val="branch"/>
          <dgm:animLvl val="lvl"/>
        </dgm:presLayoutVars>
      </dgm:prSet>
      <dgm:spPr/>
    </dgm:pt>
    <dgm:pt modelId="{9425A30B-BFA5-4737-87D2-9A31C354B293}" type="pres">
      <dgm:prSet presAssocID="{59CBBF62-A88B-4F08-9CD2-A8F335749574}" presName="thickLine" presStyleLbl="alignNode1" presStyleIdx="0" presStyleCnt="7"/>
      <dgm:spPr/>
    </dgm:pt>
    <dgm:pt modelId="{328AEFA1-28A5-44C8-B28F-C7A9B1F08511}" type="pres">
      <dgm:prSet presAssocID="{59CBBF62-A88B-4F08-9CD2-A8F335749574}" presName="horz1" presStyleCnt="0"/>
      <dgm:spPr/>
    </dgm:pt>
    <dgm:pt modelId="{0E70EFEF-A7C4-44D2-BFAC-38FAB427A1A0}" type="pres">
      <dgm:prSet presAssocID="{59CBBF62-A88B-4F08-9CD2-A8F335749574}" presName="tx1" presStyleLbl="revTx" presStyleIdx="0" presStyleCnt="7"/>
      <dgm:spPr/>
    </dgm:pt>
    <dgm:pt modelId="{E6E890D8-C127-46E0-BFD9-7E1DACF76C80}" type="pres">
      <dgm:prSet presAssocID="{59CBBF62-A88B-4F08-9CD2-A8F335749574}" presName="vert1" presStyleCnt="0"/>
      <dgm:spPr/>
    </dgm:pt>
    <dgm:pt modelId="{A23DEC7D-6E0F-42CF-9B61-79544B04AD26}" type="pres">
      <dgm:prSet presAssocID="{E394B627-2D12-4351-B3C8-BF70BFE76BE8}" presName="thickLine" presStyleLbl="alignNode1" presStyleIdx="1" presStyleCnt="7"/>
      <dgm:spPr/>
    </dgm:pt>
    <dgm:pt modelId="{DF49807D-FDF2-4FEA-BE1B-6101C3C51FFF}" type="pres">
      <dgm:prSet presAssocID="{E394B627-2D12-4351-B3C8-BF70BFE76BE8}" presName="horz1" presStyleCnt="0"/>
      <dgm:spPr/>
    </dgm:pt>
    <dgm:pt modelId="{0A07CAD5-A43F-4C00-9CBE-EAE5E149ED04}" type="pres">
      <dgm:prSet presAssocID="{E394B627-2D12-4351-B3C8-BF70BFE76BE8}" presName="tx1" presStyleLbl="revTx" presStyleIdx="1" presStyleCnt="7"/>
      <dgm:spPr/>
    </dgm:pt>
    <dgm:pt modelId="{6FA32D9B-F572-4DEF-9353-8B827C6A8AD3}" type="pres">
      <dgm:prSet presAssocID="{E394B627-2D12-4351-B3C8-BF70BFE76BE8}" presName="vert1" presStyleCnt="0"/>
      <dgm:spPr/>
    </dgm:pt>
    <dgm:pt modelId="{E936C1B6-9130-4EA1-8BD4-7A69247CCD37}" type="pres">
      <dgm:prSet presAssocID="{2BF80936-63D1-4DFF-85C2-8B854DB52F6D}" presName="thickLine" presStyleLbl="alignNode1" presStyleIdx="2" presStyleCnt="7"/>
      <dgm:spPr/>
    </dgm:pt>
    <dgm:pt modelId="{0C6D6426-F7F7-4499-A516-B8C7449ECBDE}" type="pres">
      <dgm:prSet presAssocID="{2BF80936-63D1-4DFF-85C2-8B854DB52F6D}" presName="horz1" presStyleCnt="0"/>
      <dgm:spPr/>
    </dgm:pt>
    <dgm:pt modelId="{656C1834-8923-4C3F-98B6-63F5BA26D3DB}" type="pres">
      <dgm:prSet presAssocID="{2BF80936-63D1-4DFF-85C2-8B854DB52F6D}" presName="tx1" presStyleLbl="revTx" presStyleIdx="2" presStyleCnt="7"/>
      <dgm:spPr/>
    </dgm:pt>
    <dgm:pt modelId="{C0869041-D679-451F-BE9B-C117E5BA6441}" type="pres">
      <dgm:prSet presAssocID="{2BF80936-63D1-4DFF-85C2-8B854DB52F6D}" presName="vert1" presStyleCnt="0"/>
      <dgm:spPr/>
    </dgm:pt>
    <dgm:pt modelId="{E59E762B-29FC-4629-A093-DE7D023EFD6C}" type="pres">
      <dgm:prSet presAssocID="{1CD7176C-C5E4-45E4-8059-23EBBB6F8D3A}" presName="thickLine" presStyleLbl="alignNode1" presStyleIdx="3" presStyleCnt="7"/>
      <dgm:spPr/>
    </dgm:pt>
    <dgm:pt modelId="{2274CC70-1718-4510-81A6-731B14EBAB76}" type="pres">
      <dgm:prSet presAssocID="{1CD7176C-C5E4-45E4-8059-23EBBB6F8D3A}" presName="horz1" presStyleCnt="0"/>
      <dgm:spPr/>
    </dgm:pt>
    <dgm:pt modelId="{FF8AC877-F976-49F6-8D4B-AC659A122A43}" type="pres">
      <dgm:prSet presAssocID="{1CD7176C-C5E4-45E4-8059-23EBBB6F8D3A}" presName="tx1" presStyleLbl="revTx" presStyleIdx="3" presStyleCnt="7"/>
      <dgm:spPr/>
    </dgm:pt>
    <dgm:pt modelId="{28B2E6D9-0407-40EA-A2BD-67DD0E21B147}" type="pres">
      <dgm:prSet presAssocID="{1CD7176C-C5E4-45E4-8059-23EBBB6F8D3A}" presName="vert1" presStyleCnt="0"/>
      <dgm:spPr/>
    </dgm:pt>
    <dgm:pt modelId="{57155BD4-C366-4DFA-98BC-20D49B8D9672}" type="pres">
      <dgm:prSet presAssocID="{C16C8F99-5DD4-4E34-8858-1E89CFFE238B}" presName="thickLine" presStyleLbl="alignNode1" presStyleIdx="4" presStyleCnt="7"/>
      <dgm:spPr/>
    </dgm:pt>
    <dgm:pt modelId="{38C6D6DF-2661-400E-B50E-8CADCB88EEBA}" type="pres">
      <dgm:prSet presAssocID="{C16C8F99-5DD4-4E34-8858-1E89CFFE238B}" presName="horz1" presStyleCnt="0"/>
      <dgm:spPr/>
    </dgm:pt>
    <dgm:pt modelId="{6C63BFE8-8CC5-4224-9F28-5CD821F8CB41}" type="pres">
      <dgm:prSet presAssocID="{C16C8F99-5DD4-4E34-8858-1E89CFFE238B}" presName="tx1" presStyleLbl="revTx" presStyleIdx="4" presStyleCnt="7"/>
      <dgm:spPr/>
    </dgm:pt>
    <dgm:pt modelId="{18CCF9C7-FBF2-4F1D-B147-40C84F3BABD6}" type="pres">
      <dgm:prSet presAssocID="{C16C8F99-5DD4-4E34-8858-1E89CFFE238B}" presName="vert1" presStyleCnt="0"/>
      <dgm:spPr/>
    </dgm:pt>
    <dgm:pt modelId="{488F6681-EB6E-4486-851A-4196A6D484C7}" type="pres">
      <dgm:prSet presAssocID="{DD65B44E-E6D3-4116-A26E-244AA8FD35FB}" presName="thickLine" presStyleLbl="alignNode1" presStyleIdx="5" presStyleCnt="7"/>
      <dgm:spPr/>
    </dgm:pt>
    <dgm:pt modelId="{54BAB79C-C3D8-47B4-85A9-1D3FE60A9564}" type="pres">
      <dgm:prSet presAssocID="{DD65B44E-E6D3-4116-A26E-244AA8FD35FB}" presName="horz1" presStyleCnt="0"/>
      <dgm:spPr/>
    </dgm:pt>
    <dgm:pt modelId="{CAD7B60E-C66F-43E6-B2B2-35CB3BE4C677}" type="pres">
      <dgm:prSet presAssocID="{DD65B44E-E6D3-4116-A26E-244AA8FD35FB}" presName="tx1" presStyleLbl="revTx" presStyleIdx="5" presStyleCnt="7"/>
      <dgm:spPr/>
    </dgm:pt>
    <dgm:pt modelId="{79BBA5E0-D7C7-448A-A460-FB0074CC55A9}" type="pres">
      <dgm:prSet presAssocID="{DD65B44E-E6D3-4116-A26E-244AA8FD35FB}" presName="vert1" presStyleCnt="0"/>
      <dgm:spPr/>
    </dgm:pt>
    <dgm:pt modelId="{4B529CC5-75DD-41C7-983E-5AA285F38D00}" type="pres">
      <dgm:prSet presAssocID="{F7C896F2-9883-4E3A-B2DE-431792B054E5}" presName="thickLine" presStyleLbl="alignNode1" presStyleIdx="6" presStyleCnt="7"/>
      <dgm:spPr/>
    </dgm:pt>
    <dgm:pt modelId="{E95CD130-CB1A-4363-B68C-54FCD286B715}" type="pres">
      <dgm:prSet presAssocID="{F7C896F2-9883-4E3A-B2DE-431792B054E5}" presName="horz1" presStyleCnt="0"/>
      <dgm:spPr/>
    </dgm:pt>
    <dgm:pt modelId="{C292620A-2DB9-4FA1-A82A-0789C76156FB}" type="pres">
      <dgm:prSet presAssocID="{F7C896F2-9883-4E3A-B2DE-431792B054E5}" presName="tx1" presStyleLbl="revTx" presStyleIdx="6" presStyleCnt="7"/>
      <dgm:spPr/>
    </dgm:pt>
    <dgm:pt modelId="{BCA3E1EC-6201-4B1E-8DD7-AE2324ADBDAF}" type="pres">
      <dgm:prSet presAssocID="{F7C896F2-9883-4E3A-B2DE-431792B054E5}" presName="vert1" presStyleCnt="0"/>
      <dgm:spPr/>
    </dgm:pt>
  </dgm:ptLst>
  <dgm:cxnLst>
    <dgm:cxn modelId="{B35C0605-F847-4401-8756-1AD6702F93BC}" srcId="{5163F319-E854-4FF6-8F3F-10025387D6FA}" destId="{2BF80936-63D1-4DFF-85C2-8B854DB52F6D}" srcOrd="2" destOrd="0" parTransId="{97FC2F93-7EAD-45C5-B25E-A53F217D71B9}" sibTransId="{A52B384E-C216-423A-AE62-6C5EA0D38123}"/>
    <dgm:cxn modelId="{71162C08-DC1D-491D-877D-F33B7418E5D5}" srcId="{5163F319-E854-4FF6-8F3F-10025387D6FA}" destId="{E394B627-2D12-4351-B3C8-BF70BFE76BE8}" srcOrd="1" destOrd="0" parTransId="{C7C0AE05-EFF2-42B6-9F6F-D5431AF59552}" sibTransId="{A32A2212-C567-49A3-B33F-0B373F803B9A}"/>
    <dgm:cxn modelId="{C3345A39-7ACE-4DDD-83BD-889E9D65BDE1}" srcId="{5163F319-E854-4FF6-8F3F-10025387D6FA}" destId="{C16C8F99-5DD4-4E34-8858-1E89CFFE238B}" srcOrd="4" destOrd="0" parTransId="{281AB0FD-D227-433B-A7A9-04C685149163}" sibTransId="{4635B13E-4198-4E32-A4C6-9BCA498AB56F}"/>
    <dgm:cxn modelId="{99FBD16A-5572-4361-A015-CC39414C60D8}" type="presOf" srcId="{C16C8F99-5DD4-4E34-8858-1E89CFFE238B}" destId="{6C63BFE8-8CC5-4224-9F28-5CD821F8CB41}" srcOrd="0" destOrd="0" presId="urn:microsoft.com/office/officeart/2008/layout/LinedList"/>
    <dgm:cxn modelId="{DFC42D6C-567A-4D01-9160-716F67BB50C9}" type="presOf" srcId="{1CD7176C-C5E4-45E4-8059-23EBBB6F8D3A}" destId="{FF8AC877-F976-49F6-8D4B-AC659A122A43}" srcOrd="0" destOrd="0" presId="urn:microsoft.com/office/officeart/2008/layout/LinedList"/>
    <dgm:cxn modelId="{227ED557-2313-4FF1-A6E5-9D956A7047B8}" srcId="{5163F319-E854-4FF6-8F3F-10025387D6FA}" destId="{DD65B44E-E6D3-4116-A26E-244AA8FD35FB}" srcOrd="5" destOrd="0" parTransId="{10FCE183-287C-49D3-9E85-FC20D4FA56E5}" sibTransId="{BA71099B-7B37-4CEA-90E8-3817F312A95C}"/>
    <dgm:cxn modelId="{BCDC2B83-8554-422A-8C8D-073FC77EB995}" srcId="{5163F319-E854-4FF6-8F3F-10025387D6FA}" destId="{1CD7176C-C5E4-45E4-8059-23EBBB6F8D3A}" srcOrd="3" destOrd="0" parTransId="{A918DE5F-E9B4-4D47-AD78-85114C3D3E9B}" sibTransId="{69B88D7C-7998-4668-810A-F25AAB3035B6}"/>
    <dgm:cxn modelId="{B8D51085-34C0-47D3-8741-01D304F5AD2C}" srcId="{5163F319-E854-4FF6-8F3F-10025387D6FA}" destId="{F7C896F2-9883-4E3A-B2DE-431792B054E5}" srcOrd="6" destOrd="0" parTransId="{66520EE7-57DC-4E77-98D3-228A6A49EA78}" sibTransId="{42CAB667-C5E1-48F4-BE07-215F44DE3ECA}"/>
    <dgm:cxn modelId="{CD2E088F-7C99-4E44-B269-3B0249507790}" type="presOf" srcId="{DD65B44E-E6D3-4116-A26E-244AA8FD35FB}" destId="{CAD7B60E-C66F-43E6-B2B2-35CB3BE4C677}" srcOrd="0" destOrd="0" presId="urn:microsoft.com/office/officeart/2008/layout/LinedList"/>
    <dgm:cxn modelId="{14ACCA9C-3434-4918-9B05-F988FDF43BD7}" type="presOf" srcId="{2BF80936-63D1-4DFF-85C2-8B854DB52F6D}" destId="{656C1834-8923-4C3F-98B6-63F5BA26D3DB}" srcOrd="0" destOrd="0" presId="urn:microsoft.com/office/officeart/2008/layout/LinedList"/>
    <dgm:cxn modelId="{BF9BE99E-B639-4257-94E6-EB1C7E2DCB12}" type="presOf" srcId="{59CBBF62-A88B-4F08-9CD2-A8F335749574}" destId="{0E70EFEF-A7C4-44D2-BFAC-38FAB427A1A0}" srcOrd="0" destOrd="0" presId="urn:microsoft.com/office/officeart/2008/layout/LinedList"/>
    <dgm:cxn modelId="{B17289B9-CE58-4701-A111-EE9267C48F97}" srcId="{5163F319-E854-4FF6-8F3F-10025387D6FA}" destId="{59CBBF62-A88B-4F08-9CD2-A8F335749574}" srcOrd="0" destOrd="0" parTransId="{5D2395AA-29D1-427F-9E0B-223F1436900A}" sibTransId="{009E19C4-A77F-425E-9242-759DF462C01A}"/>
    <dgm:cxn modelId="{3230B8C2-2BBC-42C0-AF3D-6BF27ECE1216}" type="presOf" srcId="{E394B627-2D12-4351-B3C8-BF70BFE76BE8}" destId="{0A07CAD5-A43F-4C00-9CBE-EAE5E149ED04}" srcOrd="0" destOrd="0" presId="urn:microsoft.com/office/officeart/2008/layout/LinedList"/>
    <dgm:cxn modelId="{D73741C8-4F6C-43C0-8B2F-44EEBF673554}" type="presOf" srcId="{F7C896F2-9883-4E3A-B2DE-431792B054E5}" destId="{C292620A-2DB9-4FA1-A82A-0789C76156FB}" srcOrd="0" destOrd="0" presId="urn:microsoft.com/office/officeart/2008/layout/LinedList"/>
    <dgm:cxn modelId="{5A4199EB-8A21-4B18-AC15-240FC9448243}" type="presOf" srcId="{5163F319-E854-4FF6-8F3F-10025387D6FA}" destId="{8DAC7D7C-34E7-498C-AB5A-A8B8B45A6CE6}" srcOrd="0" destOrd="0" presId="urn:microsoft.com/office/officeart/2008/layout/LinedList"/>
    <dgm:cxn modelId="{0EC19800-A25E-4B6E-A7CB-7A487F061587}" type="presParOf" srcId="{8DAC7D7C-34E7-498C-AB5A-A8B8B45A6CE6}" destId="{9425A30B-BFA5-4737-87D2-9A31C354B293}" srcOrd="0" destOrd="0" presId="urn:microsoft.com/office/officeart/2008/layout/LinedList"/>
    <dgm:cxn modelId="{800D7BC9-E760-4C5F-BCFD-4620B9BC29E9}" type="presParOf" srcId="{8DAC7D7C-34E7-498C-AB5A-A8B8B45A6CE6}" destId="{328AEFA1-28A5-44C8-B28F-C7A9B1F08511}" srcOrd="1" destOrd="0" presId="urn:microsoft.com/office/officeart/2008/layout/LinedList"/>
    <dgm:cxn modelId="{620C9061-F21C-4B39-BC58-6FCC7D7D5FD1}" type="presParOf" srcId="{328AEFA1-28A5-44C8-B28F-C7A9B1F08511}" destId="{0E70EFEF-A7C4-44D2-BFAC-38FAB427A1A0}" srcOrd="0" destOrd="0" presId="urn:microsoft.com/office/officeart/2008/layout/LinedList"/>
    <dgm:cxn modelId="{6221E8FC-FE76-49F6-B61A-5DD24F2F4321}" type="presParOf" srcId="{328AEFA1-28A5-44C8-B28F-C7A9B1F08511}" destId="{E6E890D8-C127-46E0-BFD9-7E1DACF76C80}" srcOrd="1" destOrd="0" presId="urn:microsoft.com/office/officeart/2008/layout/LinedList"/>
    <dgm:cxn modelId="{5A50B456-1F78-4FFD-B005-8A18FA76AAFE}" type="presParOf" srcId="{8DAC7D7C-34E7-498C-AB5A-A8B8B45A6CE6}" destId="{A23DEC7D-6E0F-42CF-9B61-79544B04AD26}" srcOrd="2" destOrd="0" presId="urn:microsoft.com/office/officeart/2008/layout/LinedList"/>
    <dgm:cxn modelId="{C25570FC-94D9-4BED-A11A-629E9E40925E}" type="presParOf" srcId="{8DAC7D7C-34E7-498C-AB5A-A8B8B45A6CE6}" destId="{DF49807D-FDF2-4FEA-BE1B-6101C3C51FFF}" srcOrd="3" destOrd="0" presId="urn:microsoft.com/office/officeart/2008/layout/LinedList"/>
    <dgm:cxn modelId="{E9731200-517D-4F55-BA0E-6FF324F63F84}" type="presParOf" srcId="{DF49807D-FDF2-4FEA-BE1B-6101C3C51FFF}" destId="{0A07CAD5-A43F-4C00-9CBE-EAE5E149ED04}" srcOrd="0" destOrd="0" presId="urn:microsoft.com/office/officeart/2008/layout/LinedList"/>
    <dgm:cxn modelId="{BCC433D7-0369-484D-8464-55CF152C3CA5}" type="presParOf" srcId="{DF49807D-FDF2-4FEA-BE1B-6101C3C51FFF}" destId="{6FA32D9B-F572-4DEF-9353-8B827C6A8AD3}" srcOrd="1" destOrd="0" presId="urn:microsoft.com/office/officeart/2008/layout/LinedList"/>
    <dgm:cxn modelId="{9706C6BC-A8E8-4801-8F77-277A33F29A06}" type="presParOf" srcId="{8DAC7D7C-34E7-498C-AB5A-A8B8B45A6CE6}" destId="{E936C1B6-9130-4EA1-8BD4-7A69247CCD37}" srcOrd="4" destOrd="0" presId="urn:microsoft.com/office/officeart/2008/layout/LinedList"/>
    <dgm:cxn modelId="{0C3B7DFB-D77C-4E50-ACA4-8D38D708DB5E}" type="presParOf" srcId="{8DAC7D7C-34E7-498C-AB5A-A8B8B45A6CE6}" destId="{0C6D6426-F7F7-4499-A516-B8C7449ECBDE}" srcOrd="5" destOrd="0" presId="urn:microsoft.com/office/officeart/2008/layout/LinedList"/>
    <dgm:cxn modelId="{3B473C92-0C05-4C70-B4B3-1A9883907764}" type="presParOf" srcId="{0C6D6426-F7F7-4499-A516-B8C7449ECBDE}" destId="{656C1834-8923-4C3F-98B6-63F5BA26D3DB}" srcOrd="0" destOrd="0" presId="urn:microsoft.com/office/officeart/2008/layout/LinedList"/>
    <dgm:cxn modelId="{35E166A2-CDD9-4EE1-B587-8606C7F63844}" type="presParOf" srcId="{0C6D6426-F7F7-4499-A516-B8C7449ECBDE}" destId="{C0869041-D679-451F-BE9B-C117E5BA6441}" srcOrd="1" destOrd="0" presId="urn:microsoft.com/office/officeart/2008/layout/LinedList"/>
    <dgm:cxn modelId="{E2819C77-226D-46CA-8C0E-B5AE41227961}" type="presParOf" srcId="{8DAC7D7C-34E7-498C-AB5A-A8B8B45A6CE6}" destId="{E59E762B-29FC-4629-A093-DE7D023EFD6C}" srcOrd="6" destOrd="0" presId="urn:microsoft.com/office/officeart/2008/layout/LinedList"/>
    <dgm:cxn modelId="{640B4CFD-3D5B-4588-B4DE-91565195632E}" type="presParOf" srcId="{8DAC7D7C-34E7-498C-AB5A-A8B8B45A6CE6}" destId="{2274CC70-1718-4510-81A6-731B14EBAB76}" srcOrd="7" destOrd="0" presId="urn:microsoft.com/office/officeart/2008/layout/LinedList"/>
    <dgm:cxn modelId="{41AE2D18-F79D-43DE-BA60-551A757A9A7A}" type="presParOf" srcId="{2274CC70-1718-4510-81A6-731B14EBAB76}" destId="{FF8AC877-F976-49F6-8D4B-AC659A122A43}" srcOrd="0" destOrd="0" presId="urn:microsoft.com/office/officeart/2008/layout/LinedList"/>
    <dgm:cxn modelId="{C78F874D-00F1-4D38-8477-A1688F18C1EE}" type="presParOf" srcId="{2274CC70-1718-4510-81A6-731B14EBAB76}" destId="{28B2E6D9-0407-40EA-A2BD-67DD0E21B147}" srcOrd="1" destOrd="0" presId="urn:microsoft.com/office/officeart/2008/layout/LinedList"/>
    <dgm:cxn modelId="{7750AEF7-F2C0-4D67-9314-C1822921AA90}" type="presParOf" srcId="{8DAC7D7C-34E7-498C-AB5A-A8B8B45A6CE6}" destId="{57155BD4-C366-4DFA-98BC-20D49B8D9672}" srcOrd="8" destOrd="0" presId="urn:microsoft.com/office/officeart/2008/layout/LinedList"/>
    <dgm:cxn modelId="{8E25B732-9133-4E51-9935-452CAEE7F390}" type="presParOf" srcId="{8DAC7D7C-34E7-498C-AB5A-A8B8B45A6CE6}" destId="{38C6D6DF-2661-400E-B50E-8CADCB88EEBA}" srcOrd="9" destOrd="0" presId="urn:microsoft.com/office/officeart/2008/layout/LinedList"/>
    <dgm:cxn modelId="{CA9B3984-9650-4F04-9E9E-4624FB9F8D09}" type="presParOf" srcId="{38C6D6DF-2661-400E-B50E-8CADCB88EEBA}" destId="{6C63BFE8-8CC5-4224-9F28-5CD821F8CB41}" srcOrd="0" destOrd="0" presId="urn:microsoft.com/office/officeart/2008/layout/LinedList"/>
    <dgm:cxn modelId="{CBDB919C-228A-44EF-A736-923925D5F368}" type="presParOf" srcId="{38C6D6DF-2661-400E-B50E-8CADCB88EEBA}" destId="{18CCF9C7-FBF2-4F1D-B147-40C84F3BABD6}" srcOrd="1" destOrd="0" presId="urn:microsoft.com/office/officeart/2008/layout/LinedList"/>
    <dgm:cxn modelId="{9243D6D7-44E7-4AF6-886B-1B86FC4E8FD8}" type="presParOf" srcId="{8DAC7D7C-34E7-498C-AB5A-A8B8B45A6CE6}" destId="{488F6681-EB6E-4486-851A-4196A6D484C7}" srcOrd="10" destOrd="0" presId="urn:microsoft.com/office/officeart/2008/layout/LinedList"/>
    <dgm:cxn modelId="{45AB69C4-28D0-4246-8942-AFC51C33A5C7}" type="presParOf" srcId="{8DAC7D7C-34E7-498C-AB5A-A8B8B45A6CE6}" destId="{54BAB79C-C3D8-47B4-85A9-1D3FE60A9564}" srcOrd="11" destOrd="0" presId="urn:microsoft.com/office/officeart/2008/layout/LinedList"/>
    <dgm:cxn modelId="{2718E174-5B27-4F64-A58A-5C55068D8BBB}" type="presParOf" srcId="{54BAB79C-C3D8-47B4-85A9-1D3FE60A9564}" destId="{CAD7B60E-C66F-43E6-B2B2-35CB3BE4C677}" srcOrd="0" destOrd="0" presId="urn:microsoft.com/office/officeart/2008/layout/LinedList"/>
    <dgm:cxn modelId="{BDC554C4-9E59-43B0-AB7D-CFF5CBC69B16}" type="presParOf" srcId="{54BAB79C-C3D8-47B4-85A9-1D3FE60A9564}" destId="{79BBA5E0-D7C7-448A-A460-FB0074CC55A9}" srcOrd="1" destOrd="0" presId="urn:microsoft.com/office/officeart/2008/layout/LinedList"/>
    <dgm:cxn modelId="{51CAF2F6-AF9C-45FE-A2C5-AAC490534CE1}" type="presParOf" srcId="{8DAC7D7C-34E7-498C-AB5A-A8B8B45A6CE6}" destId="{4B529CC5-75DD-41C7-983E-5AA285F38D00}" srcOrd="12" destOrd="0" presId="urn:microsoft.com/office/officeart/2008/layout/LinedList"/>
    <dgm:cxn modelId="{051175EC-759A-4DF0-9DAC-D9E7D3ADD97F}" type="presParOf" srcId="{8DAC7D7C-34E7-498C-AB5A-A8B8B45A6CE6}" destId="{E95CD130-CB1A-4363-B68C-54FCD286B715}" srcOrd="13" destOrd="0" presId="urn:microsoft.com/office/officeart/2008/layout/LinedList"/>
    <dgm:cxn modelId="{166D7F51-3CD9-46EB-B0F9-54B1C6E42393}" type="presParOf" srcId="{E95CD130-CB1A-4363-B68C-54FCD286B715}" destId="{C292620A-2DB9-4FA1-A82A-0789C76156FB}" srcOrd="0" destOrd="0" presId="urn:microsoft.com/office/officeart/2008/layout/LinedList"/>
    <dgm:cxn modelId="{9A288438-48D5-47B3-9B99-019B540FB801}" type="presParOf" srcId="{E95CD130-CB1A-4363-B68C-54FCD286B715}" destId="{BCA3E1EC-6201-4B1E-8DD7-AE2324ADBDA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5A30B-BFA5-4737-87D2-9A31C354B293}">
      <dsp:nvSpPr>
        <dsp:cNvPr id="0" name=""/>
        <dsp:cNvSpPr/>
      </dsp:nvSpPr>
      <dsp:spPr>
        <a:xfrm>
          <a:off x="0" y="682"/>
          <a:ext cx="70089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0EFEF-A7C4-44D2-BFAC-38FAB427A1A0}">
      <dsp:nvSpPr>
        <dsp:cNvPr id="0" name=""/>
        <dsp:cNvSpPr/>
      </dsp:nvSpPr>
      <dsp:spPr>
        <a:xfrm>
          <a:off x="0" y="682"/>
          <a:ext cx="7008940" cy="79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Communities and </a:t>
          </a:r>
          <a:r>
            <a:rPr lang="en-US" sz="2400" kern="1200" dirty="0" err="1"/>
            <a:t>Neighbourhoods</a:t>
          </a:r>
          <a:endParaRPr lang="en-US" sz="2400" kern="1200" dirty="0"/>
        </a:p>
      </dsp:txBody>
      <dsp:txXfrm>
        <a:off x="0" y="682"/>
        <a:ext cx="7008940" cy="797945"/>
      </dsp:txXfrm>
    </dsp:sp>
    <dsp:sp modelId="{A23DEC7D-6E0F-42CF-9B61-79544B04AD26}">
      <dsp:nvSpPr>
        <dsp:cNvPr id="0" name=""/>
        <dsp:cNvSpPr/>
      </dsp:nvSpPr>
      <dsp:spPr>
        <a:xfrm>
          <a:off x="0" y="798627"/>
          <a:ext cx="7008940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07CAD5-A43F-4C00-9CBE-EAE5E149ED04}">
      <dsp:nvSpPr>
        <dsp:cNvPr id="0" name=""/>
        <dsp:cNvSpPr/>
      </dsp:nvSpPr>
      <dsp:spPr>
        <a:xfrm>
          <a:off x="0" y="798627"/>
          <a:ext cx="7008940" cy="79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Government perspectives of community engagement &amp; cohesion</a:t>
          </a:r>
        </a:p>
      </dsp:txBody>
      <dsp:txXfrm>
        <a:off x="0" y="798627"/>
        <a:ext cx="7008940" cy="797945"/>
      </dsp:txXfrm>
    </dsp:sp>
    <dsp:sp modelId="{E936C1B6-9130-4EA1-8BD4-7A69247CCD37}">
      <dsp:nvSpPr>
        <dsp:cNvPr id="0" name=""/>
        <dsp:cNvSpPr/>
      </dsp:nvSpPr>
      <dsp:spPr>
        <a:xfrm>
          <a:off x="0" y="1596573"/>
          <a:ext cx="700894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C1834-8923-4C3F-98B6-63F5BA26D3DB}">
      <dsp:nvSpPr>
        <dsp:cNvPr id="0" name=""/>
        <dsp:cNvSpPr/>
      </dsp:nvSpPr>
      <dsp:spPr>
        <a:xfrm>
          <a:off x="0" y="1596573"/>
          <a:ext cx="7008940" cy="79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Casey Review 2016 Opportunity &amp; Integration</a:t>
          </a:r>
        </a:p>
      </dsp:txBody>
      <dsp:txXfrm>
        <a:off x="0" y="1596573"/>
        <a:ext cx="7008940" cy="797945"/>
      </dsp:txXfrm>
    </dsp:sp>
    <dsp:sp modelId="{E59E762B-29FC-4629-A093-DE7D023EFD6C}">
      <dsp:nvSpPr>
        <dsp:cNvPr id="0" name=""/>
        <dsp:cNvSpPr/>
      </dsp:nvSpPr>
      <dsp:spPr>
        <a:xfrm>
          <a:off x="0" y="2394519"/>
          <a:ext cx="7008940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AC877-F976-49F6-8D4B-AC659A122A43}">
      <dsp:nvSpPr>
        <dsp:cNvPr id="0" name=""/>
        <dsp:cNvSpPr/>
      </dsp:nvSpPr>
      <dsp:spPr>
        <a:xfrm>
          <a:off x="0" y="2394519"/>
          <a:ext cx="7008940" cy="79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Perspectives of policing</a:t>
          </a:r>
        </a:p>
      </dsp:txBody>
      <dsp:txXfrm>
        <a:off x="0" y="2394519"/>
        <a:ext cx="7008940" cy="797945"/>
      </dsp:txXfrm>
    </dsp:sp>
    <dsp:sp modelId="{57155BD4-C366-4DFA-98BC-20D49B8D9672}">
      <dsp:nvSpPr>
        <dsp:cNvPr id="0" name=""/>
        <dsp:cNvSpPr/>
      </dsp:nvSpPr>
      <dsp:spPr>
        <a:xfrm>
          <a:off x="0" y="3192464"/>
          <a:ext cx="700894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3BFE8-8CC5-4224-9F28-5CD821F8CB41}">
      <dsp:nvSpPr>
        <dsp:cNvPr id="0" name=""/>
        <dsp:cNvSpPr/>
      </dsp:nvSpPr>
      <dsp:spPr>
        <a:xfrm>
          <a:off x="0" y="3192464"/>
          <a:ext cx="7008940" cy="79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Police officers</a:t>
          </a:r>
        </a:p>
      </dsp:txBody>
      <dsp:txXfrm>
        <a:off x="0" y="3192464"/>
        <a:ext cx="7008940" cy="797945"/>
      </dsp:txXfrm>
    </dsp:sp>
    <dsp:sp modelId="{488F6681-EB6E-4486-851A-4196A6D484C7}">
      <dsp:nvSpPr>
        <dsp:cNvPr id="0" name=""/>
        <dsp:cNvSpPr/>
      </dsp:nvSpPr>
      <dsp:spPr>
        <a:xfrm>
          <a:off x="0" y="3990410"/>
          <a:ext cx="7008940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7B60E-C66F-43E6-B2B2-35CB3BE4C677}">
      <dsp:nvSpPr>
        <dsp:cNvPr id="0" name=""/>
        <dsp:cNvSpPr/>
      </dsp:nvSpPr>
      <dsp:spPr>
        <a:xfrm>
          <a:off x="0" y="3990410"/>
          <a:ext cx="7008940" cy="79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Law enforcement family</a:t>
          </a:r>
        </a:p>
      </dsp:txBody>
      <dsp:txXfrm>
        <a:off x="0" y="3990410"/>
        <a:ext cx="7008940" cy="797945"/>
      </dsp:txXfrm>
    </dsp:sp>
    <dsp:sp modelId="{4B529CC5-75DD-41C7-983E-5AA285F38D00}">
      <dsp:nvSpPr>
        <dsp:cNvPr id="0" name=""/>
        <dsp:cNvSpPr/>
      </dsp:nvSpPr>
      <dsp:spPr>
        <a:xfrm>
          <a:off x="0" y="4788356"/>
          <a:ext cx="70089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2620A-2DB9-4FA1-A82A-0789C76156FB}">
      <dsp:nvSpPr>
        <dsp:cNvPr id="0" name=""/>
        <dsp:cNvSpPr/>
      </dsp:nvSpPr>
      <dsp:spPr>
        <a:xfrm>
          <a:off x="0" y="4788356"/>
          <a:ext cx="7008940" cy="79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/>
            <a:t>Neighbourhood</a:t>
          </a:r>
          <a:r>
            <a:rPr lang="en-US" sz="2400" kern="1200" dirty="0"/>
            <a:t> Policing Priorities 2024</a:t>
          </a:r>
        </a:p>
      </dsp:txBody>
      <dsp:txXfrm>
        <a:off x="0" y="4788356"/>
        <a:ext cx="7008940" cy="797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D4AF02-CB49-4CF4-80CC-386BB211B7F8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EBED44-6F67-4584-9EAC-26B5F77BB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87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EBED44-6F67-4584-9EAC-26B5F77BB68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24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44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0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164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349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35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232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641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201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071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394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857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988CC-2CEB-4684-8288-3EF53E12B5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E7E472-A2B1-4038-AE37-73443F7237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BC94B-20C3-4490-9250-62CBE3370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FFD58-A001-42D5-9760-D2AB9FD28BA3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7DAA8-D72F-48FD-9277-7EF5B901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43157-F080-4CCC-B789-E4652556A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0713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1ADD-512D-4AF3-A82C-177EC2993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B50B9-777C-4B30-A773-4FA257A23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EFFE1-A6DF-4F93-A24F-EA6E8B730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852F-BB5B-47DB-B5EC-F8A2B1AF6758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89408-7F3E-4554-84BC-F74AF4925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DA1A5-97C8-4841-BA99-2FE52D676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28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C0C21-594E-4BCB-AEBF-3C4055647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6276-E19C-42E1-AB55-45222095BC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1C2C6-E456-4F0A-AD37-4CBD22A04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57CD-3434-41BB-96BB-88D082437A9C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87B02-817D-411B-9442-25C640172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7951D-4DBE-4ED1-AAC9-7112BD151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82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6052F-476F-446A-8452-2F44A7CBC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BA647-B9AE-463F-AAA4-59B2249D2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FD1CA3-0944-4264-8EA1-EF0967E379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736B4-CC44-4CD7-84F1-4DF7457E8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07C9D-1012-45DA-8211-8955CE57E3ED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7BE884-CCB0-473F-8A6A-40422B4CD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77B31A-87F5-4AF3-83B5-C6FFC5928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9017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F3AFE-09B5-4BB1-883C-3CAEEDB7C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FF36B9-FC7F-4DE1-9D2C-0CF6CCDD8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B16A1-4C58-4241-9E40-C54364C97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A18BDE-7DE3-4502-B24A-C9131391A4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19DBF8-D6B3-4E3F-B9D8-B59CDD9D05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F766A5-5B61-4667-9F08-E7377ED3F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EE99-EC83-4824-B089-8E4ACD1FCA71}" type="datetime1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F175EF-0DCB-4229-86A6-56B614BB8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23824C-2C30-48EC-A590-4E1B4EA5D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1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8EEF4-2C54-417D-83D4-C63064335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86A153-8A8E-4CA9-A758-B179CEA9D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AEE4B-41D7-4130-ACC1-55EE85FEFAE9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CC568D-CFFD-496C-875C-059888FFC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D21943-C451-47BB-85C5-7664945AB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36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D610C3-7416-41D9-B5F8-B9598E982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7D259-10FA-4EFD-8349-526B254BB777}" type="datetime1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BF41FD-F756-45F8-9AAE-66C833A54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38A17C-95E4-4277-97B9-BB5DF4DAE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050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906AF-49B0-4C7A-9A4E-4648C5BFF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138C4-9671-4B47-B19E-0D9017493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83740-6407-46D4-A136-B46ABCB7F5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938A79-965D-4972-B402-B856BC088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EA1A-CA87-4F6E-A81F-1EA938C777F1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5CDCC-D34C-46D2-B645-0AB850660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6A1A76-6067-4C7B-BE11-3EDDA0D04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174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169C4-D64E-4F88-A042-46B75C4EC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50A1D4-4494-4D25-A856-97F35F60B0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B9520-7BCF-473E-9BCC-235BFC344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C57837-5DD6-44FE-A92F-5708FF239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95B7-3C77-4F49-98D8-1543A4A7ACC2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0400D-E11D-4163-9AA7-B22AA6554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A3CA50-F9AB-42DF-8821-C65DAFA57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03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2ECE8-FE0D-46AA-A679-D62D679FE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F0B801-F03B-4804-A905-A369867D5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27F0-F452-47E0-98A4-78CEB3981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21BEC-7D12-4793-902D-1599242B95B6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472DE-5D16-4EEF-BBB0-8E0F0273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C3B82-DE1D-472E-B188-E999FD017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173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CF7694-3AF6-4F88-A84F-EA153C5E27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4D8C63-9F98-4E28-99C4-873D18FB91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689ED-7EE2-4346-AB25-D27EC65D2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7CA9-8D27-4B29-9F84-071A882983EF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677E2-B918-4D86-8BE0-E5D6DCBD4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75AC1-52D2-4167-828C-E96B6CA99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1526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11450-E5F0-0063-6789-A0291934B8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EA1EA-18A2-1B71-6F8B-71131D89E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6FCD-A323-342C-8958-0A9B7AC5C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45C8F-B866-942E-3F08-23C0D5D59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6DB6D-AFCE-2838-881D-776871785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324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F0E10-AE2E-C7CE-6195-125B68370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9A5F9-850E-EC7E-0F16-0A6FC2CCD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447BB-C19F-7A35-6336-F39122522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6BE39-6122-35C2-EFB2-44FA4EC1A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F1155E-6C96-9D5B-D42D-E4165305F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231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7D90D-4D82-649B-E48A-2D5DF401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83E8A-8CDD-2FF6-BBCB-EF7483CD47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BFA65-4D91-0A45-45EC-679A1468F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7DCB3-56EB-F14F-2A00-71CAFC8BD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E672D-5C75-4880-2084-F7E1697D4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8690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87A19-8C1A-1E51-897B-4E4A22787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625AD-4601-375B-DF7D-85162CBA7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2C15AD-B86B-3135-1E5F-A1213FEA9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B3C45-55D5-C644-F0EB-6412BA0FB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174C3-493B-8145-B3FA-3B9600439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C50C7-DEE0-8466-5CC2-C54DC6D37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918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7167E-FB5C-F026-8E2E-5779D19C4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7576D-4EA0-809A-A96D-C95B97FF8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568129-196B-2581-C09C-F02E650C6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5428F9-9118-3127-4089-EBEFC2CC23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A66B3-2774-52F3-7792-55D1AF1FA3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ED69D6-BA8E-9298-90FF-37385E1DA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7419F2-7EA1-BCCF-CA50-E06357E0A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E5A146-4AE6-84C1-DED9-FE2596EDC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1842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7F0F-DDF8-83D8-73A5-DC2589863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DC97D7-186C-E7DC-5C22-B07947C35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582FBD-AC89-F664-69C6-5D4393075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6CE50C-C10D-FEC1-54A4-CAF097BF1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959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3CBBDC-7FDB-90AE-4DB3-3B63A2A43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8F53CD-5D06-F2E0-0BF9-67B8179D8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C977D7-8A0F-41D8-AB62-E6E410E29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6896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AEB57-ABDF-FD04-C60C-353A577DF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31184-0F3A-237D-86D5-8927FF674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FEF9FD-CF9A-2638-E1D7-7B99B0F946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45E46E-F65C-1CA7-7218-FE3442F75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851761-C8E3-C5FE-2C11-D648DC5F7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352830-FB73-8BAF-38B3-DC2C23111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8617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FF62B-A8C2-3737-4FAE-B50E64F9B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8A65E5-CA99-FF51-550D-173802C63E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1E16E2-30A8-90A3-A87C-40CE3B0C4F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0E1BD2-6134-AEAD-8EC7-D75EF1F57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C3D372-F4DD-352C-68DB-DF44337D4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9CB495-A08F-A2AC-0143-F13C4C6AA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6025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FD744-16ED-AD22-E02C-304AE5125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B6D044-CE29-D3EA-EDD1-4A021F18D6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FF229-ADB3-9337-ED9F-43631BB96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EFE89-51DB-7934-B1BD-541DE8DDB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F1A5F-0A1C-C983-7F0F-9BDC14A67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4689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1B25E0-EF01-9532-9EC9-23604BD4B1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EF448D-1E28-0080-F431-4DE3D9A21C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94B2D-BF85-9C28-E964-A19F7EFBF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9C9AFC-4C9A-F2AA-B92D-560394D9A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3B71B-8E31-3EB4-0BE6-A0C6997BE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690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005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DD0AB8-542E-483C-8BA2-38FC6754D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2564C-6D86-40E7-9D73-1EBF54965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DA177-16E6-4858-AFB0-6B0516F16E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8DD40-1FA4-4012-98E1-D5E48DAE907F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8275F-771C-4C86-9594-196084B744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7488E-2616-4AF3-B206-D058CA2980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89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9B8850-0469-A623-BC70-5C0633BD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D911E-9132-88CF-DE85-B8ED35CCE7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8351F-453C-0564-7F36-63CFC58F0B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1C8B4-876E-5486-0A6B-A3C95E4ECB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04C7E-EFAA-92CF-4F66-927350A36E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528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wF4WZcFW8o?feature=oemb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questions-statements.parliament.uk/written-questions/detail/2024-07-23/90012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college.police.uk/s3fs-public/2021-02/np_rea_summary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-governance.org.uk/publications/insights/engaging-with-the-hard-to-reach" TargetMode="External"/><Relationship Id="rId2" Type="http://schemas.openxmlformats.org/officeDocument/2006/relationships/hyperlink" Target="https://www.college.police.uk/guidance/improving-public-confidence-police/what-works-implementing-neighbourhood-policing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gov.uk/government/news/government-kick-starts-plan-to-restore-neighbourhood-policing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7459" y="1245870"/>
            <a:ext cx="9068131" cy="326325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BMPL5019a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 Communities and Neighbourhoods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847528" y="4729942"/>
            <a:ext cx="8588062" cy="107532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F6F39C2-8746-4599-843B-CED156C40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09CDA-B21E-4B95-B35A-A820FF20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49" y="767258"/>
            <a:ext cx="3920150" cy="5638114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</a:rPr>
              <a:t>Content</a:t>
            </a:r>
            <a:br>
              <a:rPr lang="en-GB" sz="5400" dirty="0">
                <a:solidFill>
                  <a:schemeClr val="bg1"/>
                </a:solidFill>
              </a:rPr>
            </a:b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 Backdrop for Community Policing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E1FB190E-4514-59B4-95E6-B75AD67B13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246665"/>
              </p:ext>
            </p:extLst>
          </p:nvPr>
        </p:nvGraphicFramePr>
        <p:xfrm>
          <a:off x="4837113" y="966978"/>
          <a:ext cx="7008940" cy="5586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0B1EA6-F6E6-8928-CE24-861728800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E70F85-FB46-4664-904F-529BF12CA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5244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D9CC4-4318-BA4F-44D7-AB671607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Engagement, Public Order, Public Safety</a:t>
            </a:r>
          </a:p>
        </p:txBody>
      </p:sp>
      <p:pic>
        <p:nvPicPr>
          <p:cNvPr id="5" name="Online Media 4" title="Behind the Badge: Event Policing | South Wales Police">
            <a:hlinkClick r:id="" action="ppaction://media"/>
            <a:extLst>
              <a:ext uri="{FF2B5EF4-FFF2-40B4-BE49-F238E27FC236}">
                <a16:creationId xmlns:a16="http://schemas.microsoft.com/office/drawing/2014/main" id="{E65800D6-C161-1229-D1BC-E35490E0784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30488" y="1600200"/>
            <a:ext cx="6931025" cy="391636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B9CF22-33AA-1E74-B70B-6246E44CD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58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71DFD-E8BE-4007-397F-8FC007446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50" y="560280"/>
            <a:ext cx="10972800" cy="1143000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Proactive policing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062DA5-D73B-4FC6-452D-939A59ECF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7A6CE12-1298-CFC9-E94C-CBC2CD049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9510" y="731520"/>
            <a:ext cx="4354830" cy="4880609"/>
          </a:xfrm>
        </p:spPr>
        <p:txBody>
          <a:bodyPr>
            <a:normAutofit/>
          </a:bodyPr>
          <a:lstStyle/>
          <a:p>
            <a:r>
              <a:rPr lang="en-GB" sz="2800" dirty="0"/>
              <a:t>Geographically based</a:t>
            </a:r>
          </a:p>
          <a:p>
            <a:r>
              <a:rPr lang="en-GB" sz="2800" dirty="0"/>
              <a:t>Intelligence-led</a:t>
            </a:r>
          </a:p>
          <a:p>
            <a:r>
              <a:rPr lang="en-GB" sz="2800" dirty="0"/>
              <a:t>Problem analysis and problem solving</a:t>
            </a:r>
          </a:p>
          <a:p>
            <a:r>
              <a:rPr lang="en-GB" sz="2800" dirty="0"/>
              <a:t>Problem-Oriented Policing (POP)</a:t>
            </a:r>
          </a:p>
          <a:p>
            <a:r>
              <a:rPr lang="en-GB" sz="2800" dirty="0"/>
              <a:t>Hot spots</a:t>
            </a:r>
          </a:p>
          <a:p>
            <a:r>
              <a:rPr lang="en-GB" sz="2800" dirty="0"/>
              <a:t>Environmental and experimental criminological basis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105B16-5E22-A3A0-A184-AE82313AA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0" y="2405538"/>
            <a:ext cx="5498479" cy="20469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633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11186-732B-87D8-BE28-A556D0D82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4642B-E920-3B40-53FA-181B0F2F9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Central to effective local policing</a:t>
            </a:r>
          </a:p>
          <a:p>
            <a:r>
              <a:rPr lang="en-GB" dirty="0"/>
              <a:t>Dialogue between the public and the police essential</a:t>
            </a:r>
          </a:p>
          <a:p>
            <a:r>
              <a:rPr lang="en-GB" dirty="0"/>
              <a:t>Community needs and perceived issues</a:t>
            </a:r>
          </a:p>
          <a:p>
            <a:r>
              <a:rPr lang="en-GB" dirty="0"/>
              <a:t>S.34 of the Police Reform and Social Responsibility Act 2011 provides a community engagement requirement on Chief Constables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EB6069-8F4C-A74A-8875-AFCE2FCCD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509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9A392CC-F9D8-1444-B37E-A3DED659E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Community and Neighbourhood Policing Today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80B58-95AB-DCDE-3631-FABCE8D60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1DA43D6-0F4B-81F7-21C3-9C090E4DE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313714" cy="3917032"/>
          </a:xfrm>
        </p:spPr>
        <p:txBody>
          <a:bodyPr/>
          <a:lstStyle/>
          <a:p>
            <a:r>
              <a:rPr lang="en-GB" dirty="0"/>
              <a:t>Clear support for the neighbourhood policing model</a:t>
            </a:r>
          </a:p>
          <a:p>
            <a:r>
              <a:rPr lang="en-GB" dirty="0"/>
              <a:t>Central </a:t>
            </a:r>
            <a:r>
              <a:rPr lang="en-GB" dirty="0" err="1"/>
              <a:t>themse</a:t>
            </a:r>
            <a:r>
              <a:rPr lang="en-GB" dirty="0"/>
              <a:t> of NPCC, HMICFRS, CoP and PCCs, and recommendations for a local policing reset from the Police Foundation.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FE350B-32A3-7048-E0A3-AC157B9EB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3314" y="1340767"/>
            <a:ext cx="5129882" cy="4066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08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E52C4-6FC4-4E70-4EE4-F7F2A439F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7C0A8-188E-1D73-E015-23DEB5B44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4581525"/>
            <a:ext cx="1666875" cy="992858"/>
          </a:xfrm>
        </p:spPr>
        <p:txBody>
          <a:bodyPr>
            <a:normAutofit/>
          </a:bodyPr>
          <a:lstStyle/>
          <a:p>
            <a:r>
              <a:rPr lang="en-GB" sz="1000" dirty="0">
                <a:hlinkClick r:id="rId2"/>
              </a:rPr>
              <a:t>https://questions-statements.parliament.uk/written-questions/detail/2024-07-23/900120</a:t>
            </a:r>
            <a:r>
              <a:rPr lang="en-GB" sz="1000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F946E2-87EE-2B9C-BD52-E524892A8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E5449C-2051-5B77-815F-14E0F4D602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100" y="0"/>
            <a:ext cx="6928782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15C11B-7A10-F4FC-6DF7-E63B36EF62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737" y="449933"/>
            <a:ext cx="8505825" cy="51244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62014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114D0-0605-D16E-1EB0-1527DFBDD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Government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8A6DF-13D4-F492-1F77-7AC6AF899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Specialist </a:t>
            </a:r>
            <a:r>
              <a:rPr lang="en-US" dirty="0" err="1"/>
              <a:t>neighbourhood</a:t>
            </a:r>
            <a:r>
              <a:rPr lang="en-US" dirty="0"/>
              <a:t> policing training will be rolled out across the country as the government kicks off its pledge to restore </a:t>
            </a:r>
            <a:r>
              <a:rPr lang="en-US" dirty="0" err="1"/>
              <a:t>neighbourhood</a:t>
            </a:r>
            <a:r>
              <a:rPr lang="en-US" dirty="0"/>
              <a:t> policing.   </a:t>
            </a:r>
          </a:p>
          <a:p>
            <a:r>
              <a:rPr lang="en-US" dirty="0"/>
              <a:t>With crimes that blight communities on the rise, like shoplifting, snatch theft and antisocial </a:t>
            </a:r>
            <a:r>
              <a:rPr lang="en-US" dirty="0" err="1"/>
              <a:t>behaviour</a:t>
            </a:r>
            <a:r>
              <a:rPr lang="en-US" dirty="0"/>
              <a:t>, the government has pledged to put thousands more </a:t>
            </a:r>
            <a:r>
              <a:rPr lang="en-US" dirty="0" err="1"/>
              <a:t>neighbourhood</a:t>
            </a:r>
            <a:r>
              <a:rPr lang="en-US" dirty="0"/>
              <a:t> police officers, community support officers and special constables are out patrolling streets and town </a:t>
            </a:r>
            <a:r>
              <a:rPr lang="en-US" dirty="0" err="1"/>
              <a:t>centres</a:t>
            </a:r>
            <a:r>
              <a:rPr lang="en-US" dirty="0"/>
              <a:t>.   </a:t>
            </a:r>
          </a:p>
          <a:p>
            <a:r>
              <a:rPr lang="en-US" dirty="0"/>
              <a:t>As a first step towards this goal, the Policing Minister will today announce nationwide rollout of a new training </a:t>
            </a:r>
            <a:r>
              <a:rPr lang="en-US" dirty="0" err="1"/>
              <a:t>programme</a:t>
            </a:r>
            <a:r>
              <a:rPr lang="en-US" dirty="0"/>
              <a:t> for </a:t>
            </a:r>
            <a:r>
              <a:rPr lang="en-US" dirty="0" err="1"/>
              <a:t>neighbourhood</a:t>
            </a:r>
            <a:r>
              <a:rPr lang="en-US" dirty="0"/>
              <a:t> policing officers developed by the College of Policing, to improve standards and consistency across forces.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6A09F6-7D78-2487-C2CF-96F1EBC84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49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4783-B804-9C35-9860-98C5F2E93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Government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95E21-6109-ECF0-781E-5A2442241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Neighbourhood</a:t>
            </a:r>
            <a:r>
              <a:rPr lang="en-US" dirty="0"/>
              <a:t> Policing Pathway, which is currently being </a:t>
            </a:r>
            <a:r>
              <a:rPr lang="en-US" dirty="0" err="1"/>
              <a:t>trialled</a:t>
            </a:r>
            <a:r>
              <a:rPr lang="en-US" dirty="0"/>
              <a:t> and based on evidence of what works, will help officers build on the core skills they need to tackle the issues communities face every day. </a:t>
            </a:r>
          </a:p>
          <a:p>
            <a:r>
              <a:rPr lang="en-US" dirty="0"/>
              <a:t>This will include helping officers build relationships across local communities and give them the skills and confidence they need to solve issues that affect local residents.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C3E496-43C5-766B-5812-A961BFEC1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64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8C0F-AEE5-3002-76CD-520172C21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Government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25894-954A-4C12-1823-20245441F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357610" cy="406907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4600" dirty="0"/>
              <a:t>Policing Minister Dame Diana Johnson</a:t>
            </a:r>
          </a:p>
          <a:p>
            <a:r>
              <a:rPr lang="en-US" sz="3400" dirty="0"/>
              <a:t>“Too many town </a:t>
            </a:r>
            <a:r>
              <a:rPr lang="en-US" sz="3400" dirty="0" err="1"/>
              <a:t>centres</a:t>
            </a:r>
            <a:r>
              <a:rPr lang="en-US" sz="3400" dirty="0"/>
              <a:t> and high streets across the country have been gripped by an epidemic of anti-social </a:t>
            </a:r>
            <a:r>
              <a:rPr lang="en-US" sz="3400" dirty="0" err="1"/>
              <a:t>behaviour</a:t>
            </a:r>
            <a:r>
              <a:rPr lang="en-US" sz="3400" dirty="0"/>
              <a:t>, theft and shoplifting which is corroding our communities and cannot be allowed to continue.      </a:t>
            </a:r>
          </a:p>
          <a:p>
            <a:r>
              <a:rPr lang="en-US" sz="3400" dirty="0"/>
              <a:t>… face the reality that there are still too many victims of anti-social </a:t>
            </a:r>
            <a:r>
              <a:rPr lang="en-US" sz="3400" dirty="0" err="1"/>
              <a:t>behaviour</a:t>
            </a:r>
            <a:r>
              <a:rPr lang="en-US" sz="3400" dirty="0"/>
              <a:t> who feel that when they call the police, no one listens and no one comes.    </a:t>
            </a:r>
          </a:p>
          <a:p>
            <a:r>
              <a:rPr lang="en-US" sz="3400" dirty="0"/>
              <a:t>Our </a:t>
            </a:r>
            <a:r>
              <a:rPr lang="en-US" sz="3400" dirty="0" err="1"/>
              <a:t>neighbourhoods</a:t>
            </a:r>
            <a:r>
              <a:rPr lang="en-US" sz="3400" dirty="0"/>
              <a:t> and police forces have suffered enough after a decade of decline </a:t>
            </a:r>
          </a:p>
          <a:p>
            <a:r>
              <a:rPr lang="en-US" sz="3400" dirty="0"/>
              <a:t>Every community deserves local officers who understand what is needed to keep them safe, and with this new training and our </a:t>
            </a:r>
            <a:r>
              <a:rPr lang="en-US" sz="3400" dirty="0" err="1"/>
              <a:t>Neighbourhood</a:t>
            </a:r>
            <a:r>
              <a:rPr lang="en-US" sz="3400" dirty="0"/>
              <a:t> Policing Guarantee, we will deliver the change our towns and villages are desperate for.“</a:t>
            </a:r>
            <a:endParaRPr lang="en-GB" sz="3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B37F0E-98BA-1D24-2A8B-29955640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438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095257-7975-2210-787F-D2FF5E797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46CCB-3A7A-3AA9-3B5E-3742B7FAE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Government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DAF15-6561-A699-D7F9-001A6E887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357610" cy="406907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First launched in June, the training has been piloted in 11 forces, including Northumbria, North Wales, Derbyshire and the Metropolitan Police. When fully rolled out, the training </a:t>
            </a:r>
            <a:r>
              <a:rPr lang="en-US" dirty="0" err="1"/>
              <a:t>programme</a:t>
            </a:r>
            <a:r>
              <a:rPr lang="en-US" dirty="0"/>
              <a:t> will be available to police forces across the country to </a:t>
            </a:r>
            <a:r>
              <a:rPr lang="en-US" dirty="0" err="1"/>
              <a:t>enrol</a:t>
            </a:r>
            <a:r>
              <a:rPr lang="en-US" dirty="0"/>
              <a:t> any </a:t>
            </a:r>
            <a:r>
              <a:rPr lang="en-US" dirty="0" err="1"/>
              <a:t>neighbourhood</a:t>
            </a:r>
            <a:r>
              <a:rPr lang="en-US" dirty="0"/>
              <a:t> officer or PCSO on.   </a:t>
            </a:r>
          </a:p>
          <a:p>
            <a:r>
              <a:rPr lang="en-US" dirty="0"/>
              <a:t>The pilots are expected to finish at the end of March 2025, after which the training </a:t>
            </a:r>
            <a:r>
              <a:rPr lang="en-US" dirty="0" err="1"/>
              <a:t>programme</a:t>
            </a:r>
            <a:r>
              <a:rPr lang="en-US" dirty="0"/>
              <a:t> will be refined before being expanded across the country.</a:t>
            </a:r>
          </a:p>
          <a:p>
            <a:pPr marL="0" indent="0">
              <a:buNone/>
            </a:pPr>
            <a:endParaRPr lang="en-US" sz="4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C4B0C-83E5-1821-C10F-83C53F49D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74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55FCD-C7B3-DEDE-6A98-0F873CF47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what works?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BFCD0-EC06-FAFA-4B15-25AEDE7AC7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 College review of the evidence shows that </a:t>
            </a:r>
            <a:r>
              <a:rPr lang="en-GB" b="1" u="sng" dirty="0">
                <a:hlinkClick r:id="rId2"/>
              </a:rPr>
              <a:t>neighbourhood policing can have a positive impact on public perceptions</a:t>
            </a:r>
            <a:r>
              <a:rPr lang="en-GB" dirty="0"/>
              <a:t> when its three core components are implemented in combination.</a:t>
            </a:r>
          </a:p>
          <a:p>
            <a:r>
              <a:rPr lang="en-GB" b="1" dirty="0"/>
              <a:t>Targeted visible presence</a:t>
            </a:r>
          </a:p>
          <a:p>
            <a:r>
              <a:rPr lang="en-GB" dirty="0"/>
              <a:t>Increased foot patrol in crime and anti-social behaviour hot spots or places of low levels of trust can:</a:t>
            </a:r>
          </a:p>
          <a:p>
            <a:r>
              <a:rPr lang="en-GB" dirty="0"/>
              <a:t>deter crime and anti-social behaviour</a:t>
            </a:r>
          </a:p>
          <a:p>
            <a:r>
              <a:rPr lang="en-GB" dirty="0"/>
              <a:t>provide opportunities for informal engagement</a:t>
            </a:r>
          </a:p>
          <a:p>
            <a:r>
              <a:rPr lang="en-GB" dirty="0"/>
              <a:t>show the public that the police are taking steps to tackle local problems</a:t>
            </a:r>
          </a:p>
          <a:p>
            <a:r>
              <a:rPr lang="en-GB" dirty="0"/>
              <a:t>However, increased police visibility is only likely to improve public perceptions if the other two components of neighbourhood policing are also implemented in combination.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010D23-569F-331F-7ACC-882781822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097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D8319-3D26-7E85-1636-FEA0C8C86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Community engagement</a:t>
            </a:r>
          </a:p>
          <a:p>
            <a:r>
              <a:rPr lang="en-GB" dirty="0"/>
              <a:t>A structured programme of engagement activities between the police and public is needed to:</a:t>
            </a:r>
          </a:p>
          <a:p>
            <a:r>
              <a:rPr lang="en-GB" dirty="0"/>
              <a:t>identify the crime and anti-social behaviour issues that matter to people locally</a:t>
            </a:r>
          </a:p>
          <a:p>
            <a:r>
              <a:rPr lang="en-GB" dirty="0"/>
              <a:t>prioritise the most important issues for police problem-solving</a:t>
            </a:r>
          </a:p>
          <a:p>
            <a:r>
              <a:rPr lang="en-GB" dirty="0"/>
              <a:t>Proactive methods of engagement involve the police going into communities, such as:</a:t>
            </a:r>
          </a:p>
          <a:p>
            <a:r>
              <a:rPr lang="en-GB" dirty="0"/>
              <a:t>street briefings</a:t>
            </a:r>
          </a:p>
          <a:p>
            <a:r>
              <a:rPr lang="en-GB" dirty="0"/>
              <a:t>door-knocking</a:t>
            </a:r>
          </a:p>
          <a:p>
            <a:r>
              <a:rPr lang="en-GB" dirty="0"/>
              <a:t>environmental visual audits</a:t>
            </a:r>
          </a:p>
          <a:p>
            <a:r>
              <a:rPr lang="en-GB" dirty="0"/>
              <a:t>‘bobby in the supermarket lobby’ events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01200B-D6B2-D1D4-4057-828F8F1CA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666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8ABC4-CBB3-8613-6E8B-FE2521F7E7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Problem-solving</a:t>
            </a:r>
          </a:p>
          <a:p>
            <a:r>
              <a:rPr lang="en-GB" dirty="0"/>
              <a:t>For neighbourhood policing to have a positive impact on public perceptions, the police need to tackle the crime and anti-social behaviour issues that matter the most to local people. A structured approach to problem-solving is most likely to be effective.</a:t>
            </a:r>
          </a:p>
          <a:p>
            <a:r>
              <a:rPr lang="en-GB" dirty="0"/>
              <a:t>This approach requires neighbourhood officers to:</a:t>
            </a:r>
          </a:p>
          <a:p>
            <a:r>
              <a:rPr lang="en-GB" dirty="0"/>
              <a:t>analyse the nature and extent of problems</a:t>
            </a:r>
          </a:p>
          <a:p>
            <a:r>
              <a:rPr lang="en-GB" dirty="0"/>
              <a:t>put in place solutions that target their underlying causes</a:t>
            </a:r>
          </a:p>
          <a:p>
            <a:r>
              <a:rPr lang="en-GB" dirty="0"/>
              <a:t>assess whether the police response makes a difference</a:t>
            </a:r>
          </a:p>
          <a:p>
            <a:r>
              <a:rPr lang="en-GB" dirty="0"/>
              <a:t>work with local people and partners to ensure problems that are not the responsibility of the police are referred on to the appropriate organisation for problem-solving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A1ADD-527E-6CE8-FC7E-2C3ABED11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4704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8CBAC-3052-DF12-446F-15E9BDBCB6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Providing people with information about neighbourhood policing has also been shown to have a positive impact on public perceptions. Relevant information includes:</a:t>
            </a:r>
          </a:p>
          <a:p>
            <a:r>
              <a:rPr lang="en-GB" dirty="0"/>
              <a:t>how to contact their neighbourhood policing team</a:t>
            </a:r>
          </a:p>
          <a:p>
            <a:r>
              <a:rPr lang="en-GB" dirty="0"/>
              <a:t>when and where community engagement events will be held</a:t>
            </a:r>
          </a:p>
          <a:p>
            <a:r>
              <a:rPr lang="en-GB" dirty="0"/>
              <a:t>what the community prioritises for the local area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B04401-5B1B-F58C-90BB-C9DD3D5DA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888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83A6E-1297-C0F7-737E-718F03BD0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 Exercises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8D596F-F34C-AF53-5E2E-75D351B54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7792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D6B33-BDD3-8EE3-5083-D568853A9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CEF4C-77A8-E261-2988-A9F97FE0A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190"/>
            <a:ext cx="11003280" cy="4656773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Casey L (2016) The Casey Review: A review into opportunity and integration, London: Department for Communities and Local Government</a:t>
            </a:r>
          </a:p>
          <a:p>
            <a:r>
              <a:rPr lang="en-GB" dirty="0">
                <a:hlinkClick r:id="rId2"/>
              </a:rPr>
              <a:t>College of Policing (2025), </a:t>
            </a:r>
            <a:r>
              <a:rPr lang="en-GB" dirty="0">
                <a:hlinkClick r:id="rId2"/>
              </a:rPr>
              <a:t>What works: implementing neighbourhood policing | College of </a:t>
            </a:r>
            <a:r>
              <a:rPr lang="en-GB" dirty="0" err="1">
                <a:hlinkClick r:id="rId2"/>
              </a:rPr>
              <a:t>Policing</a:t>
            </a:r>
            <a:r>
              <a:rPr lang="en-GB" dirty="0" err="1">
                <a:hlinkClick r:id="rId2"/>
              </a:rPr>
              <a:t>rhood</a:t>
            </a:r>
            <a:r>
              <a:rPr lang="en-GB" dirty="0">
                <a:hlinkClick r:id="rId2"/>
              </a:rPr>
              <a:t> policing | College of Policing</a:t>
            </a:r>
            <a:endParaRPr lang="en-US" dirty="0"/>
          </a:p>
          <a:p>
            <a:r>
              <a:rPr lang="en-US" dirty="0"/>
              <a:t>Clouston, W (2020) The BLM movement could not be more wrong, available at https://www.spiked-online.com/2020/06/17/the-blm-movement-could-not-be-more-wrong/ </a:t>
            </a:r>
          </a:p>
          <a:p>
            <a:r>
              <a:rPr lang="en-US" dirty="0"/>
              <a:t>Department for Communities and Local Government (DCLG 2007) Creating Strong, Safe and Prosperous Communities. London: Crown Copyright</a:t>
            </a:r>
          </a:p>
          <a:p>
            <a:r>
              <a:rPr lang="en-US" dirty="0"/>
              <a:t>Dorling D (2011) Injustice: why social inequality persists, Bristol: The Policy Press</a:t>
            </a:r>
          </a:p>
          <a:p>
            <a:r>
              <a:rPr lang="en-US" dirty="0"/>
              <a:t>Fanshawe, S and </a:t>
            </a:r>
            <a:r>
              <a:rPr lang="en-US" dirty="0" err="1"/>
              <a:t>Sriskandarajah</a:t>
            </a:r>
            <a:r>
              <a:rPr lang="en-US" dirty="0"/>
              <a:t>, D (2010) ‘You can’t put me in a box!’ Super-diversity and the end of identity politics in Britain. Institute for Public Policy Research (IPPR).</a:t>
            </a:r>
          </a:p>
          <a:p>
            <a:r>
              <a:rPr lang="en-US" dirty="0"/>
              <a:t>Good Governance Improvement (2020) Engaging with the hard to reach, available at </a:t>
            </a:r>
            <a:r>
              <a:rPr lang="en-US" dirty="0">
                <a:hlinkClick r:id="rId3"/>
              </a:rPr>
              <a:t>https://www.good-governance.org.uk/publications/insights/engaging-with-the-hard-to-reach</a:t>
            </a:r>
            <a:r>
              <a:rPr lang="en-US" dirty="0"/>
              <a:t> </a:t>
            </a:r>
          </a:p>
          <a:p>
            <a:r>
              <a:rPr lang="en-US" dirty="0"/>
              <a:t>Kitchen S, Michaelson J and Wood N (2006) 2005 Citizenship Survey: Community Cohesion topic report. Department for Communities &amp; Local Government. London: Crown Copyright.</a:t>
            </a:r>
            <a:endParaRPr lang="en-GB" dirty="0"/>
          </a:p>
          <a:p>
            <a:r>
              <a:rPr lang="en-GB" dirty="0"/>
              <a:t>UK Government (2024) </a:t>
            </a:r>
            <a:r>
              <a:rPr lang="en-US" dirty="0"/>
              <a:t>Government kick-starts plan to restore </a:t>
            </a:r>
            <a:r>
              <a:rPr lang="en-US" dirty="0" err="1"/>
              <a:t>neighbourhood</a:t>
            </a:r>
            <a:r>
              <a:rPr lang="en-US" dirty="0"/>
              <a:t> policing, available at </a:t>
            </a:r>
            <a:r>
              <a:rPr lang="en-US" dirty="0">
                <a:hlinkClick r:id="rId4"/>
              </a:rPr>
              <a:t>Government kick-starts plan to restore </a:t>
            </a:r>
            <a:r>
              <a:rPr lang="en-US" dirty="0" err="1">
                <a:hlinkClick r:id="rId4"/>
              </a:rPr>
              <a:t>neighbourhood</a:t>
            </a:r>
            <a:r>
              <a:rPr lang="en-US" dirty="0">
                <a:hlinkClick r:id="rId4"/>
              </a:rPr>
              <a:t> policing - GOV.UK (www.gov.uk)</a:t>
            </a:r>
            <a:r>
              <a:rPr lang="en-US" dirty="0"/>
              <a:t> </a:t>
            </a:r>
            <a:endParaRPr lang="en-GB" dirty="0"/>
          </a:p>
          <a:p>
            <a:r>
              <a:rPr lang="en-US" dirty="0"/>
              <a:t>Winder R (2006) Bloody Foreigners: the story of immigration to Britain, London: Abacus</a:t>
            </a:r>
          </a:p>
          <a:p>
            <a:r>
              <a:rPr lang="en-GB" dirty="0"/>
              <a:t>Wood et al (2023) Blackstone’s Handbook for Policing Students. Oxford: OUP</a:t>
            </a:r>
          </a:p>
        </p:txBody>
      </p:sp>
    </p:spTree>
    <p:extLst>
      <p:ext uri="{BB962C8B-B14F-4D97-AF65-F5344CB8AC3E}">
        <p14:creationId xmlns:p14="http://schemas.microsoft.com/office/powerpoint/2010/main" val="4246950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38D7E2A-4690-0A6C-6D13-4EC459A45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27ECD67-3950-D4EC-07F6-E197BED8AA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14010" cy="4351338"/>
          </a:xfrm>
        </p:spPr>
        <p:txBody>
          <a:bodyPr/>
          <a:lstStyle/>
          <a:p>
            <a:r>
              <a:rPr lang="en-GB" dirty="0"/>
              <a:t>Wood et al (2023) Blackstone’s Handbook for Policing Students. Oxford: OUP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5A6510-5715-8782-2B79-3B2B36BD0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E70F85-FB46-4664-904F-529BF12CA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D464D8-E9F1-43AD-9171-F5BE79F902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357939" y="1122363"/>
            <a:ext cx="6096000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0844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1179</Words>
  <Application>Microsoft Office PowerPoint</Application>
  <PresentationFormat>Widescreen</PresentationFormat>
  <Paragraphs>103</Paragraphs>
  <Slides>18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Myriad Pro</vt:lpstr>
      <vt:lpstr>Aptos</vt:lpstr>
      <vt:lpstr>Aptos Display</vt:lpstr>
      <vt:lpstr>Arial</vt:lpstr>
      <vt:lpstr>Calibri</vt:lpstr>
      <vt:lpstr>Calibri Light</vt:lpstr>
      <vt:lpstr>20140311PresentationUWTSDTemplate</vt:lpstr>
      <vt:lpstr>1_Office Theme</vt:lpstr>
      <vt:lpstr>Office Theme</vt:lpstr>
      <vt:lpstr>BMPL5019a  Communities and Neighbourhoods</vt:lpstr>
      <vt:lpstr>Content  A Backdrop for Community Policing</vt:lpstr>
      <vt:lpstr>Engagement, Public Order, Public Safety</vt:lpstr>
      <vt:lpstr>Proactive policing </vt:lpstr>
      <vt:lpstr>Community Engagement</vt:lpstr>
      <vt:lpstr>Community and Neighbourhood Policing Today</vt:lpstr>
      <vt:lpstr>PowerPoint Presentation</vt:lpstr>
      <vt:lpstr>UK Government 2024</vt:lpstr>
      <vt:lpstr>UK Government 2024</vt:lpstr>
      <vt:lpstr>UK Government 2024</vt:lpstr>
      <vt:lpstr>UK Government 2024</vt:lpstr>
      <vt:lpstr>So, what works?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BMPL5013 2. Communities and Neighbourhoods</dc:title>
  <dc:creator>Mike Durke</dc:creator>
  <cp:lastModifiedBy>Melanie Thomas</cp:lastModifiedBy>
  <cp:revision>24</cp:revision>
  <dcterms:created xsi:type="dcterms:W3CDTF">2024-09-16T13:45:05Z</dcterms:created>
  <dcterms:modified xsi:type="dcterms:W3CDTF">2025-10-14T21:33:42Z</dcterms:modified>
</cp:coreProperties>
</file>