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8"/>
  </p:notesMasterIdLst>
  <p:handoutMasterIdLst>
    <p:handoutMasterId r:id="rId19"/>
  </p:handoutMasterIdLst>
  <p:sldIdLst>
    <p:sldId id="277" r:id="rId2"/>
    <p:sldId id="288" r:id="rId3"/>
    <p:sldId id="261" r:id="rId4"/>
    <p:sldId id="258" r:id="rId5"/>
    <p:sldId id="263" r:id="rId6"/>
    <p:sldId id="265" r:id="rId7"/>
    <p:sldId id="259" r:id="rId8"/>
    <p:sldId id="268" r:id="rId9"/>
    <p:sldId id="269" r:id="rId10"/>
    <p:sldId id="271" r:id="rId11"/>
    <p:sldId id="285" r:id="rId12"/>
    <p:sldId id="281" r:id="rId13"/>
    <p:sldId id="287" r:id="rId14"/>
    <p:sldId id="283" r:id="rId15"/>
    <p:sldId id="286" r:id="rId16"/>
    <p:sldId id="284" r:id="rId17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11893"/>
    <a:srgbClr val="0096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55" autoAdjust="0"/>
    <p:restoredTop sz="93409" autoAdjust="0"/>
  </p:normalViewPr>
  <p:slideViewPr>
    <p:cSldViewPr>
      <p:cViewPr varScale="1">
        <p:scale>
          <a:sx n="82" d="100"/>
          <a:sy n="82" d="100"/>
        </p:scale>
        <p:origin x="1137" y="3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70C46A5-84B8-A045-ABF8-C0B12801A0A5}" type="datetime1">
              <a:rPr lang="en-GB" altLang="en-US" smtClean="0"/>
              <a:t>21/11/2024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A00D8E-56CE-DA43-B8F9-00BD88B4AE9F}" type="datetime1">
              <a:rPr lang="en-GB" altLang="en-US" smtClean="0"/>
              <a:t>21/11/2024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816553-F224-AE40-94C1-25AFBF4C7671}" type="datetime1">
              <a:rPr lang="en-GB" altLang="en-US" smtClean="0"/>
              <a:t>21/11/2024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97229D-DCAB-1245-B2E9-B9929BD661AA}" type="datetime1">
              <a:rPr lang="en-GB" altLang="en-US" smtClean="0"/>
              <a:t>21/11/2024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22CAFC-DC22-8344-987F-0CBC7B8BFD35}" type="datetime1">
              <a:rPr lang="en-GB" altLang="en-US" smtClean="0"/>
              <a:t>21/11/2024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A9F673-3364-4D47-A628-2E3C12361FD8}" type="datetime1">
              <a:rPr lang="en-GB" altLang="en-US" smtClean="0"/>
              <a:t>21/11/2024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9E8FCC-76FF-E548-AC10-9774550F6D9F}" type="datetime1">
              <a:rPr lang="en-GB" altLang="en-US" smtClean="0"/>
              <a:t>21/11/2024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72E73C-A60B-854A-B82F-F49D45803DFA}" type="datetime1">
              <a:rPr lang="en-GB" altLang="en-US" smtClean="0"/>
              <a:t>21/11/2024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CD8968-CCC4-D940-B6DF-3A615651A684}" type="datetime1">
              <a:rPr lang="en-GB" altLang="en-US" smtClean="0"/>
              <a:t>21/11/2024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A5742F-154B-1241-BE6B-1DF09E8D04D4}" type="datetime1">
              <a:rPr lang="en-GB" altLang="en-US" smtClean="0"/>
              <a:t>21/11/2024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4D2E67-E93C-BD41-A302-34E7DA2D9B92}" type="datetime1">
              <a:rPr lang="en-GB" altLang="en-US" smtClean="0"/>
              <a:t>21/11/2024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D887C4B-2B7B-2848-B74D-C4761478658F}" type="datetime1">
              <a:rPr lang="en-GB" altLang="en-US" smtClean="0"/>
              <a:t>21/11/2024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1216031" y="1916832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LCDB7009</a:t>
            </a:r>
            <a:br>
              <a:rPr lang="en-GB" altLang="en-US" b="1" dirty="0">
                <a:solidFill>
                  <a:schemeClr val="accent2"/>
                </a:solidFill>
              </a:rPr>
            </a:br>
            <a:r>
              <a:rPr lang="en-GB" sz="4400" b="1" dirty="0">
                <a:solidFill>
                  <a:srgbClr val="FFFF00"/>
                </a:solidFill>
              </a:rPr>
              <a:t>Critical Literature Reviews for Doctoral Research</a:t>
            </a:r>
            <a:br>
              <a:rPr lang="en-GB" sz="4400" b="1" dirty="0">
                <a:solidFill>
                  <a:srgbClr val="FFFF00"/>
                </a:solidFill>
              </a:rPr>
            </a:br>
            <a:endParaRPr lang="en-GB" altLang="en-US" b="1" dirty="0">
              <a:solidFill>
                <a:schemeClr val="accent2"/>
              </a:solidFill>
            </a:endParaRP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1004435" y="3861048"/>
            <a:ext cx="7786742" cy="4536504"/>
          </a:xfrm>
        </p:spPr>
        <p:txBody>
          <a:bodyPr/>
          <a:lstStyle/>
          <a:p>
            <a:pPr eaLnBrk="1" hangingPunct="1"/>
            <a:r>
              <a:rPr lang="en-AU" altLang="en-US" sz="4800" dirty="0">
                <a:highlight>
                  <a:srgbClr val="FFFF00"/>
                </a:highlight>
              </a:rPr>
              <a:t>Working with Literature</a:t>
            </a:r>
          </a:p>
          <a:p>
            <a:pPr eaLnBrk="1" hangingPunct="1"/>
            <a:r>
              <a:rPr lang="en-GB" altLang="en-US" b="1" dirty="0">
                <a:solidFill>
                  <a:srgbClr val="FF0000"/>
                </a:solidFill>
              </a:rPr>
              <a:t>(Additional note)</a:t>
            </a: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EB149F-3C07-4A26-6216-52C13CB190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1071007"/>
            <a:ext cx="8229600" cy="1143000"/>
          </a:xfrm>
        </p:spPr>
        <p:txBody>
          <a:bodyPr/>
          <a:lstStyle/>
          <a:p>
            <a:r>
              <a:rPr lang="en-AU" altLang="en-US" sz="4400" dirty="0">
                <a:highlight>
                  <a:srgbClr val="FFFF00"/>
                </a:highlight>
              </a:rPr>
              <a:t>Working with Literature</a:t>
            </a:r>
            <a:br>
              <a:rPr lang="en-AU" altLang="en-US" sz="4400" dirty="0">
                <a:highlight>
                  <a:srgbClr val="FFFF00"/>
                </a:highlight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9C8692-2F40-2EEF-2DFA-EC322FBC5B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7625" y="2204864"/>
            <a:ext cx="8229600" cy="3917032"/>
          </a:xfrm>
        </p:spPr>
        <p:txBody>
          <a:bodyPr/>
          <a:lstStyle/>
          <a:p>
            <a:pPr algn="ctr"/>
            <a:r>
              <a:rPr lang="en-AU" altLang="en-US" sz="4800" dirty="0"/>
              <a:t>What should you be reading and what do you do with it ALL?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545DA8D-F683-68C2-0D23-16F9506D6B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551279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6E30B8FE-9C6C-0CC4-3229-431B94BDB3B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AU" altLang="en-US"/>
              <a:t>O'Leary, Z. (2004) The Essential Guide to Doing Research. London: Sage                         Chapter Six</a:t>
            </a:r>
          </a:p>
        </p:txBody>
      </p:sp>
      <p:sp>
        <p:nvSpPr>
          <p:cNvPr id="3" name="Slide Number Placeholder 4">
            <a:extLst>
              <a:ext uri="{FF2B5EF4-FFF2-40B4-BE49-F238E27FC236}">
                <a16:creationId xmlns:a16="http://schemas.microsoft.com/office/drawing/2014/main" id="{3CD9DC73-3A3A-0F39-31FC-07D4F10C2D7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4C1AE50-E779-48C3-80A5-E48AB960416A}" type="slidenum">
              <a:rPr lang="en-AU" altLang="en-US"/>
              <a:pPr/>
              <a:t>3</a:t>
            </a:fld>
            <a:endParaRPr lang="en-AU" altLang="en-US"/>
          </a:p>
        </p:txBody>
      </p:sp>
      <p:sp>
        <p:nvSpPr>
          <p:cNvPr id="103426" name="Rectangle 2">
            <a:extLst>
              <a:ext uri="{FF2B5EF4-FFF2-40B4-BE49-F238E27FC236}">
                <a16:creationId xmlns:a16="http://schemas.microsoft.com/office/drawing/2014/main" id="{74185A99-FDA9-E7FA-4444-6DF7291A11F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-36512" y="274638"/>
            <a:ext cx="9073008" cy="1143000"/>
          </a:xfrm>
        </p:spPr>
        <p:txBody>
          <a:bodyPr/>
          <a:lstStyle/>
          <a:p>
            <a:r>
              <a:rPr lang="en-AU" altLang="en-US" sz="3600" dirty="0"/>
              <a:t>The Importance of Working with Literature</a:t>
            </a:r>
          </a:p>
        </p:txBody>
      </p:sp>
      <p:sp>
        <p:nvSpPr>
          <p:cNvPr id="103427" name="Rectangle 3">
            <a:extLst>
              <a:ext uri="{FF2B5EF4-FFF2-40B4-BE49-F238E27FC236}">
                <a16:creationId xmlns:a16="http://schemas.microsoft.com/office/drawing/2014/main" id="{1657E32E-DDAC-C6A3-CE35-BDF5C353953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65348" y="1268760"/>
            <a:ext cx="8269288" cy="4114800"/>
          </a:xfrm>
        </p:spPr>
        <p:txBody>
          <a:bodyPr/>
          <a:lstStyle/>
          <a:p>
            <a:pPr>
              <a:buFont typeface="Wingdings" panose="05000000000000000000" pitchFamily="2" charset="2"/>
              <a:buNone/>
            </a:pPr>
            <a:r>
              <a:rPr lang="en-US" altLang="en-US" dirty="0">
                <a:cs typeface="Times New Roman" panose="02020603050405020304" pitchFamily="18" charset="0"/>
              </a:rPr>
              <a:t>	Working with literature is an essential part of the research process that:</a:t>
            </a:r>
          </a:p>
          <a:p>
            <a:pPr lvl="1"/>
            <a:r>
              <a:rPr lang="en-US" altLang="en-US" dirty="0">
                <a:cs typeface="Times New Roman" panose="02020603050405020304" pitchFamily="18" charset="0"/>
              </a:rPr>
              <a:t>generates ideas </a:t>
            </a:r>
          </a:p>
          <a:p>
            <a:pPr lvl="1"/>
            <a:r>
              <a:rPr lang="en-US" altLang="en-US" dirty="0">
                <a:cs typeface="Times New Roman" panose="02020603050405020304" pitchFamily="18" charset="0"/>
              </a:rPr>
              <a:t>helps form significant questions </a:t>
            </a:r>
          </a:p>
          <a:p>
            <a:pPr lvl="1"/>
            <a:r>
              <a:rPr lang="en-US" altLang="en-US" dirty="0">
                <a:cs typeface="Times New Roman" panose="02020603050405020304" pitchFamily="18" charset="0"/>
              </a:rPr>
              <a:t>is instrumental in the process of research design  </a:t>
            </a:r>
            <a:endParaRPr lang="en-AU" altLang="en-US" dirty="0"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E2D796AB-8AC4-3881-EE26-7465EB0A2946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AU" altLang="en-US"/>
              <a:t>O'Leary, Z. (2004) The Essential Guide to Doing Research. London: Sage                         Chapter Six</a:t>
            </a:r>
          </a:p>
        </p:txBody>
      </p:sp>
      <p:sp>
        <p:nvSpPr>
          <p:cNvPr id="3" name="Slide Number Placeholder 4">
            <a:extLst>
              <a:ext uri="{FF2B5EF4-FFF2-40B4-BE49-F238E27FC236}">
                <a16:creationId xmlns:a16="http://schemas.microsoft.com/office/drawing/2014/main" id="{EEEAF17D-261D-5B7F-9A73-C0B1B32D2E8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88DE2FA-BB9C-47C7-B223-47DEAB490D3A}" type="slidenum">
              <a:rPr lang="en-AU" altLang="en-US"/>
              <a:pPr/>
              <a:t>4</a:t>
            </a:fld>
            <a:endParaRPr lang="en-AU" altLang="en-US"/>
          </a:p>
        </p:txBody>
      </p:sp>
      <p:sp>
        <p:nvSpPr>
          <p:cNvPr id="100354" name="Rectangle 2">
            <a:extLst>
              <a:ext uri="{FF2B5EF4-FFF2-40B4-BE49-F238E27FC236}">
                <a16:creationId xmlns:a16="http://schemas.microsoft.com/office/drawing/2014/main" id="{4E2634D1-E6EA-3EB3-C536-359C34447DB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05164" y="99552"/>
            <a:ext cx="8229600" cy="1143000"/>
          </a:xfrm>
        </p:spPr>
        <p:txBody>
          <a:bodyPr/>
          <a:lstStyle/>
          <a:p>
            <a:r>
              <a:rPr lang="en-AU" altLang="en-US" dirty="0"/>
              <a:t>Working with literature</a:t>
            </a:r>
          </a:p>
        </p:txBody>
      </p:sp>
      <p:grpSp>
        <p:nvGrpSpPr>
          <p:cNvPr id="100439" name="Group 87">
            <a:extLst>
              <a:ext uri="{FF2B5EF4-FFF2-40B4-BE49-F238E27FC236}">
                <a16:creationId xmlns:a16="http://schemas.microsoft.com/office/drawing/2014/main" id="{DC9F8371-33B2-716E-98CA-07A0A1FCA48D}"/>
              </a:ext>
            </a:extLst>
          </p:cNvPr>
          <p:cNvGrpSpPr>
            <a:grpSpLocks/>
          </p:cNvGrpSpPr>
          <p:nvPr/>
        </p:nvGrpSpPr>
        <p:grpSpPr bwMode="auto">
          <a:xfrm>
            <a:off x="107504" y="980728"/>
            <a:ext cx="8928992" cy="4762872"/>
            <a:chOff x="1200" y="1392"/>
            <a:chExt cx="3341" cy="2232"/>
          </a:xfrm>
        </p:grpSpPr>
        <p:sp>
          <p:nvSpPr>
            <p:cNvPr id="100440" name="AutoShape 88">
              <a:extLst>
                <a:ext uri="{FF2B5EF4-FFF2-40B4-BE49-F238E27FC236}">
                  <a16:creationId xmlns:a16="http://schemas.microsoft.com/office/drawing/2014/main" id="{9381425B-1C58-24AB-A268-362B3A620679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1200" y="1392"/>
              <a:ext cx="3341" cy="223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cxnSp>
          <p:nvCxnSpPr>
            <p:cNvPr id="100441" name="_s2368">
              <a:extLst>
                <a:ext uri="{FF2B5EF4-FFF2-40B4-BE49-F238E27FC236}">
                  <a16:creationId xmlns:a16="http://schemas.microsoft.com/office/drawing/2014/main" id="{D8D7114F-460C-7110-98B6-E9719E28DCEC}"/>
                </a:ext>
              </a:extLst>
            </p:cNvPr>
            <p:cNvCxnSpPr>
              <a:cxnSpLocks noChangeShapeType="1"/>
              <a:stCxn id="100479" idx="1"/>
              <a:endCxn id="100464" idx="2"/>
            </p:cNvCxnSpPr>
            <p:nvPr/>
          </p:nvCxnSpPr>
          <p:spPr bwMode="auto">
            <a:xfrm rot="10800000">
              <a:off x="3829" y="2169"/>
              <a:ext cx="83" cy="985"/>
            </a:xfrm>
            <a:prstGeom prst="bentConnector2">
              <a:avLst/>
            </a:prstGeom>
            <a:noFill/>
            <a:ln w="28575">
              <a:solidFill>
                <a:srgbClr val="80808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00442" name="_s2366">
              <a:extLst>
                <a:ext uri="{FF2B5EF4-FFF2-40B4-BE49-F238E27FC236}">
                  <a16:creationId xmlns:a16="http://schemas.microsoft.com/office/drawing/2014/main" id="{A0D2391D-CA3E-BC30-7BC1-B4403B574534}"/>
                </a:ext>
              </a:extLst>
            </p:cNvPr>
            <p:cNvCxnSpPr>
              <a:cxnSpLocks noChangeShapeType="1"/>
              <a:stCxn id="100478" idx="1"/>
              <a:endCxn id="100464" idx="2"/>
            </p:cNvCxnSpPr>
            <p:nvPr/>
          </p:nvCxnSpPr>
          <p:spPr bwMode="auto">
            <a:xfrm rot="10800000">
              <a:off x="3829" y="2169"/>
              <a:ext cx="83" cy="716"/>
            </a:xfrm>
            <a:prstGeom prst="bentConnector2">
              <a:avLst/>
            </a:prstGeom>
            <a:noFill/>
            <a:ln w="28575">
              <a:solidFill>
                <a:srgbClr val="80808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00443" name="_s2360">
              <a:extLst>
                <a:ext uri="{FF2B5EF4-FFF2-40B4-BE49-F238E27FC236}">
                  <a16:creationId xmlns:a16="http://schemas.microsoft.com/office/drawing/2014/main" id="{EAE8AE0B-B432-817F-A4DB-0535D14FF9CF}"/>
                </a:ext>
              </a:extLst>
            </p:cNvPr>
            <p:cNvCxnSpPr>
              <a:cxnSpLocks noChangeShapeType="1"/>
              <a:stCxn id="100477" idx="1"/>
              <a:endCxn id="100463" idx="2"/>
            </p:cNvCxnSpPr>
            <p:nvPr/>
          </p:nvCxnSpPr>
          <p:spPr bwMode="auto">
            <a:xfrm rot="10800000">
              <a:off x="3035" y="2169"/>
              <a:ext cx="83" cy="1253"/>
            </a:xfrm>
            <a:prstGeom prst="bentConnector2">
              <a:avLst/>
            </a:prstGeom>
            <a:noFill/>
            <a:ln w="28575">
              <a:solidFill>
                <a:srgbClr val="80808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00444" name="_s2358">
              <a:extLst>
                <a:ext uri="{FF2B5EF4-FFF2-40B4-BE49-F238E27FC236}">
                  <a16:creationId xmlns:a16="http://schemas.microsoft.com/office/drawing/2014/main" id="{395986E0-B5A8-15B0-7B95-163D332349FF}"/>
                </a:ext>
              </a:extLst>
            </p:cNvPr>
            <p:cNvCxnSpPr>
              <a:cxnSpLocks noChangeShapeType="1"/>
              <a:stCxn id="100476" idx="1"/>
              <a:endCxn id="100463" idx="2"/>
            </p:cNvCxnSpPr>
            <p:nvPr/>
          </p:nvCxnSpPr>
          <p:spPr bwMode="auto">
            <a:xfrm rot="10800000">
              <a:off x="3035" y="2169"/>
              <a:ext cx="83" cy="985"/>
            </a:xfrm>
            <a:prstGeom prst="bentConnector2">
              <a:avLst/>
            </a:prstGeom>
            <a:noFill/>
            <a:ln w="28575">
              <a:solidFill>
                <a:srgbClr val="80808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00445" name="_s2356">
              <a:extLst>
                <a:ext uri="{FF2B5EF4-FFF2-40B4-BE49-F238E27FC236}">
                  <a16:creationId xmlns:a16="http://schemas.microsoft.com/office/drawing/2014/main" id="{C406C385-C142-C608-6A83-FE8A054EF69F}"/>
                </a:ext>
              </a:extLst>
            </p:cNvPr>
            <p:cNvCxnSpPr>
              <a:cxnSpLocks noChangeShapeType="1"/>
              <a:stCxn id="100475" idx="1"/>
              <a:endCxn id="100463" idx="2"/>
            </p:cNvCxnSpPr>
            <p:nvPr/>
          </p:nvCxnSpPr>
          <p:spPr bwMode="auto">
            <a:xfrm rot="10800000">
              <a:off x="3035" y="2169"/>
              <a:ext cx="83" cy="716"/>
            </a:xfrm>
            <a:prstGeom prst="bentConnector2">
              <a:avLst/>
            </a:prstGeom>
            <a:noFill/>
            <a:ln w="28575">
              <a:solidFill>
                <a:srgbClr val="80808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00446" name="_s2354">
              <a:extLst>
                <a:ext uri="{FF2B5EF4-FFF2-40B4-BE49-F238E27FC236}">
                  <a16:creationId xmlns:a16="http://schemas.microsoft.com/office/drawing/2014/main" id="{BBC16539-09AF-722D-6824-B9C952C45CA3}"/>
                </a:ext>
              </a:extLst>
            </p:cNvPr>
            <p:cNvCxnSpPr>
              <a:cxnSpLocks noChangeShapeType="1"/>
              <a:stCxn id="100474" idx="1"/>
              <a:endCxn id="100462" idx="2"/>
            </p:cNvCxnSpPr>
            <p:nvPr/>
          </p:nvCxnSpPr>
          <p:spPr bwMode="auto">
            <a:xfrm rot="10800000">
              <a:off x="2241" y="2169"/>
              <a:ext cx="83" cy="716"/>
            </a:xfrm>
            <a:prstGeom prst="bentConnector2">
              <a:avLst/>
            </a:prstGeom>
            <a:noFill/>
            <a:ln w="28575">
              <a:solidFill>
                <a:srgbClr val="80808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00447" name="_s2352">
              <a:extLst>
                <a:ext uri="{FF2B5EF4-FFF2-40B4-BE49-F238E27FC236}">
                  <a16:creationId xmlns:a16="http://schemas.microsoft.com/office/drawing/2014/main" id="{1E14745B-53CF-8768-E8CE-3B7E20C6D5CA}"/>
                </a:ext>
              </a:extLst>
            </p:cNvPr>
            <p:cNvCxnSpPr>
              <a:cxnSpLocks noChangeShapeType="1"/>
              <a:stCxn id="100473" idx="1"/>
              <a:endCxn id="100461" idx="2"/>
            </p:cNvCxnSpPr>
            <p:nvPr/>
          </p:nvCxnSpPr>
          <p:spPr bwMode="auto">
            <a:xfrm rot="10800000">
              <a:off x="1447" y="2169"/>
              <a:ext cx="83" cy="716"/>
            </a:xfrm>
            <a:prstGeom prst="bentConnector2">
              <a:avLst/>
            </a:prstGeom>
            <a:noFill/>
            <a:ln w="28575">
              <a:solidFill>
                <a:srgbClr val="80808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00448" name="_s2350">
              <a:extLst>
                <a:ext uri="{FF2B5EF4-FFF2-40B4-BE49-F238E27FC236}">
                  <a16:creationId xmlns:a16="http://schemas.microsoft.com/office/drawing/2014/main" id="{E6891F1E-1AB0-6366-69E1-9BF6629E273C}"/>
                </a:ext>
              </a:extLst>
            </p:cNvPr>
            <p:cNvCxnSpPr>
              <a:cxnSpLocks noChangeShapeType="1"/>
              <a:stCxn id="100472" idx="1"/>
              <a:endCxn id="100464" idx="2"/>
            </p:cNvCxnSpPr>
            <p:nvPr/>
          </p:nvCxnSpPr>
          <p:spPr bwMode="auto">
            <a:xfrm rot="10800000">
              <a:off x="3829" y="2169"/>
              <a:ext cx="83" cy="448"/>
            </a:xfrm>
            <a:prstGeom prst="bentConnector2">
              <a:avLst/>
            </a:prstGeom>
            <a:noFill/>
            <a:ln w="28575">
              <a:solidFill>
                <a:srgbClr val="80808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00449" name="_s2348">
              <a:extLst>
                <a:ext uri="{FF2B5EF4-FFF2-40B4-BE49-F238E27FC236}">
                  <a16:creationId xmlns:a16="http://schemas.microsoft.com/office/drawing/2014/main" id="{D2C54B48-1DA3-1274-CA6C-B507B1E61C25}"/>
                </a:ext>
              </a:extLst>
            </p:cNvPr>
            <p:cNvCxnSpPr>
              <a:cxnSpLocks noChangeShapeType="1"/>
              <a:stCxn id="100471" idx="1"/>
              <a:endCxn id="100463" idx="2"/>
            </p:cNvCxnSpPr>
            <p:nvPr/>
          </p:nvCxnSpPr>
          <p:spPr bwMode="auto">
            <a:xfrm rot="10800000">
              <a:off x="3035" y="2169"/>
              <a:ext cx="83" cy="448"/>
            </a:xfrm>
            <a:prstGeom prst="bentConnector2">
              <a:avLst/>
            </a:prstGeom>
            <a:noFill/>
            <a:ln w="28575">
              <a:solidFill>
                <a:srgbClr val="80808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00450" name="_s2346">
              <a:extLst>
                <a:ext uri="{FF2B5EF4-FFF2-40B4-BE49-F238E27FC236}">
                  <a16:creationId xmlns:a16="http://schemas.microsoft.com/office/drawing/2014/main" id="{333FAB8C-7FCF-0D81-A7F6-2571D1EA4749}"/>
                </a:ext>
              </a:extLst>
            </p:cNvPr>
            <p:cNvCxnSpPr>
              <a:cxnSpLocks noChangeShapeType="1"/>
              <a:stCxn id="100470" idx="1"/>
              <a:endCxn id="100462" idx="2"/>
            </p:cNvCxnSpPr>
            <p:nvPr/>
          </p:nvCxnSpPr>
          <p:spPr bwMode="auto">
            <a:xfrm rot="10800000">
              <a:off x="2241" y="2169"/>
              <a:ext cx="83" cy="448"/>
            </a:xfrm>
            <a:prstGeom prst="bentConnector2">
              <a:avLst/>
            </a:prstGeom>
            <a:noFill/>
            <a:ln w="28575">
              <a:solidFill>
                <a:srgbClr val="80808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00451" name="_s2344">
              <a:extLst>
                <a:ext uri="{FF2B5EF4-FFF2-40B4-BE49-F238E27FC236}">
                  <a16:creationId xmlns:a16="http://schemas.microsoft.com/office/drawing/2014/main" id="{9E60EE1E-A05C-6777-FF31-D922B5986AAA}"/>
                </a:ext>
              </a:extLst>
            </p:cNvPr>
            <p:cNvCxnSpPr>
              <a:cxnSpLocks noChangeShapeType="1"/>
              <a:stCxn id="100469" idx="1"/>
              <a:endCxn id="100461" idx="2"/>
            </p:cNvCxnSpPr>
            <p:nvPr/>
          </p:nvCxnSpPr>
          <p:spPr bwMode="auto">
            <a:xfrm rot="10800000">
              <a:off x="1447" y="2169"/>
              <a:ext cx="83" cy="448"/>
            </a:xfrm>
            <a:prstGeom prst="bentConnector2">
              <a:avLst/>
            </a:prstGeom>
            <a:noFill/>
            <a:ln w="28575">
              <a:solidFill>
                <a:srgbClr val="80808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00452" name="_s2342">
              <a:extLst>
                <a:ext uri="{FF2B5EF4-FFF2-40B4-BE49-F238E27FC236}">
                  <a16:creationId xmlns:a16="http://schemas.microsoft.com/office/drawing/2014/main" id="{0FF4528B-83C4-61FD-55DE-F9E0B1500FD2}"/>
                </a:ext>
              </a:extLst>
            </p:cNvPr>
            <p:cNvCxnSpPr>
              <a:cxnSpLocks noChangeShapeType="1"/>
              <a:stCxn id="100468" idx="1"/>
              <a:endCxn id="100464" idx="2"/>
            </p:cNvCxnSpPr>
            <p:nvPr/>
          </p:nvCxnSpPr>
          <p:spPr bwMode="auto">
            <a:xfrm rot="10800000">
              <a:off x="3829" y="2169"/>
              <a:ext cx="83" cy="180"/>
            </a:xfrm>
            <a:prstGeom prst="bentConnector2">
              <a:avLst/>
            </a:prstGeom>
            <a:noFill/>
            <a:ln w="28575">
              <a:solidFill>
                <a:srgbClr val="80808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00453" name="_s2340">
              <a:extLst>
                <a:ext uri="{FF2B5EF4-FFF2-40B4-BE49-F238E27FC236}">
                  <a16:creationId xmlns:a16="http://schemas.microsoft.com/office/drawing/2014/main" id="{92978144-985D-0C80-47BD-6D5267BFECDB}"/>
                </a:ext>
              </a:extLst>
            </p:cNvPr>
            <p:cNvCxnSpPr>
              <a:cxnSpLocks noChangeShapeType="1"/>
              <a:stCxn id="100467" idx="1"/>
              <a:endCxn id="100463" idx="2"/>
            </p:cNvCxnSpPr>
            <p:nvPr/>
          </p:nvCxnSpPr>
          <p:spPr bwMode="auto">
            <a:xfrm rot="10800000">
              <a:off x="3035" y="2169"/>
              <a:ext cx="83" cy="180"/>
            </a:xfrm>
            <a:prstGeom prst="bentConnector2">
              <a:avLst/>
            </a:prstGeom>
            <a:noFill/>
            <a:ln w="28575">
              <a:solidFill>
                <a:srgbClr val="80808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00454" name="_s2338">
              <a:extLst>
                <a:ext uri="{FF2B5EF4-FFF2-40B4-BE49-F238E27FC236}">
                  <a16:creationId xmlns:a16="http://schemas.microsoft.com/office/drawing/2014/main" id="{5C174EC2-6140-4B44-BF6B-253637A25248}"/>
                </a:ext>
              </a:extLst>
            </p:cNvPr>
            <p:cNvCxnSpPr>
              <a:cxnSpLocks noChangeShapeType="1"/>
              <a:stCxn id="100466" idx="1"/>
              <a:endCxn id="100462" idx="2"/>
            </p:cNvCxnSpPr>
            <p:nvPr/>
          </p:nvCxnSpPr>
          <p:spPr bwMode="auto">
            <a:xfrm rot="10800000">
              <a:off x="2241" y="2169"/>
              <a:ext cx="83" cy="180"/>
            </a:xfrm>
            <a:prstGeom prst="bentConnector2">
              <a:avLst/>
            </a:prstGeom>
            <a:noFill/>
            <a:ln w="28575">
              <a:solidFill>
                <a:srgbClr val="80808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00455" name="_s2336">
              <a:extLst>
                <a:ext uri="{FF2B5EF4-FFF2-40B4-BE49-F238E27FC236}">
                  <a16:creationId xmlns:a16="http://schemas.microsoft.com/office/drawing/2014/main" id="{A3B3436B-F829-82BD-7F24-EE9FF98FAE83}"/>
                </a:ext>
              </a:extLst>
            </p:cNvPr>
            <p:cNvCxnSpPr>
              <a:cxnSpLocks noChangeShapeType="1"/>
              <a:stCxn id="100465" idx="1"/>
              <a:endCxn id="100461" idx="2"/>
            </p:cNvCxnSpPr>
            <p:nvPr/>
          </p:nvCxnSpPr>
          <p:spPr bwMode="auto">
            <a:xfrm rot="10800000">
              <a:off x="1447" y="2169"/>
              <a:ext cx="83" cy="180"/>
            </a:xfrm>
            <a:prstGeom prst="bentConnector2">
              <a:avLst/>
            </a:prstGeom>
            <a:noFill/>
            <a:ln w="28575">
              <a:solidFill>
                <a:srgbClr val="80808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00456" name="_s2332">
              <a:extLst>
                <a:ext uri="{FF2B5EF4-FFF2-40B4-BE49-F238E27FC236}">
                  <a16:creationId xmlns:a16="http://schemas.microsoft.com/office/drawing/2014/main" id="{8C0DF8D2-DCA8-A88D-25ED-6C8083B38460}"/>
                </a:ext>
              </a:extLst>
            </p:cNvPr>
            <p:cNvCxnSpPr>
              <a:cxnSpLocks noChangeShapeType="1"/>
              <a:stCxn id="100464" idx="0"/>
              <a:endCxn id="100460" idx="2"/>
            </p:cNvCxnSpPr>
            <p:nvPr/>
          </p:nvCxnSpPr>
          <p:spPr bwMode="auto">
            <a:xfrm rot="5400000" flipH="1">
              <a:off x="3257" y="1416"/>
              <a:ext cx="199" cy="944"/>
            </a:xfrm>
            <a:prstGeom prst="bentConnector3">
              <a:avLst>
                <a:gd name="adj1" fmla="val 36144"/>
              </a:avLst>
            </a:prstGeom>
            <a:noFill/>
            <a:ln w="28575">
              <a:solidFill>
                <a:srgbClr val="80808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00457" name="_s2330">
              <a:extLst>
                <a:ext uri="{FF2B5EF4-FFF2-40B4-BE49-F238E27FC236}">
                  <a16:creationId xmlns:a16="http://schemas.microsoft.com/office/drawing/2014/main" id="{C9B17CC2-EB9A-76C6-2F6B-C874C090401E}"/>
                </a:ext>
              </a:extLst>
            </p:cNvPr>
            <p:cNvCxnSpPr>
              <a:cxnSpLocks noChangeShapeType="1"/>
              <a:stCxn id="100463" idx="0"/>
              <a:endCxn id="100460" idx="2"/>
            </p:cNvCxnSpPr>
            <p:nvPr/>
          </p:nvCxnSpPr>
          <p:spPr bwMode="auto">
            <a:xfrm rot="5400000" flipH="1">
              <a:off x="2860" y="1813"/>
              <a:ext cx="199" cy="150"/>
            </a:xfrm>
            <a:prstGeom prst="bentConnector3">
              <a:avLst>
                <a:gd name="adj1" fmla="val 36144"/>
              </a:avLst>
            </a:prstGeom>
            <a:noFill/>
            <a:ln w="28575">
              <a:solidFill>
                <a:srgbClr val="80808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00458" name="_s2329">
              <a:extLst>
                <a:ext uri="{FF2B5EF4-FFF2-40B4-BE49-F238E27FC236}">
                  <a16:creationId xmlns:a16="http://schemas.microsoft.com/office/drawing/2014/main" id="{63F019BE-41B7-622F-6255-93095C161797}"/>
                </a:ext>
              </a:extLst>
            </p:cNvPr>
            <p:cNvCxnSpPr>
              <a:cxnSpLocks noChangeShapeType="1"/>
              <a:stCxn id="100462" idx="0"/>
              <a:endCxn id="100460" idx="2"/>
            </p:cNvCxnSpPr>
            <p:nvPr/>
          </p:nvCxnSpPr>
          <p:spPr bwMode="auto">
            <a:xfrm rot="16200000">
              <a:off x="2463" y="1566"/>
              <a:ext cx="199" cy="644"/>
            </a:xfrm>
            <a:prstGeom prst="bentConnector3">
              <a:avLst>
                <a:gd name="adj1" fmla="val 36144"/>
              </a:avLst>
            </a:prstGeom>
            <a:noFill/>
            <a:ln w="28575">
              <a:solidFill>
                <a:srgbClr val="80808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00459" name="_s2328">
              <a:extLst>
                <a:ext uri="{FF2B5EF4-FFF2-40B4-BE49-F238E27FC236}">
                  <a16:creationId xmlns:a16="http://schemas.microsoft.com/office/drawing/2014/main" id="{FD6D739F-7646-9EAE-DD83-CEC2F07DDF6F}"/>
                </a:ext>
              </a:extLst>
            </p:cNvPr>
            <p:cNvCxnSpPr>
              <a:cxnSpLocks noChangeShapeType="1"/>
              <a:stCxn id="100461" idx="0"/>
              <a:endCxn id="100460" idx="2"/>
            </p:cNvCxnSpPr>
            <p:nvPr/>
          </p:nvCxnSpPr>
          <p:spPr bwMode="auto">
            <a:xfrm rot="16200000">
              <a:off x="2066" y="1169"/>
              <a:ext cx="199" cy="1438"/>
            </a:xfrm>
            <a:prstGeom prst="bentConnector3">
              <a:avLst>
                <a:gd name="adj1" fmla="val 36144"/>
              </a:avLst>
            </a:prstGeom>
            <a:noFill/>
            <a:ln w="28575">
              <a:solidFill>
                <a:srgbClr val="80808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100460" name="_s2324">
              <a:extLst>
                <a:ext uri="{FF2B5EF4-FFF2-40B4-BE49-F238E27FC236}">
                  <a16:creationId xmlns:a16="http://schemas.microsoft.com/office/drawing/2014/main" id="{599FC04A-DD6F-BB13-9BC2-5DC0E45F2BA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09" y="1536"/>
              <a:ext cx="1152" cy="252"/>
            </a:xfrm>
            <a:prstGeom prst="rect">
              <a:avLst/>
            </a:prstGeom>
            <a:gradFill rotWithShape="0">
              <a:gsLst>
                <a:gs pos="0">
                  <a:srgbClr val="BBE0E3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009999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009999"/>
              </a:outerShdw>
            </a:effectLst>
          </p:spPr>
          <p:txBody>
            <a:bodyPr lIns="1913" tIns="955" rIns="1913" bIns="955" anchor="ctr"/>
            <a:lstStyle/>
            <a:p>
              <a:pPr algn="ctr" eaLnBrk="0" hangingPunct="0"/>
              <a:r>
                <a:rPr lang="en-US" altLang="en-US" sz="1200" b="1" i="1"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panose="020B0604020202020204" pitchFamily="34" charset="0"/>
                </a:rPr>
                <a:t>Working with </a:t>
              </a:r>
            </a:p>
            <a:p>
              <a:pPr algn="ctr" eaLnBrk="0" hangingPunct="0"/>
              <a:r>
                <a:rPr lang="en-US" altLang="en-US" sz="1200" b="1" i="1"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panose="020B0604020202020204" pitchFamily="34" charset="0"/>
                </a:rPr>
                <a:t>Literature</a:t>
              </a:r>
            </a:p>
          </p:txBody>
        </p:sp>
        <p:sp>
          <p:nvSpPr>
            <p:cNvPr id="100461" name="_s2325">
              <a:extLst>
                <a:ext uri="{FF2B5EF4-FFF2-40B4-BE49-F238E27FC236}">
                  <a16:creationId xmlns:a16="http://schemas.microsoft.com/office/drawing/2014/main" id="{ABC7E36E-3EE8-C780-E606-BC1D592C161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200" y="1987"/>
              <a:ext cx="494" cy="182"/>
            </a:xfrm>
            <a:prstGeom prst="rect">
              <a:avLst/>
            </a:prstGeom>
            <a:gradFill rotWithShape="0">
              <a:gsLst>
                <a:gs pos="0">
                  <a:srgbClr val="BBE0E3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99CC00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99CC00"/>
              </a:outerShdw>
            </a:effectLst>
          </p:spPr>
          <p:txBody>
            <a:bodyPr lIns="1913" tIns="955" rIns="1913" bIns="955" anchor="ctr"/>
            <a:lstStyle/>
            <a:p>
              <a:pPr algn="ctr" eaLnBrk="0" hangingPunct="0"/>
              <a:r>
                <a:rPr lang="en-US" altLang="en-US" sz="1000" b="1"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panose="020B0604020202020204" pitchFamily="34" charset="0"/>
                </a:rPr>
                <a:t>Find it!</a:t>
              </a:r>
            </a:p>
          </p:txBody>
        </p:sp>
        <p:sp>
          <p:nvSpPr>
            <p:cNvPr id="100462" name="_s2326">
              <a:extLst>
                <a:ext uri="{FF2B5EF4-FFF2-40B4-BE49-F238E27FC236}">
                  <a16:creationId xmlns:a16="http://schemas.microsoft.com/office/drawing/2014/main" id="{2BD813AC-05E1-D166-2E3C-5FF314393DA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994" y="1987"/>
              <a:ext cx="494" cy="182"/>
            </a:xfrm>
            <a:prstGeom prst="rect">
              <a:avLst/>
            </a:prstGeom>
            <a:gradFill rotWithShape="0">
              <a:gsLst>
                <a:gs pos="0">
                  <a:srgbClr val="BBE0E3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99CC00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99CC00"/>
              </a:outerShdw>
            </a:effectLst>
          </p:spPr>
          <p:txBody>
            <a:bodyPr lIns="1913" tIns="955" rIns="1913" bIns="955" anchor="ctr"/>
            <a:lstStyle/>
            <a:p>
              <a:pPr algn="ctr" eaLnBrk="0" hangingPunct="0"/>
              <a:r>
                <a:rPr lang="en-US" altLang="en-US" sz="1000" b="1"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panose="020B0604020202020204" pitchFamily="34" charset="0"/>
                </a:rPr>
                <a:t>Manage it!</a:t>
              </a:r>
            </a:p>
          </p:txBody>
        </p:sp>
        <p:sp>
          <p:nvSpPr>
            <p:cNvPr id="100463" name="_s2327">
              <a:extLst>
                <a:ext uri="{FF2B5EF4-FFF2-40B4-BE49-F238E27FC236}">
                  <a16:creationId xmlns:a16="http://schemas.microsoft.com/office/drawing/2014/main" id="{EB735BD3-F42F-B8C5-F4E5-BECAD07F83E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788" y="1987"/>
              <a:ext cx="494" cy="182"/>
            </a:xfrm>
            <a:prstGeom prst="rect">
              <a:avLst/>
            </a:prstGeom>
            <a:gradFill rotWithShape="0">
              <a:gsLst>
                <a:gs pos="0">
                  <a:srgbClr val="BBE0E3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99CC00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99CC00"/>
              </a:outerShdw>
            </a:effectLst>
          </p:spPr>
          <p:txBody>
            <a:bodyPr lIns="1913" tIns="955" rIns="1913" bIns="955" anchor="ctr"/>
            <a:lstStyle/>
            <a:p>
              <a:pPr algn="ctr" eaLnBrk="0" hangingPunct="0"/>
              <a:r>
                <a:rPr lang="en-US" altLang="en-US" sz="1000" b="1"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panose="020B0604020202020204" pitchFamily="34" charset="0"/>
                </a:rPr>
                <a:t>Use it!</a:t>
              </a:r>
            </a:p>
          </p:txBody>
        </p:sp>
        <p:sp>
          <p:nvSpPr>
            <p:cNvPr id="100464" name="_s2331">
              <a:extLst>
                <a:ext uri="{FF2B5EF4-FFF2-40B4-BE49-F238E27FC236}">
                  <a16:creationId xmlns:a16="http://schemas.microsoft.com/office/drawing/2014/main" id="{A4B0288A-241B-B1BE-0ECB-1719190E31A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82" y="1987"/>
              <a:ext cx="494" cy="182"/>
            </a:xfrm>
            <a:prstGeom prst="rect">
              <a:avLst/>
            </a:prstGeom>
            <a:gradFill rotWithShape="0">
              <a:gsLst>
                <a:gs pos="0">
                  <a:srgbClr val="BBE0E3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99CC00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99CC00"/>
              </a:outerShdw>
            </a:effectLst>
          </p:spPr>
          <p:txBody>
            <a:bodyPr lIns="1913" tIns="955" rIns="1913" bIns="955" anchor="ctr"/>
            <a:lstStyle/>
            <a:p>
              <a:pPr algn="ctr" eaLnBrk="0" hangingPunct="0"/>
              <a:r>
                <a:rPr lang="en-US" altLang="en-US" sz="1000" b="1"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panose="020B0604020202020204" pitchFamily="34" charset="0"/>
                </a:rPr>
                <a:t>Review it!</a:t>
              </a:r>
            </a:p>
          </p:txBody>
        </p:sp>
        <p:sp>
          <p:nvSpPr>
            <p:cNvPr id="100465" name="_s2335">
              <a:extLst>
                <a:ext uri="{FF2B5EF4-FFF2-40B4-BE49-F238E27FC236}">
                  <a16:creationId xmlns:a16="http://schemas.microsoft.com/office/drawing/2014/main" id="{9DD48B00-AB4A-BD54-B292-35857B07E5E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530" y="2260"/>
              <a:ext cx="629" cy="177"/>
            </a:xfrm>
            <a:prstGeom prst="rect">
              <a:avLst/>
            </a:prstGeom>
            <a:gradFill rotWithShape="0">
              <a:gsLst>
                <a:gs pos="0">
                  <a:srgbClr val="FFFFFF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000000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BBE0E3"/>
              </a:outerShdw>
            </a:effectLst>
          </p:spPr>
          <p:txBody>
            <a:bodyPr lIns="2583" tIns="1292" rIns="2583" bIns="1292" anchor="ctr"/>
            <a:lstStyle/>
            <a:p>
              <a:pPr algn="ctr" eaLnBrk="0" hangingPunct="0"/>
              <a:r>
                <a:rPr lang="en-US" altLang="en-US" sz="900" i="1">
                  <a:latin typeface="Arial" panose="020B0604020202020204" pitchFamily="34" charset="0"/>
                </a:rPr>
                <a:t>Knowing the </a:t>
              </a:r>
            </a:p>
            <a:p>
              <a:pPr algn="ctr" eaLnBrk="0" hangingPunct="0"/>
              <a:r>
                <a:rPr lang="en-US" altLang="en-US" sz="900" i="1">
                  <a:latin typeface="Arial" panose="020B0604020202020204" pitchFamily="34" charset="0"/>
                </a:rPr>
                <a:t>literature types</a:t>
              </a:r>
            </a:p>
          </p:txBody>
        </p:sp>
        <p:sp>
          <p:nvSpPr>
            <p:cNvPr id="100466" name="_s2337">
              <a:extLst>
                <a:ext uri="{FF2B5EF4-FFF2-40B4-BE49-F238E27FC236}">
                  <a16:creationId xmlns:a16="http://schemas.microsoft.com/office/drawing/2014/main" id="{F893AABF-62F7-E0EB-ED86-2512203DE3B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24" y="2260"/>
              <a:ext cx="629" cy="177"/>
            </a:xfrm>
            <a:prstGeom prst="rect">
              <a:avLst/>
            </a:prstGeom>
            <a:gradFill rotWithShape="0">
              <a:gsLst>
                <a:gs pos="0">
                  <a:srgbClr val="FFFFFF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000000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BBE0E3"/>
              </a:outerShdw>
            </a:effectLst>
          </p:spPr>
          <p:txBody>
            <a:bodyPr lIns="2583" tIns="1292" rIns="2583" bIns="1292" anchor="ctr"/>
            <a:lstStyle/>
            <a:p>
              <a:pPr algn="ctr" eaLnBrk="0" hangingPunct="0"/>
              <a:r>
                <a:rPr lang="en-US" altLang="en-US" sz="900" i="1">
                  <a:latin typeface="Arial" panose="020B0604020202020204" pitchFamily="34" charset="0"/>
                </a:rPr>
                <a:t>Reading</a:t>
              </a:r>
            </a:p>
            <a:p>
              <a:pPr algn="ctr" eaLnBrk="0" hangingPunct="0"/>
              <a:r>
                <a:rPr lang="en-US" altLang="en-US" sz="900" i="1">
                  <a:latin typeface="Arial" panose="020B0604020202020204" pitchFamily="34" charset="0"/>
                </a:rPr>
                <a:t>efficiently</a:t>
              </a:r>
            </a:p>
          </p:txBody>
        </p:sp>
        <p:sp>
          <p:nvSpPr>
            <p:cNvPr id="100467" name="_s2339">
              <a:extLst>
                <a:ext uri="{FF2B5EF4-FFF2-40B4-BE49-F238E27FC236}">
                  <a16:creationId xmlns:a16="http://schemas.microsoft.com/office/drawing/2014/main" id="{353EB4D6-D6B4-2B75-F502-A3A1731EE05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18" y="2260"/>
              <a:ext cx="629" cy="177"/>
            </a:xfrm>
            <a:prstGeom prst="rect">
              <a:avLst/>
            </a:prstGeom>
            <a:gradFill rotWithShape="0">
              <a:gsLst>
                <a:gs pos="0">
                  <a:srgbClr val="FFFFFF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000000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BBE0E3"/>
              </a:outerShdw>
            </a:effectLst>
          </p:spPr>
          <p:txBody>
            <a:bodyPr lIns="3439" tIns="1719" rIns="3439" bIns="1719" anchor="ctr"/>
            <a:lstStyle/>
            <a:p>
              <a:pPr algn="ctr" eaLnBrk="0" hangingPunct="0"/>
              <a:r>
                <a:rPr lang="en-US" altLang="en-US" sz="900" i="1">
                  <a:latin typeface="Arial" panose="020B0604020202020204" pitchFamily="34" charset="0"/>
                </a:rPr>
                <a:t> Choosing your research topic</a:t>
              </a:r>
            </a:p>
          </p:txBody>
        </p:sp>
        <p:sp>
          <p:nvSpPr>
            <p:cNvPr id="100468" name="_s2341">
              <a:extLst>
                <a:ext uri="{FF2B5EF4-FFF2-40B4-BE49-F238E27FC236}">
                  <a16:creationId xmlns:a16="http://schemas.microsoft.com/office/drawing/2014/main" id="{81AF1ABD-C4E7-4E8D-49F7-C518DF826D8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12" y="2260"/>
              <a:ext cx="629" cy="177"/>
            </a:xfrm>
            <a:prstGeom prst="rect">
              <a:avLst/>
            </a:prstGeom>
            <a:gradFill rotWithShape="0">
              <a:gsLst>
                <a:gs pos="0">
                  <a:srgbClr val="FFFFFF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000000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BBE0E3"/>
              </a:outerShdw>
            </a:effectLst>
          </p:spPr>
          <p:txBody>
            <a:bodyPr lIns="3075" tIns="1538" rIns="3075" bIns="1538" anchor="ctr"/>
            <a:lstStyle/>
            <a:p>
              <a:pPr algn="ctr" eaLnBrk="0" hangingPunct="0"/>
              <a:r>
                <a:rPr lang="en-US" altLang="en-US" sz="900" i="1">
                  <a:latin typeface="Arial" panose="020B0604020202020204" pitchFamily="34" charset="0"/>
                </a:rPr>
                <a:t>Understanding the </a:t>
              </a:r>
            </a:p>
            <a:p>
              <a:pPr algn="ctr" eaLnBrk="0" hangingPunct="0"/>
              <a:r>
                <a:rPr lang="en-US" altLang="en-US" sz="900" i="1">
                  <a:latin typeface="Arial" panose="020B0604020202020204" pitchFamily="34" charset="0"/>
                </a:rPr>
                <a:t>lit review’s purpose</a:t>
              </a:r>
            </a:p>
          </p:txBody>
        </p:sp>
        <p:sp>
          <p:nvSpPr>
            <p:cNvPr id="100469" name="_s2343">
              <a:extLst>
                <a:ext uri="{FF2B5EF4-FFF2-40B4-BE49-F238E27FC236}">
                  <a16:creationId xmlns:a16="http://schemas.microsoft.com/office/drawing/2014/main" id="{E23F033C-E975-DDF5-98CF-4729BF47FC0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530" y="2528"/>
              <a:ext cx="629" cy="178"/>
            </a:xfrm>
            <a:prstGeom prst="rect">
              <a:avLst/>
            </a:prstGeom>
            <a:gradFill rotWithShape="0">
              <a:gsLst>
                <a:gs pos="0">
                  <a:srgbClr val="FFFFFF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000000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BBE0E3"/>
              </a:outerShdw>
            </a:effectLst>
          </p:spPr>
          <p:txBody>
            <a:bodyPr lIns="3268" tIns="1636" rIns="3268" bIns="1636" anchor="ctr"/>
            <a:lstStyle/>
            <a:p>
              <a:pPr algn="ctr" eaLnBrk="0" hangingPunct="0"/>
              <a:r>
                <a:rPr lang="en-US" altLang="en-US" sz="900" i="1">
                  <a:latin typeface="Arial" panose="020B0604020202020204" pitchFamily="34" charset="0"/>
                </a:rPr>
                <a:t>Using available resources</a:t>
              </a:r>
            </a:p>
          </p:txBody>
        </p:sp>
        <p:sp>
          <p:nvSpPr>
            <p:cNvPr id="100470" name="_s2345">
              <a:extLst>
                <a:ext uri="{FF2B5EF4-FFF2-40B4-BE49-F238E27FC236}">
                  <a16:creationId xmlns:a16="http://schemas.microsoft.com/office/drawing/2014/main" id="{2DE3AC50-4576-68F2-12A5-412AC156A88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24" y="2528"/>
              <a:ext cx="629" cy="178"/>
            </a:xfrm>
            <a:prstGeom prst="rect">
              <a:avLst/>
            </a:prstGeom>
            <a:gradFill rotWithShape="0">
              <a:gsLst>
                <a:gs pos="0">
                  <a:srgbClr val="FFFFFF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000000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BBE0E3"/>
              </a:outerShdw>
            </a:effectLst>
          </p:spPr>
          <p:txBody>
            <a:bodyPr lIns="3405" tIns="1702" rIns="3405" bIns="1702" anchor="ctr"/>
            <a:lstStyle/>
            <a:p>
              <a:pPr algn="ctr" eaLnBrk="0" hangingPunct="0"/>
              <a:r>
                <a:rPr lang="en-US" altLang="en-US" sz="900" i="1">
                  <a:latin typeface="Arial" panose="020B0604020202020204" pitchFamily="34" charset="0"/>
                </a:rPr>
                <a:t>Keeping track </a:t>
              </a:r>
            </a:p>
            <a:p>
              <a:pPr algn="ctr" eaLnBrk="0" hangingPunct="0"/>
              <a:r>
                <a:rPr lang="en-US" altLang="en-US" sz="900" i="1">
                  <a:latin typeface="Arial" panose="020B0604020202020204" pitchFamily="34" charset="0"/>
                </a:rPr>
                <a:t>of references </a:t>
              </a:r>
            </a:p>
          </p:txBody>
        </p:sp>
        <p:sp>
          <p:nvSpPr>
            <p:cNvPr id="100471" name="_s2347">
              <a:extLst>
                <a:ext uri="{FF2B5EF4-FFF2-40B4-BE49-F238E27FC236}">
                  <a16:creationId xmlns:a16="http://schemas.microsoft.com/office/drawing/2014/main" id="{26C79DA7-3071-F1D1-1EA1-B40574BED36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18" y="2528"/>
              <a:ext cx="629" cy="178"/>
            </a:xfrm>
            <a:prstGeom prst="rect">
              <a:avLst/>
            </a:prstGeom>
            <a:gradFill rotWithShape="0">
              <a:gsLst>
                <a:gs pos="0">
                  <a:srgbClr val="FFFFFF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000000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BBE0E3"/>
              </a:outerShdw>
            </a:effectLst>
          </p:spPr>
          <p:txBody>
            <a:bodyPr lIns="3439" tIns="1719" rIns="3439" bIns="1719" anchor="ctr"/>
            <a:lstStyle/>
            <a:p>
              <a:pPr algn="ctr" eaLnBrk="0" hangingPunct="0"/>
              <a:r>
                <a:rPr lang="en-US" altLang="en-US" sz="900" i="1">
                  <a:latin typeface="Arial" panose="020B0604020202020204" pitchFamily="34" charset="0"/>
                </a:rPr>
                <a:t>Developing your question</a:t>
              </a:r>
            </a:p>
          </p:txBody>
        </p:sp>
        <p:sp>
          <p:nvSpPr>
            <p:cNvPr id="100472" name="_s2349">
              <a:extLst>
                <a:ext uri="{FF2B5EF4-FFF2-40B4-BE49-F238E27FC236}">
                  <a16:creationId xmlns:a16="http://schemas.microsoft.com/office/drawing/2014/main" id="{4158C46A-5F48-EA57-E8F9-7C6DDD008E6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12" y="2528"/>
              <a:ext cx="629" cy="178"/>
            </a:xfrm>
            <a:prstGeom prst="rect">
              <a:avLst/>
            </a:prstGeom>
            <a:gradFill rotWithShape="0">
              <a:gsLst>
                <a:gs pos="0">
                  <a:srgbClr val="FFFFFF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000000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BBE0E3"/>
              </a:outerShdw>
            </a:effectLst>
          </p:spPr>
          <p:txBody>
            <a:bodyPr lIns="3439" tIns="1719" rIns="3439" bIns="1719" anchor="ctr"/>
            <a:lstStyle/>
            <a:p>
              <a:pPr algn="ctr" eaLnBrk="0" hangingPunct="0"/>
              <a:r>
                <a:rPr lang="en-US" altLang="en-US" sz="900" i="1">
                  <a:latin typeface="Arial" panose="020B0604020202020204" pitchFamily="34" charset="0"/>
                </a:rPr>
                <a:t>Ensuring adequate </a:t>
              </a:r>
            </a:p>
            <a:p>
              <a:pPr algn="ctr" eaLnBrk="0" hangingPunct="0"/>
              <a:r>
                <a:rPr lang="en-US" altLang="en-US" sz="900" i="1">
                  <a:latin typeface="Arial" panose="020B0604020202020204" pitchFamily="34" charset="0"/>
                </a:rPr>
                <a:t>coverage</a:t>
              </a:r>
            </a:p>
          </p:txBody>
        </p:sp>
        <p:sp>
          <p:nvSpPr>
            <p:cNvPr id="100473" name="_s2351">
              <a:extLst>
                <a:ext uri="{FF2B5EF4-FFF2-40B4-BE49-F238E27FC236}">
                  <a16:creationId xmlns:a16="http://schemas.microsoft.com/office/drawing/2014/main" id="{362FA0B7-B0C2-496E-2DD4-E413885BF53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530" y="2797"/>
              <a:ext cx="629" cy="177"/>
            </a:xfrm>
            <a:prstGeom prst="rect">
              <a:avLst/>
            </a:prstGeom>
            <a:gradFill rotWithShape="0">
              <a:gsLst>
                <a:gs pos="0">
                  <a:srgbClr val="FFFFFF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000000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BBE0E3"/>
              </a:outerShdw>
            </a:effectLst>
          </p:spPr>
          <p:txBody>
            <a:bodyPr lIns="3439" tIns="1719" rIns="3439" bIns="1719" anchor="ctr"/>
            <a:lstStyle/>
            <a:p>
              <a:pPr algn="ctr" eaLnBrk="0" hangingPunct="0"/>
              <a:r>
                <a:rPr lang="en-US" altLang="en-US" sz="900" i="1">
                  <a:latin typeface="Arial" panose="020B0604020202020204" pitchFamily="34" charset="0"/>
                </a:rPr>
                <a:t>Honing your </a:t>
              </a:r>
            </a:p>
            <a:p>
              <a:pPr algn="ctr" eaLnBrk="0" hangingPunct="0"/>
              <a:r>
                <a:rPr lang="en-US" altLang="en-US" sz="900" i="1">
                  <a:latin typeface="Arial" panose="020B0604020202020204" pitchFamily="34" charset="0"/>
                </a:rPr>
                <a:t>search skills</a:t>
              </a:r>
            </a:p>
          </p:txBody>
        </p:sp>
        <p:sp>
          <p:nvSpPr>
            <p:cNvPr id="100474" name="_s2353">
              <a:extLst>
                <a:ext uri="{FF2B5EF4-FFF2-40B4-BE49-F238E27FC236}">
                  <a16:creationId xmlns:a16="http://schemas.microsoft.com/office/drawing/2014/main" id="{FB869567-6D23-AF73-BBA1-638F6861AFB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24" y="2797"/>
              <a:ext cx="629" cy="177"/>
            </a:xfrm>
            <a:prstGeom prst="rect">
              <a:avLst/>
            </a:prstGeom>
            <a:gradFill rotWithShape="0">
              <a:gsLst>
                <a:gs pos="0">
                  <a:srgbClr val="FFFFFF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000000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BBE0E3"/>
              </a:outerShdw>
            </a:effectLst>
          </p:spPr>
          <p:txBody>
            <a:bodyPr lIns="5742" tIns="2872" rIns="5742" bIns="2872" anchor="ctr"/>
            <a:lstStyle/>
            <a:p>
              <a:pPr algn="ctr" eaLnBrk="0" hangingPunct="0"/>
              <a:r>
                <a:rPr lang="en-US" altLang="en-US" sz="900" i="1">
                  <a:latin typeface="Arial" panose="020B0604020202020204" pitchFamily="34" charset="0"/>
                </a:rPr>
                <a:t>Writing relevant annotations</a:t>
              </a:r>
            </a:p>
          </p:txBody>
        </p:sp>
        <p:sp>
          <p:nvSpPr>
            <p:cNvPr id="100475" name="_s2355">
              <a:extLst>
                <a:ext uri="{FF2B5EF4-FFF2-40B4-BE49-F238E27FC236}">
                  <a16:creationId xmlns:a16="http://schemas.microsoft.com/office/drawing/2014/main" id="{2C6FE9DC-76E8-3A51-BEF8-05AD8F1D189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18" y="2797"/>
              <a:ext cx="629" cy="177"/>
            </a:xfrm>
            <a:prstGeom prst="rect">
              <a:avLst/>
            </a:prstGeom>
            <a:gradFill rotWithShape="0">
              <a:gsLst>
                <a:gs pos="0">
                  <a:srgbClr val="FFFFFF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000000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BBE0E3"/>
              </a:outerShdw>
            </a:effectLst>
          </p:spPr>
          <p:txBody>
            <a:bodyPr lIns="14216" tIns="7108" rIns="14216" bIns="7108" anchor="ctr"/>
            <a:lstStyle/>
            <a:p>
              <a:pPr algn="ctr" eaLnBrk="0" hangingPunct="0"/>
              <a:r>
                <a:rPr lang="en-US" altLang="en-US" sz="900" i="1">
                  <a:latin typeface="Arial" panose="020B0604020202020204" pitchFamily="34" charset="0"/>
                </a:rPr>
                <a:t> Arguing your</a:t>
              </a:r>
            </a:p>
            <a:p>
              <a:pPr algn="ctr" eaLnBrk="0" hangingPunct="0"/>
              <a:r>
                <a:rPr lang="en-US" altLang="en-US" sz="900" i="1">
                  <a:latin typeface="Arial" panose="020B0604020202020204" pitchFamily="34" charset="0"/>
                </a:rPr>
                <a:t>rationale</a:t>
              </a:r>
            </a:p>
          </p:txBody>
        </p:sp>
        <p:sp>
          <p:nvSpPr>
            <p:cNvPr id="100476" name="_s2357">
              <a:extLst>
                <a:ext uri="{FF2B5EF4-FFF2-40B4-BE49-F238E27FC236}">
                  <a16:creationId xmlns:a16="http://schemas.microsoft.com/office/drawing/2014/main" id="{7D3A01C9-8D89-B1A3-E353-4135361C6E0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18" y="3065"/>
              <a:ext cx="629" cy="177"/>
            </a:xfrm>
            <a:prstGeom prst="rect">
              <a:avLst/>
            </a:prstGeom>
            <a:gradFill rotWithShape="0">
              <a:gsLst>
                <a:gs pos="0">
                  <a:srgbClr val="FFFFFF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000000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BBE0E3"/>
              </a:outerShdw>
            </a:effectLst>
          </p:spPr>
          <p:txBody>
            <a:bodyPr lIns="14216" tIns="7108" rIns="14216" bIns="7108" anchor="ctr"/>
            <a:lstStyle/>
            <a:p>
              <a:pPr algn="ctr" eaLnBrk="0" hangingPunct="0"/>
              <a:r>
                <a:rPr lang="en-US" altLang="en-US" sz="900" i="1">
                  <a:latin typeface="Arial" panose="020B0604020202020204" pitchFamily="34" charset="0"/>
                </a:rPr>
                <a:t>Informing your work with theory</a:t>
              </a:r>
            </a:p>
          </p:txBody>
        </p:sp>
        <p:sp>
          <p:nvSpPr>
            <p:cNvPr id="100477" name="_s2359">
              <a:extLst>
                <a:ext uri="{FF2B5EF4-FFF2-40B4-BE49-F238E27FC236}">
                  <a16:creationId xmlns:a16="http://schemas.microsoft.com/office/drawing/2014/main" id="{A94B2071-F4EA-54DE-D7DD-74B188E495C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18" y="3333"/>
              <a:ext cx="629" cy="177"/>
            </a:xfrm>
            <a:prstGeom prst="rect">
              <a:avLst/>
            </a:prstGeom>
            <a:gradFill rotWithShape="0">
              <a:gsLst>
                <a:gs pos="0">
                  <a:srgbClr val="FFFFFF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000000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BBE0E3"/>
              </a:outerShdw>
            </a:effectLst>
          </p:spPr>
          <p:txBody>
            <a:bodyPr lIns="23618" tIns="11810" rIns="23618" bIns="11810" anchor="ctr"/>
            <a:lstStyle/>
            <a:p>
              <a:pPr algn="ctr" eaLnBrk="0" hangingPunct="0"/>
              <a:endParaRPr lang="en-US" altLang="en-US" sz="900" i="1">
                <a:latin typeface="Arial" panose="020B0604020202020204" pitchFamily="34" charset="0"/>
              </a:endParaRPr>
            </a:p>
            <a:p>
              <a:pPr algn="ctr" eaLnBrk="0" hangingPunct="0"/>
              <a:r>
                <a:rPr lang="en-US" altLang="en-US" sz="900" i="1">
                  <a:latin typeface="Arial" panose="020B0604020202020204" pitchFamily="34" charset="0"/>
                </a:rPr>
                <a:t>Designing</a:t>
              </a:r>
            </a:p>
            <a:p>
              <a:pPr algn="ctr" eaLnBrk="0" hangingPunct="0"/>
              <a:r>
                <a:rPr lang="en-US" altLang="en-US" sz="900" i="1">
                  <a:latin typeface="Arial" panose="020B0604020202020204" pitchFamily="34" charset="0"/>
                </a:rPr>
                <a:t>method</a:t>
              </a:r>
            </a:p>
            <a:p>
              <a:pPr eaLnBrk="0" hangingPunct="0"/>
              <a:endParaRPr lang="en-US" altLang="en-US" sz="1200">
                <a:latin typeface="Times New Roman" panose="02020603050405020304" pitchFamily="18" charset="0"/>
              </a:endParaRPr>
            </a:p>
          </p:txBody>
        </p:sp>
        <p:sp>
          <p:nvSpPr>
            <p:cNvPr id="100478" name="_s2365">
              <a:extLst>
                <a:ext uri="{FF2B5EF4-FFF2-40B4-BE49-F238E27FC236}">
                  <a16:creationId xmlns:a16="http://schemas.microsoft.com/office/drawing/2014/main" id="{E280A215-C29A-81BD-0C90-0D8A8E4F8F1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12" y="2797"/>
              <a:ext cx="629" cy="177"/>
            </a:xfrm>
            <a:prstGeom prst="rect">
              <a:avLst/>
            </a:prstGeom>
            <a:gradFill rotWithShape="0">
              <a:gsLst>
                <a:gs pos="0">
                  <a:srgbClr val="FFFFFF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000000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BBE0E3"/>
              </a:outerShdw>
            </a:effectLst>
          </p:spPr>
          <p:txBody>
            <a:bodyPr lIns="38643" tIns="19322" rIns="38643" bIns="19322" anchor="ctr"/>
            <a:lstStyle/>
            <a:p>
              <a:pPr algn="ctr" eaLnBrk="0" hangingPunct="0"/>
              <a:r>
                <a:rPr lang="en-US" altLang="en-US" sz="900" i="1">
                  <a:latin typeface="Arial" panose="020B0604020202020204" pitchFamily="34" charset="0"/>
                </a:rPr>
                <a:t>Writing</a:t>
              </a:r>
            </a:p>
            <a:p>
              <a:pPr algn="ctr" eaLnBrk="0" hangingPunct="0"/>
              <a:r>
                <a:rPr lang="en-US" altLang="en-US" sz="900" i="1">
                  <a:latin typeface="Arial" panose="020B0604020202020204" pitchFamily="34" charset="0"/>
                </a:rPr>
                <a:t>purposefully</a:t>
              </a:r>
            </a:p>
          </p:txBody>
        </p:sp>
        <p:sp>
          <p:nvSpPr>
            <p:cNvPr id="100479" name="_s2367">
              <a:extLst>
                <a:ext uri="{FF2B5EF4-FFF2-40B4-BE49-F238E27FC236}">
                  <a16:creationId xmlns:a16="http://schemas.microsoft.com/office/drawing/2014/main" id="{82D21E44-A961-EB60-3667-6FF10030D62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12" y="3065"/>
              <a:ext cx="629" cy="177"/>
            </a:xfrm>
            <a:prstGeom prst="rect">
              <a:avLst/>
            </a:prstGeom>
            <a:gradFill rotWithShape="0">
              <a:gsLst>
                <a:gs pos="0">
                  <a:srgbClr val="FFFFFF"/>
                </a:gs>
                <a:gs pos="100000">
                  <a:srgbClr val="FFFFFF"/>
                </a:gs>
              </a:gsLst>
              <a:path path="rect">
                <a:fillToRect l="100000" b="100000"/>
              </a:path>
            </a:gradFill>
            <a:ln w="9525">
              <a:solidFill>
                <a:srgbClr val="000000"/>
              </a:solidFill>
              <a:miter lim="800000"/>
              <a:headEnd/>
              <a:tailEnd/>
            </a:ln>
            <a:effectLst>
              <a:outerShdw dist="63500" dir="19387806" algn="ctr" rotWithShape="0">
                <a:srgbClr val="BBE0E3"/>
              </a:outerShdw>
            </a:effectLst>
          </p:spPr>
          <p:txBody>
            <a:bodyPr lIns="38643" tIns="19322" rIns="38643" bIns="19322" anchor="ctr"/>
            <a:lstStyle/>
            <a:p>
              <a:pPr algn="ctr" eaLnBrk="0" hangingPunct="0"/>
              <a:r>
                <a:rPr lang="en-US" altLang="en-US" sz="900" i="1">
                  <a:latin typeface="Arial" panose="020B0604020202020204" pitchFamily="34" charset="0"/>
                </a:rPr>
                <a:t>Working on </a:t>
              </a:r>
            </a:p>
            <a:p>
              <a:pPr algn="ctr" eaLnBrk="0" hangingPunct="0"/>
              <a:r>
                <a:rPr lang="en-US" altLang="en-US" sz="900" i="1">
                  <a:latin typeface="Arial" panose="020B0604020202020204" pitchFamily="34" charset="0"/>
                </a:rPr>
                <a:t>style and tone</a:t>
              </a:r>
            </a:p>
          </p:txBody>
        </p:sp>
      </p:grp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B7D0BB0D-2EE6-E802-9576-7C8ECBFAB67E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AU" altLang="en-US"/>
              <a:t>O'Leary, Z. (2004) The Essential Guide to Doing Research. London: Sage                         Chapter Six</a:t>
            </a:r>
          </a:p>
        </p:txBody>
      </p:sp>
      <p:sp>
        <p:nvSpPr>
          <p:cNvPr id="3" name="Slide Number Placeholder 4">
            <a:extLst>
              <a:ext uri="{FF2B5EF4-FFF2-40B4-BE49-F238E27FC236}">
                <a16:creationId xmlns:a16="http://schemas.microsoft.com/office/drawing/2014/main" id="{C24B0B9F-0ECF-E03A-E100-70043563E6A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3643827-01EF-4386-B253-5DBABE5ECAD9}" type="slidenum">
              <a:rPr lang="en-AU" altLang="en-US"/>
              <a:pPr/>
              <a:t>5</a:t>
            </a:fld>
            <a:endParaRPr lang="en-AU" altLang="en-US"/>
          </a:p>
        </p:txBody>
      </p:sp>
      <p:sp>
        <p:nvSpPr>
          <p:cNvPr id="105474" name="Rectangle 2">
            <a:extLst>
              <a:ext uri="{FF2B5EF4-FFF2-40B4-BE49-F238E27FC236}">
                <a16:creationId xmlns:a16="http://schemas.microsoft.com/office/drawing/2014/main" id="{43AAC77D-B04F-9704-AB2B-772DA1A5CCF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95536" y="-27384"/>
            <a:ext cx="8229600" cy="1143000"/>
          </a:xfrm>
        </p:spPr>
        <p:txBody>
          <a:bodyPr/>
          <a:lstStyle/>
          <a:p>
            <a:r>
              <a:rPr lang="en-AU" altLang="en-US" dirty="0"/>
              <a:t>Finding literature</a:t>
            </a:r>
          </a:p>
        </p:txBody>
      </p:sp>
      <p:sp>
        <p:nvSpPr>
          <p:cNvPr id="105475" name="Rectangle 3">
            <a:extLst>
              <a:ext uri="{FF2B5EF4-FFF2-40B4-BE49-F238E27FC236}">
                <a16:creationId xmlns:a16="http://schemas.microsoft.com/office/drawing/2014/main" id="{316F309D-AADF-101C-CD6A-D1EDE6E50E0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25950" y="1052736"/>
            <a:ext cx="8738538" cy="4114800"/>
          </a:xfrm>
        </p:spPr>
        <p:txBody>
          <a:bodyPr/>
          <a:lstStyle/>
          <a:p>
            <a:pPr>
              <a:buFont typeface="Wingdings" panose="05000000000000000000" pitchFamily="2" charset="2"/>
              <a:buNone/>
            </a:pPr>
            <a:r>
              <a:rPr lang="en-US" altLang="en-US" sz="2800" dirty="0">
                <a:cs typeface="Times New Roman" panose="02020603050405020304" pitchFamily="18" charset="0"/>
              </a:rPr>
              <a:t>	Finding relevant literature can be made easier if you are able to readily access and draw on a wide variety of resources such as:</a:t>
            </a:r>
          </a:p>
          <a:p>
            <a:pPr lvl="1"/>
            <a:r>
              <a:rPr lang="en-US" altLang="en-US" sz="2400" dirty="0">
                <a:cs typeface="Times New Roman" panose="02020603050405020304" pitchFamily="18" charset="0"/>
              </a:rPr>
              <a:t>reference materials</a:t>
            </a:r>
          </a:p>
          <a:p>
            <a:pPr lvl="1"/>
            <a:r>
              <a:rPr lang="en-US" altLang="en-US" sz="2400" dirty="0">
                <a:cs typeface="Times New Roman" panose="02020603050405020304" pitchFamily="18" charset="0"/>
              </a:rPr>
              <a:t>books</a:t>
            </a:r>
          </a:p>
          <a:p>
            <a:pPr lvl="1"/>
            <a:r>
              <a:rPr lang="en-US" altLang="en-US" sz="2400" dirty="0">
                <a:cs typeface="Times New Roman" panose="02020603050405020304" pitchFamily="18" charset="0"/>
              </a:rPr>
              <a:t>journals </a:t>
            </a:r>
          </a:p>
          <a:p>
            <a:pPr lvl="1"/>
            <a:r>
              <a:rPr lang="en-US" altLang="en-US" sz="2400" dirty="0">
                <a:cs typeface="Times New Roman" panose="02020603050405020304" pitchFamily="18" charset="0"/>
              </a:rPr>
              <a:t>grey literature</a:t>
            </a:r>
          </a:p>
          <a:p>
            <a:pPr lvl="1"/>
            <a:r>
              <a:rPr lang="en-US" altLang="en-US" sz="2400" dirty="0">
                <a:cs typeface="Times New Roman" panose="02020603050405020304" pitchFamily="18" charset="0"/>
              </a:rPr>
              <a:t>official publications</a:t>
            </a:r>
          </a:p>
          <a:p>
            <a:pPr lvl="1"/>
            <a:r>
              <a:rPr lang="en-US" altLang="en-US" sz="2400" dirty="0">
                <a:cs typeface="Times New Roman" panose="02020603050405020304" pitchFamily="18" charset="0"/>
              </a:rPr>
              <a:t>archives</a:t>
            </a:r>
            <a:endParaRPr lang="en-AU" altLang="en-US" sz="2400" dirty="0"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A6DCE9E8-90EF-1585-AAB5-01AE21B1574D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AU" altLang="en-US"/>
              <a:t>O'Leary, Z. (2004) The Essential Guide to Doing Research. London: Sage                         Chapter Six</a:t>
            </a:r>
          </a:p>
        </p:txBody>
      </p:sp>
      <p:sp>
        <p:nvSpPr>
          <p:cNvPr id="3" name="Slide Number Placeholder 4">
            <a:extLst>
              <a:ext uri="{FF2B5EF4-FFF2-40B4-BE49-F238E27FC236}">
                <a16:creationId xmlns:a16="http://schemas.microsoft.com/office/drawing/2014/main" id="{DB29D6CA-35A5-F243-7F11-2F63DC0CC4B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4082919-8E00-43D6-A678-085C8CB85F14}" type="slidenum">
              <a:rPr lang="en-AU" altLang="en-US"/>
              <a:pPr/>
              <a:t>6</a:t>
            </a:fld>
            <a:endParaRPr lang="en-AU" altLang="en-US"/>
          </a:p>
        </p:txBody>
      </p:sp>
      <p:sp>
        <p:nvSpPr>
          <p:cNvPr id="107522" name="Rectangle 2">
            <a:extLst>
              <a:ext uri="{FF2B5EF4-FFF2-40B4-BE49-F238E27FC236}">
                <a16:creationId xmlns:a16="http://schemas.microsoft.com/office/drawing/2014/main" id="{7D87E785-07D9-7FE5-A603-8E3FC6CA5E2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AU" altLang="en-US"/>
              <a:t>Finding literature</a:t>
            </a:r>
          </a:p>
        </p:txBody>
      </p:sp>
      <p:sp>
        <p:nvSpPr>
          <p:cNvPr id="107523" name="Rectangle 3">
            <a:extLst>
              <a:ext uri="{FF2B5EF4-FFF2-40B4-BE49-F238E27FC236}">
                <a16:creationId xmlns:a16="http://schemas.microsoft.com/office/drawing/2014/main" id="{408CC78C-A382-A9EC-861B-37BEE59871B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ctr">
              <a:buFont typeface="Wingdings" panose="05000000000000000000" pitchFamily="2" charset="2"/>
              <a:buNone/>
            </a:pPr>
            <a:r>
              <a:rPr lang="en-US" altLang="en-US" sz="3600" b="1">
                <a:cs typeface="Times New Roman" panose="02020603050405020304" pitchFamily="18" charset="0"/>
              </a:rPr>
              <a:t>Don’t</a:t>
            </a:r>
            <a:r>
              <a:rPr lang="en-US" altLang="en-US" b="1">
                <a:cs typeface="Times New Roman" panose="02020603050405020304" pitchFamily="18" charset="0"/>
              </a:rPr>
              <a:t> </a:t>
            </a:r>
            <a:r>
              <a:rPr lang="en-US" altLang="en-US" sz="3600" b="1">
                <a:cs typeface="Times New Roman" panose="02020603050405020304" pitchFamily="18" charset="0"/>
              </a:rPr>
              <a:t>go it alone!!</a:t>
            </a:r>
          </a:p>
          <a:p>
            <a:pPr>
              <a:buFont typeface="Wingdings" panose="05000000000000000000" pitchFamily="2" charset="2"/>
              <a:buNone/>
            </a:pPr>
            <a:r>
              <a:rPr lang="en-US" altLang="en-US">
                <a:cs typeface="Times New Roman" panose="02020603050405020304" pitchFamily="18" charset="0"/>
              </a:rPr>
              <a:t>	When looking for literature be sure to call on the experts such as:</a:t>
            </a:r>
          </a:p>
          <a:p>
            <a:pPr lvl="1"/>
            <a:r>
              <a:rPr lang="en-US" altLang="en-US">
                <a:cs typeface="Times New Roman" panose="02020603050405020304" pitchFamily="18" charset="0"/>
              </a:rPr>
              <a:t>librarians</a:t>
            </a:r>
          </a:p>
          <a:p>
            <a:pPr lvl="1"/>
            <a:r>
              <a:rPr lang="en-US" altLang="en-US">
                <a:cs typeface="Times New Roman" panose="02020603050405020304" pitchFamily="18" charset="0"/>
              </a:rPr>
              <a:t>supervisors</a:t>
            </a:r>
          </a:p>
          <a:p>
            <a:pPr lvl="1"/>
            <a:r>
              <a:rPr lang="en-US" altLang="en-US">
                <a:cs typeface="Times New Roman" panose="02020603050405020304" pitchFamily="18" charset="0"/>
              </a:rPr>
              <a:t>other researchers</a:t>
            </a:r>
          </a:p>
          <a:p>
            <a:pPr lvl="1"/>
            <a:r>
              <a:rPr lang="en-US" altLang="en-US">
                <a:cs typeface="Times New Roman" panose="02020603050405020304" pitchFamily="18" charset="0"/>
              </a:rPr>
              <a:t>practitioners </a:t>
            </a:r>
            <a:endParaRPr lang="en-AU" altLang="en-US"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3275156D-3F80-C1DF-2571-995F8F18FF5E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AU" altLang="en-US"/>
              <a:t>O'Leary, Z. (2004) The Essential Guide to Doing Research. London: Sage                         Chapter Six</a:t>
            </a:r>
          </a:p>
        </p:txBody>
      </p:sp>
      <p:sp>
        <p:nvSpPr>
          <p:cNvPr id="3" name="Slide Number Placeholder 4">
            <a:extLst>
              <a:ext uri="{FF2B5EF4-FFF2-40B4-BE49-F238E27FC236}">
                <a16:creationId xmlns:a16="http://schemas.microsoft.com/office/drawing/2014/main" id="{33271DE8-AEB3-4A09-9859-3A03CBB545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39FFAB9-5EF3-494B-9857-F461776FFD0E}" type="slidenum">
              <a:rPr lang="en-AU" altLang="en-US"/>
              <a:pPr/>
              <a:t>7</a:t>
            </a:fld>
            <a:endParaRPr lang="en-AU" altLang="en-US"/>
          </a:p>
        </p:txBody>
      </p:sp>
      <p:sp>
        <p:nvSpPr>
          <p:cNvPr id="101378" name="Rectangle 2">
            <a:extLst>
              <a:ext uri="{FF2B5EF4-FFF2-40B4-BE49-F238E27FC236}">
                <a16:creationId xmlns:a16="http://schemas.microsoft.com/office/drawing/2014/main" id="{47E6E51A-E8D3-4451-D1F5-8F0EF0AE0A1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08024"/>
          </a:xfrm>
        </p:spPr>
        <p:txBody>
          <a:bodyPr/>
          <a:lstStyle/>
          <a:p>
            <a:r>
              <a:rPr lang="en-AU" altLang="en-US" sz="4000" dirty="0"/>
              <a:t>Intersecting Areas of Literature</a:t>
            </a:r>
          </a:p>
        </p:txBody>
      </p:sp>
      <p:grpSp>
        <p:nvGrpSpPr>
          <p:cNvPr id="101532" name="Group 156">
            <a:extLst>
              <a:ext uri="{FF2B5EF4-FFF2-40B4-BE49-F238E27FC236}">
                <a16:creationId xmlns:a16="http://schemas.microsoft.com/office/drawing/2014/main" id="{B88B0ADD-73AA-CBFB-6B5C-632B237E766A}"/>
              </a:ext>
            </a:extLst>
          </p:cNvPr>
          <p:cNvGrpSpPr>
            <a:grpSpLocks/>
          </p:cNvGrpSpPr>
          <p:nvPr/>
        </p:nvGrpSpPr>
        <p:grpSpPr bwMode="auto">
          <a:xfrm>
            <a:off x="1619672" y="1196752"/>
            <a:ext cx="5366119" cy="4254500"/>
            <a:chOff x="1587" y="1368"/>
            <a:chExt cx="2565" cy="2520"/>
          </a:xfrm>
        </p:grpSpPr>
        <p:sp>
          <p:nvSpPr>
            <p:cNvPr id="101534" name="_s2272">
              <a:extLst>
                <a:ext uri="{FF2B5EF4-FFF2-40B4-BE49-F238E27FC236}">
                  <a16:creationId xmlns:a16="http://schemas.microsoft.com/office/drawing/2014/main" id="{9B2DDE77-6167-C944-DEBC-880E961A3D53}"/>
                </a:ext>
              </a:extLst>
            </p:cNvPr>
            <p:cNvSpPr>
              <a:spLocks noChangeArrowheads="1" noTextEdit="1"/>
            </p:cNvSpPr>
            <p:nvPr/>
          </p:nvSpPr>
          <p:spPr bwMode="auto">
            <a:xfrm>
              <a:off x="2469" y="1440"/>
              <a:ext cx="1064" cy="1071"/>
            </a:xfrm>
            <a:prstGeom prst="ellipse">
              <a:avLst/>
            </a:prstGeom>
            <a:solidFill>
              <a:srgbClr val="FFFF99">
                <a:alpha val="50000"/>
              </a:srgbClr>
            </a:solidFill>
            <a:ln w="4699">
              <a:solidFill>
                <a:srgbClr val="000000"/>
              </a:solidFill>
              <a:round/>
              <a:headEnd/>
              <a:tailEnd/>
            </a:ln>
          </p:spPr>
          <p:txBody>
            <a:bodyPr anchor="ctr"/>
            <a:lstStyle/>
            <a:p>
              <a:endParaRPr lang="en-GB"/>
            </a:p>
          </p:txBody>
        </p:sp>
        <p:sp>
          <p:nvSpPr>
            <p:cNvPr id="101535" name="_s2273">
              <a:extLst>
                <a:ext uri="{FF2B5EF4-FFF2-40B4-BE49-F238E27FC236}">
                  <a16:creationId xmlns:a16="http://schemas.microsoft.com/office/drawing/2014/main" id="{1A653FF6-FF20-5851-28C9-B402C884AE3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40" y="1368"/>
              <a:ext cx="720" cy="50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83210" tIns="41605" rIns="83210" bIns="41605" anchor="ctr"/>
            <a:lstStyle/>
            <a:p>
              <a:pPr algn="ctr" eaLnBrk="0" hangingPunct="0"/>
              <a:endParaRPr lang="en-US" altLang="en-US" sz="1000" b="1" dirty="0">
                <a:latin typeface="Times New Roman" panose="02020603050405020304" pitchFamily="18" charset="0"/>
              </a:endParaRPr>
            </a:p>
            <a:p>
              <a:pPr algn="ctr" eaLnBrk="0" hangingPunct="0"/>
              <a:endParaRPr lang="en-US" altLang="en-US" sz="900" b="1" i="1" dirty="0">
                <a:latin typeface="Times New Roman" panose="02020603050405020304" pitchFamily="18" charset="0"/>
              </a:endParaRPr>
            </a:p>
            <a:p>
              <a:pPr algn="ctr" eaLnBrk="0" hangingPunct="0"/>
              <a:r>
                <a:rPr lang="en-US" altLang="en-US" sz="1200" b="1" i="1" dirty="0">
                  <a:latin typeface="Times New Roman" panose="02020603050405020304" pitchFamily="18" charset="0"/>
                </a:rPr>
                <a:t>BODY PIERCING</a:t>
              </a:r>
            </a:p>
            <a:p>
              <a:pPr algn="ctr" eaLnBrk="0" hangingPunct="0"/>
              <a:r>
                <a:rPr lang="en-US" altLang="en-US" sz="1800" b="1" dirty="0">
                  <a:latin typeface="Times New Roman" panose="02020603050405020304" pitchFamily="18" charset="0"/>
                </a:rPr>
                <a:t>▪</a:t>
              </a:r>
              <a:endParaRPr lang="en-US" altLang="en-US" sz="1800" dirty="0">
                <a:latin typeface="Times New Roman" panose="02020603050405020304" pitchFamily="18" charset="0"/>
              </a:endParaRPr>
            </a:p>
          </p:txBody>
        </p:sp>
        <p:sp>
          <p:nvSpPr>
            <p:cNvPr id="101536" name="_s2274">
              <a:extLst>
                <a:ext uri="{FF2B5EF4-FFF2-40B4-BE49-F238E27FC236}">
                  <a16:creationId xmlns:a16="http://schemas.microsoft.com/office/drawing/2014/main" id="{72572DF0-270A-63AE-713D-2D1E9579BEC8}"/>
                </a:ext>
              </a:extLst>
            </p:cNvPr>
            <p:cNvSpPr>
              <a:spLocks noChangeArrowheads="1" noTextEdit="1"/>
            </p:cNvSpPr>
            <p:nvPr/>
          </p:nvSpPr>
          <p:spPr bwMode="auto">
            <a:xfrm>
              <a:off x="2901" y="1809"/>
              <a:ext cx="1134" cy="1134"/>
            </a:xfrm>
            <a:prstGeom prst="ellipse">
              <a:avLst/>
            </a:prstGeom>
            <a:solidFill>
              <a:srgbClr val="CCFFCC">
                <a:alpha val="50000"/>
              </a:srgbClr>
            </a:solidFill>
            <a:ln w="4699">
              <a:solidFill>
                <a:srgbClr val="000000"/>
              </a:solidFill>
              <a:round/>
              <a:headEnd/>
              <a:tailEnd/>
            </a:ln>
          </p:spPr>
          <p:txBody>
            <a:bodyPr anchor="ctr"/>
            <a:lstStyle/>
            <a:p>
              <a:endParaRPr lang="en-GB"/>
            </a:p>
          </p:txBody>
        </p:sp>
        <p:sp>
          <p:nvSpPr>
            <p:cNvPr id="101537" name="_s2275">
              <a:extLst>
                <a:ext uri="{FF2B5EF4-FFF2-40B4-BE49-F238E27FC236}">
                  <a16:creationId xmlns:a16="http://schemas.microsoft.com/office/drawing/2014/main" id="{B77B55D5-EC17-A9EA-4978-40EEF59B950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360" y="2160"/>
              <a:ext cx="792" cy="7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83210" tIns="41605" rIns="83210" bIns="41605" anchor="ctr"/>
            <a:lstStyle/>
            <a:p>
              <a:pPr algn="ctr" eaLnBrk="0" hangingPunct="0"/>
              <a:r>
                <a:rPr lang="en-US" altLang="en-US" sz="1000" b="1">
                  <a:latin typeface="Times New Roman" panose="02020603050405020304" pitchFamily="18" charset="0"/>
                </a:rPr>
                <a:t>  </a:t>
              </a:r>
            </a:p>
            <a:p>
              <a:pPr algn="ctr" eaLnBrk="0" hangingPunct="0"/>
              <a:r>
                <a:rPr lang="en-US" altLang="en-US" sz="1200" b="1" i="1">
                  <a:latin typeface="Times New Roman" panose="02020603050405020304" pitchFamily="18" charset="0"/>
                </a:rPr>
                <a:t>TEENAGERS</a:t>
              </a:r>
            </a:p>
            <a:p>
              <a:pPr algn="ctr" eaLnBrk="0" hangingPunct="0"/>
              <a:r>
                <a:rPr lang="en-US" altLang="en-US" sz="1800" b="1">
                  <a:latin typeface="Times New Roman" panose="02020603050405020304" pitchFamily="18" charset="0"/>
                </a:rPr>
                <a:t>▪</a:t>
              </a:r>
              <a:endParaRPr lang="en-US" altLang="en-US" sz="1800">
                <a:latin typeface="Times New Roman" panose="02020603050405020304" pitchFamily="18" charset="0"/>
              </a:endParaRPr>
            </a:p>
            <a:p>
              <a:pPr algn="ctr" eaLnBrk="0" hangingPunct="0"/>
              <a:endParaRPr lang="en-US" altLang="en-US" sz="900">
                <a:latin typeface="Times New Roman" panose="02020603050405020304" pitchFamily="18" charset="0"/>
              </a:endParaRPr>
            </a:p>
          </p:txBody>
        </p:sp>
        <p:sp>
          <p:nvSpPr>
            <p:cNvPr id="101538" name="_s2276">
              <a:extLst>
                <a:ext uri="{FF2B5EF4-FFF2-40B4-BE49-F238E27FC236}">
                  <a16:creationId xmlns:a16="http://schemas.microsoft.com/office/drawing/2014/main" id="{310FC1DA-EFED-659E-EAC7-F790969463B3}"/>
                </a:ext>
              </a:extLst>
            </p:cNvPr>
            <p:cNvSpPr>
              <a:spLocks noChangeArrowheads="1" noTextEdit="1"/>
            </p:cNvSpPr>
            <p:nvPr/>
          </p:nvSpPr>
          <p:spPr bwMode="auto">
            <a:xfrm>
              <a:off x="2469" y="2241"/>
              <a:ext cx="1134" cy="1134"/>
            </a:xfrm>
            <a:prstGeom prst="ellipse">
              <a:avLst/>
            </a:prstGeom>
            <a:solidFill>
              <a:srgbClr val="FFCC99">
                <a:alpha val="50000"/>
              </a:srgbClr>
            </a:solidFill>
            <a:ln w="4699">
              <a:solidFill>
                <a:srgbClr val="000000"/>
              </a:solidFill>
              <a:round/>
              <a:headEnd/>
              <a:tailEnd/>
            </a:ln>
          </p:spPr>
          <p:txBody>
            <a:bodyPr anchor="ctr"/>
            <a:lstStyle/>
            <a:p>
              <a:endParaRPr lang="en-GB"/>
            </a:p>
          </p:txBody>
        </p:sp>
        <p:sp>
          <p:nvSpPr>
            <p:cNvPr id="101539" name="_s2277">
              <a:extLst>
                <a:ext uri="{FF2B5EF4-FFF2-40B4-BE49-F238E27FC236}">
                  <a16:creationId xmlns:a16="http://schemas.microsoft.com/office/drawing/2014/main" id="{0BD8EF84-E25B-2831-52FE-56EE0F49293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568" y="2880"/>
              <a:ext cx="924" cy="36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83210" tIns="41605" rIns="83210" bIns="41605" anchor="ctr"/>
            <a:lstStyle/>
            <a:p>
              <a:pPr algn="ctr" eaLnBrk="0" hangingPunct="0"/>
              <a:endParaRPr lang="en-US" altLang="en-US" sz="900" b="1" i="1">
                <a:latin typeface="Times New Roman" panose="02020603050405020304" pitchFamily="18" charset="0"/>
              </a:endParaRPr>
            </a:p>
            <a:p>
              <a:pPr algn="ctr" eaLnBrk="0" hangingPunct="0"/>
              <a:r>
                <a:rPr lang="en-US" altLang="en-US" sz="1200" b="1" i="1">
                  <a:latin typeface="Times New Roman" panose="02020603050405020304" pitchFamily="18" charset="0"/>
                </a:rPr>
                <a:t>RITES OF PASSAGE</a:t>
              </a:r>
            </a:p>
            <a:p>
              <a:pPr algn="ctr" eaLnBrk="0" hangingPunct="0"/>
              <a:r>
                <a:rPr lang="en-US" altLang="en-US" sz="1800" b="1">
                  <a:latin typeface="Times New Roman" panose="02020603050405020304" pitchFamily="18" charset="0"/>
                </a:rPr>
                <a:t>▪</a:t>
              </a:r>
              <a:endParaRPr lang="en-US" altLang="en-US" sz="1800">
                <a:latin typeface="Times New Roman" panose="02020603050405020304" pitchFamily="18" charset="0"/>
              </a:endParaRPr>
            </a:p>
            <a:p>
              <a:pPr algn="ctr" eaLnBrk="0" hangingPunct="0"/>
              <a:endParaRPr lang="en-US" altLang="en-US" sz="900" b="1" i="1">
                <a:latin typeface="Times New Roman" panose="02020603050405020304" pitchFamily="18" charset="0"/>
              </a:endParaRPr>
            </a:p>
          </p:txBody>
        </p:sp>
        <p:sp>
          <p:nvSpPr>
            <p:cNvPr id="101540" name="_s3041">
              <a:extLst>
                <a:ext uri="{FF2B5EF4-FFF2-40B4-BE49-F238E27FC236}">
                  <a16:creationId xmlns:a16="http://schemas.microsoft.com/office/drawing/2014/main" id="{9A85A5F3-3E1E-8CF1-E438-E5588A5246F0}"/>
                </a:ext>
              </a:extLst>
            </p:cNvPr>
            <p:cNvSpPr>
              <a:spLocks noChangeArrowheads="1" noTextEdit="1"/>
            </p:cNvSpPr>
            <p:nvPr/>
          </p:nvSpPr>
          <p:spPr bwMode="auto">
            <a:xfrm>
              <a:off x="2037" y="1809"/>
              <a:ext cx="1134" cy="1134"/>
            </a:xfrm>
            <a:prstGeom prst="ellipse">
              <a:avLst/>
            </a:prstGeom>
            <a:solidFill>
              <a:srgbClr val="99CCFF">
                <a:alpha val="8000"/>
              </a:srgbClr>
            </a:solidFill>
            <a:ln w="11049">
              <a:solidFill>
                <a:srgbClr val="000000"/>
              </a:solidFill>
              <a:prstDash val="dash"/>
              <a:round/>
              <a:headEnd/>
              <a:tailEnd/>
            </a:ln>
          </p:spPr>
          <p:txBody>
            <a:bodyPr anchor="ctr"/>
            <a:lstStyle/>
            <a:p>
              <a:endParaRPr lang="en-GB"/>
            </a:p>
          </p:txBody>
        </p:sp>
        <p:sp>
          <p:nvSpPr>
            <p:cNvPr id="101541" name="_s3042">
              <a:extLst>
                <a:ext uri="{FF2B5EF4-FFF2-40B4-BE49-F238E27FC236}">
                  <a16:creationId xmlns:a16="http://schemas.microsoft.com/office/drawing/2014/main" id="{00AD88BB-0A00-8815-A78D-86996AE2849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587" y="2234"/>
              <a:ext cx="337" cy="28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/>
            <a:p>
              <a:pPr eaLnBrk="0" hangingPunct="0"/>
              <a:endParaRPr lang="en-US" altLang="en-US" sz="1200">
                <a:latin typeface="Times New Roman" panose="02020603050405020304" pitchFamily="18" charset="0"/>
              </a:endParaRPr>
            </a:p>
            <a:p>
              <a:pPr eaLnBrk="0" hangingPunct="0"/>
              <a:endParaRPr lang="en-US" altLang="en-US" sz="1200">
                <a:latin typeface="Times New Roman" panose="02020603050405020304" pitchFamily="18" charset="0"/>
              </a:endParaRPr>
            </a:p>
          </p:txBody>
        </p:sp>
        <p:sp>
          <p:nvSpPr>
            <p:cNvPr id="101542" name="Text Box 166">
              <a:extLst>
                <a:ext uri="{FF2B5EF4-FFF2-40B4-BE49-F238E27FC236}">
                  <a16:creationId xmlns:a16="http://schemas.microsoft.com/office/drawing/2014/main" id="{FBFBAFE7-27CA-48C8-5A97-7930684DA2A1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101" y="1944"/>
              <a:ext cx="526" cy="2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>
                      <a:alpha val="99001"/>
                    </a:srgbClr>
                  </a:solidFill>
                </a14:hiddenFill>
              </a:ext>
              <a:ext uri="{91240B29-F687-4F45-9708-019B960494DF}">
                <a14:hiddenLine xmlns:a14="http://schemas.microsoft.com/office/drawing/2010/main" w="19050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83210" tIns="41605" rIns="83210" bIns="41605"/>
            <a:lstStyle/>
            <a:p>
              <a:pPr algn="ctr" eaLnBrk="0" hangingPunct="0"/>
              <a:r>
                <a:rPr lang="en-US" altLang="en-US" sz="1100">
                  <a:latin typeface="Times New Roman" panose="02020603050405020304" pitchFamily="18" charset="0"/>
                  <a:sym typeface="Wingdings" panose="05000000000000000000" pitchFamily="2" charset="2"/>
                </a:rPr>
                <a:t></a:t>
              </a:r>
              <a:endParaRPr lang="en-US" altLang="en-US" sz="1100">
                <a:latin typeface="Times New Roman" panose="02020603050405020304" pitchFamily="18" charset="0"/>
              </a:endParaRPr>
            </a:p>
          </p:txBody>
        </p:sp>
        <p:sp>
          <p:nvSpPr>
            <p:cNvPr id="101543" name="Text Box 167">
              <a:extLst>
                <a:ext uri="{FF2B5EF4-FFF2-40B4-BE49-F238E27FC236}">
                  <a16:creationId xmlns:a16="http://schemas.microsoft.com/office/drawing/2014/main" id="{91C9582B-6CBE-0AA3-24E0-59BDC77483F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525" y="1944"/>
              <a:ext cx="526" cy="2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>
                      <a:alpha val="99001"/>
                    </a:srgbClr>
                  </a:solidFill>
                </a14:hiddenFill>
              </a:ext>
              <a:ext uri="{91240B29-F687-4F45-9708-019B960494DF}">
                <a14:hiddenLine xmlns:a14="http://schemas.microsoft.com/office/drawing/2010/main" w="19050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83210" tIns="41605" rIns="83210" bIns="41605"/>
            <a:lstStyle/>
            <a:p>
              <a:pPr eaLnBrk="0" hangingPunct="0"/>
              <a:r>
                <a:rPr lang="en-US" altLang="en-US" sz="1200">
                  <a:latin typeface="Times New Roman" panose="02020603050405020304" pitchFamily="18" charset="0"/>
                </a:rPr>
                <a:t>    </a:t>
              </a:r>
              <a:r>
                <a:rPr lang="en-US" altLang="en-US" sz="1100">
                  <a:latin typeface="Times New Roman" panose="02020603050405020304" pitchFamily="18" charset="0"/>
                  <a:sym typeface="Wingdings" panose="05000000000000000000" pitchFamily="2" charset="2"/>
                </a:rPr>
                <a:t></a:t>
              </a:r>
              <a:endParaRPr lang="en-US" altLang="en-US" sz="1100">
                <a:latin typeface="Times New Roman" panose="02020603050405020304" pitchFamily="18" charset="0"/>
              </a:endParaRPr>
            </a:p>
            <a:p>
              <a:pPr eaLnBrk="0" hangingPunct="0"/>
              <a:endParaRPr lang="en-US" altLang="en-US" sz="1200">
                <a:latin typeface="Times New Roman" panose="02020603050405020304" pitchFamily="18" charset="0"/>
              </a:endParaRPr>
            </a:p>
            <a:p>
              <a:pPr eaLnBrk="0" hangingPunct="0"/>
              <a:endParaRPr lang="en-US" altLang="en-US" sz="1200">
                <a:latin typeface="Times New Roman" panose="02020603050405020304" pitchFamily="18" charset="0"/>
              </a:endParaRPr>
            </a:p>
          </p:txBody>
        </p:sp>
        <p:sp>
          <p:nvSpPr>
            <p:cNvPr id="101544" name="Text Box 168">
              <a:extLst>
                <a:ext uri="{FF2B5EF4-FFF2-40B4-BE49-F238E27FC236}">
                  <a16:creationId xmlns:a16="http://schemas.microsoft.com/office/drawing/2014/main" id="{3E57AD11-E0CF-5D74-28D3-31CBF5CC87BE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072" y="2520"/>
              <a:ext cx="526" cy="36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>
                      <a:alpha val="99001"/>
                    </a:srgbClr>
                  </a:solidFill>
                </a14:hiddenFill>
              </a:ext>
              <a:ext uri="{91240B29-F687-4F45-9708-019B960494DF}">
                <a14:hiddenLine xmlns:a14="http://schemas.microsoft.com/office/drawing/2010/main" w="19050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83210" tIns="41605" rIns="83210" bIns="41605"/>
            <a:lstStyle/>
            <a:p>
              <a:pPr algn="ctr" eaLnBrk="0" hangingPunct="0"/>
              <a:r>
                <a:rPr lang="en-US" altLang="en-US" sz="1100">
                  <a:latin typeface="Times New Roman" panose="02020603050405020304" pitchFamily="18" charset="0"/>
                </a:rPr>
                <a:t>   </a:t>
              </a:r>
            </a:p>
            <a:p>
              <a:pPr algn="ctr" eaLnBrk="0" hangingPunct="0"/>
              <a:r>
                <a:rPr lang="en-US" altLang="en-US" sz="1100">
                  <a:latin typeface="Times New Roman" panose="02020603050405020304" pitchFamily="18" charset="0"/>
                </a:rPr>
                <a:t>     </a:t>
              </a:r>
              <a:r>
                <a:rPr lang="en-US" altLang="en-US" sz="1100">
                  <a:latin typeface="Times New Roman" panose="02020603050405020304" pitchFamily="18" charset="0"/>
                  <a:sym typeface="Wingdings" panose="05000000000000000000" pitchFamily="2" charset="2"/>
                </a:rPr>
                <a:t></a:t>
              </a:r>
              <a:endParaRPr lang="en-US" altLang="en-US" sz="1100">
                <a:latin typeface="Times New Roman" panose="02020603050405020304" pitchFamily="18" charset="0"/>
              </a:endParaRPr>
            </a:p>
            <a:p>
              <a:pPr eaLnBrk="0" hangingPunct="0"/>
              <a:endParaRPr lang="en-US" altLang="en-US" sz="1200">
                <a:latin typeface="Times New Roman" panose="02020603050405020304" pitchFamily="18" charset="0"/>
              </a:endParaRPr>
            </a:p>
          </p:txBody>
        </p:sp>
        <p:sp>
          <p:nvSpPr>
            <p:cNvPr id="101545" name="Text Box 169">
              <a:extLst>
                <a:ext uri="{FF2B5EF4-FFF2-40B4-BE49-F238E27FC236}">
                  <a16:creationId xmlns:a16="http://schemas.microsoft.com/office/drawing/2014/main" id="{1BC0E2C4-3762-A7A7-6228-B696399B7E2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813" y="2232"/>
              <a:ext cx="526" cy="43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>
                      <a:alpha val="99001"/>
                    </a:srgbClr>
                  </a:solidFill>
                </a14:hiddenFill>
              </a:ext>
              <a:ext uri="{91240B29-F687-4F45-9708-019B960494DF}">
                <a14:hiddenLine xmlns:a14="http://schemas.microsoft.com/office/drawing/2010/main" w="19050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83210" tIns="41605" rIns="83210" bIns="41605"/>
            <a:lstStyle/>
            <a:p>
              <a:pPr eaLnBrk="0" hangingPunct="0"/>
              <a:r>
                <a:rPr lang="en-US" altLang="en-US" sz="800" b="1" i="1">
                  <a:latin typeface="Times New Roman" panose="02020603050405020304" pitchFamily="18" charset="0"/>
                </a:rPr>
                <a:t>     </a:t>
              </a:r>
            </a:p>
            <a:p>
              <a:pPr eaLnBrk="0" hangingPunct="0"/>
              <a:r>
                <a:rPr lang="en-US" altLang="en-US" sz="800" b="1" i="1">
                  <a:latin typeface="Times New Roman" panose="02020603050405020304" pitchFamily="18" charset="0"/>
                </a:rPr>
                <a:t>    </a:t>
              </a:r>
              <a:r>
                <a:rPr lang="en-US" altLang="en-US" sz="1400">
                  <a:latin typeface="Times New Roman" panose="02020603050405020304" pitchFamily="18" charset="0"/>
                </a:rPr>
                <a:t>  </a:t>
              </a:r>
              <a:r>
                <a:rPr lang="en-US" altLang="en-US" sz="1600">
                  <a:latin typeface="Times New Roman" panose="02020603050405020304" pitchFamily="18" charset="0"/>
                  <a:sym typeface="Wingdings" panose="05000000000000000000" pitchFamily="2" charset="2"/>
                </a:rPr>
                <a:t></a:t>
              </a:r>
              <a:endParaRPr lang="en-US" altLang="en-US" sz="1600" i="1">
                <a:latin typeface="Times New Roman" panose="02020603050405020304" pitchFamily="18" charset="0"/>
              </a:endParaRPr>
            </a:p>
          </p:txBody>
        </p:sp>
        <p:sp>
          <p:nvSpPr>
            <p:cNvPr id="101546" name="Text Box 170">
              <a:extLst>
                <a:ext uri="{FF2B5EF4-FFF2-40B4-BE49-F238E27FC236}">
                  <a16:creationId xmlns:a16="http://schemas.microsoft.com/office/drawing/2014/main" id="{143E3C13-062D-7668-F78A-94FEC7E5E6A1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920" y="2088"/>
              <a:ext cx="792" cy="57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 algn="ctr">
                  <a:solidFill>
                    <a:srgbClr val="80808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 eaLnBrk="0" hangingPunct="0"/>
              <a:r>
                <a:rPr lang="en-US" altLang="en-US" sz="1000" b="1" dirty="0">
                  <a:latin typeface="Times New Roman" panose="02020603050405020304" pitchFamily="18" charset="0"/>
                </a:rPr>
                <a:t>  </a:t>
              </a:r>
            </a:p>
            <a:p>
              <a:pPr algn="ctr" eaLnBrk="0" hangingPunct="0"/>
              <a:endParaRPr lang="en-US" altLang="en-US" sz="900" i="1" dirty="0">
                <a:latin typeface="Times New Roman" panose="02020603050405020304" pitchFamily="18" charset="0"/>
              </a:endParaRPr>
            </a:p>
            <a:p>
              <a:pPr algn="ctr" eaLnBrk="0" hangingPunct="0"/>
              <a:r>
                <a:rPr lang="en-US" altLang="en-US" sz="1200" b="1" i="1" dirty="0">
                  <a:latin typeface="Times New Roman" panose="02020603050405020304" pitchFamily="18" charset="0"/>
                </a:rPr>
                <a:t>FOUCAULT</a:t>
              </a:r>
            </a:p>
            <a:p>
              <a:pPr algn="ctr" eaLnBrk="0" hangingPunct="0"/>
              <a:r>
                <a:rPr lang="en-US" altLang="en-US" sz="1400" b="1" dirty="0">
                  <a:latin typeface="Times New Roman" panose="02020603050405020304" pitchFamily="18" charset="0"/>
                </a:rPr>
                <a:t> </a:t>
              </a:r>
              <a:r>
                <a:rPr lang="en-US" altLang="en-US" sz="1800" b="1" dirty="0">
                  <a:latin typeface="Times New Roman" panose="02020603050405020304" pitchFamily="18" charset="0"/>
                </a:rPr>
                <a:t>▪</a:t>
              </a:r>
              <a:endParaRPr lang="en-US" altLang="en-US" sz="1800" dirty="0">
                <a:latin typeface="Times New Roman" panose="02020603050405020304" pitchFamily="18" charset="0"/>
              </a:endParaRPr>
            </a:p>
            <a:p>
              <a:pPr eaLnBrk="0" hangingPunct="0"/>
              <a:endParaRPr lang="en-US" altLang="en-US" sz="1200" b="1" dirty="0">
                <a:latin typeface="Times New Roman" panose="02020603050405020304" pitchFamily="18" charset="0"/>
              </a:endParaRPr>
            </a:p>
          </p:txBody>
        </p:sp>
        <p:sp>
          <p:nvSpPr>
            <p:cNvPr id="101547" name="Text Box 171">
              <a:extLst>
                <a:ext uri="{FF2B5EF4-FFF2-40B4-BE49-F238E27FC236}">
                  <a16:creationId xmlns:a16="http://schemas.microsoft.com/office/drawing/2014/main" id="{22146B9A-87C1-7810-ECB4-BA983AE485C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568" y="2520"/>
              <a:ext cx="360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>
                      <a:alpha val="99001"/>
                    </a:srgbClr>
                  </a:solidFill>
                </a14:hiddenFill>
              </a:ext>
              <a:ext uri="{91240B29-F687-4F45-9708-019B960494DF}">
                <a14:hiddenLine xmlns:a14="http://schemas.microsoft.com/office/drawing/2010/main" w="19050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83210" tIns="41605" rIns="83210" bIns="41605"/>
            <a:lstStyle/>
            <a:p>
              <a:pPr algn="ctr" eaLnBrk="0" hangingPunct="0"/>
              <a:endParaRPr lang="en-US" altLang="en-US" sz="1100">
                <a:latin typeface="Times New Roman" panose="02020603050405020304" pitchFamily="18" charset="0"/>
              </a:endParaRPr>
            </a:p>
            <a:p>
              <a:pPr eaLnBrk="0" hangingPunct="0"/>
              <a:r>
                <a:rPr lang="en-US" altLang="en-US" sz="1100">
                  <a:latin typeface="Times New Roman" panose="02020603050405020304" pitchFamily="18" charset="0"/>
                </a:rPr>
                <a:t> </a:t>
              </a:r>
              <a:r>
                <a:rPr lang="en-US" altLang="en-US" sz="1100">
                  <a:latin typeface="Times New Roman" panose="02020603050405020304" pitchFamily="18" charset="0"/>
                  <a:sym typeface="Wingdings" panose="05000000000000000000" pitchFamily="2" charset="2"/>
                </a:rPr>
                <a:t></a:t>
              </a:r>
              <a:endParaRPr lang="en-US" altLang="en-US" sz="1100">
                <a:latin typeface="Times New Roman" panose="02020603050405020304" pitchFamily="18" charset="0"/>
              </a:endParaRPr>
            </a:p>
            <a:p>
              <a:pPr algn="ctr" eaLnBrk="0" hangingPunct="0"/>
              <a:endParaRPr lang="en-US" altLang="en-US" sz="1200">
                <a:latin typeface="Times New Roman" panose="02020603050405020304" pitchFamily="18" charset="0"/>
              </a:endParaRPr>
            </a:p>
          </p:txBody>
        </p:sp>
        <p:sp>
          <p:nvSpPr>
            <p:cNvPr id="101548" name="Text Box 172">
              <a:extLst>
                <a:ext uri="{FF2B5EF4-FFF2-40B4-BE49-F238E27FC236}">
                  <a16:creationId xmlns:a16="http://schemas.microsoft.com/office/drawing/2014/main" id="{5191E70D-9425-6AC9-4A56-143127482B58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144" y="2232"/>
              <a:ext cx="288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>
                      <a:alpha val="99001"/>
                    </a:srgbClr>
                  </a:solidFill>
                </a14:hiddenFill>
              </a:ext>
              <a:ext uri="{91240B29-F687-4F45-9708-019B960494DF}">
                <a14:hiddenLine xmlns:a14="http://schemas.microsoft.com/office/drawing/2010/main" w="19050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83210" tIns="41605" rIns="83210" bIns="41605"/>
            <a:lstStyle/>
            <a:p>
              <a:pPr algn="ctr" eaLnBrk="0" hangingPunct="0"/>
              <a:endParaRPr lang="en-US" altLang="en-US" sz="1200" b="1">
                <a:latin typeface="Times New Roman" panose="02020603050405020304" pitchFamily="18" charset="0"/>
              </a:endParaRPr>
            </a:p>
            <a:p>
              <a:pPr algn="ctr" eaLnBrk="0" hangingPunct="0"/>
              <a:r>
                <a:rPr lang="en-US" altLang="en-US" sz="1200" b="1">
                  <a:latin typeface="Times New Roman" panose="02020603050405020304" pitchFamily="18" charset="0"/>
                  <a:sym typeface="Wingdings 2" panose="05020102010507070707" pitchFamily="18" charset="2"/>
                </a:rPr>
                <a:t></a:t>
              </a:r>
              <a:endParaRPr lang="en-US" altLang="en-US" sz="1200">
                <a:latin typeface="Times New Roman" panose="02020603050405020304" pitchFamily="18" charset="0"/>
              </a:endParaRPr>
            </a:p>
            <a:p>
              <a:pPr algn="ctr" eaLnBrk="0" hangingPunct="0"/>
              <a:endParaRPr lang="en-US" altLang="en-US" sz="1200">
                <a:latin typeface="Times New Roman" panose="02020603050405020304" pitchFamily="18" charset="0"/>
              </a:endParaRPr>
            </a:p>
          </p:txBody>
        </p:sp>
        <p:sp>
          <p:nvSpPr>
            <p:cNvPr id="101549" name="Text Box 173">
              <a:extLst>
                <a:ext uri="{FF2B5EF4-FFF2-40B4-BE49-F238E27FC236}">
                  <a16:creationId xmlns:a16="http://schemas.microsoft.com/office/drawing/2014/main" id="{BA92C629-CB89-30C2-C277-F06980D5BE0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640" y="2232"/>
              <a:ext cx="360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>
                      <a:alpha val="99001"/>
                    </a:srgbClr>
                  </a:solidFill>
                </a14:hiddenFill>
              </a:ext>
              <a:ext uri="{91240B29-F687-4F45-9708-019B960494DF}">
                <a14:hiddenLine xmlns:a14="http://schemas.microsoft.com/office/drawing/2010/main" w="19050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83210" tIns="41605" rIns="83210" bIns="41605"/>
            <a:lstStyle/>
            <a:p>
              <a:pPr algn="ctr" eaLnBrk="0" hangingPunct="0"/>
              <a:endParaRPr lang="en-US" altLang="en-US" sz="800" b="1" i="1">
                <a:latin typeface="Times New Roman" panose="02020603050405020304" pitchFamily="18" charset="0"/>
              </a:endParaRPr>
            </a:p>
            <a:p>
              <a:pPr algn="ctr" eaLnBrk="0" hangingPunct="0"/>
              <a:r>
                <a:rPr lang="en-US" altLang="en-US" sz="1200" b="1">
                  <a:latin typeface="Times New Roman" panose="02020603050405020304" pitchFamily="18" charset="0"/>
                  <a:sym typeface="Wingdings 2" panose="05020102010507070707" pitchFamily="18" charset="2"/>
                </a:rPr>
                <a:t></a:t>
              </a:r>
              <a:endParaRPr lang="en-US" altLang="en-US" sz="1200">
                <a:latin typeface="Times New Roman" panose="02020603050405020304" pitchFamily="18" charset="0"/>
              </a:endParaRPr>
            </a:p>
          </p:txBody>
        </p:sp>
        <p:sp>
          <p:nvSpPr>
            <p:cNvPr id="101550" name="Text Box 174">
              <a:extLst>
                <a:ext uri="{FF2B5EF4-FFF2-40B4-BE49-F238E27FC236}">
                  <a16:creationId xmlns:a16="http://schemas.microsoft.com/office/drawing/2014/main" id="{E3F00003-B969-A5A2-AE80-9B6309805609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856" y="2016"/>
              <a:ext cx="360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>
                      <a:alpha val="99001"/>
                    </a:srgbClr>
                  </a:solidFill>
                </a14:hiddenFill>
              </a:ext>
              <a:ext uri="{91240B29-F687-4F45-9708-019B960494DF}">
                <a14:hiddenLine xmlns:a14="http://schemas.microsoft.com/office/drawing/2010/main" w="19050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83210" tIns="41605" rIns="83210" bIns="41605"/>
            <a:lstStyle/>
            <a:p>
              <a:pPr algn="ctr" eaLnBrk="0" hangingPunct="0"/>
              <a:endParaRPr lang="en-US" altLang="en-US" sz="800" b="1" i="1">
                <a:latin typeface="Times New Roman" panose="02020603050405020304" pitchFamily="18" charset="0"/>
              </a:endParaRPr>
            </a:p>
            <a:p>
              <a:pPr algn="ctr" eaLnBrk="0" hangingPunct="0"/>
              <a:r>
                <a:rPr lang="en-US" altLang="en-US" sz="1200" b="1">
                  <a:latin typeface="Times New Roman" panose="02020603050405020304" pitchFamily="18" charset="0"/>
                  <a:sym typeface="Wingdings 2" panose="05020102010507070707" pitchFamily="18" charset="2"/>
                </a:rPr>
                <a:t></a:t>
              </a:r>
              <a:endParaRPr lang="en-US" altLang="en-US" sz="1200">
                <a:latin typeface="Times New Roman" panose="02020603050405020304" pitchFamily="18" charset="0"/>
              </a:endParaRPr>
            </a:p>
            <a:p>
              <a:pPr algn="ctr" eaLnBrk="0" hangingPunct="0"/>
              <a:endParaRPr lang="en-US" altLang="en-US" sz="1200">
                <a:latin typeface="Times New Roman" panose="02020603050405020304" pitchFamily="18" charset="0"/>
              </a:endParaRPr>
            </a:p>
          </p:txBody>
        </p:sp>
        <p:sp>
          <p:nvSpPr>
            <p:cNvPr id="101551" name="Text Box 175">
              <a:extLst>
                <a:ext uri="{FF2B5EF4-FFF2-40B4-BE49-F238E27FC236}">
                  <a16:creationId xmlns:a16="http://schemas.microsoft.com/office/drawing/2014/main" id="{9CAEECC9-F91A-4C99-F0CB-84F17D2B932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856" y="2448"/>
              <a:ext cx="360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>
                      <a:alpha val="99001"/>
                    </a:srgbClr>
                  </a:solidFill>
                </a14:hiddenFill>
              </a:ext>
              <a:ext uri="{91240B29-F687-4F45-9708-019B960494DF}">
                <a14:hiddenLine xmlns:a14="http://schemas.microsoft.com/office/drawing/2010/main" w="19050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83210" tIns="41605" rIns="83210" bIns="41605"/>
            <a:lstStyle/>
            <a:p>
              <a:pPr algn="ctr" eaLnBrk="0" hangingPunct="0"/>
              <a:endParaRPr lang="en-US" altLang="en-US" sz="800" b="1" i="1">
                <a:latin typeface="Times New Roman" panose="02020603050405020304" pitchFamily="18" charset="0"/>
              </a:endParaRPr>
            </a:p>
            <a:p>
              <a:pPr algn="ctr" eaLnBrk="0" hangingPunct="0"/>
              <a:r>
                <a:rPr lang="en-US" altLang="en-US" sz="1200" b="1">
                  <a:latin typeface="Times New Roman" panose="02020603050405020304" pitchFamily="18" charset="0"/>
                  <a:sym typeface="Wingdings 2" panose="05020102010507070707" pitchFamily="18" charset="2"/>
                </a:rPr>
                <a:t></a:t>
              </a:r>
              <a:endParaRPr lang="en-US" altLang="en-US" sz="1200">
                <a:latin typeface="Times New Roman" panose="02020603050405020304" pitchFamily="18" charset="0"/>
              </a:endParaRPr>
            </a:p>
            <a:p>
              <a:pPr algn="ctr" eaLnBrk="0" hangingPunct="0"/>
              <a:endParaRPr lang="en-US" altLang="en-US" sz="1200">
                <a:latin typeface="Times New Roman" panose="02020603050405020304" pitchFamily="18" charset="0"/>
              </a:endParaRPr>
            </a:p>
          </p:txBody>
        </p:sp>
        <p:sp>
          <p:nvSpPr>
            <p:cNvPr id="101552" name="Text Box 176">
              <a:extLst>
                <a:ext uri="{FF2B5EF4-FFF2-40B4-BE49-F238E27FC236}">
                  <a16:creationId xmlns:a16="http://schemas.microsoft.com/office/drawing/2014/main" id="{26A7D9D6-B1A5-2981-832B-6AC53AD42D0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704" y="3312"/>
              <a:ext cx="1109" cy="57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 algn="ctr">
                  <a:solidFill>
                    <a:srgbClr val="80808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eaLnBrk="0" hangingPunct="0">
                <a:lnSpc>
                  <a:spcPct val="80000"/>
                </a:lnSpc>
              </a:pPr>
              <a:r>
                <a:rPr lang="en-US" altLang="en-US" sz="1800" b="1" baseline="-25000">
                  <a:latin typeface="Times New Roman" panose="02020603050405020304" pitchFamily="18" charset="0"/>
                </a:rPr>
                <a:t> </a:t>
              </a:r>
              <a:r>
                <a:rPr lang="en-US" altLang="en-US" sz="3200" b="1" baseline="-25000">
                  <a:latin typeface="Times New Roman" panose="02020603050405020304" pitchFamily="18" charset="0"/>
                </a:rPr>
                <a:t>▪</a:t>
              </a:r>
              <a:r>
                <a:rPr lang="en-US" altLang="en-US" sz="1600" i="1" baseline="-25000">
                  <a:latin typeface="Times New Roman" panose="02020603050405020304" pitchFamily="18" charset="0"/>
                </a:rPr>
                <a:t>     background literature</a:t>
              </a:r>
            </a:p>
            <a:p>
              <a:pPr eaLnBrk="0" hangingPunct="0">
                <a:lnSpc>
                  <a:spcPct val="80000"/>
                </a:lnSpc>
              </a:pPr>
              <a:endParaRPr lang="en-US" altLang="en-US" sz="700">
                <a:latin typeface="Times New Roman" panose="02020603050405020304" pitchFamily="18" charset="0"/>
              </a:endParaRPr>
            </a:p>
            <a:p>
              <a:pPr eaLnBrk="0" hangingPunct="0">
                <a:lnSpc>
                  <a:spcPct val="80000"/>
                </a:lnSpc>
              </a:pPr>
              <a:r>
                <a:rPr lang="en-US" altLang="en-US" sz="1900">
                  <a:latin typeface="Times New Roman" panose="02020603050405020304" pitchFamily="18" charset="0"/>
                  <a:sym typeface="Wingdings" panose="05000000000000000000" pitchFamily="2" charset="2"/>
                </a:rPr>
                <a:t></a:t>
              </a:r>
              <a:r>
                <a:rPr lang="en-US" altLang="en-US" sz="1900">
                  <a:latin typeface="Times New Roman" panose="02020603050405020304" pitchFamily="18" charset="0"/>
                </a:rPr>
                <a:t>  </a:t>
              </a:r>
              <a:r>
                <a:rPr lang="en-US" altLang="en-US" sz="1600" i="1" baseline="30000">
                  <a:latin typeface="Times New Roman" panose="02020603050405020304" pitchFamily="18" charset="0"/>
                </a:rPr>
                <a:t>moderate relevance</a:t>
              </a:r>
              <a:endParaRPr lang="en-US" altLang="en-US" sz="1600" i="1">
                <a:latin typeface="Times New Roman" panose="02020603050405020304" pitchFamily="18" charset="0"/>
              </a:endParaRPr>
            </a:p>
            <a:p>
              <a:pPr eaLnBrk="0" hangingPunct="0">
                <a:lnSpc>
                  <a:spcPct val="60000"/>
                </a:lnSpc>
              </a:pPr>
              <a:r>
                <a:rPr lang="en-US" altLang="en-US" sz="1600" b="1">
                  <a:latin typeface="Times New Roman" panose="02020603050405020304" pitchFamily="18" charset="0"/>
                  <a:sym typeface="Wingdings 2" panose="05020102010507070707" pitchFamily="18" charset="2"/>
                </a:rPr>
                <a:t></a:t>
              </a:r>
              <a:r>
                <a:rPr lang="en-US" altLang="en-US" sz="1600" b="1">
                  <a:latin typeface="Times New Roman" panose="02020603050405020304" pitchFamily="18" charset="0"/>
                </a:rPr>
                <a:t>   </a:t>
              </a:r>
              <a:r>
                <a:rPr lang="en-US" altLang="en-US" sz="1200" i="1">
                  <a:latin typeface="Times New Roman" panose="02020603050405020304" pitchFamily="18" charset="0"/>
                </a:rPr>
                <a:t>high relevance </a:t>
              </a:r>
            </a:p>
            <a:p>
              <a:pPr eaLnBrk="0" hangingPunct="0">
                <a:lnSpc>
                  <a:spcPct val="60000"/>
                </a:lnSpc>
              </a:pPr>
              <a:r>
                <a:rPr lang="en-US" altLang="en-US" sz="2800" baseline="-25000">
                  <a:latin typeface="Times New Roman" panose="02020603050405020304" pitchFamily="18" charset="0"/>
                  <a:sym typeface="Wingdings" panose="05000000000000000000" pitchFamily="2" charset="2"/>
                </a:rPr>
                <a:t></a:t>
              </a:r>
              <a:r>
                <a:rPr lang="en-US" altLang="en-US" sz="1600" i="1" baseline="-25000">
                  <a:latin typeface="Times New Roman" panose="02020603050405020304" pitchFamily="18" charset="0"/>
                </a:rPr>
                <a:t>   highest relevance</a:t>
              </a:r>
            </a:p>
          </p:txBody>
        </p:sp>
      </p:grp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668E5C56-62FB-266A-3E6B-8671B1736D7C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AU" altLang="en-US"/>
              <a:t>O'Leary, Z. (2004) The Essential Guide to Doing Research. London: Sage                         Chapter Six</a:t>
            </a:r>
          </a:p>
        </p:txBody>
      </p:sp>
      <p:sp>
        <p:nvSpPr>
          <p:cNvPr id="3" name="Slide Number Placeholder 4">
            <a:extLst>
              <a:ext uri="{FF2B5EF4-FFF2-40B4-BE49-F238E27FC236}">
                <a16:creationId xmlns:a16="http://schemas.microsoft.com/office/drawing/2014/main" id="{8C496D17-90F7-940A-66C7-6D7F714FC10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2A5A63-0CA5-4891-A621-C358FE36F85E}" type="slidenum">
              <a:rPr lang="en-AU" altLang="en-US"/>
              <a:pPr/>
              <a:t>8</a:t>
            </a:fld>
            <a:endParaRPr lang="en-AU" altLang="en-US"/>
          </a:p>
        </p:txBody>
      </p:sp>
      <p:sp>
        <p:nvSpPr>
          <p:cNvPr id="110594" name="Rectangle 2">
            <a:extLst>
              <a:ext uri="{FF2B5EF4-FFF2-40B4-BE49-F238E27FC236}">
                <a16:creationId xmlns:a16="http://schemas.microsoft.com/office/drawing/2014/main" id="{693EAE16-BA3B-F775-742B-FCBADD97E50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36600" y="0"/>
            <a:ext cx="7793038" cy="1143000"/>
          </a:xfrm>
        </p:spPr>
        <p:txBody>
          <a:bodyPr/>
          <a:lstStyle/>
          <a:p>
            <a:r>
              <a:rPr lang="en-AU" altLang="en-US" sz="4000" dirty="0"/>
              <a:t>Managing the literature</a:t>
            </a:r>
          </a:p>
        </p:txBody>
      </p:sp>
      <p:sp>
        <p:nvSpPr>
          <p:cNvPr id="110595" name="Rectangle 3">
            <a:extLst>
              <a:ext uri="{FF2B5EF4-FFF2-40B4-BE49-F238E27FC236}">
                <a16:creationId xmlns:a16="http://schemas.microsoft.com/office/drawing/2014/main" id="{80D7A5C5-3570-2076-BBD3-314B6969B35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60350" y="980728"/>
            <a:ext cx="8269288" cy="4456113"/>
          </a:xfrm>
        </p:spPr>
        <p:txBody>
          <a:bodyPr/>
          <a:lstStyle/>
          <a:p>
            <a:pPr>
              <a:buFont typeface="Wingdings" panose="05000000000000000000" pitchFamily="2" charset="2"/>
              <a:buNone/>
            </a:pPr>
            <a:r>
              <a:rPr lang="en-US" altLang="en-US" sz="2800" dirty="0">
                <a:cs typeface="Times New Roman" panose="02020603050405020304" pitchFamily="18" charset="0"/>
              </a:rPr>
              <a:t>	It also pays to be organized and diligent when it comes to keeping references.</a:t>
            </a:r>
          </a:p>
          <a:p>
            <a:pPr>
              <a:lnSpc>
                <a:spcPct val="40000"/>
              </a:lnSpc>
              <a:buFont typeface="Wingdings" panose="05000000000000000000" pitchFamily="2" charset="2"/>
              <a:buNone/>
            </a:pPr>
            <a:endParaRPr lang="en-US" altLang="en-US" sz="2800" dirty="0">
              <a:cs typeface="Times New Roman" panose="02020603050405020304" pitchFamily="18" charset="0"/>
            </a:endParaRPr>
          </a:p>
          <a:p>
            <a:pPr lvl="1">
              <a:lnSpc>
                <a:spcPct val="70000"/>
              </a:lnSpc>
            </a:pPr>
            <a:r>
              <a:rPr lang="en-US" altLang="en-US" sz="2400" dirty="0">
                <a:cs typeface="Times New Roman" panose="02020603050405020304" pitchFamily="18" charset="0"/>
              </a:rPr>
              <a:t>Keep and file copies of relevant books, articles, etc.</a:t>
            </a:r>
          </a:p>
          <a:p>
            <a:pPr lvl="1">
              <a:lnSpc>
                <a:spcPct val="50000"/>
              </a:lnSpc>
              <a:buFont typeface="Wingdings" panose="05000000000000000000" pitchFamily="2" charset="2"/>
              <a:buNone/>
            </a:pPr>
            <a:r>
              <a:rPr lang="en-US" altLang="en-US" sz="2400" dirty="0">
                <a:cs typeface="Times New Roman" panose="02020603050405020304" pitchFamily="18" charset="0"/>
              </a:rPr>
              <a:t> </a:t>
            </a:r>
          </a:p>
          <a:p>
            <a:pPr lvl="1">
              <a:lnSpc>
                <a:spcPct val="70000"/>
              </a:lnSpc>
            </a:pPr>
            <a:r>
              <a:rPr lang="en-US" altLang="en-US" sz="2400" dirty="0">
                <a:cs typeface="Times New Roman" panose="02020603050405020304" pitchFamily="18" charset="0"/>
              </a:rPr>
              <a:t>Avoid lending out your ‘only copies’</a:t>
            </a:r>
            <a:r>
              <a:rPr lang="en-AU" altLang="en-US" sz="2400" dirty="0">
                <a:cs typeface="Times New Roman" panose="02020603050405020304" pitchFamily="18" charset="0"/>
              </a:rPr>
              <a:t> </a:t>
            </a:r>
          </a:p>
          <a:p>
            <a:pPr lvl="1">
              <a:lnSpc>
                <a:spcPct val="50000"/>
              </a:lnSpc>
            </a:pPr>
            <a:endParaRPr lang="en-AU" altLang="en-US" sz="2400" dirty="0">
              <a:cs typeface="Times New Roman" panose="02020603050405020304" pitchFamily="18" charset="0"/>
            </a:endParaRPr>
          </a:p>
          <a:p>
            <a:pPr lvl="1">
              <a:lnSpc>
                <a:spcPct val="90000"/>
              </a:lnSpc>
            </a:pPr>
            <a:r>
              <a:rPr lang="en-AU" altLang="en-US" sz="2400" dirty="0">
                <a:cs typeface="Times New Roman" panose="02020603050405020304" pitchFamily="18" charset="0"/>
              </a:rPr>
              <a:t>Find out about the recommended referencing style and use it from the start </a:t>
            </a:r>
          </a:p>
          <a:p>
            <a:pPr lvl="1">
              <a:lnSpc>
                <a:spcPct val="50000"/>
              </a:lnSpc>
            </a:pPr>
            <a:endParaRPr lang="en-AU" altLang="en-US" sz="2400" dirty="0">
              <a:cs typeface="Times New Roman" panose="02020603050405020304" pitchFamily="18" charset="0"/>
            </a:endParaRPr>
          </a:p>
          <a:p>
            <a:pPr lvl="1">
              <a:lnSpc>
                <a:spcPct val="80000"/>
              </a:lnSpc>
            </a:pPr>
            <a:r>
              <a:rPr lang="en-US" altLang="en-US" sz="2400" dirty="0">
                <a:cs typeface="Times New Roman" panose="02020603050405020304" pitchFamily="18" charset="0"/>
              </a:rPr>
              <a:t>Consider using bibliographic file management software such as </a:t>
            </a:r>
            <a:r>
              <a:rPr lang="en-US" altLang="en-US" sz="2400" i="1" dirty="0" err="1">
                <a:cs typeface="Times New Roman" panose="02020603050405020304" pitchFamily="18" charset="0"/>
              </a:rPr>
              <a:t>Procite</a:t>
            </a:r>
            <a:r>
              <a:rPr lang="en-US" altLang="en-US" sz="2400" i="1" dirty="0">
                <a:cs typeface="Times New Roman" panose="02020603050405020304" pitchFamily="18" charset="0"/>
              </a:rPr>
              <a:t>, Endnote, </a:t>
            </a:r>
            <a:r>
              <a:rPr lang="en-US" altLang="en-US" sz="2400" dirty="0">
                <a:cs typeface="Times New Roman" panose="02020603050405020304" pitchFamily="18" charset="0"/>
              </a:rPr>
              <a:t>or</a:t>
            </a:r>
            <a:r>
              <a:rPr lang="en-US" altLang="en-US" sz="2400" i="1" dirty="0">
                <a:cs typeface="Times New Roman" panose="02020603050405020304" pitchFamily="18" charset="0"/>
              </a:rPr>
              <a:t> Reference Manager</a:t>
            </a:r>
            <a:r>
              <a:rPr lang="en-AU" altLang="en-US" sz="2400" dirty="0">
                <a:cs typeface="Times New Roman" panose="02020603050405020304" pitchFamily="18" charset="0"/>
              </a:rPr>
              <a:t> </a:t>
            </a:r>
          </a:p>
          <a:p>
            <a:pPr lvl="1">
              <a:lnSpc>
                <a:spcPct val="80000"/>
              </a:lnSpc>
              <a:buFont typeface="Wingdings" panose="05000000000000000000" pitchFamily="2" charset="2"/>
              <a:buNone/>
            </a:pPr>
            <a:endParaRPr lang="en-AU" altLang="en-US" sz="2400" dirty="0"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F7CC4F28-EB1D-4A6A-4786-CF17E4CAC44F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AU" altLang="en-US"/>
              <a:t>O'Leary, Z. (2004) The Essential Guide to Doing Research. London: Sage                         Chapter Six</a:t>
            </a:r>
          </a:p>
        </p:txBody>
      </p:sp>
      <p:sp>
        <p:nvSpPr>
          <p:cNvPr id="3" name="Slide Number Placeholder 4">
            <a:extLst>
              <a:ext uri="{FF2B5EF4-FFF2-40B4-BE49-F238E27FC236}">
                <a16:creationId xmlns:a16="http://schemas.microsoft.com/office/drawing/2014/main" id="{82588B5C-E3A4-680E-E8D3-FDBEA76B622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8DF915C-8645-4106-A8C3-6341196FF047}" type="slidenum">
              <a:rPr lang="en-AU" altLang="en-US"/>
              <a:pPr/>
              <a:t>9</a:t>
            </a:fld>
            <a:endParaRPr lang="en-AU" altLang="en-US"/>
          </a:p>
        </p:txBody>
      </p:sp>
      <p:sp>
        <p:nvSpPr>
          <p:cNvPr id="111618" name="Rectangle 2">
            <a:extLst>
              <a:ext uri="{FF2B5EF4-FFF2-40B4-BE49-F238E27FC236}">
                <a16:creationId xmlns:a16="http://schemas.microsoft.com/office/drawing/2014/main" id="{4A0F4BDB-3A28-36AB-7012-A65E034B525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35069"/>
            <a:ext cx="8229600" cy="1143000"/>
          </a:xfrm>
        </p:spPr>
        <p:txBody>
          <a:bodyPr/>
          <a:lstStyle/>
          <a:p>
            <a:r>
              <a:rPr lang="en-AU" altLang="en-US" dirty="0"/>
              <a:t>Annotating Sources</a:t>
            </a:r>
          </a:p>
        </p:txBody>
      </p:sp>
      <p:sp>
        <p:nvSpPr>
          <p:cNvPr id="111619" name="Rectangle 3">
            <a:extLst>
              <a:ext uri="{FF2B5EF4-FFF2-40B4-BE49-F238E27FC236}">
                <a16:creationId xmlns:a16="http://schemas.microsoft.com/office/drawing/2014/main" id="{4012F8D6-2F25-AE33-2DD4-2E30A97B3AE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79512" y="1178069"/>
            <a:ext cx="8856984" cy="4114800"/>
          </a:xfrm>
        </p:spPr>
        <p:txBody>
          <a:bodyPr/>
          <a:lstStyle/>
          <a:p>
            <a:pPr>
              <a:buFont typeface="Wingdings" panose="05000000000000000000" pitchFamily="2" charset="2"/>
              <a:buNone/>
            </a:pPr>
            <a:r>
              <a:rPr lang="en-AU" altLang="en-US" sz="2800" dirty="0">
                <a:cs typeface="Times New Roman" panose="02020603050405020304" pitchFamily="18" charset="0"/>
              </a:rPr>
              <a:t>	Annotating your sources provides you with a record of relevant literature. It should include:</a:t>
            </a:r>
          </a:p>
          <a:p>
            <a:pPr lvl="1"/>
            <a:r>
              <a:rPr lang="en-AU" altLang="en-US" sz="2400" dirty="0">
                <a:cs typeface="Times New Roman" panose="02020603050405020304" pitchFamily="18" charset="0"/>
              </a:rPr>
              <a:t>the citation </a:t>
            </a:r>
          </a:p>
          <a:p>
            <a:pPr lvl="1"/>
            <a:r>
              <a:rPr lang="en-AU" altLang="en-US" sz="2400" dirty="0">
                <a:cs typeface="Times New Roman" panose="02020603050405020304" pitchFamily="18" charset="0"/>
              </a:rPr>
              <a:t>articulation of the author and audience </a:t>
            </a:r>
          </a:p>
          <a:p>
            <a:pPr lvl="1"/>
            <a:r>
              <a:rPr lang="en-AU" altLang="en-US" sz="2400" dirty="0">
                <a:cs typeface="Times New Roman" panose="02020603050405020304" pitchFamily="18" charset="0"/>
              </a:rPr>
              <a:t>a short summary </a:t>
            </a:r>
          </a:p>
          <a:p>
            <a:pPr lvl="1"/>
            <a:r>
              <a:rPr lang="en-AU" altLang="en-US" sz="2400" dirty="0">
                <a:cs typeface="Times New Roman" panose="02020603050405020304" pitchFamily="18" charset="0"/>
              </a:rPr>
              <a:t>critical commentary </a:t>
            </a:r>
          </a:p>
          <a:p>
            <a:pPr lvl="1"/>
            <a:r>
              <a:rPr lang="en-AU" altLang="en-US" sz="2400" dirty="0">
                <a:cs typeface="Times New Roman" panose="02020603050405020304" pitchFamily="18" charset="0"/>
              </a:rPr>
              <a:t>notes on relevance that remind you of the significance, accuracy, and quality of the sources cited</a:t>
            </a:r>
            <a:r>
              <a:rPr lang="en-AU" altLang="en-US" sz="2400" dirty="0"/>
              <a:t> 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F14E1F72-1683-8656-63FD-DE3DCC1A6B2C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AU" altLang="en-US"/>
              <a:t>O'Leary, Z. (2004) The Essential Guide to Doing Research. London: Sage                         Chapter Six</a:t>
            </a:r>
          </a:p>
        </p:txBody>
      </p:sp>
      <p:sp>
        <p:nvSpPr>
          <p:cNvPr id="3" name="Slide Number Placeholder 4">
            <a:extLst>
              <a:ext uri="{FF2B5EF4-FFF2-40B4-BE49-F238E27FC236}">
                <a16:creationId xmlns:a16="http://schemas.microsoft.com/office/drawing/2014/main" id="{1C840520-70B3-F2B3-4796-8571DF359A6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E87B01C-7B14-4D50-964D-C0E3643461B8}" type="slidenum">
              <a:rPr lang="en-AU" altLang="en-US"/>
              <a:pPr/>
              <a:t>10</a:t>
            </a:fld>
            <a:endParaRPr lang="en-AU" altLang="en-US"/>
          </a:p>
        </p:txBody>
      </p:sp>
      <p:sp>
        <p:nvSpPr>
          <p:cNvPr id="113666" name="Rectangle 2">
            <a:extLst>
              <a:ext uri="{FF2B5EF4-FFF2-40B4-BE49-F238E27FC236}">
                <a16:creationId xmlns:a16="http://schemas.microsoft.com/office/drawing/2014/main" id="{99C82C69-1EA4-1013-6A37-9B8B027EC55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81000" y="-99392"/>
            <a:ext cx="8229600" cy="1143000"/>
          </a:xfrm>
        </p:spPr>
        <p:txBody>
          <a:bodyPr/>
          <a:lstStyle/>
          <a:p>
            <a:r>
              <a:rPr lang="en-AU" altLang="en-US" dirty="0"/>
              <a:t>Using the Literature</a:t>
            </a:r>
          </a:p>
        </p:txBody>
      </p:sp>
      <p:sp>
        <p:nvSpPr>
          <p:cNvPr id="113667" name="Rectangle 3">
            <a:extLst>
              <a:ext uri="{FF2B5EF4-FFF2-40B4-BE49-F238E27FC236}">
                <a16:creationId xmlns:a16="http://schemas.microsoft.com/office/drawing/2014/main" id="{0B9262D8-6326-C4E3-9DD1-B7570009CD3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07504" y="1077633"/>
            <a:ext cx="8856984" cy="4114800"/>
          </a:xfrm>
        </p:spPr>
        <p:txBody>
          <a:bodyPr/>
          <a:lstStyle/>
          <a:p>
            <a:pPr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US" altLang="en-US" sz="2800" dirty="0">
                <a:cs typeface="Times New Roman" panose="02020603050405020304" pitchFamily="18" charset="0"/>
              </a:rPr>
              <a:t>	Literature is used for disparate purposes throughout the research process. Whether it be:</a:t>
            </a:r>
          </a:p>
          <a:p>
            <a:pPr lvl="1">
              <a:lnSpc>
                <a:spcPct val="90000"/>
              </a:lnSpc>
            </a:pPr>
            <a:r>
              <a:rPr lang="en-US" altLang="en-US" sz="2400" dirty="0">
                <a:cs typeface="Times New Roman" panose="02020603050405020304" pitchFamily="18" charset="0"/>
              </a:rPr>
              <a:t>focusing interests </a:t>
            </a:r>
          </a:p>
          <a:p>
            <a:pPr lvl="1">
              <a:lnSpc>
                <a:spcPct val="90000"/>
              </a:lnSpc>
            </a:pPr>
            <a:r>
              <a:rPr lang="en-US" altLang="en-US" sz="2400" dirty="0">
                <a:cs typeface="Times New Roman" panose="02020603050405020304" pitchFamily="18" charset="0"/>
              </a:rPr>
              <a:t>defining questions </a:t>
            </a:r>
          </a:p>
          <a:p>
            <a:pPr lvl="1">
              <a:lnSpc>
                <a:spcPct val="90000"/>
              </a:lnSpc>
            </a:pPr>
            <a:r>
              <a:rPr lang="en-US" altLang="en-US" sz="2400" dirty="0">
                <a:cs typeface="Times New Roman" panose="02020603050405020304" pitchFamily="18" charset="0"/>
              </a:rPr>
              <a:t>arguing a rationale </a:t>
            </a:r>
          </a:p>
          <a:p>
            <a:pPr lvl="1">
              <a:lnSpc>
                <a:spcPct val="90000"/>
              </a:lnSpc>
            </a:pPr>
            <a:r>
              <a:rPr lang="en-US" altLang="en-US" sz="2400" dirty="0">
                <a:cs typeface="Times New Roman" panose="02020603050405020304" pitchFamily="18" charset="0"/>
              </a:rPr>
              <a:t>theoretically informing your study </a:t>
            </a:r>
          </a:p>
          <a:p>
            <a:pPr lvl="1">
              <a:lnSpc>
                <a:spcPct val="90000"/>
              </a:lnSpc>
            </a:pPr>
            <a:r>
              <a:rPr lang="en-US" altLang="en-US" sz="2400" dirty="0">
                <a:cs typeface="Times New Roman" panose="02020603050405020304" pitchFamily="18" charset="0"/>
              </a:rPr>
              <a:t>developing appropriate design, or writing a formal literature review 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US" altLang="en-US" sz="2800" dirty="0">
                <a:cs typeface="Times New Roman" panose="02020603050405020304" pitchFamily="18" charset="0"/>
              </a:rPr>
              <a:t>	every stage of the research process demands literary engagement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None/>
            </a:pPr>
            <a:endParaRPr lang="en-AU" altLang="en-US" sz="2800" dirty="0"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B4E123B-D315-C31F-4F47-B5EC6D1EDA0B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AU" altLang="en-US"/>
              <a:t>O'Leary, Z. (2004) The Essential Guide to Doing Research. London: Sage                         Chapter Six</a:t>
            </a:r>
          </a:p>
        </p:txBody>
      </p:sp>
      <p:sp>
        <p:nvSpPr>
          <p:cNvPr id="3" name="Slide Number Placeholder 4">
            <a:extLst>
              <a:ext uri="{FF2B5EF4-FFF2-40B4-BE49-F238E27FC236}">
                <a16:creationId xmlns:a16="http://schemas.microsoft.com/office/drawing/2014/main" id="{CF28EB7F-2BE5-C0F9-6234-7494FAFF6E2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A95CA74-8395-4CA9-A54E-6146AC634F55}" type="slidenum">
              <a:rPr lang="en-AU" altLang="en-US"/>
              <a:pPr/>
              <a:t>11</a:t>
            </a:fld>
            <a:endParaRPr lang="en-AU" altLang="en-US"/>
          </a:p>
        </p:txBody>
      </p:sp>
      <p:sp>
        <p:nvSpPr>
          <p:cNvPr id="129026" name="Rectangle 2">
            <a:extLst>
              <a:ext uri="{FF2B5EF4-FFF2-40B4-BE49-F238E27FC236}">
                <a16:creationId xmlns:a16="http://schemas.microsoft.com/office/drawing/2014/main" id="{F503C7CF-BCE6-EDBD-4958-775A4D87C97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AU" altLang="en-US"/>
              <a:t>The Formal Literature Review</a:t>
            </a:r>
          </a:p>
        </p:txBody>
      </p:sp>
      <p:sp>
        <p:nvSpPr>
          <p:cNvPr id="129027" name="Rectangle 3">
            <a:extLst>
              <a:ext uri="{FF2B5EF4-FFF2-40B4-BE49-F238E27FC236}">
                <a16:creationId xmlns:a16="http://schemas.microsoft.com/office/drawing/2014/main" id="{04BAC27C-99FE-30E8-314E-0D1CEDED3F7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46112" y="1449546"/>
            <a:ext cx="8229600" cy="4114800"/>
          </a:xfrm>
        </p:spPr>
        <p:txBody>
          <a:bodyPr/>
          <a:lstStyle/>
          <a:p>
            <a:pPr>
              <a:buFont typeface="Wingdings" panose="05000000000000000000" pitchFamily="2" charset="2"/>
              <a:buNone/>
            </a:pPr>
            <a:r>
              <a:rPr lang="en-US" altLang="en-US" dirty="0">
                <a:cs typeface="Times New Roman" panose="02020603050405020304" pitchFamily="18" charset="0"/>
              </a:rPr>
              <a:t>		</a:t>
            </a:r>
            <a:r>
              <a:rPr lang="en-US" altLang="en-US" sz="3600" dirty="0">
                <a:cs typeface="Times New Roman" panose="02020603050405020304" pitchFamily="18" charset="0"/>
              </a:rPr>
              <a:t>Most find the writing of a literature review a difficult task that takes patience, practice, drafts, and redrafts</a:t>
            </a:r>
            <a:endParaRPr lang="en-AU" altLang="en-US" sz="3600" dirty="0"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188217FC-292D-224D-74DD-A636ACB0D871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AU" altLang="en-US"/>
              <a:t>O'Leary, Z. (2004) The Essential Guide to Doing Research. London: Sage                         Chapter Six</a:t>
            </a:r>
          </a:p>
        </p:txBody>
      </p:sp>
      <p:sp>
        <p:nvSpPr>
          <p:cNvPr id="3" name="Slide Number Placeholder 4">
            <a:extLst>
              <a:ext uri="{FF2B5EF4-FFF2-40B4-BE49-F238E27FC236}">
                <a16:creationId xmlns:a16="http://schemas.microsoft.com/office/drawing/2014/main" id="{A6911A70-1879-4983-FCEE-398EF8989DB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302C9A4-C730-435D-98D8-76BE6A894F46}" type="slidenum">
              <a:rPr lang="en-AU" altLang="en-US"/>
              <a:pPr/>
              <a:t>12</a:t>
            </a:fld>
            <a:endParaRPr lang="en-AU" altLang="en-US"/>
          </a:p>
        </p:txBody>
      </p:sp>
      <p:sp>
        <p:nvSpPr>
          <p:cNvPr id="124930" name="Rectangle 2">
            <a:extLst>
              <a:ext uri="{FF2B5EF4-FFF2-40B4-BE49-F238E27FC236}">
                <a16:creationId xmlns:a16="http://schemas.microsoft.com/office/drawing/2014/main" id="{E7743BCD-3AFD-358D-6369-60BB3D2E71A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AU" altLang="en-US"/>
              <a:t>The Formal Literature Review</a:t>
            </a:r>
          </a:p>
        </p:txBody>
      </p:sp>
      <p:sp>
        <p:nvSpPr>
          <p:cNvPr id="124931" name="Rectangle 3">
            <a:extLst>
              <a:ext uri="{FF2B5EF4-FFF2-40B4-BE49-F238E27FC236}">
                <a16:creationId xmlns:a16="http://schemas.microsoft.com/office/drawing/2014/main" id="{1CCA8C78-121C-83A3-5E5F-1E8273ACD31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92932" y="1268760"/>
            <a:ext cx="8499548" cy="4114800"/>
          </a:xfrm>
        </p:spPr>
        <p:txBody>
          <a:bodyPr/>
          <a:lstStyle/>
          <a:p>
            <a:pPr>
              <a:buFont typeface="Wingdings" panose="05000000000000000000" pitchFamily="2" charset="2"/>
              <a:buNone/>
            </a:pPr>
            <a:r>
              <a:rPr lang="en-US" altLang="en-US" dirty="0">
                <a:cs typeface="Times New Roman" panose="02020603050405020304" pitchFamily="18" charset="0"/>
              </a:rPr>
              <a:t>   The formal literature review is a very specific piece of writing designed to:</a:t>
            </a:r>
          </a:p>
          <a:p>
            <a:pPr lvl="1">
              <a:lnSpc>
                <a:spcPct val="120000"/>
              </a:lnSpc>
            </a:pPr>
            <a:r>
              <a:rPr lang="en-US" altLang="en-US" dirty="0">
                <a:cs typeface="Times New Roman" panose="02020603050405020304" pitchFamily="18" charset="0"/>
              </a:rPr>
              <a:t>inform your readers of your topic</a:t>
            </a:r>
          </a:p>
          <a:p>
            <a:pPr lvl="1">
              <a:lnSpc>
                <a:spcPct val="120000"/>
              </a:lnSpc>
            </a:pPr>
            <a:r>
              <a:rPr lang="en-US" altLang="en-US" dirty="0">
                <a:cs typeface="Times New Roman" panose="02020603050405020304" pitchFamily="18" charset="0"/>
              </a:rPr>
              <a:t>establish your credibility as a researcher</a:t>
            </a:r>
          </a:p>
          <a:p>
            <a:pPr lvl="1">
              <a:lnSpc>
                <a:spcPct val="120000"/>
              </a:lnSpc>
            </a:pPr>
            <a:r>
              <a:rPr lang="en-US" altLang="en-US" dirty="0">
                <a:cs typeface="Times New Roman" panose="02020603050405020304" pitchFamily="18" charset="0"/>
              </a:rPr>
              <a:t>argue the need for, and relevance of, your work </a:t>
            </a:r>
            <a:endParaRPr lang="en-AU" altLang="en-US" dirty="0"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475955CB-AA49-35F7-F762-7E2AB775ADC1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AU" altLang="en-US"/>
              <a:t>O'Leary, Z. (2004) The Essential Guide to Doing Research. London: Sage                         Chapter Six</a:t>
            </a:r>
          </a:p>
        </p:txBody>
      </p:sp>
      <p:sp>
        <p:nvSpPr>
          <p:cNvPr id="3" name="Slide Number Placeholder 4">
            <a:extLst>
              <a:ext uri="{FF2B5EF4-FFF2-40B4-BE49-F238E27FC236}">
                <a16:creationId xmlns:a16="http://schemas.microsoft.com/office/drawing/2014/main" id="{C97A1921-1ED8-13B9-C976-11B097FC73F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EEC24CB-0E62-4903-B7BB-0DF0E53ECA0B}" type="slidenum">
              <a:rPr lang="en-AU" altLang="en-US"/>
              <a:pPr/>
              <a:t>13</a:t>
            </a:fld>
            <a:endParaRPr lang="en-AU" altLang="en-US"/>
          </a:p>
        </p:txBody>
      </p:sp>
      <p:sp>
        <p:nvSpPr>
          <p:cNvPr id="135170" name="Rectangle 2">
            <a:extLst>
              <a:ext uri="{FF2B5EF4-FFF2-40B4-BE49-F238E27FC236}">
                <a16:creationId xmlns:a16="http://schemas.microsoft.com/office/drawing/2014/main" id="{E783E5B8-8686-6955-3196-3E6BC32381D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88498"/>
            <a:ext cx="8229600" cy="1143000"/>
          </a:xfrm>
        </p:spPr>
        <p:txBody>
          <a:bodyPr/>
          <a:lstStyle/>
          <a:p>
            <a:r>
              <a:rPr lang="en-AU" altLang="en-US" dirty="0"/>
              <a:t>Reviewing the Literature vs. </a:t>
            </a:r>
            <a:br>
              <a:rPr lang="en-AU" altLang="en-US" dirty="0"/>
            </a:br>
            <a:r>
              <a:rPr lang="en-AU" altLang="en-US" dirty="0"/>
              <a:t>‘The Literature Review’</a:t>
            </a:r>
          </a:p>
        </p:txBody>
      </p:sp>
      <p:graphicFrame>
        <p:nvGraphicFramePr>
          <p:cNvPr id="135212" name="Object 44">
            <a:extLst>
              <a:ext uri="{FF2B5EF4-FFF2-40B4-BE49-F238E27FC236}">
                <a16:creationId xmlns:a16="http://schemas.microsoft.com/office/drawing/2014/main" id="{462C6F97-719B-5178-B0AA-F5F7A3EC9EAB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574255593"/>
              </p:ext>
            </p:extLst>
          </p:nvPr>
        </p:nvGraphicFramePr>
        <p:xfrm>
          <a:off x="0" y="1412776"/>
          <a:ext cx="9144000" cy="547260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Photo Editor Photo" r:id="rId2" imgW="11004234" imgH="6003810" progId="MSPhotoEd.3">
                  <p:embed/>
                </p:oleObj>
              </mc:Choice>
              <mc:Fallback>
                <p:oleObj name="Photo Editor Photo" r:id="rId2" imgW="11004234" imgH="6003810" progId="MSPhotoEd.3">
                  <p:embed/>
                  <p:pic>
                    <p:nvPicPr>
                      <p:cNvPr id="135212" name="Object 44">
                        <a:extLst>
                          <a:ext uri="{FF2B5EF4-FFF2-40B4-BE49-F238E27FC236}">
                            <a16:creationId xmlns:a16="http://schemas.microsoft.com/office/drawing/2014/main" id="{462C6F97-719B-5178-B0AA-F5F7A3EC9EAB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1412776"/>
                        <a:ext cx="9144000" cy="547260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37540A0C-525A-4FF6-A6E5-6FA0B314DB3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AU" altLang="en-US"/>
              <a:t>O'Leary, Z. (2004) The Essential Guide to Doing Research. London: Sage                         Chapter Six</a:t>
            </a:r>
          </a:p>
        </p:txBody>
      </p:sp>
      <p:sp>
        <p:nvSpPr>
          <p:cNvPr id="3" name="Slide Number Placeholder 4">
            <a:extLst>
              <a:ext uri="{FF2B5EF4-FFF2-40B4-BE49-F238E27FC236}">
                <a16:creationId xmlns:a16="http://schemas.microsoft.com/office/drawing/2014/main" id="{E3EA778D-1C09-4974-1DD8-B2AB83BE1FA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7867B73-964A-428A-87FA-9BE0D547DC50}" type="slidenum">
              <a:rPr lang="en-AU" altLang="en-US"/>
              <a:pPr/>
              <a:t>14</a:t>
            </a:fld>
            <a:endParaRPr lang="en-AU" altLang="en-US"/>
          </a:p>
        </p:txBody>
      </p:sp>
      <p:sp>
        <p:nvSpPr>
          <p:cNvPr id="126978" name="Rectangle 2">
            <a:extLst>
              <a:ext uri="{FF2B5EF4-FFF2-40B4-BE49-F238E27FC236}">
                <a16:creationId xmlns:a16="http://schemas.microsoft.com/office/drawing/2014/main" id="{8514795C-FB9E-FB82-648A-BEDE3CF0F71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AU" altLang="en-US"/>
              <a:t>Writing your Literature Review</a:t>
            </a:r>
          </a:p>
        </p:txBody>
      </p:sp>
      <p:sp>
        <p:nvSpPr>
          <p:cNvPr id="126979" name="Rectangle 3">
            <a:extLst>
              <a:ext uri="{FF2B5EF4-FFF2-40B4-BE49-F238E27FC236}">
                <a16:creationId xmlns:a16="http://schemas.microsoft.com/office/drawing/2014/main" id="{909C2059-35B8-1053-5EC7-C64FD317430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182688" y="2590800"/>
            <a:ext cx="7772400" cy="3541713"/>
          </a:xfrm>
        </p:spPr>
        <p:txBody>
          <a:bodyPr/>
          <a:lstStyle/>
          <a:p>
            <a:pPr>
              <a:buFont typeface="Wingdings" panose="05000000000000000000" pitchFamily="2" charset="2"/>
              <a:buNone/>
            </a:pPr>
            <a:r>
              <a:rPr lang="en-US" altLang="en-US">
                <a:cs typeface="Times New Roman" panose="02020603050405020304" pitchFamily="18" charset="0"/>
              </a:rPr>
              <a:t>	A good literature review is an </a:t>
            </a:r>
            <a:r>
              <a:rPr lang="en-US" altLang="en-US" i="1">
                <a:cs typeface="Times New Roman" panose="02020603050405020304" pitchFamily="18" charset="0"/>
              </a:rPr>
              <a:t>argument</a:t>
            </a:r>
            <a:r>
              <a:rPr lang="en-US" altLang="en-US">
                <a:cs typeface="Times New Roman" panose="02020603050405020304" pitchFamily="18" charset="0"/>
              </a:rPr>
              <a:t> that is more purposeful than a simple review of relevant literature </a:t>
            </a:r>
            <a:endParaRPr lang="en-AU" altLang="en-US"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579F9945-3328-2AFC-4951-9F05F3C692C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AU" altLang="en-US"/>
              <a:t>O'Leary, Z. (2004) The Essential Guide to Doing Research. London: Sage                         Chapter Six</a:t>
            </a:r>
          </a:p>
        </p:txBody>
      </p:sp>
      <p:sp>
        <p:nvSpPr>
          <p:cNvPr id="3" name="Slide Number Placeholder 4">
            <a:extLst>
              <a:ext uri="{FF2B5EF4-FFF2-40B4-BE49-F238E27FC236}">
                <a16:creationId xmlns:a16="http://schemas.microsoft.com/office/drawing/2014/main" id="{9107E71D-7BDF-5420-7093-DF6E601C527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41687DE-1ED4-497B-B75A-56F48536F0FF}" type="slidenum">
              <a:rPr lang="en-AU" altLang="en-US"/>
              <a:pPr/>
              <a:t>15</a:t>
            </a:fld>
            <a:endParaRPr lang="en-AU" altLang="en-US"/>
          </a:p>
        </p:txBody>
      </p:sp>
      <p:sp>
        <p:nvSpPr>
          <p:cNvPr id="131074" name="Rectangle 2">
            <a:extLst>
              <a:ext uri="{FF2B5EF4-FFF2-40B4-BE49-F238E27FC236}">
                <a16:creationId xmlns:a16="http://schemas.microsoft.com/office/drawing/2014/main" id="{E2D92CEA-5C21-1649-8F6E-004690A90E5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AU" altLang="en-US"/>
              <a:t>Writing your Literature Review</a:t>
            </a:r>
          </a:p>
        </p:txBody>
      </p:sp>
      <p:sp>
        <p:nvSpPr>
          <p:cNvPr id="131075" name="Rectangle 3">
            <a:extLst>
              <a:ext uri="{FF2B5EF4-FFF2-40B4-BE49-F238E27FC236}">
                <a16:creationId xmlns:a16="http://schemas.microsoft.com/office/drawing/2014/main" id="{EE3233E7-5890-CDB5-6653-6E8C76EEA15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31265" y="1268760"/>
            <a:ext cx="8229600" cy="3917032"/>
          </a:xfrm>
        </p:spPr>
        <p:txBody>
          <a:bodyPr/>
          <a:lstStyle/>
          <a:p>
            <a:pPr>
              <a:buFont typeface="Wingdings" panose="05000000000000000000" pitchFamily="2" charset="2"/>
              <a:buNone/>
            </a:pPr>
            <a:r>
              <a:rPr lang="en-US" altLang="en-US" sz="2800">
                <a:cs typeface="Times New Roman" panose="02020603050405020304" pitchFamily="18" charset="0"/>
              </a:rPr>
              <a:t>	Writing a good review requires you to:</a:t>
            </a:r>
          </a:p>
          <a:p>
            <a:pPr lvl="1"/>
            <a:r>
              <a:rPr lang="en-US" altLang="en-US" sz="2400">
                <a:cs typeface="Times New Roman" panose="02020603050405020304" pitchFamily="18" charset="0"/>
              </a:rPr>
              <a:t>read a few good reviews </a:t>
            </a:r>
          </a:p>
          <a:p>
            <a:pPr lvl="1"/>
            <a:r>
              <a:rPr lang="en-US" altLang="en-US" sz="2400">
                <a:cs typeface="Times New Roman" panose="02020603050405020304" pitchFamily="18" charset="0"/>
              </a:rPr>
              <a:t>write critical annotations</a:t>
            </a:r>
          </a:p>
          <a:p>
            <a:pPr lvl="1"/>
            <a:r>
              <a:rPr lang="en-US" altLang="en-US" sz="2400">
                <a:cs typeface="Times New Roman" panose="02020603050405020304" pitchFamily="18" charset="0"/>
              </a:rPr>
              <a:t>develop a structure </a:t>
            </a:r>
          </a:p>
          <a:p>
            <a:pPr lvl="1"/>
            <a:r>
              <a:rPr lang="en-US" altLang="en-US" sz="2400">
                <a:cs typeface="Times New Roman" panose="02020603050405020304" pitchFamily="18" charset="0"/>
              </a:rPr>
              <a:t>write purposefully </a:t>
            </a:r>
          </a:p>
          <a:p>
            <a:pPr lvl="1"/>
            <a:r>
              <a:rPr lang="en-US" altLang="en-US" sz="2400">
                <a:cs typeface="Times New Roman" panose="02020603050405020304" pitchFamily="18" charset="0"/>
              </a:rPr>
              <a:t>use the literature to back up your arguments </a:t>
            </a:r>
          </a:p>
          <a:p>
            <a:pPr lvl="1"/>
            <a:r>
              <a:rPr lang="en-US" altLang="en-US" sz="2400">
                <a:cs typeface="Times New Roman" panose="02020603050405020304" pitchFamily="18" charset="0"/>
              </a:rPr>
              <a:t>review and write throughout the research process </a:t>
            </a:r>
          </a:p>
          <a:p>
            <a:pPr lvl="1"/>
            <a:r>
              <a:rPr lang="en-US" altLang="en-US" sz="2400">
                <a:cs typeface="Times New Roman" panose="02020603050405020304" pitchFamily="18" charset="0"/>
              </a:rPr>
              <a:t>get feedback </a:t>
            </a:r>
          </a:p>
          <a:p>
            <a:pPr lvl="1"/>
            <a:r>
              <a:rPr lang="en-US" altLang="en-US" sz="2400">
                <a:cs typeface="Times New Roman" panose="02020603050405020304" pitchFamily="18" charset="0"/>
              </a:rPr>
              <a:t>and be prepared to redraft </a:t>
            </a:r>
            <a:endParaRPr lang="en-AU" altLang="en-US" sz="2400">
              <a:cs typeface="Times New Roman" panose="02020603050405020304" pitchFamily="18" charset="0"/>
            </a:endParaRPr>
          </a:p>
          <a:p>
            <a:endParaRPr lang="en-AU" altLang="en-US" sz="280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C6BCF47-16E9-98F3-2D44-A14CE7A106B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AU" altLang="en-US"/>
              <a:t>O'Leary, Z. (2004) The Essential Guide to Doing Research. London: Sage                         Chapter Six</a:t>
            </a:r>
          </a:p>
        </p:txBody>
      </p:sp>
      <p:sp>
        <p:nvSpPr>
          <p:cNvPr id="3" name="Slide Number Placeholder 4">
            <a:extLst>
              <a:ext uri="{FF2B5EF4-FFF2-40B4-BE49-F238E27FC236}">
                <a16:creationId xmlns:a16="http://schemas.microsoft.com/office/drawing/2014/main" id="{FB78624F-7A84-DFC4-5C5F-E8420DA975E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5A997BF-539C-415F-8083-36A3ADF66DC2}" type="slidenum">
              <a:rPr lang="en-AU" altLang="en-US"/>
              <a:pPr/>
              <a:t>16</a:t>
            </a:fld>
            <a:endParaRPr lang="en-AU" altLang="en-US"/>
          </a:p>
        </p:txBody>
      </p:sp>
      <p:sp>
        <p:nvSpPr>
          <p:cNvPr id="128002" name="Rectangle 2">
            <a:extLst>
              <a:ext uri="{FF2B5EF4-FFF2-40B4-BE49-F238E27FC236}">
                <a16:creationId xmlns:a16="http://schemas.microsoft.com/office/drawing/2014/main" id="{5182D756-D92D-95A3-AFE3-C513387B689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AU" altLang="en-US"/>
              <a:t>Writing your Literature Review </a:t>
            </a:r>
          </a:p>
        </p:txBody>
      </p:sp>
      <p:sp>
        <p:nvSpPr>
          <p:cNvPr id="128003" name="Rectangle 3">
            <a:extLst>
              <a:ext uri="{FF2B5EF4-FFF2-40B4-BE49-F238E27FC236}">
                <a16:creationId xmlns:a16="http://schemas.microsoft.com/office/drawing/2014/main" id="{CFD99233-49D3-DE40-1AB0-3213194BF88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21205" y="1268760"/>
            <a:ext cx="8229600" cy="3917032"/>
          </a:xfrm>
        </p:spPr>
        <p:txBody>
          <a:bodyPr/>
          <a:lstStyle/>
          <a:p>
            <a:pPr>
              <a:buFont typeface="Wingdings" panose="05000000000000000000" pitchFamily="2" charset="2"/>
              <a:buNone/>
            </a:pPr>
            <a:r>
              <a:rPr lang="en-US" altLang="en-US">
                <a:cs typeface="Times New Roman" panose="02020603050405020304" pitchFamily="18" charset="0"/>
              </a:rPr>
              <a:t>Style and Tone…</a:t>
            </a:r>
          </a:p>
          <a:p>
            <a:endParaRPr lang="en-US" altLang="en-US" sz="1000">
              <a:cs typeface="Times New Roman" panose="02020603050405020304" pitchFamily="18" charset="0"/>
            </a:endParaRPr>
          </a:p>
          <a:p>
            <a:r>
              <a:rPr lang="en-US" altLang="en-US" sz="2800">
                <a:cs typeface="Times New Roman" panose="02020603050405020304" pitchFamily="18" charset="0"/>
              </a:rPr>
              <a:t>Writing a good literature review can be likened to holding a good dinner party conversation</a:t>
            </a:r>
          </a:p>
          <a:p>
            <a:endParaRPr lang="en-US" altLang="en-US" sz="1000">
              <a:cs typeface="Times New Roman" panose="02020603050405020304" pitchFamily="18" charset="0"/>
            </a:endParaRPr>
          </a:p>
          <a:p>
            <a:r>
              <a:rPr lang="en-US" altLang="en-US" sz="2800">
                <a:cs typeface="Times New Roman" panose="02020603050405020304" pitchFamily="18" charset="0"/>
              </a:rPr>
              <a:t>They both require individuals who can engage, learn, debate, argue, contribute, and evolve their own ideas, without being hypercritical or sycophantic</a:t>
            </a:r>
            <a:endParaRPr lang="en-AU" altLang="en-US" sz="280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40</TotalTime>
  <Words>901</Words>
  <Application>Microsoft Office PowerPoint</Application>
  <PresentationFormat>On-screen Show (4:3)</PresentationFormat>
  <Paragraphs>175</Paragraphs>
  <Slides>16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3" baseType="lpstr">
      <vt:lpstr>Arial</vt:lpstr>
      <vt:lpstr>Myriad Pro</vt:lpstr>
      <vt:lpstr>Times New Roman</vt:lpstr>
      <vt:lpstr>Verdana</vt:lpstr>
      <vt:lpstr>Wingdings</vt:lpstr>
      <vt:lpstr>20140311PresentationUWTSDTemplate</vt:lpstr>
      <vt:lpstr>Microsoft Photo Editor 3.0 Photo</vt:lpstr>
      <vt:lpstr>LCDB7009 Critical Literature Reviews for Doctoral Research </vt:lpstr>
      <vt:lpstr>Working with Literature </vt:lpstr>
      <vt:lpstr>The Importance of Working with Literature</vt:lpstr>
      <vt:lpstr>Working with literature</vt:lpstr>
      <vt:lpstr>Finding literature</vt:lpstr>
      <vt:lpstr>Finding literature</vt:lpstr>
      <vt:lpstr>Intersecting Areas of Literature</vt:lpstr>
      <vt:lpstr>Managing the literature</vt:lpstr>
      <vt:lpstr>Annotating Sources</vt:lpstr>
      <vt:lpstr>Using the Literature</vt:lpstr>
      <vt:lpstr>The Formal Literature Review</vt:lpstr>
      <vt:lpstr>The Formal Literature Review</vt:lpstr>
      <vt:lpstr>Reviewing the Literature vs.  ‘The Literature Review’</vt:lpstr>
      <vt:lpstr>Writing your Literature Review</vt:lpstr>
      <vt:lpstr>Writing your Literature Review</vt:lpstr>
      <vt:lpstr>Writing your Literature Review 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Amare Desta</cp:lastModifiedBy>
  <cp:revision>152</cp:revision>
  <cp:lastPrinted>2018-07-09T15:27:01Z</cp:lastPrinted>
  <dcterms:created xsi:type="dcterms:W3CDTF">2002-10-07T19:43:58Z</dcterms:created>
  <dcterms:modified xsi:type="dcterms:W3CDTF">2024-11-21T06:03:50Z</dcterms:modified>
</cp:coreProperties>
</file>